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33"/>
  </p:notesMasterIdLst>
  <p:sldIdLst>
    <p:sldId id="948" r:id="rId6"/>
    <p:sldId id="258" r:id="rId7"/>
    <p:sldId id="304" r:id="rId8"/>
    <p:sldId id="901" r:id="rId9"/>
    <p:sldId id="928" r:id="rId10"/>
    <p:sldId id="930" r:id="rId11"/>
    <p:sldId id="929" r:id="rId12"/>
    <p:sldId id="1000" r:id="rId13"/>
    <p:sldId id="1001" r:id="rId14"/>
    <p:sldId id="968" r:id="rId15"/>
    <p:sldId id="945" r:id="rId16"/>
    <p:sldId id="955" r:id="rId17"/>
    <p:sldId id="910" r:id="rId18"/>
    <p:sldId id="940" r:id="rId19"/>
    <p:sldId id="941" r:id="rId20"/>
    <p:sldId id="970" r:id="rId21"/>
    <p:sldId id="931" r:id="rId22"/>
    <p:sldId id="1002" r:id="rId23"/>
    <p:sldId id="1006" r:id="rId24"/>
    <p:sldId id="264" r:id="rId25"/>
    <p:sldId id="1008" r:id="rId26"/>
    <p:sldId id="266" r:id="rId27"/>
    <p:sldId id="992" r:id="rId28"/>
    <p:sldId id="1009" r:id="rId29"/>
    <p:sldId id="923" r:id="rId30"/>
    <p:sldId id="920" r:id="rId31"/>
    <p:sldId id="7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49566BA-33E1-49E8-BB14-919E4FF80E45}">
          <p14:sldIdLst>
            <p14:sldId id="948"/>
            <p14:sldId id="258"/>
            <p14:sldId id="304"/>
            <p14:sldId id="901"/>
            <p14:sldId id="928"/>
            <p14:sldId id="930"/>
            <p14:sldId id="929"/>
            <p14:sldId id="1000"/>
            <p14:sldId id="1001"/>
            <p14:sldId id="968"/>
            <p14:sldId id="945"/>
            <p14:sldId id="955"/>
            <p14:sldId id="910"/>
            <p14:sldId id="940"/>
            <p14:sldId id="941"/>
            <p14:sldId id="970"/>
            <p14:sldId id="931"/>
            <p14:sldId id="1002"/>
            <p14:sldId id="1006"/>
            <p14:sldId id="264"/>
            <p14:sldId id="1008"/>
            <p14:sldId id="266"/>
            <p14:sldId id="992"/>
            <p14:sldId id="1009"/>
            <p14:sldId id="923"/>
            <p14:sldId id="920"/>
            <p14:sldId id="72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D"/>
    <a:srgbClr val="4DC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F7076A-2FDF-4A84-9DCF-2A4B61E3A112}" v="8" dt="2024-12-02T16:27:07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3" autoAdjust="0"/>
    <p:restoredTop sz="55918" autoAdjust="0"/>
  </p:normalViewPr>
  <p:slideViewPr>
    <p:cSldViewPr snapToGrid="0" snapToObjects="1">
      <p:cViewPr varScale="1">
        <p:scale>
          <a:sx n="68" d="100"/>
          <a:sy n="68" d="100"/>
        </p:scale>
        <p:origin x="2936" y="200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5ED1D2-F1EF-4694-BE8A-47DC10431821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BE024-7257-4FEB-82C3-15F7F1DF9E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76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890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818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341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351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3922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21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195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801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440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33E8E-6093-5796-8B21-2E77FF859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CEFE54-EBA9-2A4D-AB93-506EA3389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339C5E-38BE-6B81-652E-3BEA31BE5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8D6A7-D86B-9116-3EB3-C7CB295A6D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739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CEF6F-504F-64E0-3819-5B5340FF7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F81E3C-F6F7-9432-3D31-F062EC633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48C631-7D17-5D2F-C653-EF10CA937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8E8EA-2004-F42C-61A5-BBAA6C1A9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37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61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815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FD644-C7AB-4C4E-8932-E60682896E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795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378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8DE3-3AF5-679D-99B7-2237CAEA4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5AF30D-524A-6D2C-C6F3-CBD6474620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6D77BF-DA99-F8F6-32B5-D94528B39A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Growing a diverse coalition</a:t>
            </a:r>
          </a:p>
          <a:p>
            <a:endParaRPr lang="en-US" dirty="0"/>
          </a:p>
          <a:p>
            <a:r>
              <a:rPr lang="en-US" dirty="0"/>
              <a:t>EIS work is continuing</a:t>
            </a:r>
          </a:p>
          <a:p>
            <a:endParaRPr lang="en-US" dirty="0"/>
          </a:p>
          <a:p>
            <a:r>
              <a:rPr lang="en-US" dirty="0"/>
              <a:t>Cartoon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38D32-C0DE-2657-9BEC-5085BD08A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24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A498-CA32-C751-06C2-3486051C7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8ACE9C-2339-383D-DAE3-127931DC7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E65BD-9FD3-F9C8-4068-17900794B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1B2C3-CCE7-EA51-0D9B-D95F139E7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7BE024-7257-4FEB-82C3-15F7F1DF9E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76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98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605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3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95681-A634-486B-8DE4-FE15A5D044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440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083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2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9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11663-B730-4F3F-4400-C7AFA485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AAC94E-0F6B-2FD6-EED4-2F352AE6E2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4EAA3-B58C-5F2F-4A9D-14DC3A0F4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219234-E020-2076-E0CC-576D65B0B7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3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20193-0A51-FC9E-3FA9-CCAE9D2D0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550250-832A-1DC6-D064-08223E0382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3DF33B-CA38-22DF-650E-8E90024C4F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05863-BB1B-6BCE-5729-92DE3E070E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BE024-7257-4FEB-82C3-15F7F1DF9E2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0271-2049-2643-BABC-55FD720EF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64500B-C829-5441-A804-FF0488DC0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EC0F1-C883-EB4B-AFE8-ECE94766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5F70D-8AA6-E043-BA28-09E67B2AC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E606B-C7F3-9C45-B65C-F263CCBB8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6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6591-C25F-2D4D-9BE3-C94BA7F69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514CF-CA2D-894F-8DE5-A0FBC8A77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F770B-EC4E-7542-8E6A-261E3ED7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8CB3B-BACF-7643-9C86-0303C0A5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2D607-21D5-7C4C-A66C-01A257750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2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9F5348-665D-A64D-AAE9-994B47AD2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EF3FE-7378-7C41-9E00-51C02AD21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F610A-0719-C54B-9DA3-6EC559B2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E8E74-FFBA-5345-8CB1-5BDD8B2D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5054B-2FDA-3844-B056-B21A12D2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9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F2DE-DE0C-45A1-73F0-D6AA105BA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3358D-FD76-ADB8-C2A4-5CDC65211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84EA0-81F7-72B5-B3CD-DBE79C212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0A08B-FF13-E377-7AF7-33B46810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8CA8-0321-9F7D-7BEE-581E654E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58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AC240-853F-6D47-1EA1-7631459F4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8B4D2-10EC-0FA3-A1C9-AA65E5626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DC393-CE42-A0BC-74DF-AB4F6C464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C9D6D-910C-06BC-7E00-52C36E06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CAA1A-9CFD-564A-4F8A-521CE1C55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5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C739B-23C6-EADB-0798-C743BA24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2659D-CC55-A0EB-92E0-B87D27F8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818D-5901-D170-7990-5834B7ACB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FEAD3-6CE0-92A2-4715-37DDA438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CFBC6-38AE-BC5E-4E89-20F90DE34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2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31CF6-2290-D45D-790D-DD720E32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48532-8190-A385-5D9E-9ABD49D8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10B10-2FF3-F059-B415-A610092FF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8290F-68FC-5B77-F9E0-7934AFDF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1D23F-5DBF-689B-DB36-C40E7C0D8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AD96B5-2F36-A617-05C7-452BF4BA1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90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13781-0A61-A80D-1D36-15A17B114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721D2-5D68-7C79-34A0-2EB9E5D7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A3A4C-A7FF-91A7-5E56-4B006944D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FDF28-6ED7-4446-0E9C-77071C725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4CBF3-94F2-19AC-80D4-59914D40C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A3C50-5E9A-B45F-ACE4-9D80A64E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C7C20-4FE8-0BBA-9E15-6550BE62D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206C6C-6048-AA01-169A-538FB606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6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6D9F-239E-E455-1C26-A1EE97A6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85F43-D7F9-C39E-F57E-58C19870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94A07-147C-40A8-77CF-0D7750E2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014D7-50F8-1563-C7AF-9F3D9370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54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758D5D-6443-0216-3E9C-115E7E02F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DE38A-D967-D62E-E3C7-AD0606A33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0DDA9-C745-91A0-0636-F0A3C2A0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25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002B-2A4F-CC0B-D22A-C168A122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7D785-CC9D-33AA-1937-CBE50FE06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50E16-4CBA-5B38-6424-A8BF9F0CA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D53C0-CC53-587F-BA5C-87A583A10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58DB-E65F-5941-0596-9135A8E1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1A6392-5285-3EE9-9EF5-80D7920C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02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5541C-17AB-D84D-A640-BD6C88BD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29F1E-2F22-AD47-8F6A-954ADE769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39CDE-0A5B-5643-9481-F9D19003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E7026-0BB8-4B4C-A50D-2E3B63C7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34BF8-BB2D-9A4C-992F-FFB3C5BB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94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7220-808F-EAAC-AC43-70D193971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7BDC40-C224-77BF-F639-AD0E98FC2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8DAE8-AC47-AA02-BDBB-9B74659E9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FEE47-A235-BCE3-828B-A2579393F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60CA3-0649-9267-39B7-DEFE680B7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754BB-56EB-8B53-E1CD-4F4A41E0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E463A-BCDF-3EBB-C85B-F1D75940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B8B978-7764-D596-576F-B794798E38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129856-CAB0-BCD6-5DBA-C3D6A18B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6D431C-FA2E-5144-1B21-D6326A732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691E2-EC66-3325-8302-313D34FC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5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BE540-BAFC-719A-2648-B6C305174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22BDA8-0A45-6094-2CB9-9268D2C98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97BC9-A091-1BB1-7503-77E699AA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0E35F-BF95-E011-386B-2C0E32A4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17648-7CC3-86FE-2FBF-7BDE6D61F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8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E62A-8B51-E444-913E-D66D576BF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BB9F0-B95A-034A-AC60-DE0347593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48989-24C1-0247-B9CC-88447549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3A3B6-D1C3-8149-A7CE-29360E02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34A746-6ED4-7544-86AA-17A267BF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89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71F1-6590-344B-922B-6AF7E60BA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1859A-DC25-1C4F-AF04-E375EF1A8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AB5D9-DAD0-3E4E-9F6F-BE5BB82F6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E8FC8-4D61-B443-B4C6-1C8A419C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8D30A-88DC-0A4F-B8AA-9A977CDD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95F17-B79D-704E-9EF5-33D6B4ADB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31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8F73-E8A0-3340-9AAB-22CD34392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59677-E69B-414F-91E6-419DB25E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1022B5-D57B-8041-80A4-9E489FC21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29D023-557F-C84F-BC0F-E3AE810DA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00EA5-11E9-0C47-A4E7-9C8173ED4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5F275-4175-2548-9187-24BE43133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62B119-5577-A244-B46B-B089DDB5E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F9B25-F1D4-174A-8215-BD6F6844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1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A70A-08C4-D74B-9BEE-B4EBEDC8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DCC15-5956-AE43-9A84-CD115EFE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CCF7-200B-994B-9791-D4AD7ADB2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BAEDB-C0B6-834C-AE52-0DFEDE740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084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6E3CE-3D24-014A-8E5A-5C898123A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C920AB-6E6C-6847-940E-D3B893DF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2020C-2D6A-1D43-A66C-5C02A1C6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11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A044D-ACCE-CE4B-B954-780A9D0AB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39A09-5B15-8541-9766-8CDF1BD73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756562-FE98-8E41-A5F9-8DB6595E5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83CAF-0681-964E-9395-4454857E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E0D8C-93C9-7F40-96BA-41492982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C3E48-C657-4E44-AC3E-10B98AE1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88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50D1-7DFB-6642-91D3-654BA5216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93AEC-0AE6-0D4F-98D8-CB5DB472C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8E32E7-5104-0B44-9015-D01294E7AF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7A704-EE4E-204F-9BA4-D0B1430A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EDACB-FA3B-2742-BC9B-E21B107C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F4DB1-CF45-7244-85AB-2F557CCFD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226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64C34E-861B-7849-8DE9-DE7289072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2461C-97B7-DB49-B4D1-A69C5A41B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D7469-4BD2-C045-8D76-2557FB2FA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26652-0E02-6045-AA87-B475B07316AD}" type="datetimeFigureOut">
              <a:rPr lang="en-US" smtClean="0"/>
              <a:t>12/2/24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0BE38-0A8E-364A-AB75-0E09BF656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8CFD0-EAAC-8042-A2C2-24A27141F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7C47D-EC3D-3245-A3E7-8CCA847875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15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395EA8-29A1-FC76-0C0E-1BC10439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A7AAB-DB91-D84D-41A1-CF04D569A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8A25A-05FC-5D4B-7F19-E4A054563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B03265-F0BA-4BED-9202-7362E4535E16}" type="datetimeFigureOut">
              <a:rPr lang="en-US" smtClean="0"/>
              <a:t>12/2/24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9EEF-47A2-153D-6DB9-41F68A030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DC85C-F809-1BE7-BAEA-A8FDA50E6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E4AB6D-F8A7-4E0F-9481-62BF6A56C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5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226857F-92BD-3B41-B991-C0B6133FEB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59BAA-A8D7-BD49-A3E1-C2A19CA0B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2570" y="641132"/>
            <a:ext cx="8489430" cy="3161796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Hydropower Challenges</a:t>
            </a:r>
            <a:br>
              <a:rPr lang="en-US" sz="5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5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the Pacific Northwest</a:t>
            </a:r>
          </a:p>
        </p:txBody>
      </p:sp>
      <p:sp>
        <p:nvSpPr>
          <p:cNvPr id="4" name="AutoShape 2" descr="Idaho Consumer Owned Utilities Association">
            <a:extLst>
              <a:ext uri="{FF2B5EF4-FFF2-40B4-BE49-F238E27FC236}">
                <a16:creationId xmlns:a16="http://schemas.microsoft.com/office/drawing/2014/main" id="{A83CBE27-E5F6-496D-A5BD-3B3857A5F9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67716" y="802341"/>
            <a:ext cx="2223247" cy="22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ED16D-3EFB-C23E-5906-54DEB189BE30}"/>
              </a:ext>
            </a:extLst>
          </p:cNvPr>
          <p:cNvSpPr txBox="1"/>
          <p:nvPr/>
        </p:nvSpPr>
        <p:spPr>
          <a:xfrm>
            <a:off x="3702570" y="3640928"/>
            <a:ext cx="7390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+mn-ea"/>
                <a:cs typeface="+mn-cs"/>
              </a:rPr>
              <a:t>Clark Mather, Executive Director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5C2F9-A3E2-F8C0-37F1-9E2F3D6ABF13}"/>
              </a:ext>
            </a:extLst>
          </p:cNvPr>
          <p:cNvSpPr txBox="1"/>
          <p:nvPr/>
        </p:nvSpPr>
        <p:spPr>
          <a:xfrm>
            <a:off x="4400739" y="5387982"/>
            <a:ext cx="6692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Helvetica Neue Light" panose="02000403000000020004" pitchFamily="2" charset="0"/>
              </a:rPr>
              <a:t>Mid-West Annual Meeting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+mn-ea"/>
                <a:cs typeface="+mn-cs"/>
              </a:rPr>
              <a:t>| December 11, 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+mn-ea"/>
                <a:cs typeface="+mn-cs"/>
              </a:rPr>
              <a:t>clark@nwriverpartners.org</a:t>
            </a:r>
          </a:p>
        </p:txBody>
      </p:sp>
    </p:spTree>
    <p:extLst>
      <p:ext uri="{BB962C8B-B14F-4D97-AF65-F5344CB8AC3E}">
        <p14:creationId xmlns:p14="http://schemas.microsoft.com/office/powerpoint/2010/main" val="3330349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D1A0CB-13A9-0076-65B7-A5EB23F8D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D25927-73B3-E7C9-7F25-602987873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95" y="0"/>
            <a:ext cx="3483044" cy="804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67BA5-D040-5737-1391-D99507FA5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0239" y="10572"/>
            <a:ext cx="6885883" cy="804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2E4A0-0CC7-0915-20AC-C6DE9E758D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672" y="825816"/>
            <a:ext cx="8232655" cy="5327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821C43-44D3-66E6-C80E-3C0A86E59CFC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624-8830-E94A-8E42-206EC382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CC10C4-3D87-8342-ACBF-3A76DB721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50EC4-28F8-FD4B-99F8-0683BE25A172}"/>
              </a:ext>
            </a:extLst>
          </p:cNvPr>
          <p:cNvSpPr txBox="1">
            <a:spLocks/>
          </p:cNvSpPr>
          <p:nvPr/>
        </p:nvSpPr>
        <p:spPr>
          <a:xfrm>
            <a:off x="0" y="2153355"/>
            <a:ext cx="12192000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Pressure on clean hydropower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</a:t>
            </a:r>
            <a:r>
              <a:rPr lang="en-US" sz="4800" b="1" u="sng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everywhere</a:t>
            </a:r>
          </a:p>
        </p:txBody>
      </p:sp>
    </p:spTree>
    <p:extLst>
      <p:ext uri="{BB962C8B-B14F-4D97-AF65-F5344CB8AC3E}">
        <p14:creationId xmlns:p14="http://schemas.microsoft.com/office/powerpoint/2010/main" val="272082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0311DB-349F-324C-A386-2B4B68DAAA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706F7-0C38-174C-8087-8B37D43AB81C}"/>
              </a:ext>
            </a:extLst>
          </p:cNvPr>
          <p:cNvSpPr txBox="1"/>
          <p:nvPr/>
        </p:nvSpPr>
        <p:spPr>
          <a:xfrm>
            <a:off x="0" y="390843"/>
            <a:ext cx="121919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 b="1" dirty="0">
                <a:solidFill>
                  <a:srgbClr val="009AD0"/>
                </a:solidFill>
                <a:latin typeface="Helvetica" pitchFamily="2" charset="0"/>
              </a:rPr>
              <a:t>Others push for breaching as we need more energy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9AD0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1898F-E0D2-98D8-CF7F-BAD554A22A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995" y="5241533"/>
            <a:ext cx="9020548" cy="360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598D5-F8C9-BFE5-6168-5E9455CD95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48" y="5229602"/>
            <a:ext cx="2269147" cy="360182"/>
          </a:xfrm>
          <a:prstGeom prst="rect">
            <a:avLst/>
          </a:prstGeom>
        </p:spPr>
      </p:pic>
      <p:pic>
        <p:nvPicPr>
          <p:cNvPr id="20" name="Picture 19" descr="A group of people in kayaks on a lake&#10;&#10;Description automatically generated">
            <a:extLst>
              <a:ext uri="{FF2B5EF4-FFF2-40B4-BE49-F238E27FC236}">
                <a16:creationId xmlns:a16="http://schemas.microsoft.com/office/drawing/2014/main" id="{50814907-60EB-BA68-235A-42C3D2D99FE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757" y="2282609"/>
            <a:ext cx="3492067" cy="2701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293EF6-DC21-5414-7263-863F0AC500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50" y="1581063"/>
            <a:ext cx="2128259" cy="7106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DCEE8-094E-AF95-1EF5-80AAFFBB2E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209" y="1726213"/>
            <a:ext cx="6611273" cy="428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46324-F5E1-4138-C7FA-0959BE29B84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51" y="2769789"/>
            <a:ext cx="6818772" cy="171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48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0311DB-349F-324C-A386-2B4B68DAA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92EF01-F46F-B34A-8A4C-A6FCA1865153}"/>
              </a:ext>
            </a:extLst>
          </p:cNvPr>
          <p:cNvSpPr txBox="1">
            <a:spLocks/>
          </p:cNvSpPr>
          <p:nvPr/>
        </p:nvSpPr>
        <p:spPr>
          <a:xfrm>
            <a:off x="247020" y="1902107"/>
            <a:ext cx="5520734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00" b="1" i="0" u="none" strike="noStrike" kern="1200" cap="none" spc="0" normalizeH="0" baseline="0" noProof="0" dirty="0">
                <a:ln>
                  <a:noFill/>
                </a:ln>
                <a:solidFill>
                  <a:srgbClr val="0099CD"/>
                </a:solidFill>
                <a:effectLst/>
                <a:uLnTx/>
                <a:uFillTx/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MLK Weekend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1B24F9-32C3-CC3A-C299-326FB4A6A4AF}"/>
              </a:ext>
            </a:extLst>
          </p:cNvPr>
          <p:cNvSpPr txBox="1"/>
          <p:nvPr/>
        </p:nvSpPr>
        <p:spPr>
          <a:xfrm>
            <a:off x="5952602" y="1012954"/>
            <a:ext cx="58522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Oregon &amp; the Northwest faced record-breaking low temperatures, high winds, snow and freezing rain.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More than 100,000 lost power due to damaged lines. In total, an estimated 17 people died from falling trees, electrocution, and hypothermia.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Natural gas experienced equipment failures, and wind generation dropped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C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near-zero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30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0311DB-349F-324C-A386-2B4B68DAA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92EF01-F46F-B34A-8A4C-A6FCA1865153}"/>
              </a:ext>
            </a:extLst>
          </p:cNvPr>
          <p:cNvSpPr txBox="1">
            <a:spLocks/>
          </p:cNvSpPr>
          <p:nvPr/>
        </p:nvSpPr>
        <p:spPr>
          <a:xfrm>
            <a:off x="41410" y="1925103"/>
            <a:ext cx="4114755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99CD"/>
                </a:solidFill>
                <a:effectLst/>
                <a:uLnTx/>
                <a:uFillTx/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Wind, Solar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B0511-01D2-1626-A184-10C98A95D0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6878"/>
          <a:stretch/>
        </p:blipFill>
        <p:spPr bwMode="auto">
          <a:xfrm>
            <a:off x="4669513" y="300018"/>
            <a:ext cx="7009140" cy="575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E582C5E6-F16B-76DA-68FC-002C440FFDF8}"/>
              </a:ext>
            </a:extLst>
          </p:cNvPr>
          <p:cNvSpPr/>
          <p:nvPr/>
        </p:nvSpPr>
        <p:spPr>
          <a:xfrm>
            <a:off x="4001620" y="2808800"/>
            <a:ext cx="411218" cy="78389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277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0311DB-349F-324C-A386-2B4B68DAA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92EF01-F46F-B34A-8A4C-A6FCA1865153}"/>
              </a:ext>
            </a:extLst>
          </p:cNvPr>
          <p:cNvSpPr txBox="1">
            <a:spLocks/>
          </p:cNvSpPr>
          <p:nvPr/>
        </p:nvSpPr>
        <p:spPr>
          <a:xfrm>
            <a:off x="232473" y="1343381"/>
            <a:ext cx="7035429" cy="326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rgbClr val="0099CD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MLK Weekend:</a:t>
            </a:r>
          </a:p>
          <a:p>
            <a:r>
              <a:rPr lang="en-US" sz="6000" b="1" dirty="0">
                <a:solidFill>
                  <a:srgbClr val="0099CD"/>
                </a:solidFill>
                <a:latin typeface="Helvetica" panose="020B0604020202020204" pitchFamily="34" charset="0"/>
                <a:ea typeface="Helvetica Neue" panose="02000503000000020004" pitchFamily="2" charset="0"/>
                <a:cs typeface="Helvetica" panose="020B0604020202020204" pitchFamily="34" charset="0"/>
              </a:rPr>
              <a:t>Hydro, Imports Prevent Blackouts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4DC7E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rgbClr val="4DC7E6"/>
              </a:solidFill>
              <a:effectLst/>
            </a:endParaRPr>
          </a:p>
        </p:txBody>
      </p:sp>
      <p:pic>
        <p:nvPicPr>
          <p:cNvPr id="2" name="Picture 1" descr="A map of the united states&#10;&#10;Description automatically generated">
            <a:extLst>
              <a:ext uri="{FF2B5EF4-FFF2-40B4-BE49-F238E27FC236}">
                <a16:creationId xmlns:a16="http://schemas.microsoft.com/office/drawing/2014/main" id="{42039DF2-9ECC-DAC4-E8DB-6ACEAF6E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" t="3548" r="3543"/>
          <a:stretch/>
        </p:blipFill>
        <p:spPr>
          <a:xfrm>
            <a:off x="6807199" y="282010"/>
            <a:ext cx="5384801" cy="5918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618F2B-D658-AA0F-DEEB-6C23FBF07D81}"/>
              </a:ext>
            </a:extLst>
          </p:cNvPr>
          <p:cNvSpPr txBox="1"/>
          <p:nvPr/>
        </p:nvSpPr>
        <p:spPr>
          <a:xfrm>
            <a:off x="8731607" y="5871714"/>
            <a:ext cx="62556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Courtesy: NewsData</a:t>
            </a:r>
            <a:r>
              <a:rPr lang="en-US" sz="1000" b="1" i="1" dirty="0">
                <a:solidFill>
                  <a:prstClr val="black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, Salem Electric</a:t>
            </a: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FF"/>
              </a:highlight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6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706F7-0C38-174C-8087-8B37D43AB81C}"/>
              </a:ext>
            </a:extLst>
          </p:cNvPr>
          <p:cNvSpPr txBox="1"/>
          <p:nvPr/>
        </p:nvSpPr>
        <p:spPr>
          <a:xfrm>
            <a:off x="-1" y="631915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9AD0"/>
                </a:solidFill>
                <a:latin typeface="Helvetica" pitchFamily="2" charset="0"/>
              </a:rPr>
              <a:t> </a:t>
            </a:r>
            <a:r>
              <a:rPr lang="en-US" sz="4400" b="1" dirty="0">
                <a:solidFill>
                  <a:srgbClr val="009AD0"/>
                </a:solidFill>
                <a:latin typeface="Helvetica" pitchFamily="2" charset="0"/>
              </a:rPr>
              <a:t>Reliability + Affordability =  Human Health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AD0"/>
              </a:solidFill>
              <a:effectLst/>
              <a:uLnTx/>
              <a:uFillTx/>
              <a:latin typeface="Helvetica" pitchFamily="2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16B185C-02AA-95D3-EF54-4F5311917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8336" y="1495249"/>
            <a:ext cx="2347278" cy="23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93EF3F-3E8C-0CCC-C0E5-CA9EE059778E}"/>
              </a:ext>
            </a:extLst>
          </p:cNvPr>
          <p:cNvSpPr txBox="1"/>
          <p:nvPr/>
        </p:nvSpPr>
        <p:spPr>
          <a:xfrm>
            <a:off x="4758966" y="1989788"/>
            <a:ext cx="692050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 u="sng" dirty="0">
                <a:solidFill>
                  <a:srgbClr val="00B05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“This is a life-or-death issue. We lose lives when we don’t focus on reliability,” he added</a:t>
            </a:r>
            <a:r>
              <a:rPr lang="en-US" sz="2400" b="1" u="sng" dirty="0">
                <a:solidFill>
                  <a:srgbClr val="00B05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  Source: Politico.com, “Gas, greens and brownouts: The energy war is boiling over. June 5,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highlight>
                <a:srgbClr val="FFFFFF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srgbClr val="000000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0351-B11E-B397-5AED-38F75054D69C}"/>
              </a:ext>
            </a:extLst>
          </p:cNvPr>
          <p:cNvSpPr txBox="1"/>
          <p:nvPr/>
        </p:nvSpPr>
        <p:spPr>
          <a:xfrm>
            <a:off x="1653686" y="3867962"/>
            <a:ext cx="6930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solidFill>
                  <a:srgbClr val="000000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FERC Chair Willie Phillips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F985E4-176C-4918-5541-943E6539F159}"/>
              </a:ext>
            </a:extLst>
          </p:cNvPr>
          <p:cNvSpPr txBox="1"/>
          <p:nvPr/>
        </p:nvSpPr>
        <p:spPr>
          <a:xfrm>
            <a:off x="2249169" y="4330364"/>
            <a:ext cx="620373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i="1" u="sng" dirty="0">
                <a:solidFill>
                  <a:srgbClr val="00B05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32% of </a:t>
            </a:r>
            <a:r>
              <a:rPr lang="en-US" sz="2400" b="1" i="1" u="sng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clients at the Flathead Food Bank said that increasing energy costs had driven them to seek assistance.</a:t>
            </a:r>
            <a:endParaRPr lang="en-US" sz="2400" b="1" i="1" u="sng" dirty="0">
              <a:solidFill>
                <a:srgbClr val="00B05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   Source: “Dam” Podcast. August 30, 2024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u="sng" dirty="0">
              <a:solidFill>
                <a:srgbClr val="00B050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B9FAADA-4A97-630C-80A2-3A170BFB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107" y="3324776"/>
            <a:ext cx="1999718" cy="26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16FF07-ADFB-3A41-64F9-1E04A58F1DB8}"/>
              </a:ext>
            </a:extLst>
          </p:cNvPr>
          <p:cNvSpPr txBox="1"/>
          <p:nvPr/>
        </p:nvSpPr>
        <p:spPr>
          <a:xfrm>
            <a:off x="8584635" y="5933721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i="1" dirty="0">
                <a:solidFill>
                  <a:srgbClr val="000000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Chris </a:t>
            </a:r>
            <a:r>
              <a:rPr lang="en-US" sz="1200" b="1" i="1" dirty="0" err="1">
                <a:solidFill>
                  <a:srgbClr val="000000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Sidmore</a:t>
            </a:r>
            <a:r>
              <a:rPr lang="en-US" sz="1200" b="1" i="1" dirty="0">
                <a:solidFill>
                  <a:srgbClr val="000000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, Flathead Food Bank</a:t>
            </a:r>
          </a:p>
        </p:txBody>
      </p:sp>
    </p:spTree>
    <p:extLst>
      <p:ext uri="{BB962C8B-B14F-4D97-AF65-F5344CB8AC3E}">
        <p14:creationId xmlns:p14="http://schemas.microsoft.com/office/powerpoint/2010/main" val="47032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624-8830-E94A-8E42-206EC382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CC10C4-3D87-8342-ACBF-3A76DB721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50EC4-28F8-FD4B-99F8-0683BE25A172}"/>
              </a:ext>
            </a:extLst>
          </p:cNvPr>
          <p:cNvSpPr txBox="1">
            <a:spLocks/>
          </p:cNvSpPr>
          <p:nvPr/>
        </p:nvSpPr>
        <p:spPr>
          <a:xfrm>
            <a:off x="-86496" y="2153355"/>
            <a:ext cx="12278496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166709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F7E4C-BFEE-0EAA-8956-9C2A7A7C1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">
            <a:extLst>
              <a:ext uri="{FF2B5EF4-FFF2-40B4-BE49-F238E27FC236}">
                <a16:creationId xmlns:a16="http://schemas.microsoft.com/office/drawing/2014/main" id="{A3A1BDB0-F95A-901C-689F-AEB8F6E7C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53E1A9-3C1D-2CFD-89D1-61DD5FC998B4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48D1AA-76B2-BB71-B1C1-4448BEC64AAA}"/>
              </a:ext>
            </a:extLst>
          </p:cNvPr>
          <p:cNvSpPr txBox="1"/>
          <p:nvPr/>
        </p:nvSpPr>
        <p:spPr>
          <a:xfrm>
            <a:off x="0" y="4869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Affordability is the top concern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D1A52-2674-AE9B-CDDF-47EF1ED53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369" y="818140"/>
            <a:ext cx="9595259" cy="52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88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2203A-DCEA-7EEC-0B2A-A98CE3D6A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">
            <a:extLst>
              <a:ext uri="{FF2B5EF4-FFF2-40B4-BE49-F238E27FC236}">
                <a16:creationId xmlns:a16="http://schemas.microsoft.com/office/drawing/2014/main" id="{3867953E-18DF-FAAD-9D5B-13EBB8892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88F856-4C19-6635-251E-59F1A8BCAB68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09E543-F315-FC9C-B433-11C6E46C9F25}"/>
              </a:ext>
            </a:extLst>
          </p:cNvPr>
          <p:cNvSpPr txBox="1"/>
          <p:nvPr/>
        </p:nvSpPr>
        <p:spPr>
          <a:xfrm>
            <a:off x="0" y="4869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en-US" sz="4400" b="1" u="sng" dirty="0">
                <a:solidFill>
                  <a:schemeClr val="bg1"/>
                </a:solidFill>
                <a:latin typeface="Helvetica" pitchFamily="2" charset="0"/>
              </a:rPr>
              <a:t>Our region supports hydropower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EC0EC-2563-3295-45CE-45C337AF6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269" y="866839"/>
            <a:ext cx="9365459" cy="52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3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624-8830-E94A-8E42-206EC382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CC10C4-3D87-8342-ACBF-3A76DB721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50EC4-28F8-FD4B-99F8-0683BE25A172}"/>
              </a:ext>
            </a:extLst>
          </p:cNvPr>
          <p:cNvSpPr txBox="1">
            <a:spLocks/>
          </p:cNvSpPr>
          <p:nvPr/>
        </p:nvSpPr>
        <p:spPr>
          <a:xfrm>
            <a:off x="3181808" y="2153355"/>
            <a:ext cx="5828384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280779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Picture 9" descr="A screenshot of a mobile phone&#10;&#10;Description automatically generated">
            <a:extLst>
              <a:ext uri="{FF2B5EF4-FFF2-40B4-BE49-F238E27FC236}">
                <a16:creationId xmlns:a16="http://schemas.microsoft.com/office/drawing/2014/main" id="{E83A50B0-8ED8-B9CE-84A6-0D909B2CF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117F47-60A3-4DC3-7AE9-A0F6966E764C}"/>
              </a:ext>
            </a:extLst>
          </p:cNvPr>
          <p:cNvSpPr/>
          <p:nvPr/>
        </p:nvSpPr>
        <p:spPr>
          <a:xfrm>
            <a:off x="0" y="0"/>
            <a:ext cx="12192000" cy="1168400"/>
          </a:xfrm>
          <a:prstGeom prst="rect">
            <a:avLst/>
          </a:prstGeom>
          <a:solidFill>
            <a:srgbClr val="F5EC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555A3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6EAF54-093D-BCE8-C987-01A1452D9D6E}"/>
              </a:ext>
            </a:extLst>
          </p:cNvPr>
          <p:cNvSpPr/>
          <p:nvPr/>
        </p:nvSpPr>
        <p:spPr>
          <a:xfrm>
            <a:off x="10922000" y="5689600"/>
            <a:ext cx="1270000" cy="1168400"/>
          </a:xfrm>
          <a:prstGeom prst="rect">
            <a:avLst/>
          </a:prstGeom>
          <a:solidFill>
            <a:srgbClr val="F5EC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5646AC0-7663-2E2B-6EC9-1B1D9D845537}"/>
              </a:ext>
            </a:extLst>
          </p:cNvPr>
          <p:cNvSpPr txBox="1">
            <a:spLocks/>
          </p:cNvSpPr>
          <p:nvPr/>
        </p:nvSpPr>
        <p:spPr>
          <a:xfrm>
            <a:off x="3126613" y="327870"/>
            <a:ext cx="5938774" cy="1275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CD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 opportunities</a:t>
            </a:r>
          </a:p>
        </p:txBody>
      </p:sp>
    </p:spTree>
    <p:extLst>
      <p:ext uri="{BB962C8B-B14F-4D97-AF65-F5344CB8AC3E}">
        <p14:creationId xmlns:p14="http://schemas.microsoft.com/office/powerpoint/2010/main" val="527318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290311DB-349F-324C-A386-2B4B68DAAA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85BC82-3F43-234F-A06C-7521DDA07BA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4DC7E6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DC7E6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07EEC521-F92A-BC97-F136-2A6A9E78E6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28" y="2048374"/>
            <a:ext cx="4675731" cy="3785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C2FC9-757E-DCA0-9A38-794D40FADB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859" y="2048374"/>
            <a:ext cx="6108412" cy="378565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49D180-ABD7-0B8C-0291-047BE5E8066F}"/>
              </a:ext>
            </a:extLst>
          </p:cNvPr>
          <p:cNvSpPr txBox="1">
            <a:spLocks/>
          </p:cNvSpPr>
          <p:nvPr/>
        </p:nvSpPr>
        <p:spPr>
          <a:xfrm>
            <a:off x="0" y="464617"/>
            <a:ext cx="12192000" cy="1275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99CD"/>
                </a:solidFill>
                <a:effectLst/>
                <a:uLnTx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928243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“Lead the charge for the Northwest to realize its clean energy potential using hydroelectricity as the cornerstone.”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 descr="A blurry image of a body of water with mountains in the background&#10;&#10;Description automatically generated">
            <a:extLst>
              <a:ext uri="{FF2B5EF4-FFF2-40B4-BE49-F238E27FC236}">
                <a16:creationId xmlns:a16="http://schemas.microsoft.com/office/drawing/2014/main" id="{8DD5B364-FA2D-1F3C-DA03-ACA6182B9D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logo on a poster&#10;&#10;Description automatically generated with medium confidence">
            <a:extLst>
              <a:ext uri="{FF2B5EF4-FFF2-40B4-BE49-F238E27FC236}">
                <a16:creationId xmlns:a16="http://schemas.microsoft.com/office/drawing/2014/main" id="{A4BC5C19-8DA6-3EE7-3F8C-B6E3FCF25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4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BC49A-9D95-9F3C-4387-246BB24BB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88C798B-714B-B6DF-F09E-72563B5F9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6B9ECE-E797-B20E-EECD-F17F18AB26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BDC2A03-3681-7556-7299-AB72B7CF0D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3164EFD-06E6-6F20-0E88-EDD2B1119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F99174B-9D30-EF5C-05C4-2C637BAF6EE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6D1F7FDE-C7D1-C383-58AE-C37EDBDDE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DB5935-9D95-2B91-36B7-37BC1FD5BFD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DC3F55-B674-18DF-E397-DFB3284D21DB}"/>
              </a:ext>
            </a:extLst>
          </p:cNvPr>
          <p:cNvSpPr txBox="1">
            <a:spLocks/>
          </p:cNvSpPr>
          <p:nvPr/>
        </p:nvSpPr>
        <p:spPr>
          <a:xfrm>
            <a:off x="496528" y="327621"/>
            <a:ext cx="11544783" cy="5785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36ABB8-5101-D2EB-E475-CAE0E0C86BDB}"/>
              </a:ext>
            </a:extLst>
          </p:cNvPr>
          <p:cNvSpPr txBox="1"/>
          <p:nvPr/>
        </p:nvSpPr>
        <p:spPr>
          <a:xfrm>
            <a:off x="0" y="37254"/>
            <a:ext cx="12192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/>
            <a:r>
              <a:rPr lang="en-US" sz="4400" b="1" u="sng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Growing Coalition Advocates</a:t>
            </a:r>
            <a:endParaRPr lang="en-US" sz="18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DC657F-7800-7BE5-6F40-785A7D317F03}"/>
              </a:ext>
            </a:extLst>
          </p:cNvPr>
          <p:cNvSpPr txBox="1"/>
          <p:nvPr/>
        </p:nvSpPr>
        <p:spPr>
          <a:xfrm>
            <a:off x="234723" y="1374061"/>
            <a:ext cx="5873991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“Cost Cap Legislation” moving through Congress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Pushing to be at all decision-making tables in ‘12/14 agreement’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 Neue" panose="02000503000000020004"/>
                <a:ea typeface="Helvetica Neue" panose="02000503000000020004" pitchFamily="2" charset="0"/>
                <a:cs typeface="Helvetica Neue" panose="02000503000000020004" pitchFamily="2" charset="0"/>
              </a:rPr>
              <a:t>Holistic approach for hydropower based on science and facts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32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40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40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4000" b="1" dirty="0">
              <a:solidFill>
                <a:schemeClr val="bg1"/>
              </a:solidFill>
              <a:latin typeface="Helvetica Neue" panose="02000503000000020004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Picture 1" descr="A group of people standing in front of a flag&#10;&#10;Description automatically generated">
            <a:extLst>
              <a:ext uri="{FF2B5EF4-FFF2-40B4-BE49-F238E27FC236}">
                <a16:creationId xmlns:a16="http://schemas.microsoft.com/office/drawing/2014/main" id="{32B4E9BD-E5DE-705E-E4FE-929DD341A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10176"/>
          <a:stretch/>
        </p:blipFill>
        <p:spPr>
          <a:xfrm>
            <a:off x="6287419" y="1037019"/>
            <a:ext cx="2774631" cy="231670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E656EE8-39E3-B18B-244B-BC19CC8F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283" y="3382614"/>
            <a:ext cx="4621881" cy="25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8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B426-5F26-43BD-E740-F4759479C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CDFB20B5-CCED-773D-C743-ADAC50383C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1A37D9-4D38-E539-ABF9-DB01F5D9A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2570" y="641132"/>
            <a:ext cx="8489430" cy="3161796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Hydropower Challenges</a:t>
            </a:r>
            <a:br>
              <a:rPr lang="en-US" sz="5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5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the Pacific Northwest</a:t>
            </a:r>
          </a:p>
        </p:txBody>
      </p:sp>
      <p:sp>
        <p:nvSpPr>
          <p:cNvPr id="4" name="AutoShape 2" descr="Idaho Consumer Owned Utilities Association">
            <a:extLst>
              <a:ext uri="{FF2B5EF4-FFF2-40B4-BE49-F238E27FC236}">
                <a16:creationId xmlns:a16="http://schemas.microsoft.com/office/drawing/2014/main" id="{7A0ABE46-3B00-F593-2358-488463AD74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67716" y="802341"/>
            <a:ext cx="2223247" cy="22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11BE5-D370-5D46-7800-0C7363DAE264}"/>
              </a:ext>
            </a:extLst>
          </p:cNvPr>
          <p:cNvSpPr txBox="1"/>
          <p:nvPr/>
        </p:nvSpPr>
        <p:spPr>
          <a:xfrm>
            <a:off x="3702570" y="3640928"/>
            <a:ext cx="73906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+mn-ea"/>
                <a:cs typeface="+mn-cs"/>
              </a:rPr>
              <a:t>Clark Mather, Executive Director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9211CA-76EB-4FB4-62EE-9AA76A4A2EAB}"/>
              </a:ext>
            </a:extLst>
          </p:cNvPr>
          <p:cNvSpPr txBox="1"/>
          <p:nvPr/>
        </p:nvSpPr>
        <p:spPr>
          <a:xfrm>
            <a:off x="4400739" y="5387982"/>
            <a:ext cx="66924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Helvetica Neue Light" panose="02000403000000020004" pitchFamily="2" charset="0"/>
              </a:rPr>
              <a:t>Mid-West Annual Meeting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+mn-ea"/>
                <a:cs typeface="+mn-cs"/>
              </a:rPr>
              <a:t>| December 11, 2024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Neue Light" panose="02000403000000020004" pitchFamily="2" charset="0"/>
                <a:ea typeface="+mn-ea"/>
                <a:cs typeface="+mn-cs"/>
              </a:rPr>
              <a:t>clark@nwriverpartners.org</a:t>
            </a:r>
          </a:p>
        </p:txBody>
      </p:sp>
    </p:spTree>
    <p:extLst>
      <p:ext uri="{BB962C8B-B14F-4D97-AF65-F5344CB8AC3E}">
        <p14:creationId xmlns:p14="http://schemas.microsoft.com/office/powerpoint/2010/main" val="1279576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624-8830-E94A-8E42-206EC382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CC10C4-3D87-8342-ACBF-3A76DB721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50EC4-28F8-FD4B-99F8-0683BE25A172}"/>
              </a:ext>
            </a:extLst>
          </p:cNvPr>
          <p:cNvSpPr txBox="1">
            <a:spLocks/>
          </p:cNvSpPr>
          <p:nvPr/>
        </p:nvSpPr>
        <p:spPr>
          <a:xfrm>
            <a:off x="3958166" y="2153355"/>
            <a:ext cx="4397557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1023373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624-8830-E94A-8E42-206EC382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CC10C4-3D87-8342-ACBF-3A76DB721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50EC4-28F8-FD4B-99F8-0683BE25A172}"/>
              </a:ext>
            </a:extLst>
          </p:cNvPr>
          <p:cNvSpPr txBox="1">
            <a:spLocks/>
          </p:cNvSpPr>
          <p:nvPr/>
        </p:nvSpPr>
        <p:spPr>
          <a:xfrm>
            <a:off x="3958166" y="2153355"/>
            <a:ext cx="4397557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Salmon &amp; the climate</a:t>
            </a:r>
          </a:p>
        </p:txBody>
      </p:sp>
    </p:spTree>
    <p:extLst>
      <p:ext uri="{BB962C8B-B14F-4D97-AF65-F5344CB8AC3E}">
        <p14:creationId xmlns:p14="http://schemas.microsoft.com/office/powerpoint/2010/main" val="106640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81B9D22-79CD-BC72-8A7A-507BF8C7AD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51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B77938-9DCA-2F13-DE9B-5FB444B95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air of hands holding something&#10;&#10;Description automatically generated">
            <a:extLst>
              <a:ext uri="{FF2B5EF4-FFF2-40B4-BE49-F238E27FC236}">
                <a16:creationId xmlns:a16="http://schemas.microsoft.com/office/drawing/2014/main" id="{E0D17A05-8F9F-F714-62AD-26A88D2AEA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7" y="510924"/>
            <a:ext cx="5291666" cy="5291666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305C48C-5AEC-4B91-899B-3FA86F9FBD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6591" y="897754"/>
            <a:ext cx="4265418" cy="9170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4331C5-AB03-3F7D-9D85-8A72FC18B327}"/>
              </a:ext>
            </a:extLst>
          </p:cNvPr>
          <p:cNvSpPr txBox="1"/>
          <p:nvPr/>
        </p:nvSpPr>
        <p:spPr>
          <a:xfrm>
            <a:off x="6731984" y="755054"/>
            <a:ext cx="481654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Our mission: Lead the charge for the Northwest to realize its clean energy potential using </a:t>
            </a:r>
            <a:r>
              <a:rPr lang="en-US" b="1" dirty="0">
                <a:solidFill>
                  <a:srgbClr val="0099CD"/>
                </a:solidFill>
                <a:latin typeface="Helvetica" pitchFamily="2" charset="0"/>
              </a:rPr>
              <a:t>hydroelectricity</a:t>
            </a:r>
            <a:r>
              <a:rPr lang="en-US" dirty="0">
                <a:latin typeface="Helvetica" pitchFamily="2" charset="0"/>
              </a:rPr>
              <a:t> as the cornerstone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We </a:t>
            </a:r>
            <a:r>
              <a:rPr lang="en-US" b="1" dirty="0">
                <a:solidFill>
                  <a:srgbClr val="0099CD"/>
                </a:solidFill>
                <a:latin typeface="Helvetica" pitchFamily="2" charset="0"/>
              </a:rPr>
              <a:t>educate</a:t>
            </a:r>
            <a:r>
              <a:rPr lang="en-US" dirty="0">
                <a:latin typeface="Helvetica" pitchFamily="2" charset="0"/>
              </a:rPr>
              <a:t> the public and policymakers about the important role of hydroelectricity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We </a:t>
            </a:r>
            <a:r>
              <a:rPr lang="en-US" b="1" dirty="0">
                <a:solidFill>
                  <a:srgbClr val="0099CD"/>
                </a:solidFill>
                <a:latin typeface="Helvetica" pitchFamily="2" charset="0"/>
              </a:rPr>
              <a:t>partner</a:t>
            </a:r>
            <a:r>
              <a:rPr lang="en-US" dirty="0">
                <a:latin typeface="Helvetica" pitchFamily="2" charset="0"/>
              </a:rPr>
              <a:t> with our members, Native American tribes, communities, agencies and businesses to achieve common goals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We </a:t>
            </a:r>
            <a:r>
              <a:rPr lang="en-US" b="1" dirty="0">
                <a:solidFill>
                  <a:srgbClr val="0099CD"/>
                </a:solidFill>
                <a:latin typeface="Helvetica" pitchFamily="2" charset="0"/>
              </a:rPr>
              <a:t>support</a:t>
            </a:r>
            <a:r>
              <a:rPr lang="en-US" dirty="0">
                <a:latin typeface="Helvetica" pitchFamily="2" charset="0"/>
              </a:rPr>
              <a:t> research and analytics so the region can reach informed decisions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dirty="0">
                <a:latin typeface="Helvetica" pitchFamily="2" charset="0"/>
              </a:rPr>
              <a:t>We </a:t>
            </a:r>
            <a:r>
              <a:rPr lang="en-US" b="1" dirty="0">
                <a:solidFill>
                  <a:srgbClr val="0099CD"/>
                </a:solidFill>
                <a:latin typeface="Helvetica" pitchFamily="2" charset="0"/>
              </a:rPr>
              <a:t>engage</a:t>
            </a:r>
            <a:r>
              <a:rPr lang="en-US" dirty="0">
                <a:latin typeface="Helvetica" pitchFamily="2" charset="0"/>
              </a:rPr>
              <a:t> in public processes to provide balanced insights and suggestions</a:t>
            </a:r>
          </a:p>
          <a:p>
            <a:endParaRPr lang="en-US" sz="16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17E1B5-86D4-25FF-5184-686F8B4D24BB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rgbClr val="4DC7E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rgbClr val="4DC7E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20061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2624-8830-E94A-8E42-206EC382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1CC10C4-3D87-8342-ACBF-3A76DB7211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223D8-E1A8-C14B-A1DE-FCF751C79AED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950EC4-28F8-FD4B-99F8-0683BE25A172}"/>
              </a:ext>
            </a:extLst>
          </p:cNvPr>
          <p:cNvSpPr txBox="1">
            <a:spLocks/>
          </p:cNvSpPr>
          <p:nvPr/>
        </p:nvSpPr>
        <p:spPr>
          <a:xfrm>
            <a:off x="0" y="2153355"/>
            <a:ext cx="12192000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Hydro in the PNW 101</a:t>
            </a:r>
          </a:p>
        </p:txBody>
      </p:sp>
    </p:spTree>
    <p:extLst>
      <p:ext uri="{BB962C8B-B14F-4D97-AF65-F5344CB8AC3E}">
        <p14:creationId xmlns:p14="http://schemas.microsoft.com/office/powerpoint/2010/main" val="14082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5FC9B04-AE06-B53F-70DA-137AA2049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" t="4050" r="1470" b="10771"/>
          <a:stretch/>
        </p:blipFill>
        <p:spPr bwMode="auto">
          <a:xfrm>
            <a:off x="1107891" y="1190181"/>
            <a:ext cx="10200989" cy="521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7B1F9-3957-4909-9250-A7C59613A1B7}"/>
              </a:ext>
            </a:extLst>
          </p:cNvPr>
          <p:cNvSpPr txBox="1"/>
          <p:nvPr/>
        </p:nvSpPr>
        <p:spPr>
          <a:xfrm>
            <a:off x="5714418" y="6412832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effectLst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AE433-4E15-4C0C-9116-CF7CF19F40E5}"/>
              </a:ext>
            </a:extLst>
          </p:cNvPr>
          <p:cNvCxnSpPr>
            <a:cxnSpLocks/>
          </p:cNvCxnSpPr>
          <p:nvPr/>
        </p:nvCxnSpPr>
        <p:spPr>
          <a:xfrm>
            <a:off x="5881255" y="6370441"/>
            <a:ext cx="61866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7AA321-0213-B5C1-B2E2-A4A1A659BCCE}"/>
              </a:ext>
            </a:extLst>
          </p:cNvPr>
          <p:cNvSpPr txBox="1"/>
          <p:nvPr/>
        </p:nvSpPr>
        <p:spPr>
          <a:xfrm>
            <a:off x="0" y="424460"/>
            <a:ext cx="1216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9AD0"/>
                </a:solidFill>
                <a:latin typeface="Helvetica" pitchFamily="2" charset="0"/>
              </a:rPr>
              <a:t>Hydropower = PNW backbone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9AD0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2F594-66F1-759E-0992-62F3144ECCFF}"/>
              </a:ext>
            </a:extLst>
          </p:cNvPr>
          <p:cNvSpPr txBox="1"/>
          <p:nvPr/>
        </p:nvSpPr>
        <p:spPr>
          <a:xfrm>
            <a:off x="6084561" y="1711575"/>
            <a:ext cx="55761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025745-A40A-DFC4-26FA-8CE493B5EEDE}"/>
              </a:ext>
            </a:extLst>
          </p:cNvPr>
          <p:cNvSpPr txBox="1"/>
          <p:nvPr/>
        </p:nvSpPr>
        <p:spPr>
          <a:xfrm>
            <a:off x="1598959" y="6166611"/>
            <a:ext cx="6067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Courtesy: Northwest Power and Conservation Council</a:t>
            </a:r>
            <a:endParaRPr lang="en-US" sz="1000" b="1" i="1" dirty="0">
              <a:effectLst/>
              <a:highlight>
                <a:srgbClr val="FFFFFF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2F594-66F1-759E-0992-62F3144ECCFF}"/>
              </a:ext>
            </a:extLst>
          </p:cNvPr>
          <p:cNvSpPr txBox="1"/>
          <p:nvPr/>
        </p:nvSpPr>
        <p:spPr>
          <a:xfrm>
            <a:off x="6084561" y="1711575"/>
            <a:ext cx="5576135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PNW customers pay some of the lowest electricity rates in the U.S.</a:t>
            </a:r>
            <a:endParaRPr lang="en-US" sz="2800" dirty="0">
              <a:solidFill>
                <a:srgbClr val="0099C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 – 2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cheapest retail cost</a:t>
            </a:r>
          </a:p>
          <a:p>
            <a:endParaRPr lang="en-US" sz="28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 – 6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cheapest retail cost</a:t>
            </a:r>
          </a:p>
          <a:p>
            <a:endParaRPr lang="en-US" sz="28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MT – 10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cheapest retail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B0F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 – 5</a:t>
            </a:r>
            <a:r>
              <a:rPr lang="en-US" sz="2800" baseline="300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2800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cheapest retail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solidFill>
                <a:srgbClr val="0099C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solidFill>
                <a:srgbClr val="0099C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7B1F9-3957-4909-9250-A7C59613A1B7}"/>
              </a:ext>
            </a:extLst>
          </p:cNvPr>
          <p:cNvSpPr txBox="1"/>
          <p:nvPr/>
        </p:nvSpPr>
        <p:spPr>
          <a:xfrm>
            <a:off x="5714418" y="6412832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effectLst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AE433-4E15-4C0C-9116-CF7CF19F40E5}"/>
              </a:ext>
            </a:extLst>
          </p:cNvPr>
          <p:cNvCxnSpPr>
            <a:cxnSpLocks/>
          </p:cNvCxnSpPr>
          <p:nvPr/>
        </p:nvCxnSpPr>
        <p:spPr>
          <a:xfrm>
            <a:off x="5881255" y="6370441"/>
            <a:ext cx="61866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7AA321-0213-B5C1-B2E2-A4A1A659BCCE}"/>
              </a:ext>
            </a:extLst>
          </p:cNvPr>
          <p:cNvSpPr txBox="1"/>
          <p:nvPr/>
        </p:nvSpPr>
        <p:spPr>
          <a:xfrm>
            <a:off x="0" y="424460"/>
            <a:ext cx="1216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9AD0"/>
                </a:solidFill>
                <a:latin typeface="Helvetica" pitchFamily="2" charset="0"/>
              </a:rPr>
              <a:t>Hydropower = Affordable energy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9AD0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7F64A-FD50-5046-7F79-8519DC96CCFD}"/>
              </a:ext>
            </a:extLst>
          </p:cNvPr>
          <p:cNvSpPr txBox="1"/>
          <p:nvPr/>
        </p:nvSpPr>
        <p:spPr>
          <a:xfrm>
            <a:off x="6084561" y="5758427"/>
            <a:ext cx="6067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effectLst/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Courtesy: U.S. Energy Information Administration, U.S. Electricity Profile 2022</a:t>
            </a:r>
          </a:p>
        </p:txBody>
      </p:sp>
      <p:pic>
        <p:nvPicPr>
          <p:cNvPr id="1026" name="Picture 2" descr="210+ Us One Dollar Bill In A Wallet Close Up Stock Photos ...">
            <a:extLst>
              <a:ext uri="{FF2B5EF4-FFF2-40B4-BE49-F238E27FC236}">
                <a16:creationId xmlns:a16="http://schemas.microsoft.com/office/drawing/2014/main" id="{A2CF5BF2-FDF9-DB31-AF50-26C0DEAEDC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55" y="1977747"/>
            <a:ext cx="5516795" cy="3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DA07B0-F85F-F828-5296-9D258751F6C6}"/>
              </a:ext>
            </a:extLst>
          </p:cNvPr>
          <p:cNvSpPr txBox="1"/>
          <p:nvPr/>
        </p:nvSpPr>
        <p:spPr>
          <a:xfrm>
            <a:off x="356755" y="5681977"/>
            <a:ext cx="60674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i="1" dirty="0">
                <a:effectLst/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Courtesy: Getty Images/iStock Photo</a:t>
            </a:r>
          </a:p>
        </p:txBody>
      </p:sp>
    </p:spTree>
    <p:extLst>
      <p:ext uri="{BB962C8B-B14F-4D97-AF65-F5344CB8AC3E}">
        <p14:creationId xmlns:p14="http://schemas.microsoft.com/office/powerpoint/2010/main" val="19067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2F594-66F1-759E-0992-62F3144ECCFF}"/>
              </a:ext>
            </a:extLst>
          </p:cNvPr>
          <p:cNvSpPr txBox="1"/>
          <p:nvPr/>
        </p:nvSpPr>
        <p:spPr>
          <a:xfrm>
            <a:off x="6084561" y="1532456"/>
            <a:ext cx="557613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Our marine highways move 51 million tons of international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Billions of dollars in value </a:t>
            </a:r>
          </a:p>
          <a:p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40,000 jobs tied to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7B1F9-3957-4909-9250-A7C59613A1B7}"/>
              </a:ext>
            </a:extLst>
          </p:cNvPr>
          <p:cNvSpPr txBox="1"/>
          <p:nvPr/>
        </p:nvSpPr>
        <p:spPr>
          <a:xfrm>
            <a:off x="5714418" y="6412832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effectLst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FAE433-4E15-4C0C-9116-CF7CF19F40E5}"/>
              </a:ext>
            </a:extLst>
          </p:cNvPr>
          <p:cNvCxnSpPr>
            <a:cxnSpLocks/>
          </p:cNvCxnSpPr>
          <p:nvPr/>
        </p:nvCxnSpPr>
        <p:spPr>
          <a:xfrm>
            <a:off x="5881255" y="6370441"/>
            <a:ext cx="61866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07AA321-0213-B5C1-B2E2-A4A1A659BCCE}"/>
              </a:ext>
            </a:extLst>
          </p:cNvPr>
          <p:cNvSpPr txBox="1"/>
          <p:nvPr/>
        </p:nvSpPr>
        <p:spPr>
          <a:xfrm>
            <a:off x="0" y="424460"/>
            <a:ext cx="12169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9AD0"/>
                </a:solidFill>
                <a:latin typeface="Helvetica" pitchFamily="2" charset="0"/>
              </a:rPr>
              <a:t>Hydropower System = Jobs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9AD0"/>
              </a:solidFill>
              <a:effectLst/>
              <a:uLnTx/>
              <a:uFillTx/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4D7D22-FDB1-EE61-FE90-0D9BAF21F5F9}"/>
              </a:ext>
            </a:extLst>
          </p:cNvPr>
          <p:cNvSpPr txBox="1"/>
          <p:nvPr/>
        </p:nvSpPr>
        <p:spPr>
          <a:xfrm>
            <a:off x="6098059" y="6145416"/>
            <a:ext cx="6098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Courtesy: Pacific Northwest Waterways Association, Columbia Snake River System Facts</a:t>
            </a:r>
          </a:p>
        </p:txBody>
      </p:sp>
      <p:pic>
        <p:nvPicPr>
          <p:cNvPr id="2" name="Picture 2" descr="20+ Nautical Vessel Columbia River Tugboat Industry Stock Photos, Pictures  &amp; Royalty-Free Images - iStock">
            <a:extLst>
              <a:ext uri="{FF2B5EF4-FFF2-40B4-BE49-F238E27FC236}">
                <a16:creationId xmlns:a16="http://schemas.microsoft.com/office/drawing/2014/main" id="{5F775A1C-77C6-DAC2-F611-45E3F56E8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141" y="1996358"/>
            <a:ext cx="5183114" cy="32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30DBDE-706A-E07F-262A-5D501EC8B59D}"/>
              </a:ext>
            </a:extLst>
          </p:cNvPr>
          <p:cNvSpPr txBox="1"/>
          <p:nvPr/>
        </p:nvSpPr>
        <p:spPr>
          <a:xfrm>
            <a:off x="698141" y="5316570"/>
            <a:ext cx="6098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Courtesy: Getty Images</a:t>
            </a:r>
          </a:p>
        </p:txBody>
      </p:sp>
    </p:spTree>
    <p:extLst>
      <p:ext uri="{BB962C8B-B14F-4D97-AF65-F5344CB8AC3E}">
        <p14:creationId xmlns:p14="http://schemas.microsoft.com/office/powerpoint/2010/main" val="361880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3653B-59D4-8482-755B-D479B2092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BABB-84FD-121B-6D34-323D06713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183B2886-4AD7-53C5-FEAF-504833FD18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9A0107-FFBD-BEF4-F4C3-198F1867CDB8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AF68DF-F086-8315-3B2D-B13F8CF9B65F}"/>
              </a:ext>
            </a:extLst>
          </p:cNvPr>
          <p:cNvSpPr txBox="1">
            <a:spLocks/>
          </p:cNvSpPr>
          <p:nvPr/>
        </p:nvSpPr>
        <p:spPr>
          <a:xfrm>
            <a:off x="0" y="2153355"/>
            <a:ext cx="12192000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Q: Can salmon and 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dams co-exist?</a:t>
            </a:r>
            <a:endParaRPr lang="en-US" sz="7200" b="1" u="sng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992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EC994-1844-90A1-4D10-1EAAA6870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F52C-9443-75A8-0C28-2D9207B4E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E1946E1B-E316-3BD4-38C1-633096DC3F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33E92D-7315-EE71-CECA-B5ABFBFDC2E9}"/>
              </a:ext>
            </a:extLst>
          </p:cNvPr>
          <p:cNvSpPr txBox="1"/>
          <p:nvPr/>
        </p:nvSpPr>
        <p:spPr>
          <a:xfrm>
            <a:off x="2857209" y="6283909"/>
            <a:ext cx="6477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“Lead the charge for the Northwest to realize its clean energy potential using hydroelectricity as the cornerstone.”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43B6BB-6F47-B728-7D0C-44EC7EA0132B}"/>
              </a:ext>
            </a:extLst>
          </p:cNvPr>
          <p:cNvSpPr txBox="1">
            <a:spLocks/>
          </p:cNvSpPr>
          <p:nvPr/>
        </p:nvSpPr>
        <p:spPr>
          <a:xfrm>
            <a:off x="0" y="2153355"/>
            <a:ext cx="12192000" cy="2551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A: </a:t>
            </a:r>
            <a:r>
              <a:rPr lang="en-US" sz="7200" b="1" u="sng" dirty="0">
                <a:solidFill>
                  <a:srgbClr val="92D050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Yes</a:t>
            </a:r>
            <a:r>
              <a:rPr lang="en-US" sz="7200" b="1" dirty="0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they are.</a:t>
            </a:r>
            <a:endParaRPr lang="en-US" sz="7200" b="1" u="sng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11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8ED0AE9096B4EB76EB5CC292B3A51" ma:contentTypeVersion="13" ma:contentTypeDescription="Create a new document." ma:contentTypeScope="" ma:versionID="684e1656711a7b0a2dda761c29330077">
  <xsd:schema xmlns:xsd="http://www.w3.org/2001/XMLSchema" xmlns:xs="http://www.w3.org/2001/XMLSchema" xmlns:p="http://schemas.microsoft.com/office/2006/metadata/properties" xmlns:ns2="a0cab361-6513-43b4-8a30-e3143c87fc22" xmlns:ns3="33fcf8fa-cfe6-4901-9417-032b5a1402b7" targetNamespace="http://schemas.microsoft.com/office/2006/metadata/properties" ma:root="true" ma:fieldsID="e3d320beb7f2ea0028fc2b5f8be01dfd" ns2:_="" ns3:_="">
    <xsd:import namespace="a0cab361-6513-43b4-8a30-e3143c87fc22"/>
    <xsd:import namespace="33fcf8fa-cfe6-4901-9417-032b5a140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ab361-6513-43b4-8a30-e3143c87fc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7793537-d38b-4b61-9287-f0ece50f4b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fcf8fa-cfe6-4901-9417-032b5a1402b7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4ed8bf-21dd-4914-9a62-b5d1ace64e59}" ma:internalName="TaxCatchAll" ma:showField="CatchAllData" ma:web="33fcf8fa-cfe6-4901-9417-032b5a140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0cab361-6513-43b4-8a30-e3143c87fc22">
      <Terms xmlns="http://schemas.microsoft.com/office/infopath/2007/PartnerControls"/>
    </lcf76f155ced4ddcb4097134ff3c332f>
    <TaxCatchAll xmlns="33fcf8fa-cfe6-4901-9417-032b5a1402b7" xsi:nil="true"/>
  </documentManagement>
</p:properties>
</file>

<file path=customXml/itemProps1.xml><?xml version="1.0" encoding="utf-8"?>
<ds:datastoreItem xmlns:ds="http://schemas.openxmlformats.org/officeDocument/2006/customXml" ds:itemID="{BEE0F800-609E-4CDE-9B73-D913A30A21FA}"/>
</file>

<file path=customXml/itemProps2.xml><?xml version="1.0" encoding="utf-8"?>
<ds:datastoreItem xmlns:ds="http://schemas.openxmlformats.org/officeDocument/2006/customXml" ds:itemID="{EF7A0804-5942-419E-9888-510C10D048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D33829-C944-4A6C-BFBA-5DA1B733A0EE}">
  <ds:schemaRefs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8b7f4c1c-3f93-444b-b781-b4d66cc39932"/>
    <ds:schemaRef ds:uri="http://purl.org/dc/elements/1.1/"/>
    <ds:schemaRef ds:uri="http://purl.org/dc/terms/"/>
    <ds:schemaRef ds:uri="http://schemas.microsoft.com/office/infopath/2007/PartnerControls"/>
    <ds:schemaRef ds:uri="f1772cb9-2730-494b-be4a-3897c0307d1f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43798</TotalTime>
  <Words>1001</Words>
  <Application>Microsoft Macintosh PowerPoint</Application>
  <PresentationFormat>Widescreen</PresentationFormat>
  <Paragraphs>152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Calibri Light</vt:lpstr>
      <vt:lpstr>Corbel</vt:lpstr>
      <vt:lpstr>Georgia</vt:lpstr>
      <vt:lpstr>Helvetica</vt:lpstr>
      <vt:lpstr>Helvetica Neue</vt:lpstr>
      <vt:lpstr>Helvetica Neue Light</vt:lpstr>
      <vt:lpstr>Roboto Light</vt:lpstr>
      <vt:lpstr>Office Theme</vt:lpstr>
      <vt:lpstr>1_Office Theme</vt:lpstr>
      <vt:lpstr>Hydropower Challenges in the Pacific Northwest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Hydropower Challenges in the Pacific Northwest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Austin Rohr</dc:creator>
  <cp:lastModifiedBy>Jim Horan</cp:lastModifiedBy>
  <cp:revision>72</cp:revision>
  <cp:lastPrinted>2024-12-02T18:17:10Z</cp:lastPrinted>
  <dcterms:created xsi:type="dcterms:W3CDTF">2021-11-18T23:48:17Z</dcterms:created>
  <dcterms:modified xsi:type="dcterms:W3CDTF">2024-12-02T18:18:03Z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0x010100F368ED0AE9096B4EB76EB5CC292B3A51</vt:lpwstr>
  </property>
  <property fmtid="{D5CDD505-2E9C-101B-9397-08002B2CF9AE}" pid="3" name="MediaServiceImageTags">
    <vt:lpwstr/>
  </property>
</Properties>
</file>