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5" r:id="rId4"/>
    <p:sldMasterId id="2147483648" r:id="rId5"/>
    <p:sldMasterId id="2147483676" r:id="rId6"/>
    <p:sldMasterId id="2147483708" r:id="rId7"/>
    <p:sldMasterId id="2147483724" r:id="rId8"/>
  </p:sldMasterIdLst>
  <p:notesMasterIdLst>
    <p:notesMasterId r:id="rId30"/>
  </p:notesMasterIdLst>
  <p:handoutMasterIdLst>
    <p:handoutMasterId r:id="rId31"/>
  </p:handoutMasterIdLst>
  <p:sldIdLst>
    <p:sldId id="2896" r:id="rId9"/>
    <p:sldId id="2145705676" r:id="rId10"/>
    <p:sldId id="2145705677" r:id="rId11"/>
    <p:sldId id="2145705678" r:id="rId12"/>
    <p:sldId id="2145705679" r:id="rId13"/>
    <p:sldId id="2145705680" r:id="rId14"/>
    <p:sldId id="2145705681" r:id="rId15"/>
    <p:sldId id="2145705682" r:id="rId16"/>
    <p:sldId id="2145705683" r:id="rId17"/>
    <p:sldId id="2145705684" r:id="rId18"/>
    <p:sldId id="2145705686" r:id="rId19"/>
    <p:sldId id="2145705687" r:id="rId20"/>
    <p:sldId id="2145705667" r:id="rId21"/>
    <p:sldId id="9643" r:id="rId22"/>
    <p:sldId id="9608" r:id="rId23"/>
    <p:sldId id="9619" r:id="rId24"/>
    <p:sldId id="295" r:id="rId25"/>
    <p:sldId id="297" r:id="rId26"/>
    <p:sldId id="2145705671" r:id="rId27"/>
    <p:sldId id="2145705688" r:id="rId28"/>
    <p:sldId id="2145705689"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81744-3C40-D834-0540-9DB7097F3751}" name="Khair, Lauren K." initials="LK" userId="S::lkk1@va.nreca.org::912a5ec0-bed0-46cc-b158-b35dea423b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68B54"/>
    <a:srgbClr val="2EBFC4"/>
    <a:srgbClr val="889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4354" autoAdjust="0"/>
  </p:normalViewPr>
  <p:slideViewPr>
    <p:cSldViewPr snapToGrid="0" snapToObjects="1">
      <p:cViewPr varScale="1">
        <p:scale>
          <a:sx n="107" d="100"/>
          <a:sy n="107" d="100"/>
        </p:scale>
        <p:origin x="1192" y="16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075BD7-C027-4C75-BFBB-FF2B7EC8C6C9}" type="datetimeFigureOut">
              <a:rPr lang="en-US" smtClean="0"/>
              <a:t>11/26/24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BF99B0-F894-4197-BA81-5E4992905C16}" type="slidenum">
              <a:rPr lang="en-US" smtClean="0"/>
              <a:t>‹#›</a:t>
            </a:fld>
            <a:endParaRPr lang="en-US" dirty="0"/>
          </a:p>
        </p:txBody>
      </p:sp>
    </p:spTree>
    <p:extLst>
      <p:ext uri="{BB962C8B-B14F-4D97-AF65-F5344CB8AC3E}">
        <p14:creationId xmlns:p14="http://schemas.microsoft.com/office/powerpoint/2010/main" val="31035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A814A3-72E1-3943-BE42-D1C8BC611C72}" type="datetimeFigureOut">
              <a:rPr lang="en-US" smtClean="0"/>
              <a:t>11/26/24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BADA2A-51FC-214B-B910-AF601010584B}" type="slidenum">
              <a:rPr lang="en-US" smtClean="0"/>
              <a:t>‹#›</a:t>
            </a:fld>
            <a:endParaRPr lang="en-US" dirty="0"/>
          </a:p>
        </p:txBody>
      </p:sp>
    </p:spTree>
    <p:extLst>
      <p:ext uri="{BB962C8B-B14F-4D97-AF65-F5344CB8AC3E}">
        <p14:creationId xmlns:p14="http://schemas.microsoft.com/office/powerpoint/2010/main" val="106895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0</a:t>
            </a:fld>
            <a:endParaRPr lang="en-US" dirty="0"/>
          </a:p>
        </p:txBody>
      </p:sp>
    </p:spTree>
    <p:extLst>
      <p:ext uri="{BB962C8B-B14F-4D97-AF65-F5344CB8AC3E}">
        <p14:creationId xmlns:p14="http://schemas.microsoft.com/office/powerpoint/2010/main" val="122983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5</a:t>
            </a:fld>
            <a:endParaRPr lang="en-US" dirty="0"/>
          </a:p>
        </p:txBody>
      </p:sp>
    </p:spTree>
    <p:extLst>
      <p:ext uri="{BB962C8B-B14F-4D97-AF65-F5344CB8AC3E}">
        <p14:creationId xmlns:p14="http://schemas.microsoft.com/office/powerpoint/2010/main" val="198166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c6c4273586_3_2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c6c4273586_3_2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2" name="Google Shape;272;g2c6c4273586_3_2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63501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14</a:t>
            </a:fld>
            <a:endParaRPr lang="en-US"/>
          </a:p>
        </p:txBody>
      </p:sp>
    </p:spTree>
    <p:extLst>
      <p:ext uri="{BB962C8B-B14F-4D97-AF65-F5344CB8AC3E}">
        <p14:creationId xmlns:p14="http://schemas.microsoft.com/office/powerpoint/2010/main" val="10668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17</a:t>
            </a:fld>
            <a:endParaRPr lang="en-US"/>
          </a:p>
        </p:txBody>
      </p:sp>
    </p:spTree>
    <p:extLst>
      <p:ext uri="{BB962C8B-B14F-4D97-AF65-F5344CB8AC3E}">
        <p14:creationId xmlns:p14="http://schemas.microsoft.com/office/powerpoint/2010/main" val="262457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18</a:t>
            </a:fld>
            <a:endParaRPr lang="en-US"/>
          </a:p>
        </p:txBody>
      </p:sp>
    </p:spTree>
    <p:extLst>
      <p:ext uri="{BB962C8B-B14F-4D97-AF65-F5344CB8AC3E}">
        <p14:creationId xmlns:p14="http://schemas.microsoft.com/office/powerpoint/2010/main" val="2443679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D6434F90-5C7D-4101-8A87-07E81FD92232}" type="datetime4">
              <a:rPr lang="en-US" smtClean="0"/>
              <a:t>November 26, 2024</a:t>
            </a:fld>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274014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No PowerHills">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43ADE160-40F9-4891-A121-087A5C71C0AE}" type="datetime4">
              <a:rPr lang="en-US" smtClean="0"/>
              <a:t>November 26, 2024</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14881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No Powerhills GREEN">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285749"/>
            <a:ext cx="12192000" cy="6025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CCEC5061-591A-4941-A4E5-A323E52FCE61}"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F169140E-6BBF-434E-9A81-9DAA9577FB55}"/>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AB11913-7FB8-49F6-98D1-AB5BFA06AAE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3F3062AA-DD17-4133-A4D5-C81AB3507C48}"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5" name="Straight Connector 4">
            <a:extLst>
              <a:ext uri="{FF2B5EF4-FFF2-40B4-BE49-F238E27FC236}">
                <a16:creationId xmlns:a16="http://schemas.microsoft.com/office/drawing/2014/main" id="{B2796C85-7915-4F56-8837-858996F6537C}"/>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57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DFF5C951-ABC2-4B4F-87B9-8DE42498A6DE}"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3AF9E580-53E3-4153-82EC-43FAF42E896D}" type="datetime4">
              <a:rPr lang="en-US" smtClean="0"/>
              <a:t>November 26, 2024</a:t>
            </a:fld>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541453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0997A6E3-7488-4F11-B1A5-A5D4E5231BB6}" type="datetime4">
              <a:rPr lang="en-US" smtClean="0"/>
              <a:t>November 26, 2024</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326728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1166DEBD-07C7-4848-9E93-788A8ACE7EE1}" type="datetime4">
              <a:rPr lang="en-US" smtClean="0"/>
              <a:t>November 26, 2024</a:t>
            </a:fld>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56285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64F15AD5-2B7A-4789-945F-9D263E986617}" type="datetime4">
              <a:rPr lang="en-US" smtClean="0"/>
              <a:t>November 26, 2024</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104921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780FBB-DC24-485C-A239-E7CBEE103383}"/>
              </a:ext>
            </a:extLst>
          </p:cNvPr>
          <p:cNvSpPr/>
          <p:nvPr userDrawn="1"/>
        </p:nvSpPr>
        <p:spPr>
          <a:xfrm>
            <a:off x="0" y="0"/>
            <a:ext cx="12192000" cy="1088136"/>
          </a:xfrm>
          <a:prstGeom prst="rect">
            <a:avLst/>
          </a:prstGeom>
          <a:solidFill>
            <a:srgbClr val="889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BE188872-C56A-44E7-BEDA-60F6F5F8478C}" type="datetime4">
              <a:rPr lang="en-US" smtClean="0"/>
              <a:t>November 26, 2024</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3628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6BB16B8A-C01A-4E83-BDBF-1ACEB770CEC1}" type="datetime4">
              <a:rPr lang="en-US" smtClean="0"/>
              <a:t>November 26, 2024</a:t>
            </a:fld>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8538E261-0042-41E6-8F92-D6A131CB1650}"/>
              </a:ext>
            </a:extLst>
          </p:cNvPr>
          <p:cNvCxnSpPr/>
          <p:nvPr userDrawn="1"/>
        </p:nvCxnSpPr>
        <p:spPr>
          <a:xfrm>
            <a:off x="640080"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6DD8361-3FEF-404D-ABEE-7DD018092FC6}"/>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31DA46B3-A3C6-4609-BDF3-A6723D3A9EA5}" type="datetime4">
              <a:rPr lang="en-US" smtClean="0"/>
              <a:t>November 26, 2024</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5894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10906" cy="6868634"/>
          </a:xfrm>
          <a:prstGeom prst="rect">
            <a:avLst/>
          </a:prstGeom>
        </p:spPr>
      </p:pic>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2E925FF0-D79C-4170-AD48-54180C468D6B}" type="datetime4">
              <a:rPr lang="en-US" smtClean="0"/>
              <a:t>November 26, 2024</a:t>
            </a:fld>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1" name="Straight Connector 10">
            <a:extLst>
              <a:ext uri="{FF2B5EF4-FFF2-40B4-BE49-F238E27FC236}">
                <a16:creationId xmlns:a16="http://schemas.microsoft.com/office/drawing/2014/main" id="{62E0BF3D-7875-4879-B986-15FBBEEB9467}"/>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252E4FF-F7A5-4A0C-BE33-D23721AC6C96}"/>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10906" cy="6868634"/>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52D5B795-DB97-48EE-9BFC-AF39CDF13E3A}" type="datetime4">
              <a:rPr lang="en-US" smtClean="0"/>
              <a:t>November 26, 2024</a:t>
            </a:fld>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7" name="Straight Connector 6">
            <a:extLst>
              <a:ext uri="{FF2B5EF4-FFF2-40B4-BE49-F238E27FC236}">
                <a16:creationId xmlns:a16="http://schemas.microsoft.com/office/drawing/2014/main" id="{8599C2C0-37C0-417C-98FB-604272B27B54}"/>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7C93ECB-0F02-43DB-9CF2-F2F9593366AC}"/>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5911702"/>
          </a:xfrm>
          <a:prstGeom prst="rect">
            <a:avLst/>
          </a:prstGeom>
          <a:solidFill>
            <a:srgbClr val="889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20387283-8090-41E2-82A1-6616589437E2}"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1E8D9FA2-A8D6-4C15-807A-F2560D60D443}"/>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C130AF6D-D670-4326-A538-9A4D34197C35}"/>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0E82A552-7B64-4F38-AB1F-255C1046E14D}"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47944D2B-6683-4142-8E6B-C38CDA5BB2C5}"/>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D54D8B65-79CD-49E1-9951-C9847E8A8CB7}"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DEA5CCAF-3996-42DE-81FE-CF85A1103099}" type="datetime4">
              <a:rPr lang="en-US" smtClean="0"/>
              <a:t>November 26, 2024</a:t>
            </a:fld>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2277476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7476375D-C008-46A1-95EC-248B051D2224}" type="datetime4">
              <a:rPr lang="en-US" smtClean="0"/>
              <a:t>November 26, 2024</a:t>
            </a:fld>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441696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91B8C8D1-22B4-4880-BBAE-B196550B5396}" type="datetime4">
              <a:rPr lang="en-US" smtClean="0"/>
              <a:t>November 26, 2024</a:t>
            </a:fld>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21301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88B3CD31-67AB-46F2-9787-CD5E9C280A27}" type="datetime4">
              <a:rPr lang="en-US" smtClean="0"/>
              <a:t>November 26, 2024</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3337583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770EAE-C57B-48BA-833B-A0D5F41A5BA0}"/>
              </a:ext>
            </a:extLst>
          </p:cNvPr>
          <p:cNvSpPr/>
          <p:nvPr userDrawn="1"/>
        </p:nvSpPr>
        <p:spPr>
          <a:xfrm>
            <a:off x="0" y="0"/>
            <a:ext cx="12192000" cy="1088136"/>
          </a:xfrm>
          <a:prstGeom prst="rect">
            <a:avLst/>
          </a:prstGeom>
          <a:solidFill>
            <a:srgbClr val="2E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39A0E170-016A-47A4-8369-DF154851406C}" type="datetime4">
              <a:rPr lang="en-US" smtClean="0"/>
              <a:t>November 26, 2024</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225244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D40BFE09-1CD8-4B31-A3EF-D2F62B91F92C}" type="datetime4">
              <a:rPr lang="en-US" smtClean="0"/>
              <a:t>November 26, 2024</a:t>
            </a:fld>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573712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628906AF-A9E8-4E90-B457-90AD9952CCBF}" type="datetime4">
              <a:rPr lang="en-US" smtClean="0"/>
              <a:t>November 26, 2024</a:t>
            </a:fld>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83EA3BBC-F26C-47CB-9248-FBBC85D194F9}"/>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D768659-5008-4130-B911-F9496915B578}"/>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80537068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22FF6E92-496E-413D-A5BB-9C4A4879DE21}" type="datetime4">
              <a:rPr lang="en-US" smtClean="0"/>
              <a:t>November 26, 2024</a:t>
            </a:fld>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1" name="Straight Connector 10">
            <a:extLst>
              <a:ext uri="{FF2B5EF4-FFF2-40B4-BE49-F238E27FC236}">
                <a16:creationId xmlns:a16="http://schemas.microsoft.com/office/drawing/2014/main" id="{DA21C183-6207-478B-9DFC-92CE2ABF4B4D}"/>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6C6DB10-903C-4E15-B04C-0DC067750EB9}"/>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294638388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73FF8E47-2A9F-46AF-9C10-4068BFE4E95C}" type="datetime4">
              <a:rPr lang="en-US" smtClean="0"/>
              <a:t>November 26, 2024</a:t>
            </a:fld>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7" name="Straight Connector 6">
            <a:extLst>
              <a:ext uri="{FF2B5EF4-FFF2-40B4-BE49-F238E27FC236}">
                <a16:creationId xmlns:a16="http://schemas.microsoft.com/office/drawing/2014/main" id="{BD348625-9CBE-4C6E-8B91-ED9F2673EE62}"/>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0C05D-7F86-43DE-B82C-E69BAEC27D24}"/>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6035529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5911702"/>
          </a:xfrm>
          <a:prstGeom prst="rect">
            <a:avLst/>
          </a:prstGeom>
          <a:solidFill>
            <a:srgbClr val="2E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C9B1E8B7-A4CA-49B3-84D2-70D34652352F}"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9B86BE02-85F2-40EF-AA48-844CB76FEBDD}"/>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0F73086B-590B-4CD0-A7B4-3C25169E450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BC4A7F9C-D784-427B-8B14-7E54691AB303}"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A3184591-71EA-4FAE-ACA8-287BFB4612F1}"/>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811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08BA9325-78A1-4CF0-9809-AC49704F68E9}" type="datetime4">
              <a:rPr lang="en-US" smtClean="0"/>
              <a:t>November 26, 2024</a:t>
            </a:fld>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8F205B49-6B55-8648-B204-2004A0C66CA2}" type="datetime4">
              <a:rPr lang="en-US" smtClean="0"/>
              <a:t>November 26, 2024</a:t>
            </a:fld>
            <a:endParaRPr lang="en-US"/>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a:t>Click to edit Name</a:t>
            </a:r>
          </a:p>
        </p:txBody>
      </p:sp>
    </p:spTree>
    <p:extLst>
      <p:ext uri="{BB962C8B-B14F-4D97-AF65-F5344CB8AC3E}">
        <p14:creationId xmlns:p14="http://schemas.microsoft.com/office/powerpoint/2010/main" val="3320955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389598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94204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15591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B5033787-1AEC-49FD-9C20-8EF9840AFEEA}" type="datetime4">
              <a:rPr lang="en-US" smtClean="0"/>
              <a:t>November 26, 2024</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252769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3097646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Text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
        <p:nvSpPr>
          <p:cNvPr id="6" name="Content Placeholder 2">
            <a:extLst>
              <a:ext uri="{FF2B5EF4-FFF2-40B4-BE49-F238E27FC236}">
                <a16:creationId xmlns:a16="http://schemas.microsoft.com/office/drawing/2014/main" id="{D4DD1970-6060-491B-B624-BD626F522FAA}"/>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1EBB704B-4FE7-4589-80FE-5EB983D529F3}"/>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Tree>
    <p:extLst>
      <p:ext uri="{BB962C8B-B14F-4D97-AF65-F5344CB8AC3E}">
        <p14:creationId xmlns:p14="http://schemas.microsoft.com/office/powerpoint/2010/main" val="4176912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5" name="Straight Connector 4">
            <a:extLst>
              <a:ext uri="{FF2B5EF4-FFF2-40B4-BE49-F238E27FC236}">
                <a16:creationId xmlns:a16="http://schemas.microsoft.com/office/drawing/2014/main" id="{FAE84B03-2A24-4DA0-A9AF-976B06D044CF}"/>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BC5E2D-0406-4A13-81AB-932987A68E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759230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10" name="Straight Connector 9">
            <a:extLst>
              <a:ext uri="{FF2B5EF4-FFF2-40B4-BE49-F238E27FC236}">
                <a16:creationId xmlns:a16="http://schemas.microsoft.com/office/drawing/2014/main" id="{1035E1F9-1D05-4487-B68C-9313F905008B}"/>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FB80F4-30B4-488F-9355-9E7949220E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2556926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6" name="Straight Connector 5">
            <a:extLst>
              <a:ext uri="{FF2B5EF4-FFF2-40B4-BE49-F238E27FC236}">
                <a16:creationId xmlns:a16="http://schemas.microsoft.com/office/drawing/2014/main" id="{660E0C96-B320-40B9-8243-B24D6FE194C1}"/>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69E49B-FF09-47FE-AD15-CB9CF257B5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92060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No PowerHills">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1078653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Text No Powerhills GREEN">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285749"/>
            <a:ext cx="12192000" cy="6025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
        <p:nvSpPr>
          <p:cNvPr id="6" name="Content Placeholder 2">
            <a:extLst>
              <a:ext uri="{FF2B5EF4-FFF2-40B4-BE49-F238E27FC236}">
                <a16:creationId xmlns:a16="http://schemas.microsoft.com/office/drawing/2014/main" id="{F169140E-6BBF-434E-9A81-9DAA9577FB55}"/>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AB11913-7FB8-49F6-98D1-AB5BFA06AAE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Tree>
    <p:extLst>
      <p:ext uri="{BB962C8B-B14F-4D97-AF65-F5344CB8AC3E}">
        <p14:creationId xmlns:p14="http://schemas.microsoft.com/office/powerpoint/2010/main" val="1732626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5" name="Straight Connector 4">
            <a:extLst>
              <a:ext uri="{FF2B5EF4-FFF2-40B4-BE49-F238E27FC236}">
                <a16:creationId xmlns:a16="http://schemas.microsoft.com/office/drawing/2014/main" id="{B2796C85-7915-4F56-8837-858996F6537C}"/>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44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2163012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548D2EF-4AD0-4978-B38B-0BDC58ECCE05}" type="slidenum">
              <a:rPr lang="en-US" smtClean="0"/>
              <a:t>‹#›</a:t>
            </a:fld>
            <a:endParaRPr lang="en-US"/>
          </a:p>
        </p:txBody>
      </p:sp>
    </p:spTree>
    <p:extLst>
      <p:ext uri="{BB962C8B-B14F-4D97-AF65-F5344CB8AC3E}">
        <p14:creationId xmlns:p14="http://schemas.microsoft.com/office/powerpoint/2010/main" val="325554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5DCE0FD8-83BE-49F3-9BF3-BA930DA02D67}" type="datetime4">
              <a:rPr lang="en-US" smtClean="0"/>
              <a:t>November 26, 2024</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3312919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40080" y="1980853"/>
            <a:ext cx="11014710" cy="3962748"/>
          </a:xfrm>
        </p:spPr>
        <p:txBody>
          <a:bodyPr/>
          <a:lstStyle>
            <a:lvl1pPr>
              <a:lnSpc>
                <a:spcPct val="104000"/>
              </a:lnSpc>
              <a:defRPr>
                <a:latin typeface="Arial" panose="020B0604020202020204" pitchFamily="34" charset="0"/>
                <a:cs typeface="Arial" panose="020B0604020202020204" pitchFamily="34" charset="0"/>
              </a:defRPr>
            </a:lvl1pPr>
            <a:lvl2pPr>
              <a:lnSpc>
                <a:spcPct val="104000"/>
              </a:lnSpc>
              <a:defRPr sz="2400">
                <a:latin typeface="Arial" panose="020B0604020202020204" pitchFamily="34" charset="0"/>
                <a:cs typeface="Arial" panose="020B0604020202020204" pitchFamily="34" charset="0"/>
              </a:defRPr>
            </a:lvl2pPr>
            <a:lvl3pPr>
              <a:lnSpc>
                <a:spcPct val="104000"/>
              </a:lnSpc>
              <a:defRPr sz="2400">
                <a:latin typeface="Arial" panose="020B0604020202020204" pitchFamily="34" charset="0"/>
                <a:cs typeface="Arial" panose="020B0604020202020204" pitchFamily="34" charset="0"/>
              </a:defRPr>
            </a:lvl3pPr>
            <a:lvl4pPr>
              <a:lnSpc>
                <a:spcPct val="104000"/>
              </a:lnSpc>
              <a:defRPr sz="2400">
                <a:latin typeface="Arial" panose="020B0604020202020204" pitchFamily="34" charset="0"/>
                <a:cs typeface="Arial" panose="020B0604020202020204" pitchFamily="34" charset="0"/>
              </a:defRPr>
            </a:lvl4pPr>
            <a:lvl5pPr>
              <a:lnSpc>
                <a:spcPct val="104000"/>
              </a:lnSpc>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55F5F7BD-7561-471D-BC9E-7E27993C4DFD}"/>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3" name="Text Placeholder 2">
            <a:extLst>
              <a:ext uri="{FF2B5EF4-FFF2-40B4-BE49-F238E27FC236}">
                <a16:creationId xmlns:a16="http://schemas.microsoft.com/office/drawing/2014/main" id="{D15C6AD3-E8DE-4D35-8036-BA539142361D}"/>
              </a:ext>
            </a:extLst>
          </p:cNvPr>
          <p:cNvSpPr>
            <a:spLocks noGrp="1"/>
          </p:cNvSpPr>
          <p:nvPr>
            <p:ph type="body" sz="quarter" idx="14"/>
          </p:nvPr>
        </p:nvSpPr>
        <p:spPr>
          <a:xfrm>
            <a:off x="574675" y="182563"/>
            <a:ext cx="11079163" cy="731837"/>
          </a:xfrm>
        </p:spPr>
        <p:txBody>
          <a:bodyPr>
            <a:normAutofit/>
          </a:bodyPr>
          <a:lstStyle>
            <a:lvl1pPr marL="0" indent="0">
              <a:buNone/>
              <a:defRPr sz="4000" b="1">
                <a:solidFill>
                  <a:schemeClr val="bg1"/>
                </a:solidFill>
              </a:defRPr>
            </a:lvl1pPr>
          </a:lstStyle>
          <a:p>
            <a:pPr lvl="0"/>
            <a:endParaRPr lang="en-US"/>
          </a:p>
        </p:txBody>
      </p:sp>
    </p:spTree>
    <p:extLst>
      <p:ext uri="{BB962C8B-B14F-4D97-AF65-F5344CB8AC3E}">
        <p14:creationId xmlns:p14="http://schemas.microsoft.com/office/powerpoint/2010/main" val="2948549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fld id="{8F205B49-6B55-8648-B204-2004A0C66CA2}" type="datetime4">
              <a:rPr lang="en-US" smtClean="0"/>
              <a:t>November 26, 2024</a:t>
            </a:fld>
            <a:endParaRPr lang="en-US"/>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a:t>Click to edit Name</a:t>
            </a:r>
          </a:p>
        </p:txBody>
      </p:sp>
    </p:spTree>
    <p:extLst>
      <p:ext uri="{BB962C8B-B14F-4D97-AF65-F5344CB8AC3E}">
        <p14:creationId xmlns:p14="http://schemas.microsoft.com/office/powerpoint/2010/main" val="38109634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2290721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3111448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3655312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1832975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5" name="Straight Connector 4">
            <a:extLst>
              <a:ext uri="{FF2B5EF4-FFF2-40B4-BE49-F238E27FC236}">
                <a16:creationId xmlns:a16="http://schemas.microsoft.com/office/drawing/2014/main" id="{FAE84B03-2A24-4DA0-A9AF-976B06D044CF}"/>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BC5E2D-0406-4A13-81AB-932987A68E30}"/>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521262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10" name="Straight Connector 9">
            <a:extLst>
              <a:ext uri="{FF2B5EF4-FFF2-40B4-BE49-F238E27FC236}">
                <a16:creationId xmlns:a16="http://schemas.microsoft.com/office/drawing/2014/main" id="{1035E1F9-1D05-4487-B68C-9313F905008B}"/>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FB80F4-30B4-488F-9355-9E7949220E68}"/>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52669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6" name="Straight Connector 5">
            <a:extLst>
              <a:ext uri="{FF2B5EF4-FFF2-40B4-BE49-F238E27FC236}">
                <a16:creationId xmlns:a16="http://schemas.microsoft.com/office/drawing/2014/main" id="{660E0C96-B320-40B9-8243-B24D6FE194C1}"/>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69E49B-FF09-47FE-AD15-CB9CF257B58A}"/>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3503341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285749"/>
            <a:ext cx="12192000" cy="6025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
        <p:nvSpPr>
          <p:cNvPr id="6" name="Content Placeholder 2">
            <a:extLst>
              <a:ext uri="{FF2B5EF4-FFF2-40B4-BE49-F238E27FC236}">
                <a16:creationId xmlns:a16="http://schemas.microsoft.com/office/drawing/2014/main" id="{F169140E-6BBF-434E-9A81-9DAA9577FB55}"/>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AB11913-7FB8-49F6-98D1-AB5BFA06AAE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Tree>
    <p:extLst>
      <p:ext uri="{BB962C8B-B14F-4D97-AF65-F5344CB8AC3E}">
        <p14:creationId xmlns:p14="http://schemas.microsoft.com/office/powerpoint/2010/main" val="358477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ext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5D7982DD-3CBE-4CD6-A0CC-51A7012936A2}" type="datetime4">
              <a:rPr lang="en-US" smtClean="0"/>
              <a:t>November 26, 2024</a:t>
            </a:fld>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D4DD1970-6060-491B-B624-BD626F522FAA}"/>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1EBB704B-4FE7-4589-80FE-5EB983D529F3}"/>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2817000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cxnSp>
        <p:nvCxnSpPr>
          <p:cNvPr id="5" name="Straight Connector 4">
            <a:extLst>
              <a:ext uri="{FF2B5EF4-FFF2-40B4-BE49-F238E27FC236}">
                <a16:creationId xmlns:a16="http://schemas.microsoft.com/office/drawing/2014/main" id="{B2796C85-7915-4F56-8837-858996F6537C}"/>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186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spTree>
    <p:extLst>
      <p:ext uri="{BB962C8B-B14F-4D97-AF65-F5344CB8AC3E}">
        <p14:creationId xmlns:p14="http://schemas.microsoft.com/office/powerpoint/2010/main" val="1255040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605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4EA91585-639F-4396-99BF-38C8435111F3}" type="datetime4">
              <a:rPr lang="en-US" smtClean="0"/>
              <a:t>November 26, 2024</a:t>
            </a:fld>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5" name="Straight Connector 4">
            <a:extLst>
              <a:ext uri="{FF2B5EF4-FFF2-40B4-BE49-F238E27FC236}">
                <a16:creationId xmlns:a16="http://schemas.microsoft.com/office/drawing/2014/main" id="{FAE84B03-2A24-4DA0-A9AF-976B06D044CF}"/>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BC5E2D-0406-4A13-81AB-932987A68E30}"/>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55198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236E5DC3-7BC4-49D3-A2C1-ACD870C3B296}" type="datetime4">
              <a:rPr lang="en-US" smtClean="0"/>
              <a:t>November 26, 2024</a:t>
            </a:fld>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1035E1F9-1D05-4487-B68C-9313F905008B}"/>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FB80F4-30B4-488F-9355-9E7949220E68}"/>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312731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9F7C7D06-26D3-4CD8-A918-6D0DCB5EE3D8}" type="datetime4">
              <a:rPr lang="en-US" smtClean="0"/>
              <a:t>November 26, 2024</a:t>
            </a:fld>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660E0C96-B320-40B9-8243-B24D6FE194C1}"/>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69E49B-FF09-47FE-AD15-CB9CF257B58A}"/>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39145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1.jpe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D2B216D4-1F99-47B5-990E-EA606F8EFC00}" type="datetime4">
              <a:rPr lang="en-US" smtClean="0"/>
              <a:t>November 26, 2024</a:t>
            </a:fld>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5" name="Picture 4">
            <a:extLst>
              <a:ext uri="{FF2B5EF4-FFF2-40B4-BE49-F238E27FC236}">
                <a16:creationId xmlns:a16="http://schemas.microsoft.com/office/drawing/2014/main" id="{DF994ABE-5618-42FE-A2F0-B898318572C9}"/>
              </a:ext>
            </a:extLst>
          </p:cNvPr>
          <p:cNvPicPr>
            <a:picLocks noChangeAspect="1"/>
          </p:cNvPicPr>
          <p:nvPr userDrawn="1"/>
        </p:nvPicPr>
        <p:blipFill>
          <a:blip r:embed="rId16"/>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7689021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700" r:id="rId5"/>
    <p:sldLayoutId id="2147483704" r:id="rId6"/>
    <p:sldLayoutId id="2147483690" r:id="rId7"/>
    <p:sldLayoutId id="2147483691" r:id="rId8"/>
    <p:sldLayoutId id="2147483692" r:id="rId9"/>
    <p:sldLayoutId id="2147483703" r:id="rId10"/>
    <p:sldLayoutId id="2147483697" r:id="rId11"/>
    <p:sldLayoutId id="2147483693" r:id="rId12"/>
    <p:sldLayoutId id="2147483694" r:id="rId13"/>
  </p:sldLayoutIdLst>
  <p:hf hdr="0" ftr="0" dt="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318578FF-F843-4064-843A-D60FA939670B}" type="datetime4">
              <a:rPr lang="en-US" smtClean="0"/>
              <a:t>November 26, 2024</a:t>
            </a:fld>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9" name="Picture 8">
            <a:extLst>
              <a:ext uri="{FF2B5EF4-FFF2-40B4-BE49-F238E27FC236}">
                <a16:creationId xmlns:a16="http://schemas.microsoft.com/office/drawing/2014/main" id="{A03B6F01-D239-4436-B611-C2898E21E483}"/>
              </a:ext>
            </a:extLst>
          </p:cNvPr>
          <p:cNvPicPr>
            <a:picLocks noChangeAspect="1"/>
          </p:cNvPicPr>
          <p:nvPr userDrawn="1"/>
        </p:nvPicPr>
        <p:blipFill>
          <a:blip r:embed="rId14"/>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93673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701" r:id="rId5"/>
    <p:sldLayoutId id="2147483655" r:id="rId6"/>
    <p:sldLayoutId id="2147483656" r:id="rId7"/>
    <p:sldLayoutId id="2147483657" r:id="rId8"/>
    <p:sldLayoutId id="2147483698" r:id="rId9"/>
    <p:sldLayoutId id="2147483675" r:id="rId10"/>
    <p:sldLayoutId id="2147483695" r:id="rId11"/>
  </p:sldLayoutIdLst>
  <p:hf hdr="0" ftr="0" dt="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1569084C-1A56-43A0-AF01-DDDFA5B3B5F5}" type="datetime4">
              <a:rPr lang="en-US" smtClean="0"/>
              <a:t>November 26, 2024</a:t>
            </a:fld>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7" name="Picture 6">
            <a:extLst>
              <a:ext uri="{FF2B5EF4-FFF2-40B4-BE49-F238E27FC236}">
                <a16:creationId xmlns:a16="http://schemas.microsoft.com/office/drawing/2014/main" id="{2E096513-98D9-4389-8288-7817ED94BC51}"/>
              </a:ext>
            </a:extLst>
          </p:cNvPr>
          <p:cNvPicPr>
            <a:picLocks noChangeAspect="1"/>
          </p:cNvPicPr>
          <p:nvPr userDrawn="1"/>
        </p:nvPicPr>
        <p:blipFill>
          <a:blip r:embed="rId14"/>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3403404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702" r:id="rId5"/>
    <p:sldLayoutId id="2147483681" r:id="rId6"/>
    <p:sldLayoutId id="2147483682" r:id="rId7"/>
    <p:sldLayoutId id="2147483683" r:id="rId8"/>
    <p:sldLayoutId id="2147483699" r:id="rId9"/>
    <p:sldLayoutId id="2147483684" r:id="rId10"/>
    <p:sldLayoutId id="2147483696" r:id="rId11"/>
  </p:sldLayoutIdLst>
  <p:hf hdr="0" ftr="0" dt="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pic>
        <p:nvPicPr>
          <p:cNvPr id="5" name="Picture 4">
            <a:extLst>
              <a:ext uri="{FF2B5EF4-FFF2-40B4-BE49-F238E27FC236}">
                <a16:creationId xmlns:a16="http://schemas.microsoft.com/office/drawing/2014/main" id="{DF994ABE-5618-42FE-A2F0-B898318572C9}"/>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22230343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fld id="{A7A3749F-FA74-264E-A1D6-65E17B3CB8B6}" type="datetime4">
              <a:rPr lang="en-US" smtClean="0"/>
              <a:pPr/>
              <a:t>November 26, 2024</a:t>
            </a:fld>
            <a:endParaRPr lang="en-US"/>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a:t>| Pg. </a:t>
            </a:r>
            <a:fld id="{818D94B4-8502-5D40-8A2F-77E12E792061}" type="slidenum">
              <a:rPr lang="en-US" smtClean="0"/>
              <a:pPr/>
              <a:t>‹#›</a:t>
            </a:fld>
            <a:endParaRPr lang="en-US"/>
          </a:p>
        </p:txBody>
      </p:sp>
      <p:pic>
        <p:nvPicPr>
          <p:cNvPr id="5" name="Picture 4">
            <a:extLst>
              <a:ext uri="{FF2B5EF4-FFF2-40B4-BE49-F238E27FC236}">
                <a16:creationId xmlns:a16="http://schemas.microsoft.com/office/drawing/2014/main" id="{DF994ABE-5618-42FE-A2F0-B898318572C9}"/>
              </a:ext>
            </a:extLst>
          </p:cNvPr>
          <p:cNvPicPr>
            <a:picLocks noChangeAspect="1"/>
          </p:cNvPicPr>
          <p:nvPr userDrawn="1"/>
        </p:nvPicPr>
        <p:blipFill>
          <a:blip r:embed="rId15"/>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21290321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8" r:id="rId12"/>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www.bhec.coop/" TargetMode="External"/><Relationship Id="rId3" Type="http://schemas.openxmlformats.org/officeDocument/2006/relationships/hyperlink" Target="http://www.hepn.com/" TargetMode="External"/><Relationship Id="rId7" Type="http://schemas.openxmlformats.org/officeDocument/2006/relationships/hyperlink" Target="http://www.dce.coop/" TargetMode="External"/><Relationship Id="rId2" Type="http://schemas.openxmlformats.org/officeDocument/2006/relationships/hyperlink" Target="http://www.tva.gov/" TargetMode="External"/><Relationship Id="rId1" Type="http://schemas.openxmlformats.org/officeDocument/2006/relationships/slideLayout" Target="../slideLayouts/slideLayout5.xml"/><Relationship Id="rId6" Type="http://schemas.openxmlformats.org/officeDocument/2006/relationships/hyperlink" Target="http://ritablancaelectric.com/" TargetMode="External"/><Relationship Id="rId11" Type="http://schemas.openxmlformats.org/officeDocument/2006/relationships/hyperlink" Target="http://www.kea.coop/" TargetMode="External"/><Relationship Id="rId5" Type="http://schemas.openxmlformats.org/officeDocument/2006/relationships/hyperlink" Target="http://www.joemc.com/" TargetMode="External"/><Relationship Id="rId10" Type="http://schemas.openxmlformats.org/officeDocument/2006/relationships/hyperlink" Target="http://www.tombigbee.org/" TargetMode="External"/><Relationship Id="rId4" Type="http://schemas.openxmlformats.org/officeDocument/2006/relationships/hyperlink" Target="http://www.sipower.org/" TargetMode="External"/><Relationship Id="rId9" Type="http://schemas.openxmlformats.org/officeDocument/2006/relationships/hyperlink" Target="http://randolphemc.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operative.com/resdp" TargetMode="External"/><Relationship Id="rId1" Type="http://schemas.openxmlformats.org/officeDocument/2006/relationships/slideLayout" Target="../slideLayouts/slideLayout4.xml"/><Relationship Id="rId4" Type="http://schemas.openxmlformats.org/officeDocument/2006/relationships/hyperlink" Target="https://www.cooperative.com/programs-services/bts/Rural-Energy-Storage-Deployment-Program/Documents/NRECA-PNNL-Battery-Energy-Storage-Safety-Report-July-202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cooperative.com/programs-services/bts/microgrid-up/Pages/default.asp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3CF2-299A-F5A8-8E10-474BA367A3B4}"/>
              </a:ext>
            </a:extLst>
          </p:cNvPr>
          <p:cNvSpPr>
            <a:spLocks noGrp="1"/>
          </p:cNvSpPr>
          <p:nvPr>
            <p:ph type="ctrTitle"/>
          </p:nvPr>
        </p:nvSpPr>
        <p:spPr>
          <a:xfrm>
            <a:off x="2410322" y="2048766"/>
            <a:ext cx="9144000" cy="2100263"/>
          </a:xfrm>
        </p:spPr>
        <p:txBody>
          <a:bodyPr>
            <a:normAutofit fontScale="90000"/>
          </a:bodyPr>
          <a:lstStyle/>
          <a:p>
            <a:r>
              <a:rPr lang="en-US" dirty="0">
                <a:latin typeface="Times New Roman" panose="02020603050405020304" pitchFamily="18" charset="0"/>
                <a:cs typeface="Times New Roman" panose="02020603050405020304" pitchFamily="18" charset="0"/>
              </a:rPr>
              <a:t>NRECA’s Military Program and GRIP Projects</a:t>
            </a:r>
          </a:p>
        </p:txBody>
      </p:sp>
      <p:sp>
        <p:nvSpPr>
          <p:cNvPr id="7" name="Text Placeholder 6">
            <a:extLst>
              <a:ext uri="{FF2B5EF4-FFF2-40B4-BE49-F238E27FC236}">
                <a16:creationId xmlns:a16="http://schemas.microsoft.com/office/drawing/2014/main" id="{A27A0DBC-BD30-EB15-55E6-A005346D719B}"/>
              </a:ext>
            </a:extLst>
          </p:cNvPr>
          <p:cNvSpPr>
            <a:spLocks noGrp="1"/>
          </p:cNvSpPr>
          <p:nvPr>
            <p:ph type="body" sz="quarter" idx="11"/>
          </p:nvPr>
        </p:nvSpPr>
        <p:spPr/>
        <p:txBody>
          <a:bodyPr>
            <a:normAutofit/>
          </a:bodyPr>
          <a:lstStyle/>
          <a:p>
            <a:r>
              <a:rPr lang="en-US" sz="3200" b="1" dirty="0">
                <a:latin typeface="Times New Roman" panose="02020603050405020304" pitchFamily="18" charset="0"/>
                <a:cs typeface="Times New Roman" panose="02020603050405020304" pitchFamily="18" charset="0"/>
              </a:rPr>
              <a:t>2024 Mid-West Annual Meeting</a:t>
            </a:r>
          </a:p>
        </p:txBody>
      </p:sp>
      <p:sp>
        <p:nvSpPr>
          <p:cNvPr id="8" name="Text Placeholder 7">
            <a:extLst>
              <a:ext uri="{FF2B5EF4-FFF2-40B4-BE49-F238E27FC236}">
                <a16:creationId xmlns:a16="http://schemas.microsoft.com/office/drawing/2014/main" id="{0FB74A8D-8F3A-3168-6F59-C9B73EC3E80F}"/>
              </a:ext>
            </a:extLst>
          </p:cNvPr>
          <p:cNvSpPr>
            <a:spLocks noGrp="1"/>
          </p:cNvSpPr>
          <p:nvPr>
            <p:ph type="body" sz="quarter" idx="13"/>
          </p:nvPr>
        </p:nvSpPr>
        <p:spPr/>
        <p:txBody>
          <a:bodyPr/>
          <a:lstStyle/>
          <a:p>
            <a:r>
              <a:rPr lang="en-US" sz="2400" dirty="0">
                <a:latin typeface="Times New Roman" panose="02020603050405020304" pitchFamily="18" charset="0"/>
                <a:cs typeface="Times New Roman" panose="02020603050405020304" pitchFamily="18" charset="0"/>
              </a:rPr>
              <a:t>Lauren Khair </a:t>
            </a:r>
          </a:p>
        </p:txBody>
      </p:sp>
      <p:sp>
        <p:nvSpPr>
          <p:cNvPr id="4" name="Subtitle 3">
            <a:extLst>
              <a:ext uri="{FF2B5EF4-FFF2-40B4-BE49-F238E27FC236}">
                <a16:creationId xmlns:a16="http://schemas.microsoft.com/office/drawing/2014/main" id="{02920E35-2FAA-7555-502E-E4296351D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012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B1A1-D79E-F655-5899-94823051414F}"/>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MicrogridUP: </a:t>
            </a:r>
            <a:r>
              <a:rPr lang="en-US" sz="4400" dirty="0">
                <a:latin typeface="Times New Roman" panose="02020603050405020304" pitchFamily="18" charset="0"/>
                <a:cs typeface="Times New Roman" panose="02020603050405020304" pitchFamily="18" charset="0"/>
              </a:rPr>
              <a:t>Resource Mix Module Details</a:t>
            </a:r>
            <a:endParaRPr lang="en-US" sz="4400" dirty="0"/>
          </a:p>
        </p:txBody>
      </p:sp>
      <p:sp>
        <p:nvSpPr>
          <p:cNvPr id="3" name="Slide Number Placeholder 2">
            <a:extLst>
              <a:ext uri="{FF2B5EF4-FFF2-40B4-BE49-F238E27FC236}">
                <a16:creationId xmlns:a16="http://schemas.microsoft.com/office/drawing/2014/main" id="{4FA18220-7287-6645-40C2-423A4BCF1B18}"/>
              </a:ext>
            </a:extLst>
          </p:cNvPr>
          <p:cNvSpPr>
            <a:spLocks noGrp="1"/>
          </p:cNvSpPr>
          <p:nvPr>
            <p:ph type="sldNum" sz="quarter" idx="4"/>
          </p:nvPr>
        </p:nvSpPr>
        <p:spPr/>
        <p:txBody>
          <a:bodyPr/>
          <a:lstStyle/>
          <a:p>
            <a:r>
              <a:rPr lang="en-US"/>
              <a:t>| Pg. </a:t>
            </a:r>
            <a:fld id="{818D94B4-8502-5D40-8A2F-77E12E792061}" type="slidenum">
              <a:rPr lang="en-US" smtClean="0"/>
              <a:pPr/>
              <a:t>9</a:t>
            </a:fld>
            <a:endParaRPr lang="en-US" dirty="0"/>
          </a:p>
        </p:txBody>
      </p:sp>
      <p:sp>
        <p:nvSpPr>
          <p:cNvPr id="4" name="TextBox 3">
            <a:extLst>
              <a:ext uri="{FF2B5EF4-FFF2-40B4-BE49-F238E27FC236}">
                <a16:creationId xmlns:a16="http://schemas.microsoft.com/office/drawing/2014/main" id="{0D810DEF-9706-A4E6-DA08-BC812990BA55}"/>
              </a:ext>
            </a:extLst>
          </p:cNvPr>
          <p:cNvSpPr txBox="1"/>
          <p:nvPr/>
        </p:nvSpPr>
        <p:spPr>
          <a:xfrm>
            <a:off x="289140" y="1737431"/>
            <a:ext cx="6096000" cy="2731517"/>
          </a:xfrm>
          <a:prstGeom prst="rect">
            <a:avLst/>
          </a:prstGeom>
          <a:noFill/>
        </p:spPr>
        <p:txBody>
          <a:bodyPr wrap="square">
            <a:spAutoFit/>
          </a:bodyPr>
          <a:lstStyle/>
          <a:p>
            <a:pPr marL="507987" indent="-448722">
              <a:lnSpc>
                <a:spcPct val="100000"/>
              </a:lnSpc>
              <a:spcBef>
                <a:spcPts val="1067"/>
              </a:spcBef>
              <a:buSzPts val="2100"/>
              <a:buChar char="●"/>
            </a:pPr>
            <a:r>
              <a:rPr lang="en-US" sz="1800" dirty="0" err="1">
                <a:solidFill>
                  <a:srgbClr val="000000"/>
                </a:solidFill>
                <a:latin typeface="Times New Roman" panose="02020603050405020304" pitchFamily="18" charset="0"/>
                <a:cs typeface="Times New Roman" panose="02020603050405020304" pitchFamily="18" charset="0"/>
              </a:rPr>
              <a:t>REOpt</a:t>
            </a:r>
            <a:r>
              <a:rPr lang="en-US" sz="1800" dirty="0">
                <a:solidFill>
                  <a:srgbClr val="000000"/>
                </a:solidFill>
                <a:latin typeface="Times New Roman" panose="02020603050405020304" pitchFamily="18" charset="0"/>
                <a:cs typeface="Times New Roman" panose="02020603050405020304" pitchFamily="18" charset="0"/>
              </a:rPr>
              <a:t> used to generated financial and resilience for each candidate microgrid</a:t>
            </a:r>
            <a:endParaRPr lang="en-US" dirty="0">
              <a:latin typeface="Times New Roman" panose="02020603050405020304" pitchFamily="18" charset="0"/>
              <a:cs typeface="Times New Roman" panose="02020603050405020304" pitchFamily="18" charset="0"/>
            </a:endParaRPr>
          </a:p>
          <a:p>
            <a:pPr marL="507987" indent="-448722">
              <a:lnSpc>
                <a:spcPct val="100000"/>
              </a:lnSpc>
              <a:spcBef>
                <a:spcPts val="1067"/>
              </a:spcBef>
              <a:buSzPts val="2100"/>
              <a:buChar char="●"/>
            </a:pPr>
            <a:r>
              <a:rPr lang="en-US" sz="1800" dirty="0">
                <a:latin typeface="Times New Roman" panose="02020603050405020304" pitchFamily="18" charset="0"/>
                <a:cs typeface="Times New Roman" panose="02020603050405020304" pitchFamily="18" charset="0"/>
              </a:rPr>
              <a:t>Cost-optimized mix of fossil, BESS, and renewable generation</a:t>
            </a:r>
            <a:endParaRPr lang="en-US" sz="1800" dirty="0">
              <a:solidFill>
                <a:srgbClr val="000000"/>
              </a:solidFill>
              <a:latin typeface="Times New Roman" panose="02020603050405020304" pitchFamily="18" charset="0"/>
              <a:cs typeface="Times New Roman" panose="02020603050405020304" pitchFamily="18" charset="0"/>
            </a:endParaRPr>
          </a:p>
          <a:p>
            <a:pPr marL="507987" indent="-448722">
              <a:lnSpc>
                <a:spcPct val="100000"/>
              </a:lnSpc>
              <a:spcBef>
                <a:spcPts val="1067"/>
              </a:spcBef>
              <a:buSzPts val="2100"/>
              <a:buChar char="●"/>
            </a:pPr>
            <a:r>
              <a:rPr lang="en-US" sz="1800" dirty="0">
                <a:solidFill>
                  <a:srgbClr val="000000"/>
                </a:solidFill>
                <a:latin typeface="Times New Roman" panose="02020603050405020304" pitchFamily="18" charset="0"/>
                <a:cs typeface="Times New Roman" panose="02020603050405020304" pitchFamily="18" charset="0"/>
              </a:rPr>
              <a:t>Generation guaranteed to survive critical user-chosen outage (e.g. 7 days)</a:t>
            </a:r>
            <a:endParaRPr lang="en-US" dirty="0">
              <a:latin typeface="Times New Roman" panose="02020603050405020304" pitchFamily="18" charset="0"/>
              <a:cs typeface="Times New Roman" panose="02020603050405020304" pitchFamily="18" charset="0"/>
            </a:endParaRPr>
          </a:p>
          <a:p>
            <a:pPr marL="507987" indent="-448722">
              <a:lnSpc>
                <a:spcPct val="100000"/>
              </a:lnSpc>
              <a:spcBef>
                <a:spcPts val="1067"/>
              </a:spcBef>
              <a:buSzPts val="2100"/>
              <a:buChar char="●"/>
            </a:pPr>
            <a:r>
              <a:rPr lang="en-US" sz="1800" dirty="0">
                <a:latin typeface="Times New Roman" panose="02020603050405020304" pitchFamily="18" charset="0"/>
                <a:cs typeface="Times New Roman" panose="02020603050405020304" pitchFamily="18" charset="0"/>
              </a:rPr>
              <a:t>Survival probability given for durations beyond the critical outage</a:t>
            </a:r>
            <a:endParaRPr lang="en-US" sz="1800" dirty="0">
              <a:solidFill>
                <a:srgbClr val="000000"/>
              </a:solidFill>
              <a:latin typeface="Times New Roman" panose="02020603050405020304" pitchFamily="18" charset="0"/>
              <a:cs typeface="Times New Roman" panose="02020603050405020304" pitchFamily="18" charset="0"/>
            </a:endParaRPr>
          </a:p>
        </p:txBody>
      </p:sp>
      <p:pic>
        <p:nvPicPr>
          <p:cNvPr id="5" name="Google Shape;174;p7">
            <a:extLst>
              <a:ext uri="{FF2B5EF4-FFF2-40B4-BE49-F238E27FC236}">
                <a16:creationId xmlns:a16="http://schemas.microsoft.com/office/drawing/2014/main" id="{D1AEC1AB-F0EC-A372-2032-2BDEE66FB44E}"/>
              </a:ext>
            </a:extLst>
          </p:cNvPr>
          <p:cNvPicPr preferRelativeResize="0"/>
          <p:nvPr/>
        </p:nvPicPr>
        <p:blipFill rotWithShape="1">
          <a:blip r:embed="rId2">
            <a:alphaModFix/>
          </a:blip>
          <a:srcRect/>
          <a:stretch/>
        </p:blipFill>
        <p:spPr>
          <a:xfrm>
            <a:off x="6635512" y="1137409"/>
            <a:ext cx="4920169" cy="5238941"/>
          </a:xfrm>
          <a:prstGeom prst="rect">
            <a:avLst/>
          </a:prstGeom>
          <a:noFill/>
          <a:ln>
            <a:noFill/>
          </a:ln>
        </p:spPr>
      </p:pic>
    </p:spTree>
    <p:extLst>
      <p:ext uri="{BB962C8B-B14F-4D97-AF65-F5344CB8AC3E}">
        <p14:creationId xmlns:p14="http://schemas.microsoft.com/office/powerpoint/2010/main" val="193076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1181-6A40-A93C-6E95-180534BCD359}"/>
              </a:ext>
            </a:extLst>
          </p:cNvPr>
          <p:cNvSpPr>
            <a:spLocks noGrp="1"/>
          </p:cNvSpPr>
          <p:nvPr>
            <p:ph type="title"/>
          </p:nvPr>
        </p:nvSpPr>
        <p:spPr/>
        <p:txBody>
          <a:bodyPr>
            <a:normAutofit/>
          </a:bodyPr>
          <a:lstStyle/>
          <a:p>
            <a:pPr algn="ctr"/>
            <a:r>
              <a:rPr lang="en-US" sz="4400" dirty="0">
                <a:latin typeface="Times New Roman" panose="02020603050405020304" pitchFamily="18" charset="0"/>
                <a:cs typeface="Times New Roman" panose="02020603050405020304" pitchFamily="18" charset="0"/>
              </a:rPr>
              <a:t>MicrogridUP: Resilience Results Module</a:t>
            </a:r>
            <a:endParaRPr lang="en-US" sz="4400" dirty="0"/>
          </a:p>
        </p:txBody>
      </p:sp>
      <p:sp>
        <p:nvSpPr>
          <p:cNvPr id="3" name="Slide Number Placeholder 2">
            <a:extLst>
              <a:ext uri="{FF2B5EF4-FFF2-40B4-BE49-F238E27FC236}">
                <a16:creationId xmlns:a16="http://schemas.microsoft.com/office/drawing/2014/main" id="{218E1F79-AD60-E912-B0D6-35B61E77519A}"/>
              </a:ext>
            </a:extLst>
          </p:cNvPr>
          <p:cNvSpPr>
            <a:spLocks noGrp="1"/>
          </p:cNvSpPr>
          <p:nvPr>
            <p:ph type="sldNum" sz="quarter" idx="4"/>
          </p:nvPr>
        </p:nvSpPr>
        <p:spPr/>
        <p:txBody>
          <a:bodyPr/>
          <a:lstStyle/>
          <a:p>
            <a:r>
              <a:rPr lang="en-US"/>
              <a:t>| Pg. </a:t>
            </a:r>
            <a:fld id="{818D94B4-8502-5D40-8A2F-77E12E792061}" type="slidenum">
              <a:rPr lang="en-US" smtClean="0"/>
              <a:pPr/>
              <a:t>10</a:t>
            </a:fld>
            <a:endParaRPr lang="en-US" dirty="0"/>
          </a:p>
        </p:txBody>
      </p:sp>
      <p:sp>
        <p:nvSpPr>
          <p:cNvPr id="4" name="TextBox 3">
            <a:extLst>
              <a:ext uri="{FF2B5EF4-FFF2-40B4-BE49-F238E27FC236}">
                <a16:creationId xmlns:a16="http://schemas.microsoft.com/office/drawing/2014/main" id="{63D6313C-2A85-B7F8-A272-8A911904CA4D}"/>
              </a:ext>
            </a:extLst>
          </p:cNvPr>
          <p:cNvSpPr txBox="1"/>
          <p:nvPr/>
        </p:nvSpPr>
        <p:spPr>
          <a:xfrm>
            <a:off x="417923" y="1325566"/>
            <a:ext cx="6096000" cy="4401205"/>
          </a:xfrm>
          <a:prstGeom prst="rect">
            <a:avLst/>
          </a:prstGeom>
          <a:noFill/>
        </p:spPr>
        <p:txBody>
          <a:bodyPr wrap="square">
            <a:spAutoFit/>
          </a:bodyPr>
          <a:lstStyle/>
          <a:p>
            <a:pPr marL="457189" indent="-457189">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Import industry-standard historical outages including components affected and duration</a:t>
            </a:r>
          </a:p>
          <a:p>
            <a:pPr marL="457189" indent="-457189">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Using all historical and forecasted outages, we can generate detailed estimates of how the microgrids would perform on typical/non-critical outages.</a:t>
            </a:r>
          </a:p>
          <a:p>
            <a:pPr marL="457189" indent="-457189">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Results in whole system expected outage minutes avoided</a:t>
            </a:r>
          </a:p>
        </p:txBody>
      </p:sp>
      <p:pic>
        <p:nvPicPr>
          <p:cNvPr id="5" name="Google Shape;185;p8" descr="A screenshot of a computer&#10;&#10;Description automatically generated">
            <a:extLst>
              <a:ext uri="{FF2B5EF4-FFF2-40B4-BE49-F238E27FC236}">
                <a16:creationId xmlns:a16="http://schemas.microsoft.com/office/drawing/2014/main" id="{1BE5F7E1-F79E-339A-F567-99DF3B09F365}"/>
              </a:ext>
            </a:extLst>
          </p:cNvPr>
          <p:cNvPicPr preferRelativeResize="0"/>
          <p:nvPr/>
        </p:nvPicPr>
        <p:blipFill rotWithShape="1">
          <a:blip r:embed="rId2">
            <a:alphaModFix/>
          </a:blip>
          <a:srcRect/>
          <a:stretch/>
        </p:blipFill>
        <p:spPr>
          <a:xfrm>
            <a:off x="6708860" y="1135369"/>
            <a:ext cx="4664294" cy="5108955"/>
          </a:xfrm>
          <a:prstGeom prst="rect">
            <a:avLst/>
          </a:prstGeom>
          <a:noFill/>
          <a:ln>
            <a:noFill/>
          </a:ln>
        </p:spPr>
      </p:pic>
    </p:spTree>
    <p:extLst>
      <p:ext uri="{BB962C8B-B14F-4D97-AF65-F5344CB8AC3E}">
        <p14:creationId xmlns:p14="http://schemas.microsoft.com/office/powerpoint/2010/main" val="113304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D8E3-F64B-3AF5-2EC3-633278965A4C}"/>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Cooperative Innovation: How to Use Other People’s Money</a:t>
            </a:r>
            <a:endParaRPr lang="en-US" sz="3200" dirty="0"/>
          </a:p>
        </p:txBody>
      </p:sp>
      <p:sp>
        <p:nvSpPr>
          <p:cNvPr id="3" name="Slide Number Placeholder 2">
            <a:extLst>
              <a:ext uri="{FF2B5EF4-FFF2-40B4-BE49-F238E27FC236}">
                <a16:creationId xmlns:a16="http://schemas.microsoft.com/office/drawing/2014/main" id="{8AA2E4AE-57C5-CBF0-B338-4A339B1F8B49}"/>
              </a:ext>
            </a:extLst>
          </p:cNvPr>
          <p:cNvSpPr>
            <a:spLocks noGrp="1"/>
          </p:cNvSpPr>
          <p:nvPr>
            <p:ph type="sldNum" sz="quarter" idx="4"/>
          </p:nvPr>
        </p:nvSpPr>
        <p:spPr/>
        <p:txBody>
          <a:bodyPr/>
          <a:lstStyle/>
          <a:p>
            <a:r>
              <a:rPr lang="en-US"/>
              <a:t>| Pg. </a:t>
            </a:r>
            <a:fld id="{818D94B4-8502-5D40-8A2F-77E12E792061}" type="slidenum">
              <a:rPr lang="en-US" smtClean="0"/>
              <a:pPr/>
              <a:t>11</a:t>
            </a:fld>
            <a:endParaRPr lang="en-US" dirty="0"/>
          </a:p>
        </p:txBody>
      </p:sp>
      <p:sp>
        <p:nvSpPr>
          <p:cNvPr id="4" name="Content Placeholder 1">
            <a:extLst>
              <a:ext uri="{FF2B5EF4-FFF2-40B4-BE49-F238E27FC236}">
                <a16:creationId xmlns:a16="http://schemas.microsoft.com/office/drawing/2014/main" id="{2C3A5E61-2433-0BB1-4809-ADD0A79C264B}"/>
              </a:ext>
            </a:extLst>
          </p:cNvPr>
          <p:cNvSpPr txBox="1">
            <a:spLocks/>
          </p:cNvSpPr>
          <p:nvPr/>
        </p:nvSpPr>
        <p:spPr>
          <a:xfrm>
            <a:off x="404611" y="1276249"/>
            <a:ext cx="6824730" cy="474803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Infrastructure Investments &amp; Jobs (IIJA)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Inflation Reduction Act (IRA)</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Capital Credits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1"/>
            <a:r>
              <a:rPr lang="en-US" sz="2900" dirty="0">
                <a:latin typeface="Times New Roman" panose="02020603050405020304" pitchFamily="18" charset="0"/>
                <a:cs typeface="Times New Roman" panose="02020603050405020304" pitchFamily="18" charset="0"/>
              </a:rPr>
              <a:t>Capital credits (sometimes referred to as patronage capital) refers to each co-op member’s allocated share of income remaining after the co-op pays its expenses.  Paying or ‘retiring’ capital credits in cash or bill credit is a practice unique to cooperatives whereby that allocation is gradually paid back to each member over time.</a:t>
            </a:r>
            <a:br>
              <a:rPr lang="en-US" sz="2900" dirty="0">
                <a:latin typeface="Times New Roman" panose="02020603050405020304" pitchFamily="18" charset="0"/>
                <a:cs typeface="Times New Roman" panose="02020603050405020304" pitchFamily="18" charset="0"/>
              </a:rPr>
            </a:br>
            <a:endParaRPr lang="en-US" sz="2900" dirty="0">
              <a:latin typeface="Times New Roman" panose="02020603050405020304" pitchFamily="18" charset="0"/>
              <a:cs typeface="Times New Roman" panose="02020603050405020304" pitchFamily="18" charset="0"/>
            </a:endParaRPr>
          </a:p>
          <a:p>
            <a:pPr lvl="1"/>
            <a:r>
              <a:rPr lang="en-US" sz="2900" dirty="0">
                <a:latin typeface="Times New Roman" panose="02020603050405020304" pitchFamily="18" charset="0"/>
                <a:cs typeface="Times New Roman" panose="02020603050405020304" pitchFamily="18" charset="0"/>
              </a:rPr>
              <a:t>These retired credits </a:t>
            </a:r>
            <a:r>
              <a:rPr lang="en-US" sz="2900" b="1" dirty="0">
                <a:latin typeface="Times New Roman" panose="02020603050405020304" pitchFamily="18" charset="0"/>
                <a:cs typeface="Times New Roman" panose="02020603050405020304" pitchFamily="18" charset="0"/>
              </a:rPr>
              <a:t>could be</a:t>
            </a:r>
            <a:r>
              <a:rPr lang="en-US" sz="2900" dirty="0">
                <a:latin typeface="Times New Roman" panose="02020603050405020304" pitchFamily="18" charset="0"/>
                <a:cs typeface="Times New Roman" panose="02020603050405020304" pitchFamily="18" charset="0"/>
              </a:rPr>
              <a:t> used on military installations for resiliency projects for in-kind services like other rebates. </a:t>
            </a:r>
          </a:p>
          <a:p>
            <a:pPr lvl="1"/>
            <a:endParaRPr lang="en-US" sz="2500" dirty="0">
              <a:latin typeface="Times New Roman" panose="02020603050405020304" pitchFamily="18" charset="0"/>
              <a:cs typeface="Times New Roman" panose="02020603050405020304" pitchFamily="18" charset="0"/>
            </a:endParaRPr>
          </a:p>
        </p:txBody>
      </p:sp>
      <p:pic>
        <p:nvPicPr>
          <p:cNvPr id="5" name="Content Placeholder 6">
            <a:extLst>
              <a:ext uri="{FF2B5EF4-FFF2-40B4-BE49-F238E27FC236}">
                <a16:creationId xmlns:a16="http://schemas.microsoft.com/office/drawing/2014/main" id="{9B079E32-614F-1909-AEED-863541566D65}"/>
              </a:ext>
            </a:extLst>
          </p:cNvPr>
          <p:cNvPicPr>
            <a:picLocks noChangeAspect="1"/>
          </p:cNvPicPr>
          <p:nvPr/>
        </p:nvPicPr>
        <p:blipFill>
          <a:blip r:embed="rId2"/>
          <a:stretch>
            <a:fillRect/>
          </a:stretch>
        </p:blipFill>
        <p:spPr>
          <a:xfrm>
            <a:off x="7474113" y="1901780"/>
            <a:ext cx="4151271" cy="3116687"/>
          </a:xfrm>
          <a:prstGeom prst="rect">
            <a:avLst/>
          </a:prstGeom>
          <a:ln w="12700">
            <a:solidFill>
              <a:schemeClr val="tx1"/>
            </a:solidFill>
          </a:ln>
        </p:spPr>
      </p:pic>
      <p:sp>
        <p:nvSpPr>
          <p:cNvPr id="6" name="TextBox 5">
            <a:extLst>
              <a:ext uri="{FF2B5EF4-FFF2-40B4-BE49-F238E27FC236}">
                <a16:creationId xmlns:a16="http://schemas.microsoft.com/office/drawing/2014/main" id="{1F3E3E1F-A4B2-BEBB-A179-5D5ACC2753FF}"/>
              </a:ext>
            </a:extLst>
          </p:cNvPr>
          <p:cNvSpPr txBox="1"/>
          <p:nvPr/>
        </p:nvSpPr>
        <p:spPr>
          <a:xfrm>
            <a:off x="8212724" y="5018467"/>
            <a:ext cx="2772290"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Photo Credit Choctawhatchee Electric Cooperative</a:t>
            </a:r>
          </a:p>
        </p:txBody>
      </p:sp>
    </p:spTree>
    <p:extLst>
      <p:ext uri="{BB962C8B-B14F-4D97-AF65-F5344CB8AC3E}">
        <p14:creationId xmlns:p14="http://schemas.microsoft.com/office/powerpoint/2010/main" val="115661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983D1C-2DB2-71EE-3885-3AA0A8548C24}"/>
              </a:ext>
            </a:extLst>
          </p:cNvPr>
          <p:cNvSpPr>
            <a:spLocks noGrp="1"/>
          </p:cNvSpPr>
          <p:nvPr>
            <p:ph idx="1"/>
          </p:nvPr>
        </p:nvSpPr>
        <p:spPr/>
        <p:txBody>
          <a:bodyPr>
            <a:normAutofit/>
          </a:bodyPr>
          <a:lstStyle/>
          <a:p>
            <a:pPr marL="0" indent="0" algn="ctr">
              <a:buNone/>
            </a:pPr>
            <a:r>
              <a:rPr lang="en-US" sz="7200" b="1" dirty="0">
                <a:solidFill>
                  <a:schemeClr val="bg1"/>
                </a:solidFill>
                <a:latin typeface="Times New Roman" panose="02020603050405020304" pitchFamily="18" charset="0"/>
                <a:cs typeface="Times New Roman" panose="02020603050405020304" pitchFamily="18" charset="0"/>
              </a:rPr>
              <a:t>GRIP Projects</a:t>
            </a:r>
          </a:p>
        </p:txBody>
      </p:sp>
    </p:spTree>
    <p:extLst>
      <p:ext uri="{BB962C8B-B14F-4D97-AF65-F5344CB8AC3E}">
        <p14:creationId xmlns:p14="http://schemas.microsoft.com/office/powerpoint/2010/main" val="129687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c6c4273586_3_214"/>
          <p:cNvSpPr txBox="1">
            <a:spLocks noGrp="1"/>
          </p:cNvSpPr>
          <p:nvPr>
            <p:ph type="title"/>
          </p:nvPr>
        </p:nvSpPr>
        <p:spPr>
          <a:xfrm>
            <a:off x="44009" y="1"/>
            <a:ext cx="11568871" cy="1052100"/>
          </a:xfrm>
          <a:prstGeom prst="rect">
            <a:avLst/>
          </a:prstGeom>
        </p:spPr>
        <p:txBody>
          <a:bodyPr spcFirstLastPara="1" wrap="square" lIns="91425" tIns="45700" rIns="91425" bIns="0" anchor="ctr" anchorCtr="0">
            <a:normAutofit/>
          </a:bodyPr>
          <a:lstStyle/>
          <a:p>
            <a:pPr marL="0" lvl="0" indent="0" algn="ctr" rtl="0">
              <a:spcBef>
                <a:spcPts val="0"/>
              </a:spcBef>
              <a:spcAft>
                <a:spcPts val="0"/>
              </a:spcAft>
              <a:buNone/>
            </a:pPr>
            <a:r>
              <a:rPr lang="en-US" sz="4400" dirty="0">
                <a:latin typeface="Times New Roman" panose="02020603050405020304" pitchFamily="18" charset="0"/>
                <a:cs typeface="Times New Roman" panose="02020603050405020304" pitchFamily="18" charset="0"/>
              </a:rPr>
              <a:t>Overall Submission Details </a:t>
            </a:r>
            <a:endParaRPr sz="4400" dirty="0">
              <a:latin typeface="Times New Roman" panose="02020603050405020304" pitchFamily="18" charset="0"/>
              <a:cs typeface="Times New Roman" panose="02020603050405020304" pitchFamily="18" charset="0"/>
            </a:endParaRPr>
          </a:p>
        </p:txBody>
      </p:sp>
      <p:sp>
        <p:nvSpPr>
          <p:cNvPr id="275" name="Google Shape;275;g2c6c4273586_3_214"/>
          <p:cNvSpPr/>
          <p:nvPr/>
        </p:nvSpPr>
        <p:spPr>
          <a:xfrm>
            <a:off x="7055425" y="1070200"/>
            <a:ext cx="2709300" cy="57708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Times New Roman" panose="02020603050405020304" pitchFamily="18" charset="0"/>
              <a:cs typeface="Times New Roman" panose="02020603050405020304" pitchFamily="18" charset="0"/>
            </a:endParaRPr>
          </a:p>
        </p:txBody>
      </p:sp>
      <p:sp>
        <p:nvSpPr>
          <p:cNvPr id="276" name="Google Shape;276;g2c6c4273586_3_214"/>
          <p:cNvSpPr/>
          <p:nvPr/>
        </p:nvSpPr>
        <p:spPr>
          <a:xfrm>
            <a:off x="2175725" y="1079500"/>
            <a:ext cx="2287500" cy="57708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Times New Roman" panose="02020603050405020304" pitchFamily="18" charset="0"/>
              <a:cs typeface="Times New Roman" panose="02020603050405020304" pitchFamily="18" charset="0"/>
            </a:endParaRPr>
          </a:p>
        </p:txBody>
      </p:sp>
      <p:cxnSp>
        <p:nvCxnSpPr>
          <p:cNvPr id="277" name="Google Shape;277;g2c6c4273586_3_214"/>
          <p:cNvCxnSpPr/>
          <p:nvPr/>
        </p:nvCxnSpPr>
        <p:spPr>
          <a:xfrm>
            <a:off x="4463163" y="1052100"/>
            <a:ext cx="0" cy="5796000"/>
          </a:xfrm>
          <a:prstGeom prst="straightConnector1">
            <a:avLst/>
          </a:prstGeom>
          <a:noFill/>
          <a:ln w="76200" cap="flat" cmpd="sng">
            <a:solidFill>
              <a:srgbClr val="008953"/>
            </a:solidFill>
            <a:prstDash val="solid"/>
            <a:round/>
            <a:headEnd type="none" w="sm" len="sm"/>
            <a:tailEnd type="none" w="sm" len="sm"/>
          </a:ln>
        </p:spPr>
      </p:cxnSp>
      <p:sp>
        <p:nvSpPr>
          <p:cNvPr id="278" name="Google Shape;278;g2c6c4273586_3_214"/>
          <p:cNvSpPr txBox="1"/>
          <p:nvPr/>
        </p:nvSpPr>
        <p:spPr>
          <a:xfrm>
            <a:off x="2293606" y="1148475"/>
            <a:ext cx="2080500" cy="76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4000"/>
              <a:buFont typeface="Arial"/>
              <a:buNone/>
            </a:pPr>
            <a:r>
              <a:rPr lang="en-US" sz="2000" b="1" dirty="0">
                <a:solidFill>
                  <a:schemeClr val="dk2"/>
                </a:solidFill>
                <a:latin typeface="Times New Roman" panose="02020603050405020304" pitchFamily="18" charset="0"/>
                <a:cs typeface="Times New Roman" panose="02020603050405020304" pitchFamily="18" charset="0"/>
              </a:rPr>
              <a:t>GRIP Round 1</a:t>
            </a:r>
            <a:br>
              <a:rPr lang="en-US" sz="1000" dirty="0">
                <a:solidFill>
                  <a:schemeClr val="dk2"/>
                </a:solidFill>
                <a:latin typeface="Times New Roman" panose="02020603050405020304" pitchFamily="18" charset="0"/>
                <a:cs typeface="Times New Roman" panose="02020603050405020304" pitchFamily="18" charset="0"/>
              </a:rPr>
            </a:br>
            <a:r>
              <a:rPr lang="en-US" sz="1000" dirty="0">
                <a:solidFill>
                  <a:schemeClr val="dk2"/>
                </a:solidFill>
                <a:latin typeface="Times New Roman" panose="02020603050405020304" pitchFamily="18" charset="0"/>
                <a:cs typeface="Times New Roman" panose="02020603050405020304" pitchFamily="18" charset="0"/>
              </a:rPr>
              <a:t>Grid Resilience and  Innovation Partnership Program</a:t>
            </a:r>
            <a:endParaRPr sz="1000" i="0" u="none" strike="noStrike" cap="none" dirty="0">
              <a:solidFill>
                <a:srgbClr val="008953"/>
              </a:solidFill>
              <a:latin typeface="Times New Roman" panose="02020603050405020304" pitchFamily="18" charset="0"/>
              <a:cs typeface="Times New Roman" panose="02020603050405020304" pitchFamily="18" charset="0"/>
            </a:endParaRPr>
          </a:p>
        </p:txBody>
      </p:sp>
      <p:cxnSp>
        <p:nvCxnSpPr>
          <p:cNvPr id="279" name="Google Shape;279;g2c6c4273586_3_214"/>
          <p:cNvCxnSpPr/>
          <p:nvPr/>
        </p:nvCxnSpPr>
        <p:spPr>
          <a:xfrm>
            <a:off x="-4725" y="2127875"/>
            <a:ext cx="12207600" cy="0"/>
          </a:xfrm>
          <a:prstGeom prst="straightConnector1">
            <a:avLst/>
          </a:prstGeom>
          <a:noFill/>
          <a:ln w="38100" cap="flat" cmpd="sng">
            <a:solidFill>
              <a:srgbClr val="008953"/>
            </a:solidFill>
            <a:prstDash val="solid"/>
            <a:round/>
            <a:headEnd type="none" w="sm" len="sm"/>
            <a:tailEnd type="none" w="sm" len="sm"/>
          </a:ln>
        </p:spPr>
      </p:cxnSp>
      <p:sp>
        <p:nvSpPr>
          <p:cNvPr id="280" name="Google Shape;280;g2c6c4273586_3_214"/>
          <p:cNvSpPr txBox="1"/>
          <p:nvPr/>
        </p:nvSpPr>
        <p:spPr>
          <a:xfrm>
            <a:off x="217050" y="2130308"/>
            <a:ext cx="1863600" cy="94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b="1" dirty="0">
                <a:solidFill>
                  <a:srgbClr val="008953"/>
                </a:solidFill>
                <a:latin typeface="Times New Roman" panose="02020603050405020304" pitchFamily="18" charset="0"/>
                <a:cs typeface="Times New Roman" panose="02020603050405020304" pitchFamily="18" charset="0"/>
              </a:rPr>
              <a:t>Number of Concept Papers Submitted</a:t>
            </a:r>
            <a:endParaRPr sz="1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81" name="Google Shape;281;g2c6c4273586_3_214"/>
          <p:cNvSpPr txBox="1"/>
          <p:nvPr/>
        </p:nvSpPr>
        <p:spPr>
          <a:xfrm>
            <a:off x="217050" y="3381999"/>
            <a:ext cx="1863600" cy="150596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b="1" dirty="0">
                <a:solidFill>
                  <a:srgbClr val="008953"/>
                </a:solidFill>
                <a:latin typeface="Times New Roman" panose="02020603050405020304" pitchFamily="18" charset="0"/>
                <a:ea typeface="Arial"/>
                <a:cs typeface="Times New Roman" panose="02020603050405020304" pitchFamily="18" charset="0"/>
                <a:sym typeface="Arial"/>
              </a:rPr>
              <a:t>Number of Concept Papers Encouraged to Full Application </a:t>
            </a:r>
            <a:endParaRPr b="1" i="0" u="none" strike="noStrike" cap="none" dirty="0">
              <a:solidFill>
                <a:srgbClr val="008953"/>
              </a:solidFill>
              <a:latin typeface="Times New Roman" panose="02020603050405020304" pitchFamily="18" charset="0"/>
              <a:ea typeface="Arial"/>
              <a:cs typeface="Times New Roman" panose="02020603050405020304" pitchFamily="18" charset="0"/>
              <a:sym typeface="Arial"/>
            </a:endParaRPr>
          </a:p>
        </p:txBody>
      </p:sp>
      <p:sp>
        <p:nvSpPr>
          <p:cNvPr id="282" name="Google Shape;282;g2c6c4273586_3_214"/>
          <p:cNvSpPr txBox="1"/>
          <p:nvPr/>
        </p:nvSpPr>
        <p:spPr>
          <a:xfrm>
            <a:off x="44009" y="4991113"/>
            <a:ext cx="2065541" cy="98067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200" b="1" dirty="0">
                <a:solidFill>
                  <a:srgbClr val="008953"/>
                </a:solidFill>
                <a:latin typeface="Times New Roman" panose="02020603050405020304" pitchFamily="18" charset="0"/>
                <a:cs typeface="Times New Roman" panose="02020603050405020304" pitchFamily="18" charset="0"/>
              </a:rPr>
              <a:t>Number of Awards Selected</a:t>
            </a:r>
            <a:endParaRPr sz="2200" b="1" i="0" u="none" strike="noStrike" cap="none" dirty="0">
              <a:solidFill>
                <a:srgbClr val="008953"/>
              </a:solidFill>
              <a:latin typeface="Times New Roman" panose="02020603050405020304" pitchFamily="18" charset="0"/>
              <a:ea typeface="Arial"/>
              <a:cs typeface="Times New Roman" panose="02020603050405020304" pitchFamily="18" charset="0"/>
              <a:sym typeface="Arial"/>
            </a:endParaRPr>
          </a:p>
        </p:txBody>
      </p:sp>
      <p:cxnSp>
        <p:nvCxnSpPr>
          <p:cNvPr id="283" name="Google Shape;283;g2c6c4273586_3_214"/>
          <p:cNvCxnSpPr/>
          <p:nvPr/>
        </p:nvCxnSpPr>
        <p:spPr>
          <a:xfrm>
            <a:off x="2175725" y="1093027"/>
            <a:ext cx="0" cy="5784600"/>
          </a:xfrm>
          <a:prstGeom prst="straightConnector1">
            <a:avLst/>
          </a:prstGeom>
          <a:noFill/>
          <a:ln w="76200" cap="flat" cmpd="sng">
            <a:solidFill>
              <a:srgbClr val="008953"/>
            </a:solidFill>
            <a:prstDash val="solid"/>
            <a:round/>
            <a:headEnd type="none" w="sm" len="sm"/>
            <a:tailEnd type="none" w="sm" len="sm"/>
          </a:ln>
        </p:spPr>
      </p:cxnSp>
      <p:cxnSp>
        <p:nvCxnSpPr>
          <p:cNvPr id="284" name="Google Shape;284;g2c6c4273586_3_214"/>
          <p:cNvCxnSpPr/>
          <p:nvPr/>
        </p:nvCxnSpPr>
        <p:spPr>
          <a:xfrm>
            <a:off x="7059475" y="1052100"/>
            <a:ext cx="0" cy="5825700"/>
          </a:xfrm>
          <a:prstGeom prst="straightConnector1">
            <a:avLst/>
          </a:prstGeom>
          <a:noFill/>
          <a:ln w="76200" cap="flat" cmpd="sng">
            <a:solidFill>
              <a:srgbClr val="008953"/>
            </a:solidFill>
            <a:prstDash val="solid"/>
            <a:round/>
            <a:headEnd type="none" w="sm" len="sm"/>
            <a:tailEnd type="none" w="sm" len="sm"/>
          </a:ln>
        </p:spPr>
      </p:cxnSp>
      <p:sp>
        <p:nvSpPr>
          <p:cNvPr id="285" name="Google Shape;285;g2c6c4273586_3_214"/>
          <p:cNvSpPr txBox="1"/>
          <p:nvPr/>
        </p:nvSpPr>
        <p:spPr>
          <a:xfrm>
            <a:off x="2256256" y="2283225"/>
            <a:ext cx="2155200" cy="83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1: 289</a:t>
            </a:r>
          </a:p>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2: 326</a:t>
            </a:r>
            <a:endParaRPr sz="2400" b="1" dirty="0">
              <a:solidFill>
                <a:srgbClr val="666666"/>
              </a:solidFill>
              <a:latin typeface="Times New Roman" panose="02020603050405020304" pitchFamily="18" charset="0"/>
              <a:cs typeface="Times New Roman" panose="02020603050405020304" pitchFamily="18" charset="0"/>
            </a:endParaRPr>
          </a:p>
        </p:txBody>
      </p:sp>
      <p:cxnSp>
        <p:nvCxnSpPr>
          <p:cNvPr id="286" name="Google Shape;286;g2c6c4273586_3_214"/>
          <p:cNvCxnSpPr/>
          <p:nvPr/>
        </p:nvCxnSpPr>
        <p:spPr>
          <a:xfrm>
            <a:off x="-11550" y="3271975"/>
            <a:ext cx="12214500" cy="300"/>
          </a:xfrm>
          <a:prstGeom prst="straightConnector1">
            <a:avLst/>
          </a:prstGeom>
          <a:noFill/>
          <a:ln w="28575" cap="flat" cmpd="sng">
            <a:solidFill>
              <a:srgbClr val="008953"/>
            </a:solidFill>
            <a:prstDash val="solid"/>
            <a:round/>
            <a:headEnd type="none" w="med" len="med"/>
            <a:tailEnd type="none" w="med" len="med"/>
          </a:ln>
        </p:spPr>
      </p:cxnSp>
      <p:cxnSp>
        <p:nvCxnSpPr>
          <p:cNvPr id="287" name="Google Shape;287;g2c6c4273586_3_214"/>
          <p:cNvCxnSpPr/>
          <p:nvPr/>
        </p:nvCxnSpPr>
        <p:spPr>
          <a:xfrm>
            <a:off x="-9825" y="5001475"/>
            <a:ext cx="12212700" cy="0"/>
          </a:xfrm>
          <a:prstGeom prst="straightConnector1">
            <a:avLst/>
          </a:prstGeom>
          <a:noFill/>
          <a:ln w="28575" cap="flat" cmpd="sng">
            <a:solidFill>
              <a:srgbClr val="008953"/>
            </a:solidFill>
            <a:prstDash val="solid"/>
            <a:round/>
            <a:headEnd type="none" w="med" len="med"/>
            <a:tailEnd type="none" w="med" len="med"/>
          </a:ln>
        </p:spPr>
      </p:cxnSp>
      <p:cxnSp>
        <p:nvCxnSpPr>
          <p:cNvPr id="288" name="Google Shape;288;g2c6c4273586_3_214"/>
          <p:cNvCxnSpPr/>
          <p:nvPr/>
        </p:nvCxnSpPr>
        <p:spPr>
          <a:xfrm>
            <a:off x="9764750" y="1037250"/>
            <a:ext cx="0" cy="5825700"/>
          </a:xfrm>
          <a:prstGeom prst="straightConnector1">
            <a:avLst/>
          </a:prstGeom>
          <a:noFill/>
          <a:ln w="76200" cap="flat" cmpd="sng">
            <a:solidFill>
              <a:srgbClr val="008953"/>
            </a:solidFill>
            <a:prstDash val="solid"/>
            <a:round/>
            <a:headEnd type="none" w="sm" len="sm"/>
            <a:tailEnd type="none" w="sm" len="sm"/>
          </a:ln>
        </p:spPr>
      </p:cxnSp>
      <p:sp>
        <p:nvSpPr>
          <p:cNvPr id="294" name="Google Shape;294;g2c6c4273586_3_214"/>
          <p:cNvSpPr txBox="1"/>
          <p:nvPr/>
        </p:nvSpPr>
        <p:spPr>
          <a:xfrm>
            <a:off x="2256256" y="3427625"/>
            <a:ext cx="2155200" cy="14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1: 144</a:t>
            </a:r>
          </a:p>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2: 157</a:t>
            </a:r>
            <a:endParaRPr sz="1600" dirty="0">
              <a:solidFill>
                <a:srgbClr val="666666"/>
              </a:solidFill>
              <a:latin typeface="Times New Roman" panose="02020603050405020304" pitchFamily="18" charset="0"/>
              <a:cs typeface="Times New Roman" panose="02020603050405020304" pitchFamily="18" charset="0"/>
            </a:endParaRPr>
          </a:p>
        </p:txBody>
      </p:sp>
      <p:sp>
        <p:nvSpPr>
          <p:cNvPr id="298" name="Google Shape;298;g2c6c4273586_3_214"/>
          <p:cNvSpPr txBox="1"/>
          <p:nvPr/>
        </p:nvSpPr>
        <p:spPr>
          <a:xfrm>
            <a:off x="2080650" y="5043312"/>
            <a:ext cx="2438262" cy="169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1: 16 (5.5%)</a:t>
            </a:r>
          </a:p>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2: 34 (10.4%)</a:t>
            </a:r>
            <a:endParaRPr lang="en-US" sz="1600" dirty="0">
              <a:solidFill>
                <a:srgbClr val="666666"/>
              </a:solidFill>
              <a:latin typeface="Times New Roman" panose="02020603050405020304" pitchFamily="18" charset="0"/>
              <a:cs typeface="Times New Roman" panose="02020603050405020304" pitchFamily="18" charset="0"/>
            </a:endParaRPr>
          </a:p>
        </p:txBody>
      </p:sp>
      <p:sp>
        <p:nvSpPr>
          <p:cNvPr id="3" name="Google Shape;278;g2c6c4273586_3_214">
            <a:extLst>
              <a:ext uri="{FF2B5EF4-FFF2-40B4-BE49-F238E27FC236}">
                <a16:creationId xmlns:a16="http://schemas.microsoft.com/office/drawing/2014/main" id="{1A403E85-FCF2-2A36-C17E-B0E77778013E}"/>
              </a:ext>
            </a:extLst>
          </p:cNvPr>
          <p:cNvSpPr txBox="1"/>
          <p:nvPr/>
        </p:nvSpPr>
        <p:spPr>
          <a:xfrm>
            <a:off x="7371850" y="1168987"/>
            <a:ext cx="2080500" cy="76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4000"/>
              <a:buFont typeface="Arial"/>
              <a:buNone/>
            </a:pPr>
            <a:r>
              <a:rPr lang="en-US" sz="2000" b="1" dirty="0">
                <a:solidFill>
                  <a:schemeClr val="dk2"/>
                </a:solidFill>
                <a:latin typeface="Times New Roman" panose="02020603050405020304" pitchFamily="18" charset="0"/>
                <a:cs typeface="Times New Roman" panose="02020603050405020304" pitchFamily="18" charset="0"/>
              </a:rPr>
              <a:t>GRIP Round 2</a:t>
            </a:r>
            <a:br>
              <a:rPr lang="en-US" sz="1000" dirty="0">
                <a:solidFill>
                  <a:schemeClr val="dk2"/>
                </a:solidFill>
                <a:latin typeface="Times New Roman" panose="02020603050405020304" pitchFamily="18" charset="0"/>
                <a:cs typeface="Times New Roman" panose="02020603050405020304" pitchFamily="18" charset="0"/>
              </a:rPr>
            </a:br>
            <a:r>
              <a:rPr lang="en-US" sz="1000" dirty="0">
                <a:solidFill>
                  <a:schemeClr val="dk2"/>
                </a:solidFill>
                <a:latin typeface="Times New Roman" panose="02020603050405020304" pitchFamily="18" charset="0"/>
                <a:cs typeface="Times New Roman" panose="02020603050405020304" pitchFamily="18" charset="0"/>
              </a:rPr>
              <a:t>Grid Resilience and Innovation Partnership Program</a:t>
            </a:r>
            <a:endParaRPr sz="1000" i="0" u="none" strike="noStrike" cap="none" dirty="0">
              <a:solidFill>
                <a:srgbClr val="008953"/>
              </a:solidFill>
              <a:latin typeface="Times New Roman" panose="02020603050405020304" pitchFamily="18" charset="0"/>
              <a:cs typeface="Times New Roman" panose="02020603050405020304" pitchFamily="18" charset="0"/>
            </a:endParaRPr>
          </a:p>
        </p:txBody>
      </p:sp>
      <p:sp>
        <p:nvSpPr>
          <p:cNvPr id="5" name="Google Shape;285;g2c6c4273586_3_214">
            <a:extLst>
              <a:ext uri="{FF2B5EF4-FFF2-40B4-BE49-F238E27FC236}">
                <a16:creationId xmlns:a16="http://schemas.microsoft.com/office/drawing/2014/main" id="{AD2620FF-4DEF-FDCB-6260-42DAE6B1CB8B}"/>
              </a:ext>
            </a:extLst>
          </p:cNvPr>
          <p:cNvSpPr txBox="1"/>
          <p:nvPr/>
        </p:nvSpPr>
        <p:spPr>
          <a:xfrm>
            <a:off x="7455990" y="2249278"/>
            <a:ext cx="2155200" cy="83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1: 250 </a:t>
            </a:r>
          </a:p>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2: 225</a:t>
            </a:r>
            <a:endParaRPr sz="2400" b="1" dirty="0">
              <a:solidFill>
                <a:srgbClr val="666666"/>
              </a:solidFill>
              <a:latin typeface="Times New Roman" panose="02020603050405020304" pitchFamily="18" charset="0"/>
              <a:cs typeface="Times New Roman" panose="02020603050405020304" pitchFamily="18" charset="0"/>
            </a:endParaRPr>
          </a:p>
        </p:txBody>
      </p:sp>
      <p:sp>
        <p:nvSpPr>
          <p:cNvPr id="6" name="Google Shape;294;g2c6c4273586_3_214">
            <a:extLst>
              <a:ext uri="{FF2B5EF4-FFF2-40B4-BE49-F238E27FC236}">
                <a16:creationId xmlns:a16="http://schemas.microsoft.com/office/drawing/2014/main" id="{BCB7130E-AA27-412E-98BD-D2195A6E7B4C}"/>
              </a:ext>
            </a:extLst>
          </p:cNvPr>
          <p:cNvSpPr txBox="1"/>
          <p:nvPr/>
        </p:nvSpPr>
        <p:spPr>
          <a:xfrm>
            <a:off x="7260812" y="3328709"/>
            <a:ext cx="2155200" cy="14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1: 163 </a:t>
            </a:r>
          </a:p>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2: 160</a:t>
            </a:r>
            <a:endParaRPr sz="1600" dirty="0">
              <a:solidFill>
                <a:srgbClr val="666666"/>
              </a:solidFill>
              <a:latin typeface="Times New Roman" panose="02020603050405020304" pitchFamily="18" charset="0"/>
              <a:cs typeface="Times New Roman" panose="02020603050405020304" pitchFamily="18" charset="0"/>
            </a:endParaRPr>
          </a:p>
        </p:txBody>
      </p:sp>
      <p:sp>
        <p:nvSpPr>
          <p:cNvPr id="7" name="Google Shape;298;g2c6c4273586_3_214">
            <a:extLst>
              <a:ext uri="{FF2B5EF4-FFF2-40B4-BE49-F238E27FC236}">
                <a16:creationId xmlns:a16="http://schemas.microsoft.com/office/drawing/2014/main" id="{FC0183F4-BD3B-48F0-DE02-A5FF5A45E7CD}"/>
              </a:ext>
            </a:extLst>
          </p:cNvPr>
          <p:cNvSpPr txBox="1"/>
          <p:nvPr/>
        </p:nvSpPr>
        <p:spPr>
          <a:xfrm>
            <a:off x="7196959" y="5227283"/>
            <a:ext cx="2567766" cy="114003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1: 14 (5%) </a:t>
            </a:r>
          </a:p>
          <a:p>
            <a:pPr marL="0" lvl="0" indent="0" algn="ctr" rtl="0">
              <a:spcBef>
                <a:spcPts val="0"/>
              </a:spcBef>
              <a:spcAft>
                <a:spcPts val="0"/>
              </a:spcAft>
              <a:buClr>
                <a:srgbClr val="000000"/>
              </a:buClr>
              <a:buSzPts val="1100"/>
              <a:buFont typeface="Arial"/>
              <a:buNone/>
            </a:pPr>
            <a:r>
              <a:rPr lang="en-US" sz="2400" b="1" dirty="0">
                <a:solidFill>
                  <a:srgbClr val="666666"/>
                </a:solidFill>
                <a:latin typeface="Times New Roman" panose="02020603050405020304" pitchFamily="18" charset="0"/>
                <a:cs typeface="Times New Roman" panose="02020603050405020304" pitchFamily="18" charset="0"/>
              </a:rPr>
              <a:t>Topic 2: 24 (10%)</a:t>
            </a:r>
            <a:endParaRPr lang="en-US" sz="1600" dirty="0">
              <a:solidFill>
                <a:srgbClr val="66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38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5A3371-8BC9-7611-7915-06070D47C147}"/>
              </a:ext>
            </a:extLst>
          </p:cNvPr>
          <p:cNvSpPr txBox="1"/>
          <p:nvPr/>
        </p:nvSpPr>
        <p:spPr>
          <a:xfrm>
            <a:off x="491608" y="2267332"/>
            <a:ext cx="5383212" cy="3684588"/>
          </a:xfrm>
          <a:prstGeom prst="rect">
            <a:avLst/>
          </a:prstGeom>
        </p:spPr>
        <p:txBody>
          <a:bodyPr vert="horz" lIns="91440" tIns="45720" rIns="91440" bIns="45720" rtlCol="0">
            <a:normAutofit/>
          </a:bodyPr>
          <a:lstStyle/>
          <a:p>
            <a:pPr marL="57150">
              <a:lnSpc>
                <a:spcPct val="90000"/>
              </a:lnSpc>
              <a:spcAft>
                <a:spcPts val="600"/>
              </a:spcAft>
            </a:pPr>
            <a:r>
              <a:rPr lang="en-US" b="1" dirty="0">
                <a:latin typeface="Arial" panose="020B0604020202020204" pitchFamily="34" charset="0"/>
                <a:cs typeface="Arial" panose="020B0604020202020204" pitchFamily="34" charset="0"/>
              </a:rPr>
              <a:t>Prime: </a:t>
            </a:r>
            <a:r>
              <a:rPr lang="en-US" dirty="0">
                <a:latin typeface="Arial" panose="020B0604020202020204" pitchFamily="34" charset="0"/>
                <a:cs typeface="Arial" panose="020B0604020202020204" pitchFamily="34" charset="0"/>
              </a:rPr>
              <a:t>Holy Cross Energy </a:t>
            </a:r>
          </a:p>
          <a:p>
            <a:pPr marL="285750" indent="-228600">
              <a:lnSpc>
                <a:spcPct val="90000"/>
              </a:lnSpc>
              <a:spcAft>
                <a:spcPts val="600"/>
              </a:spcAft>
              <a:buFont typeface="Arial"/>
              <a:buChar char="•"/>
            </a:pPr>
            <a:r>
              <a:rPr lang="en-US" b="1" dirty="0">
                <a:latin typeface="Arial" panose="020B0604020202020204" pitchFamily="34" charset="0"/>
                <a:cs typeface="Arial" panose="020B0604020202020204" pitchFamily="34" charset="0"/>
              </a:rPr>
              <a:t>Cooperatives</a:t>
            </a:r>
            <a:r>
              <a:rPr lang="en-US" dirty="0">
                <a:latin typeface="Arial" panose="020B0604020202020204" pitchFamily="34" charset="0"/>
                <a:cs typeface="Arial" panose="020B0604020202020204" pitchFamily="34" charset="0"/>
              </a:rPr>
              <a:t>: 37</a:t>
            </a:r>
          </a:p>
          <a:p>
            <a:pPr marL="285750" indent="-228600">
              <a:lnSpc>
                <a:spcPct val="90000"/>
              </a:lnSpc>
              <a:spcAft>
                <a:spcPts val="600"/>
              </a:spcAft>
              <a:buFont typeface="Arial"/>
              <a:buChar char="•"/>
            </a:pPr>
            <a:r>
              <a:rPr lang="en-US" b="1" dirty="0">
                <a:latin typeface="Arial" panose="020B0604020202020204" pitchFamily="34" charset="0"/>
                <a:cs typeface="Arial" panose="020B0604020202020204" pitchFamily="34" charset="0"/>
              </a:rPr>
              <a:t>States: </a:t>
            </a:r>
            <a:r>
              <a:rPr lang="en-US" dirty="0">
                <a:latin typeface="Arial" panose="020B0604020202020204" pitchFamily="34" charset="0"/>
                <a:cs typeface="Arial" panose="020B0604020202020204" pitchFamily="34" charset="0"/>
              </a:rPr>
              <a:t>16 </a:t>
            </a:r>
          </a:p>
          <a:p>
            <a:pPr marL="285750" indent="-228600">
              <a:lnSpc>
                <a:spcPct val="90000"/>
              </a:lnSpc>
              <a:spcAft>
                <a:spcPts val="600"/>
              </a:spcAft>
              <a:buFont typeface="Arial"/>
              <a:buChar char="•"/>
            </a:pPr>
            <a:r>
              <a:rPr lang="en-US" b="1" dirty="0">
                <a:latin typeface="Arial" panose="020B0604020202020204" pitchFamily="34" charset="0"/>
                <a:cs typeface="Arial" panose="020B0604020202020204" pitchFamily="34" charset="0"/>
              </a:rPr>
              <a:t>Period of Performance: </a:t>
            </a:r>
            <a:r>
              <a:rPr lang="en-US" dirty="0">
                <a:latin typeface="Arial" panose="020B0604020202020204" pitchFamily="34" charset="0"/>
                <a:cs typeface="Arial" panose="020B0604020202020204" pitchFamily="34" charset="0"/>
              </a:rPr>
              <a:t>5 years </a:t>
            </a:r>
          </a:p>
          <a:p>
            <a:pPr marL="285750" indent="-228600">
              <a:lnSpc>
                <a:spcPct val="90000"/>
              </a:lnSpc>
              <a:spcAft>
                <a:spcPts val="600"/>
              </a:spcAft>
              <a:buFont typeface="Arial"/>
              <a:buChar char="•"/>
            </a:pPr>
            <a:r>
              <a:rPr lang="en-US" b="1" dirty="0">
                <a:latin typeface="Arial" panose="020B0604020202020204" pitchFamily="34" charset="0"/>
                <a:cs typeface="Arial" panose="020B0604020202020204" pitchFamily="34" charset="0"/>
              </a:rPr>
              <a:t>Total Meters Served: </a:t>
            </a:r>
            <a:r>
              <a:rPr lang="en-US" dirty="0">
                <a:latin typeface="Arial" panose="020B0604020202020204" pitchFamily="34" charset="0"/>
                <a:cs typeface="Arial" panose="020B0604020202020204" pitchFamily="34" charset="0"/>
              </a:rPr>
              <a:t>&gt; 810,000 meters</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90000"/>
              </a:lnSpc>
              <a:spcAft>
                <a:spcPts val="600"/>
              </a:spcAft>
            </a:pPr>
            <a:r>
              <a:rPr lang="en-US" b="1" dirty="0">
                <a:latin typeface="Arial" panose="020B0604020202020204" pitchFamily="34" charset="0"/>
                <a:cs typeface="Arial" panose="020B0604020202020204" pitchFamily="34" charset="0"/>
              </a:rPr>
              <a:t>Budget: </a:t>
            </a:r>
          </a:p>
          <a:p>
            <a:pPr marL="285750" indent="-228600">
              <a:lnSpc>
                <a:spcPct val="90000"/>
              </a:lnSpc>
              <a:spcAft>
                <a:spcPts val="600"/>
              </a:spcAft>
              <a:buFont typeface="Arial"/>
              <a:buChar char="•"/>
            </a:pPr>
            <a:r>
              <a:rPr lang="en-US" b="1" dirty="0">
                <a:latin typeface="Arial" panose="020B0604020202020204" pitchFamily="34" charset="0"/>
                <a:cs typeface="Arial" panose="020B0604020202020204" pitchFamily="34" charset="0"/>
              </a:rPr>
              <a:t>Federal Share: </a:t>
            </a:r>
            <a:r>
              <a:rPr lang="en-US" dirty="0">
                <a:latin typeface="Arial" panose="020B0604020202020204" pitchFamily="34" charset="0"/>
                <a:cs typeface="Arial" panose="020B0604020202020204" pitchFamily="34" charset="0"/>
              </a:rPr>
              <a:t>$99,328,430</a:t>
            </a:r>
          </a:p>
          <a:p>
            <a:pPr marL="285750" indent="-228600">
              <a:lnSpc>
                <a:spcPct val="90000"/>
              </a:lnSpc>
              <a:spcAft>
                <a:spcPts val="600"/>
              </a:spcAft>
              <a:buFont typeface="Arial"/>
              <a:buChar char="•"/>
            </a:pPr>
            <a:r>
              <a:rPr lang="en-US" b="1" dirty="0">
                <a:latin typeface="Arial" panose="020B0604020202020204" pitchFamily="34" charset="0"/>
                <a:cs typeface="Arial" panose="020B0604020202020204" pitchFamily="34" charset="0"/>
              </a:rPr>
              <a:t>Cost Share: </a:t>
            </a:r>
            <a:r>
              <a:rPr lang="en-US" dirty="0">
                <a:latin typeface="Arial" panose="020B0604020202020204" pitchFamily="34" charset="0"/>
                <a:cs typeface="Arial" panose="020B0604020202020204" pitchFamily="34" charset="0"/>
              </a:rPr>
              <a:t>$45,762,816</a:t>
            </a:r>
          </a:p>
          <a:p>
            <a:pPr marL="285750" indent="-228600">
              <a:lnSpc>
                <a:spcPct val="90000"/>
              </a:lnSpc>
              <a:spcAft>
                <a:spcPts val="600"/>
              </a:spcAft>
              <a:buFont typeface="Arial"/>
              <a:buChar char="•"/>
            </a:pPr>
            <a:r>
              <a:rPr lang="en-US" b="1" dirty="0">
                <a:latin typeface="Arial" panose="020B0604020202020204" pitchFamily="34" charset="0"/>
                <a:cs typeface="Arial" panose="020B0604020202020204" pitchFamily="34" charset="0"/>
              </a:rPr>
              <a:t>Total Project: </a:t>
            </a:r>
            <a:r>
              <a:rPr lang="en-US" dirty="0">
                <a:latin typeface="Arial" panose="020B0604020202020204" pitchFamily="34" charset="0"/>
                <a:cs typeface="Arial" panose="020B0604020202020204" pitchFamily="34" charset="0"/>
              </a:rPr>
              <a:t>$145,091,246</a:t>
            </a:r>
          </a:p>
          <a:p>
            <a:pPr marL="285750" indent="-228600">
              <a:lnSpc>
                <a:spcPct val="90000"/>
              </a:lnSpc>
              <a:spcAft>
                <a:spcPts val="600"/>
              </a:spcAft>
              <a:buFont typeface="Arial"/>
              <a:buChar char="•"/>
            </a:pPr>
            <a:endParaRPr lang="en-US" dirty="0"/>
          </a:p>
          <a:p>
            <a:pPr indent="-228600">
              <a:lnSpc>
                <a:spcPct val="90000"/>
              </a:lnSpc>
              <a:spcAft>
                <a:spcPts val="600"/>
              </a:spcAft>
              <a:buFont typeface="Arial"/>
              <a:buChar char="•"/>
            </a:pPr>
            <a:endParaRPr lang="en-US" dirty="0"/>
          </a:p>
        </p:txBody>
      </p:sp>
      <p:sp>
        <p:nvSpPr>
          <p:cNvPr id="15" name="Text Placeholder 3">
            <a:extLst>
              <a:ext uri="{FF2B5EF4-FFF2-40B4-BE49-F238E27FC236}">
                <a16:creationId xmlns:a16="http://schemas.microsoft.com/office/drawing/2014/main" id="{10546AB6-B725-05AD-0583-FFEE040B3170}"/>
              </a:ext>
            </a:extLst>
          </p:cNvPr>
          <p:cNvSpPr>
            <a:spLocks noGrp="1"/>
          </p:cNvSpPr>
          <p:nvPr>
            <p:ph type="body" sz="quarter" idx="3"/>
          </p:nvPr>
        </p:nvSpPr>
        <p:spPr>
          <a:xfrm>
            <a:off x="6170609" y="1977710"/>
            <a:ext cx="5387977" cy="476250"/>
          </a:xfrm>
        </p:spPr>
        <p:txBody>
          <a:bodyPr/>
          <a:lstStyle/>
          <a:p>
            <a:r>
              <a:rPr lang="en-US" b="1" dirty="0">
                <a:latin typeface="Arial"/>
                <a:cs typeface="Arial"/>
              </a:rPr>
              <a:t>WARN Consortium Members</a:t>
            </a:r>
          </a:p>
        </p:txBody>
      </p:sp>
      <p:pic>
        <p:nvPicPr>
          <p:cNvPr id="7" name="Content Placeholder 6">
            <a:extLst>
              <a:ext uri="{FF2B5EF4-FFF2-40B4-BE49-F238E27FC236}">
                <a16:creationId xmlns:a16="http://schemas.microsoft.com/office/drawing/2014/main" id="{771AC739-FF53-5190-B943-A38D9C0342B4}"/>
              </a:ext>
            </a:extLst>
          </p:cNvPr>
          <p:cNvPicPr>
            <a:picLocks noGrp="1" noChangeAspect="1"/>
          </p:cNvPicPr>
          <p:nvPr>
            <p:ph sz="quarter" idx="4"/>
          </p:nvPr>
        </p:nvPicPr>
        <p:blipFill>
          <a:blip r:embed="rId3"/>
          <a:srcRect/>
          <a:stretch/>
        </p:blipFill>
        <p:spPr>
          <a:xfrm>
            <a:off x="5874820" y="2544793"/>
            <a:ext cx="5387977" cy="3542597"/>
          </a:xfrm>
          <a:noFill/>
          <a:ln>
            <a:solidFill>
              <a:schemeClr val="tx1"/>
            </a:solidFill>
          </a:ln>
        </p:spPr>
      </p:pic>
      <p:sp>
        <p:nvSpPr>
          <p:cNvPr id="2" name="Title 1">
            <a:extLst>
              <a:ext uri="{FF2B5EF4-FFF2-40B4-BE49-F238E27FC236}">
                <a16:creationId xmlns:a16="http://schemas.microsoft.com/office/drawing/2014/main" id="{90FC05F1-8D56-5F9F-D1DB-98088BEA5452}"/>
              </a:ext>
            </a:extLst>
          </p:cNvPr>
          <p:cNvSpPr>
            <a:spLocks noGrp="1"/>
          </p:cNvSpPr>
          <p:nvPr>
            <p:ph type="title"/>
          </p:nvPr>
        </p:nvSpPr>
        <p:spPr>
          <a:xfrm>
            <a:off x="-1" y="0"/>
            <a:ext cx="12087225" cy="1047749"/>
          </a:xfrm>
        </p:spPr>
        <p:txBody>
          <a:bodyPr vert="horz" lIns="91440" tIns="45720" rIns="91440" bIns="0" rtlCol="0" anchor="ctr">
            <a:normAutofit/>
          </a:bodyPr>
          <a:lstStyle/>
          <a:p>
            <a:pPr algn="ctr"/>
            <a:r>
              <a:rPr lang="en-US" sz="3400" b="1" i="0" kern="1200" dirty="0">
                <a:latin typeface="Arial" charset="0"/>
                <a:ea typeface="Arial" charset="0"/>
                <a:cs typeface="Arial" charset="0"/>
              </a:rPr>
              <a:t>    Grid Resilience and Innovation Partnerships (GRIP) Round 1 – In Execution</a:t>
            </a:r>
          </a:p>
        </p:txBody>
      </p:sp>
      <p:sp>
        <p:nvSpPr>
          <p:cNvPr id="5" name="TextBox 4">
            <a:extLst>
              <a:ext uri="{FF2B5EF4-FFF2-40B4-BE49-F238E27FC236}">
                <a16:creationId xmlns:a16="http://schemas.microsoft.com/office/drawing/2014/main" id="{71AEE452-9490-2A90-3FE5-C798FDD1A84B}"/>
              </a:ext>
            </a:extLst>
          </p:cNvPr>
          <p:cNvSpPr txBox="1"/>
          <p:nvPr/>
        </p:nvSpPr>
        <p:spPr>
          <a:xfrm>
            <a:off x="1226945" y="1316773"/>
            <a:ext cx="9633331" cy="461665"/>
          </a:xfrm>
          <a:prstGeom prst="rect">
            <a:avLst/>
          </a:prstGeom>
          <a:noFill/>
        </p:spPr>
        <p:txBody>
          <a:bodyPr wrap="square">
            <a:spAutoFit/>
          </a:bodyPr>
          <a:lstStyle/>
          <a:p>
            <a:pPr algn="ctr"/>
            <a:r>
              <a:rPr lang="en-US" sz="2400" b="1" i="0" kern="1200" dirty="0">
                <a:latin typeface="Arial" charset="0"/>
                <a:ea typeface="Arial" charset="0"/>
                <a:cs typeface="Arial" charset="0"/>
              </a:rPr>
              <a:t>Wildfire Assessment and Resilience for Networks (WARN)</a:t>
            </a:r>
            <a:endParaRPr lang="en-US" sz="2400" dirty="0"/>
          </a:p>
        </p:txBody>
      </p:sp>
      <p:sp>
        <p:nvSpPr>
          <p:cNvPr id="6" name="Slide Number Placeholder 5">
            <a:extLst>
              <a:ext uri="{FF2B5EF4-FFF2-40B4-BE49-F238E27FC236}">
                <a16:creationId xmlns:a16="http://schemas.microsoft.com/office/drawing/2014/main" id="{3F3262D6-CFD0-E3E6-CFC1-246F0AA87F86}"/>
              </a:ext>
            </a:extLst>
          </p:cNvPr>
          <p:cNvSpPr>
            <a:spLocks noGrp="1"/>
          </p:cNvSpPr>
          <p:nvPr>
            <p:ph type="sldNum" sz="quarter" idx="11"/>
          </p:nvPr>
        </p:nvSpPr>
        <p:spPr>
          <a:xfrm>
            <a:off x="10945165" y="6199632"/>
            <a:ext cx="855572" cy="365125"/>
          </a:xfrm>
        </p:spPr>
        <p:txBody>
          <a:bodyPr/>
          <a:lstStyle/>
          <a:p>
            <a:r>
              <a:rPr lang="en-US" dirty="0"/>
              <a:t>| Pg. </a:t>
            </a:r>
            <a:fld id="{818D94B4-8502-5D40-8A2F-77E12E792061}" type="slidenum">
              <a:rPr lang="en-US" smtClean="0"/>
              <a:pPr/>
              <a:t>14</a:t>
            </a:fld>
            <a:endParaRPr lang="en-US" dirty="0"/>
          </a:p>
        </p:txBody>
      </p:sp>
    </p:spTree>
    <p:extLst>
      <p:ext uri="{BB962C8B-B14F-4D97-AF65-F5344CB8AC3E}">
        <p14:creationId xmlns:p14="http://schemas.microsoft.com/office/powerpoint/2010/main" val="367446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FE2A-EDAD-4052-9798-E03C4ACDCF76}"/>
              </a:ext>
            </a:extLst>
          </p:cNvPr>
          <p:cNvSpPr>
            <a:spLocks noGrp="1"/>
          </p:cNvSpPr>
          <p:nvPr>
            <p:ph type="title"/>
          </p:nvPr>
        </p:nvSpPr>
        <p:spPr/>
        <p:txBody>
          <a:bodyPr>
            <a:normAutofit/>
          </a:bodyPr>
          <a:lstStyle/>
          <a:p>
            <a:pPr algn="ctr"/>
            <a:r>
              <a:rPr lang="en-US" sz="4800" dirty="0">
                <a:latin typeface="Times" panose="02020603050405020304" pitchFamily="18" charset="0"/>
                <a:cs typeface="Times" panose="02020603050405020304" pitchFamily="18" charset="0"/>
              </a:rPr>
              <a:t>Types of Projects in WARN</a:t>
            </a:r>
          </a:p>
        </p:txBody>
      </p:sp>
      <p:sp>
        <p:nvSpPr>
          <p:cNvPr id="6" name="Slide Number Placeholder 5">
            <a:extLst>
              <a:ext uri="{FF2B5EF4-FFF2-40B4-BE49-F238E27FC236}">
                <a16:creationId xmlns:a16="http://schemas.microsoft.com/office/drawing/2014/main" id="{5946CB06-EE1D-2CAF-0157-99FC0E885AF8}"/>
              </a:ext>
            </a:extLst>
          </p:cNvPr>
          <p:cNvSpPr>
            <a:spLocks noGrp="1"/>
          </p:cNvSpPr>
          <p:nvPr>
            <p:ph type="sldNum" sz="quarter" idx="4"/>
          </p:nvPr>
        </p:nvSpPr>
        <p:spPr/>
        <p:txBody>
          <a:bodyPr/>
          <a:lstStyle/>
          <a:p>
            <a:r>
              <a:rPr lang="en-US"/>
              <a:t>| Pg. </a:t>
            </a:r>
            <a:fld id="{818D94B4-8502-5D40-8A2F-77E12E792061}" type="slidenum">
              <a:rPr lang="en-US" smtClean="0"/>
              <a:pPr/>
              <a:t>15</a:t>
            </a:fld>
            <a:endParaRPr lang="en-US"/>
          </a:p>
        </p:txBody>
      </p:sp>
      <p:graphicFrame>
        <p:nvGraphicFramePr>
          <p:cNvPr id="8" name="Content Placeholder 7">
            <a:extLst>
              <a:ext uri="{FF2B5EF4-FFF2-40B4-BE49-F238E27FC236}">
                <a16:creationId xmlns:a16="http://schemas.microsoft.com/office/drawing/2014/main" id="{D63CC4DB-2A7E-E29D-632B-0A07678ADC6A}"/>
              </a:ext>
            </a:extLst>
          </p:cNvPr>
          <p:cNvGraphicFramePr>
            <a:graphicFrameLocks noGrp="1"/>
          </p:cNvGraphicFramePr>
          <p:nvPr>
            <p:ph idx="1"/>
          </p:nvPr>
        </p:nvGraphicFramePr>
        <p:xfrm>
          <a:off x="370389" y="1122426"/>
          <a:ext cx="11451222" cy="4980708"/>
        </p:xfrm>
        <a:graphic>
          <a:graphicData uri="http://schemas.openxmlformats.org/drawingml/2006/table">
            <a:tbl>
              <a:tblPr firstRow="1" bandRow="1">
                <a:tableStyleId>{5C22544A-7EE6-4342-B048-85BDC9FD1C3A}</a:tableStyleId>
              </a:tblPr>
              <a:tblGrid>
                <a:gridCol w="1931157">
                  <a:extLst>
                    <a:ext uri="{9D8B030D-6E8A-4147-A177-3AD203B41FA5}">
                      <a16:colId xmlns:a16="http://schemas.microsoft.com/office/drawing/2014/main" val="1791877246"/>
                    </a:ext>
                  </a:extLst>
                </a:gridCol>
                <a:gridCol w="9520065">
                  <a:extLst>
                    <a:ext uri="{9D8B030D-6E8A-4147-A177-3AD203B41FA5}">
                      <a16:colId xmlns:a16="http://schemas.microsoft.com/office/drawing/2014/main" val="755876820"/>
                    </a:ext>
                  </a:extLst>
                </a:gridCol>
              </a:tblGrid>
              <a:tr h="301120">
                <a:tc>
                  <a:txBody>
                    <a:bodyPr/>
                    <a:lstStyle/>
                    <a:p>
                      <a:r>
                        <a:rPr lang="en-US" sz="1600"/>
                        <a:t>Project </a:t>
                      </a:r>
                    </a:p>
                  </a:txBody>
                  <a:tcPr/>
                </a:tc>
                <a:tc>
                  <a:txBody>
                    <a:bodyPr/>
                    <a:lstStyle/>
                    <a:p>
                      <a:r>
                        <a:rPr lang="en-US" sz="1600"/>
                        <a:t>Scope of Work </a:t>
                      </a:r>
                    </a:p>
                  </a:txBody>
                  <a:tcPr/>
                </a:tc>
                <a:extLst>
                  <a:ext uri="{0D108BD9-81ED-4DB2-BD59-A6C34878D82A}">
                    <a16:rowId xmlns:a16="http://schemas.microsoft.com/office/drawing/2014/main" val="3969056416"/>
                  </a:ext>
                </a:extLst>
              </a:tr>
              <a:tr h="683028">
                <a:tc>
                  <a:txBody>
                    <a:bodyPr/>
                    <a:lstStyle/>
                    <a:p>
                      <a:r>
                        <a:rPr lang="en-US" sz="1400" b="1">
                          <a:effectLst/>
                          <a:latin typeface="Calibri" panose="020F0502020204030204" pitchFamily="34" charset="0"/>
                          <a:ea typeface="Times New Roman" panose="02020603050405020304" pitchFamily="18" charset="0"/>
                          <a:cs typeface="Times New Roman" panose="02020603050405020304" pitchFamily="18" charset="0"/>
                        </a:rPr>
                        <a:t>Underground-1</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Calibri" panose="020F0502020204030204" pitchFamily="34" charset="0"/>
                          <a:ea typeface="Times New Roman" panose="02020603050405020304" pitchFamily="18" charset="0"/>
                          <a:cs typeface="Times New Roman" panose="02020603050405020304" pitchFamily="18" charset="0"/>
                        </a:rPr>
                        <a:t>Focus on overhead-to-underground conversion of mostly continuous lengths of distribution circuit with hardening at a few locations near ends and taps.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5324470"/>
                  </a:ext>
                </a:extLst>
              </a:tr>
              <a:tr h="683028">
                <a:tc>
                  <a:txBody>
                    <a:bodyPr/>
                    <a:lstStyle/>
                    <a:p>
                      <a:r>
                        <a:rPr lang="en-US" sz="1400" b="1">
                          <a:effectLst/>
                          <a:latin typeface="Calibri" panose="020F0502020204030204" pitchFamily="34" charset="0"/>
                          <a:ea typeface="Times New Roman" panose="02020603050405020304" pitchFamily="18" charset="0"/>
                          <a:cs typeface="Times New Roman" panose="02020603050405020304" pitchFamily="18" charset="0"/>
                        </a:rPr>
                        <a:t>Underground-2</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Calibri" panose="020F0502020204030204" pitchFamily="34" charset="0"/>
                          <a:ea typeface="Times New Roman" panose="02020603050405020304" pitchFamily="18" charset="0"/>
                          <a:cs typeface="Times New Roman" panose="02020603050405020304" pitchFamily="18" charset="0"/>
                        </a:rPr>
                        <a:t>Significant overhead-to-underground conversion in addition to hardening, fireproofing, or vegetation management of either 1) long lengths of overhead line at the ends of the underground section, or 2) a large number of underground service taps.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a:p>
                  </a:txBody>
                  <a:tcPr/>
                </a:tc>
                <a:extLst>
                  <a:ext uri="{0D108BD9-81ED-4DB2-BD59-A6C34878D82A}">
                    <a16:rowId xmlns:a16="http://schemas.microsoft.com/office/drawing/2014/main" val="42511063"/>
                  </a:ext>
                </a:extLst>
              </a:tr>
              <a:tr h="683028">
                <a:tc>
                  <a:txBody>
                    <a:bodyPr/>
                    <a:lstStyle/>
                    <a:p>
                      <a:r>
                        <a:rPr lang="en-US" sz="1400" b="1">
                          <a:effectLst/>
                          <a:latin typeface="Calibri" panose="020F0502020204030204" pitchFamily="34" charset="0"/>
                          <a:ea typeface="Times New Roman" panose="02020603050405020304" pitchFamily="18" charset="0"/>
                          <a:cs typeface="Times New Roman" panose="02020603050405020304" pitchFamily="18" charset="0"/>
                        </a:rPr>
                        <a:t>Advanced Reclosers-1</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Calibri" panose="020F0502020204030204" pitchFamily="34" charset="0"/>
                          <a:ea typeface="Times New Roman" panose="02020603050405020304" pitchFamily="18" charset="0"/>
                          <a:cs typeface="Times New Roman" panose="02020603050405020304" pitchFamily="18" charset="0"/>
                        </a:rPr>
                        <a:t>Focus on upgrading existing overhead power lines by installing new advanced reclosers and monitoring and control to either modify the reclosing sequence or purposefully de-energize sections of distribution line during periods of high fire risk.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a:p>
                  </a:txBody>
                  <a:tcPr/>
                </a:tc>
                <a:extLst>
                  <a:ext uri="{0D108BD9-81ED-4DB2-BD59-A6C34878D82A}">
                    <a16:rowId xmlns:a16="http://schemas.microsoft.com/office/drawing/2014/main" val="2165265121"/>
                  </a:ext>
                </a:extLst>
              </a:tr>
              <a:tr h="484729">
                <a:tc>
                  <a:txBody>
                    <a:bodyPr/>
                    <a:lstStyle/>
                    <a:p>
                      <a:r>
                        <a:rPr lang="en-US" sz="1400" b="1">
                          <a:effectLst/>
                          <a:latin typeface="Calibri" panose="020F0502020204030204" pitchFamily="34" charset="0"/>
                          <a:ea typeface="Times New Roman" panose="02020603050405020304" pitchFamily="18" charset="0"/>
                          <a:cs typeface="Times New Roman" panose="02020603050405020304" pitchFamily="18" charset="0"/>
                        </a:rPr>
                        <a:t>Advanced Reclosers-2</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p>
                  </a:txBody>
                  <a:tcPr/>
                </a:tc>
                <a:tc>
                  <a:txBody>
                    <a:bodyPr/>
                    <a:lstStyle/>
                    <a:p>
                      <a:r>
                        <a:rPr lang="en-US" sz="1400">
                          <a:effectLst/>
                          <a:latin typeface="Calibri" panose="020F0502020204030204" pitchFamily="34" charset="0"/>
                          <a:ea typeface="Times New Roman" panose="02020603050405020304" pitchFamily="18" charset="0"/>
                          <a:cs typeface="Times New Roman" panose="02020603050405020304" pitchFamily="18" charset="0"/>
                        </a:rPr>
                        <a:t>Similar scope  to AR-1 plus 1) system hardening in the form of underground conversion or pole replacement/upgrades, 2) vegetation management, or 3) battery-based microgrids</a:t>
                      </a:r>
                      <a:endParaRPr lang="en-US" sz="1400"/>
                    </a:p>
                  </a:txBody>
                  <a:tcPr/>
                </a:tc>
                <a:extLst>
                  <a:ext uri="{0D108BD9-81ED-4DB2-BD59-A6C34878D82A}">
                    <a16:rowId xmlns:a16="http://schemas.microsoft.com/office/drawing/2014/main" val="2072574718"/>
                  </a:ext>
                </a:extLst>
              </a:tr>
              <a:tr h="683028">
                <a:tc>
                  <a:txBody>
                    <a:bodyPr/>
                    <a:lstStyle/>
                    <a:p>
                      <a:r>
                        <a:rPr lang="en-US" sz="1400" b="1">
                          <a:effectLst/>
                          <a:latin typeface="Calibri" panose="020F0502020204030204" pitchFamily="34" charset="0"/>
                          <a:ea typeface="Times New Roman" panose="02020603050405020304" pitchFamily="18" charset="0"/>
                          <a:cs typeface="Times New Roman" panose="02020603050405020304" pitchFamily="18" charset="0"/>
                        </a:rPr>
                        <a:t>Vegetation Management-1</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Calibri" panose="020F0502020204030204" pitchFamily="34" charset="0"/>
                          <a:ea typeface="Times New Roman" panose="02020603050405020304" pitchFamily="18" charset="0"/>
                          <a:cs typeface="Times New Roman" panose="02020603050405020304" pitchFamily="18" charset="0"/>
                        </a:rPr>
                        <a:t>Focused on advanced vegetation management around existing overhead power lines utilizing satellite monitoring of right of way combined with artificial intelligence or machine learning to identify where condition-based maintenance is required.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a:p>
                  </a:txBody>
                  <a:tcPr/>
                </a:tc>
                <a:extLst>
                  <a:ext uri="{0D108BD9-81ED-4DB2-BD59-A6C34878D82A}">
                    <a16:rowId xmlns:a16="http://schemas.microsoft.com/office/drawing/2014/main" val="1198826999"/>
                  </a:ext>
                </a:extLst>
              </a:tr>
              <a:tr h="683028">
                <a:tc>
                  <a:txBody>
                    <a:bodyPr/>
                    <a:lstStyle/>
                    <a:p>
                      <a:r>
                        <a:rPr lang="en-US" sz="1400" b="1">
                          <a:effectLst/>
                          <a:latin typeface="Calibri" panose="020F0502020204030204" pitchFamily="34" charset="0"/>
                          <a:ea typeface="Times New Roman" panose="02020603050405020304" pitchFamily="18" charset="0"/>
                          <a:cs typeface="Times New Roman" panose="02020603050405020304" pitchFamily="18" charset="0"/>
                        </a:rPr>
                        <a:t>Vegetation Mangement-2</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Calibri" panose="020F0502020204030204" pitchFamily="34" charset="0"/>
                          <a:ea typeface="Times New Roman" panose="02020603050405020304" pitchFamily="18" charset="0"/>
                          <a:cs typeface="Times New Roman" panose="02020603050405020304" pitchFamily="18" charset="0"/>
                        </a:rPr>
                        <a:t>Similar scope to VM-1 plus additional system hardening of existing overhead power lines, typically using fire-resistant wrapping of wooden poles.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a:p>
                  </a:txBody>
                  <a:tcPr/>
                </a:tc>
                <a:extLst>
                  <a:ext uri="{0D108BD9-81ED-4DB2-BD59-A6C34878D82A}">
                    <a16:rowId xmlns:a16="http://schemas.microsoft.com/office/drawing/2014/main" val="1233004367"/>
                  </a:ext>
                </a:extLst>
              </a:tr>
              <a:tr h="484729">
                <a:tc>
                  <a:txBody>
                    <a:bodyPr/>
                    <a:lstStyle/>
                    <a:p>
                      <a:r>
                        <a:rPr lang="en-US" sz="1400" b="1">
                          <a:effectLst/>
                          <a:latin typeface="Calibri" panose="020F0502020204030204" pitchFamily="34" charset="0"/>
                          <a:ea typeface="Times New Roman" panose="02020603050405020304" pitchFamily="18" charset="0"/>
                          <a:cs typeface="Times New Roman" panose="02020603050405020304" pitchFamily="18" charset="0"/>
                        </a:rPr>
                        <a:t>Overhead-H</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p>
                  </a:txBody>
                  <a:tcPr/>
                </a:tc>
                <a:tc>
                  <a:txBody>
                    <a:bodyPr/>
                    <a:lstStyle/>
                    <a:p>
                      <a:r>
                        <a:rPr lang="en-US" sz="1400" dirty="0">
                          <a:effectLst/>
                          <a:latin typeface="Calibri" panose="020F0502020204030204" pitchFamily="34" charset="0"/>
                          <a:ea typeface="Times New Roman" panose="02020603050405020304" pitchFamily="18" charset="0"/>
                          <a:cs typeface="Times New Roman" panose="02020603050405020304" pitchFamily="18" charset="0"/>
                        </a:rPr>
                        <a:t>Focus on hardening of existing overhead power lines, typically through upgrades to nonflammable poles and reconductoring with low-sag cables. </a:t>
                      </a:r>
                      <a:endParaRPr lang="en-US" sz="1400" dirty="0"/>
                    </a:p>
                  </a:txBody>
                  <a:tcPr/>
                </a:tc>
                <a:extLst>
                  <a:ext uri="{0D108BD9-81ED-4DB2-BD59-A6C34878D82A}">
                    <a16:rowId xmlns:a16="http://schemas.microsoft.com/office/drawing/2014/main" val="3257087188"/>
                  </a:ext>
                </a:extLst>
              </a:tr>
            </a:tbl>
          </a:graphicData>
        </a:graphic>
      </p:graphicFrame>
    </p:spTree>
    <p:extLst>
      <p:ext uri="{BB962C8B-B14F-4D97-AF65-F5344CB8AC3E}">
        <p14:creationId xmlns:p14="http://schemas.microsoft.com/office/powerpoint/2010/main" val="167944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E875-5F0E-4BB4-B72A-CC0E578363F8}"/>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Grid Resilience and Innovation Partnerships (GRIP) Round 2 – In Negotiations</a:t>
            </a:r>
          </a:p>
        </p:txBody>
      </p:sp>
      <p:sp>
        <p:nvSpPr>
          <p:cNvPr id="6" name="Text Placeholder 5">
            <a:extLst>
              <a:ext uri="{FF2B5EF4-FFF2-40B4-BE49-F238E27FC236}">
                <a16:creationId xmlns:a16="http://schemas.microsoft.com/office/drawing/2014/main" id="{DEF2B0B7-62CC-4197-94B5-BFAB4840E6E2}"/>
              </a:ext>
            </a:extLst>
          </p:cNvPr>
          <p:cNvSpPr>
            <a:spLocks noGrp="1"/>
          </p:cNvSpPr>
          <p:nvPr>
            <p:ph type="body" idx="13"/>
          </p:nvPr>
        </p:nvSpPr>
        <p:spPr>
          <a:xfrm>
            <a:off x="619957" y="1263970"/>
            <a:ext cx="11013046" cy="476250"/>
          </a:xfrm>
        </p:spPr>
        <p:txBody>
          <a:bodyPr>
            <a:normAutofit/>
          </a:bodyPr>
          <a:lstStyle/>
          <a:p>
            <a:r>
              <a:rPr lang="en-US" b="1" dirty="0">
                <a:latin typeface="Times New Roman" panose="02020603050405020304" pitchFamily="18" charset="0"/>
                <a:cs typeface="Times New Roman" panose="02020603050405020304" pitchFamily="18" charset="0"/>
              </a:rPr>
              <a:t>Smart Technologies for Advanced Resilient Transmission (START)</a:t>
            </a:r>
          </a:p>
        </p:txBody>
      </p:sp>
      <p:sp>
        <p:nvSpPr>
          <p:cNvPr id="9" name="Rectangle 1">
            <a:extLst>
              <a:ext uri="{FF2B5EF4-FFF2-40B4-BE49-F238E27FC236}">
                <a16:creationId xmlns:a16="http://schemas.microsoft.com/office/drawing/2014/main" id="{EAD22B40-911F-F0F1-74EF-8AF016295F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351007BB-FCDF-1F08-498D-FBB5A15E578B}"/>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a16="http://schemas.microsoft.com/office/drawing/2014/main" id="{CDFE4C10-1CA0-6431-4894-331592777C8F}"/>
              </a:ext>
            </a:extLst>
          </p:cNvPr>
          <p:cNvSpPr txBox="1"/>
          <p:nvPr/>
        </p:nvSpPr>
        <p:spPr>
          <a:xfrm>
            <a:off x="558997" y="1740220"/>
            <a:ext cx="6097604"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Prime: </a:t>
            </a:r>
            <a:r>
              <a:rPr lang="en-US" sz="2000" dirty="0">
                <a:latin typeface="Times New Roman" panose="02020603050405020304" pitchFamily="18" charset="0"/>
                <a:cs typeface="Times New Roman" panose="02020603050405020304" pitchFamily="18" charset="0"/>
              </a:rPr>
              <a:t>Georgia Transmission Corporation</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Cooperatives: </a:t>
            </a:r>
            <a:r>
              <a:rPr lang="en-US" sz="2000" dirty="0">
                <a:latin typeface="Times New Roman" panose="02020603050405020304" pitchFamily="18" charset="0"/>
                <a:cs typeface="Times New Roman" panose="02020603050405020304" pitchFamily="18" charset="0"/>
              </a:rPr>
              <a:t>12</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 PPD’s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6 G &amp; T’s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4 Distribution</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States</a:t>
            </a:r>
            <a:r>
              <a:rPr lang="en-US" sz="2000" dirty="0">
                <a:latin typeface="Times New Roman" panose="02020603050405020304" pitchFamily="18" charset="0"/>
                <a:cs typeface="Times New Roman" panose="02020603050405020304" pitchFamily="18" charset="0"/>
              </a:rPr>
              <a:t>: 11</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Period of Performance: </a:t>
            </a:r>
            <a:r>
              <a:rPr lang="en-US" sz="2000" dirty="0">
                <a:latin typeface="Times New Roman" panose="02020603050405020304" pitchFamily="18" charset="0"/>
                <a:cs typeface="Times New Roman" panose="02020603050405020304" pitchFamily="18" charset="0"/>
              </a:rPr>
              <a:t>5 years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Total Meters Served: </a:t>
            </a:r>
            <a:r>
              <a:rPr lang="en-US" sz="2000" dirty="0">
                <a:latin typeface="Times New Roman" panose="02020603050405020304" pitchFamily="18" charset="0"/>
                <a:cs typeface="Times New Roman" panose="02020603050405020304" pitchFamily="18" charset="0"/>
              </a:rPr>
              <a:t>&gt; 4 million meters</a:t>
            </a:r>
            <a:endParaRPr lang="en-US" sz="20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93D80C4-6EFA-C23C-2B1A-A157E2733544}"/>
              </a:ext>
            </a:extLst>
          </p:cNvPr>
          <p:cNvSpPr txBox="1"/>
          <p:nvPr/>
        </p:nvSpPr>
        <p:spPr>
          <a:xfrm>
            <a:off x="640080" y="4607479"/>
            <a:ext cx="6097604" cy="1323439"/>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Budget:</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Federal Share: </a:t>
            </a:r>
            <a:r>
              <a:rPr lang="en-US" sz="2000" dirty="0">
                <a:latin typeface="Times New Roman" panose="02020603050405020304" pitchFamily="18" charset="0"/>
                <a:cs typeface="Times New Roman" panose="02020603050405020304" pitchFamily="18" charset="0"/>
              </a:rPr>
              <a:t>$97,910,605</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Cost Share: </a:t>
            </a:r>
            <a:r>
              <a:rPr lang="en-US" sz="2000" dirty="0">
                <a:latin typeface="Times New Roman" panose="02020603050405020304" pitchFamily="18" charset="0"/>
                <a:cs typeface="Times New Roman" panose="02020603050405020304" pitchFamily="18" charset="0"/>
              </a:rPr>
              <a:t>$97,910,605</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Total Project: </a:t>
            </a:r>
            <a:r>
              <a:rPr lang="en-US" sz="2000" dirty="0">
                <a:latin typeface="Times New Roman" panose="02020603050405020304" pitchFamily="18" charset="0"/>
                <a:cs typeface="Times New Roman" panose="02020603050405020304" pitchFamily="18" charset="0"/>
              </a:rPr>
              <a:t>$195,821,210</a:t>
            </a:r>
          </a:p>
        </p:txBody>
      </p:sp>
      <p:sp>
        <p:nvSpPr>
          <p:cNvPr id="5" name="Slide Number Placeholder 5">
            <a:extLst>
              <a:ext uri="{FF2B5EF4-FFF2-40B4-BE49-F238E27FC236}">
                <a16:creationId xmlns:a16="http://schemas.microsoft.com/office/drawing/2014/main" id="{69507DA1-47BF-98C5-AB74-96FCA8CBEB92}"/>
              </a:ext>
            </a:extLst>
          </p:cNvPr>
          <p:cNvSpPr txBox="1">
            <a:spLocks/>
          </p:cNvSpPr>
          <p:nvPr/>
        </p:nvSpPr>
        <p:spPr>
          <a:xfrm>
            <a:off x="10835884" y="6199632"/>
            <a:ext cx="9648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panose="020B0604020202020204" pitchFamily="34" charset="0"/>
                <a:cs typeface="Arial" panose="020B0604020202020204" pitchFamily="34" charset="0"/>
              </a:rPr>
              <a:t>| Pg. </a:t>
            </a:r>
            <a:fld id="{818D94B4-8502-5D40-8A2F-77E12E792061}" type="slidenum">
              <a:rPr lang="en-US" sz="1200" b="1" smtClean="0">
                <a:latin typeface="Arial" panose="020B0604020202020204" pitchFamily="34" charset="0"/>
                <a:cs typeface="Arial" panose="020B0604020202020204" pitchFamily="34" charset="0"/>
              </a:rPr>
              <a:pPr/>
              <a:t>16</a:t>
            </a:fld>
            <a:endParaRPr lang="en-US" sz="1200" b="1" dirty="0">
              <a:latin typeface="Arial" panose="020B0604020202020204" pitchFamily="34" charset="0"/>
              <a:cs typeface="Arial" panose="020B0604020202020204" pitchFamily="34" charset="0"/>
            </a:endParaRPr>
          </a:p>
        </p:txBody>
      </p:sp>
      <p:pic>
        <p:nvPicPr>
          <p:cNvPr id="7" name="Picture 6" descr="A map of the united states&#10;&#10;Description automatically generated">
            <a:extLst>
              <a:ext uri="{FF2B5EF4-FFF2-40B4-BE49-F238E27FC236}">
                <a16:creationId xmlns:a16="http://schemas.microsoft.com/office/drawing/2014/main" id="{F16F573F-A892-CD71-D839-96A55A753414}"/>
              </a:ext>
            </a:extLst>
          </p:cNvPr>
          <p:cNvPicPr>
            <a:picLocks noChangeAspect="1"/>
          </p:cNvPicPr>
          <p:nvPr/>
        </p:nvPicPr>
        <p:blipFill>
          <a:blip r:embed="rId2"/>
          <a:stretch>
            <a:fillRect/>
          </a:stretch>
        </p:blipFill>
        <p:spPr>
          <a:xfrm>
            <a:off x="6381119" y="2691450"/>
            <a:ext cx="5205272" cy="3415960"/>
          </a:xfrm>
          <a:prstGeom prst="rect">
            <a:avLst/>
          </a:prstGeom>
          <a:ln>
            <a:solidFill>
              <a:schemeClr val="tx1"/>
            </a:solidFill>
          </a:ln>
        </p:spPr>
      </p:pic>
      <p:sp>
        <p:nvSpPr>
          <p:cNvPr id="8" name="Text Placeholder 3">
            <a:extLst>
              <a:ext uri="{FF2B5EF4-FFF2-40B4-BE49-F238E27FC236}">
                <a16:creationId xmlns:a16="http://schemas.microsoft.com/office/drawing/2014/main" id="{88C5D4AB-A953-3A56-BC89-D3B79518D62B}"/>
              </a:ext>
            </a:extLst>
          </p:cNvPr>
          <p:cNvSpPr txBox="1">
            <a:spLocks/>
          </p:cNvSpPr>
          <p:nvPr/>
        </p:nvSpPr>
        <p:spPr>
          <a:xfrm>
            <a:off x="6170609" y="1977710"/>
            <a:ext cx="5387977" cy="47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b="1" dirty="0">
                <a:latin typeface="Arial"/>
                <a:cs typeface="Arial"/>
              </a:rPr>
              <a:t>START Consortium Members</a:t>
            </a:r>
          </a:p>
        </p:txBody>
      </p:sp>
    </p:spTree>
    <p:extLst>
      <p:ext uri="{BB962C8B-B14F-4D97-AF65-F5344CB8AC3E}">
        <p14:creationId xmlns:p14="http://schemas.microsoft.com/office/powerpoint/2010/main" val="334219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6E0B-4756-6F01-C5EB-541D45F852DB}"/>
              </a:ext>
            </a:extLst>
          </p:cNvPr>
          <p:cNvSpPr>
            <a:spLocks noGrp="1"/>
          </p:cNvSpPr>
          <p:nvPr>
            <p:ph type="title"/>
          </p:nvPr>
        </p:nvSpPr>
        <p:spPr/>
        <p:txBody>
          <a:bodyPr>
            <a:normAutofit fontScale="90000"/>
          </a:bodyPr>
          <a:lstStyle/>
          <a:p>
            <a:pPr algn="ctr"/>
            <a:r>
              <a:rPr lang="en-US" sz="4000" b="1" i="0" kern="1200" dirty="0">
                <a:latin typeface="Times New Roman" panose="02020603050405020304" pitchFamily="18" charset="0"/>
                <a:cs typeface="Times New Roman" panose="02020603050405020304" pitchFamily="18" charset="0"/>
              </a:rPr>
              <a:t> Grid Resilience and Innovation Partnerships (GRIP) </a:t>
            </a:r>
            <a:r>
              <a:rPr lang="en-US" dirty="0">
                <a:latin typeface="Times New Roman" panose="02020603050405020304" pitchFamily="18" charset="0"/>
                <a:cs typeface="Times New Roman" panose="02020603050405020304" pitchFamily="18" charset="0"/>
              </a:rPr>
              <a:t>Round 2 – In Negotiations</a:t>
            </a:r>
          </a:p>
        </p:txBody>
      </p:sp>
      <p:sp>
        <p:nvSpPr>
          <p:cNvPr id="7" name="TextBox 6">
            <a:extLst>
              <a:ext uri="{FF2B5EF4-FFF2-40B4-BE49-F238E27FC236}">
                <a16:creationId xmlns:a16="http://schemas.microsoft.com/office/drawing/2014/main" id="{B204B0AA-147F-AEC1-4F89-5388CAB386D2}"/>
              </a:ext>
            </a:extLst>
          </p:cNvPr>
          <p:cNvSpPr txBox="1"/>
          <p:nvPr/>
        </p:nvSpPr>
        <p:spPr>
          <a:xfrm>
            <a:off x="3099720" y="1057776"/>
            <a:ext cx="6097604" cy="523220"/>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Project Goals</a:t>
            </a:r>
          </a:p>
        </p:txBody>
      </p:sp>
      <p:sp>
        <p:nvSpPr>
          <p:cNvPr id="13" name="Rectangle: Rounded Corners 12">
            <a:extLst>
              <a:ext uri="{FF2B5EF4-FFF2-40B4-BE49-F238E27FC236}">
                <a16:creationId xmlns:a16="http://schemas.microsoft.com/office/drawing/2014/main" id="{9B1C7358-E9D7-9B3E-C46A-F0C3BD4EA3EA}"/>
              </a:ext>
            </a:extLst>
          </p:cNvPr>
          <p:cNvSpPr/>
          <p:nvPr/>
        </p:nvSpPr>
        <p:spPr>
          <a:xfrm>
            <a:off x="3099720" y="1552596"/>
            <a:ext cx="6193858" cy="10511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i="0" u="none" strike="noStrike" dirty="0">
                <a:solidFill>
                  <a:schemeClr val="bg1"/>
                </a:solidFill>
                <a:effectLst/>
                <a:latin typeface="Times New Roman" panose="02020603050405020304" pitchFamily="18" charset="0"/>
                <a:cs typeface="Times New Roman" panose="02020603050405020304" pitchFamily="18" charset="0"/>
              </a:rPr>
              <a:t>Cost-effective improvements in resilience, reliability, and transfer capacity</a:t>
            </a:r>
            <a:r>
              <a:rPr lang="en-US" sz="1400" b="0" i="0" u="none" strike="noStrike" dirty="0">
                <a:solidFill>
                  <a:schemeClr val="bg1"/>
                </a:solidFill>
                <a:effectLst/>
                <a:latin typeface="Times New Roman" panose="02020603050405020304" pitchFamily="18" charset="0"/>
                <a:cs typeface="Times New Roman" panose="02020603050405020304" pitchFamily="18" charset="0"/>
              </a:rPr>
              <a:t>—Improve the reliability, resilience, and transfer capacity of START’s transmission networks, by rebuilding/reconductoring existing or building new transmission lines to complete a redundant loop, at lower total by leveraging the techno-economic advantages of AOHC conductors</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020F2121-7F54-0864-4E6B-6DF73FB5E3C0}"/>
              </a:ext>
            </a:extLst>
          </p:cNvPr>
          <p:cNvSpPr/>
          <p:nvPr/>
        </p:nvSpPr>
        <p:spPr>
          <a:xfrm>
            <a:off x="3099720" y="2736202"/>
            <a:ext cx="6299734" cy="10511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i="0" u="none" strike="noStrike" dirty="0">
                <a:solidFill>
                  <a:schemeClr val="bg1"/>
                </a:solidFill>
                <a:effectLst/>
                <a:latin typeface="Times New Roman" panose="02020603050405020304" pitchFamily="18" charset="0"/>
                <a:cs typeface="Times New Roman" panose="02020603050405020304" pitchFamily="18" charset="0"/>
              </a:rPr>
              <a:t>Shift in grid design process</a:t>
            </a:r>
            <a:r>
              <a:rPr lang="en-US" sz="1400" b="0" i="0" u="none" strike="noStrike" dirty="0">
                <a:solidFill>
                  <a:schemeClr val="bg1"/>
                </a:solidFill>
                <a:effectLst/>
                <a:latin typeface="Times New Roman" panose="02020603050405020304" pitchFamily="18" charset="0"/>
                <a:cs typeface="Times New Roman" panose="02020603050405020304" pitchFamily="18" charset="0"/>
              </a:rPr>
              <a:t>—Drive a fundamental shift in grid designs by developing and contrasting AOHC- and ACSR-based design alternatives to show how to fully leverage the benefits of AOHC and integrating our Transmission Siting Tool to improve the designs, avoid sensitive areas, improve community acceptance, and reduce costs.</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D1110FED-93A4-174D-D501-CF2F35D63AEF}"/>
              </a:ext>
            </a:extLst>
          </p:cNvPr>
          <p:cNvSpPr/>
          <p:nvPr/>
        </p:nvSpPr>
        <p:spPr>
          <a:xfrm>
            <a:off x="3099720" y="3900884"/>
            <a:ext cx="6299735" cy="10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i="0" u="none" strike="noStrike" dirty="0">
                <a:solidFill>
                  <a:schemeClr val="bg1"/>
                </a:solidFill>
                <a:effectLst/>
                <a:latin typeface="Times New Roman" panose="02020603050405020304" pitchFamily="18" charset="0"/>
                <a:cs typeface="Times New Roman" panose="02020603050405020304" pitchFamily="18" charset="0"/>
              </a:rPr>
              <a:t>Increased utilization of AOHC</a:t>
            </a:r>
            <a:r>
              <a:rPr lang="en-US" sz="1400" b="0" i="0" u="none" strike="noStrike" dirty="0">
                <a:solidFill>
                  <a:schemeClr val="bg1"/>
                </a:solidFill>
                <a:effectLst/>
                <a:latin typeface="Times New Roman" panose="02020603050405020304" pitchFamily="18" charset="0"/>
                <a:cs typeface="Times New Roman" panose="02020603050405020304" pitchFamily="18" charset="0"/>
              </a:rPr>
              <a:t>—Drive increased utilization of AOHC by expanding utility familiarity and comfort level with AOHC, its uses, and benefits by issuing a AOHC Technical Design Bulletin that documents how to fully leverage AOHC and by issuing an AOHC Use Cases Report that documents real-world implementation of AOHC. </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9F42E514-172B-472F-6D23-7FF2EBB75BF1}"/>
              </a:ext>
            </a:extLst>
          </p:cNvPr>
          <p:cNvSpPr/>
          <p:nvPr/>
        </p:nvSpPr>
        <p:spPr>
          <a:xfrm>
            <a:off x="3099720" y="5066943"/>
            <a:ext cx="6376737" cy="10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i="0" u="none" strike="noStrike" dirty="0">
                <a:solidFill>
                  <a:schemeClr val="bg1"/>
                </a:solidFill>
                <a:effectLst/>
                <a:latin typeface="Times New Roman" panose="02020603050405020304" pitchFamily="18" charset="0"/>
                <a:cs typeface="Times New Roman" panose="02020603050405020304" pitchFamily="18" charset="0"/>
              </a:rPr>
              <a:t>DAC participation in workforce</a:t>
            </a:r>
            <a:r>
              <a:rPr lang="en-US" sz="1400" b="0" i="0" u="none" strike="noStrike" dirty="0">
                <a:solidFill>
                  <a:schemeClr val="bg1"/>
                </a:solidFill>
                <a:effectLst/>
                <a:latin typeface="Times New Roman" panose="02020603050405020304" pitchFamily="18" charset="0"/>
                <a:cs typeface="Times New Roman" panose="02020603050405020304" pitchFamily="18" charset="0"/>
              </a:rPr>
              <a:t>—The combination of our community outreach and workforce development efforts will lead to stronger connections between the DACs and their utilities. These connections will tap into the human potential in the DACs to create a skilled workforce for the utilities and opportunities and jobs inside the DACs.</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68FD7F54-D0FB-EB72-C428-8718338B783E}"/>
              </a:ext>
            </a:extLst>
          </p:cNvPr>
          <p:cNvSpPr txBox="1">
            <a:spLocks/>
          </p:cNvSpPr>
          <p:nvPr/>
        </p:nvSpPr>
        <p:spPr>
          <a:xfrm>
            <a:off x="10945165" y="6199632"/>
            <a:ext cx="8555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 Pg. </a:t>
            </a:r>
            <a:fld id="{818D94B4-8502-5D40-8A2F-77E12E792061}" type="slidenum">
              <a:rPr lang="en-US" sz="1200" b="1" smtClean="0">
                <a:latin typeface="Arial" panose="020B0604020202020204" pitchFamily="34" charset="0"/>
                <a:cs typeface="Arial" panose="020B0604020202020204" pitchFamily="34" charset="0"/>
              </a:rPr>
              <a:pPr/>
              <a:t>17</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14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6E0B-4756-6F01-C5EB-541D45F852DB}"/>
              </a:ext>
            </a:extLst>
          </p:cNvPr>
          <p:cNvSpPr>
            <a:spLocks noGrp="1"/>
          </p:cNvSpPr>
          <p:nvPr>
            <p:ph type="title"/>
          </p:nvPr>
        </p:nvSpPr>
        <p:spPr/>
        <p:txBody>
          <a:bodyPr>
            <a:normAutofit fontScale="90000"/>
          </a:bodyPr>
          <a:lstStyle/>
          <a:p>
            <a:pPr algn="ctr"/>
            <a:r>
              <a:rPr lang="en-US" sz="4000" b="1" i="0" kern="1200" dirty="0">
                <a:latin typeface="Arial" charset="0"/>
                <a:ea typeface="Arial" charset="0"/>
                <a:cs typeface="Arial" charset="0"/>
              </a:rPr>
              <a:t> </a:t>
            </a:r>
            <a:r>
              <a:rPr lang="en-US" sz="4000" b="1" i="0" kern="1200" dirty="0">
                <a:latin typeface="Times New Roman" panose="02020603050405020304" pitchFamily="18" charset="0"/>
                <a:cs typeface="Times New Roman" panose="02020603050405020304" pitchFamily="18" charset="0"/>
              </a:rPr>
              <a:t>Grid Resilience and Innovation Partnerships (GRIP) </a:t>
            </a:r>
            <a:r>
              <a:rPr lang="en-US" dirty="0">
                <a:latin typeface="Times New Roman" panose="02020603050405020304" pitchFamily="18" charset="0"/>
                <a:cs typeface="Times New Roman" panose="02020603050405020304" pitchFamily="18" charset="0"/>
              </a:rPr>
              <a:t>Round 2 – In Negotiations</a:t>
            </a:r>
          </a:p>
        </p:txBody>
      </p:sp>
      <p:pic>
        <p:nvPicPr>
          <p:cNvPr id="19" name="Picture 18">
            <a:extLst>
              <a:ext uri="{FF2B5EF4-FFF2-40B4-BE49-F238E27FC236}">
                <a16:creationId xmlns:a16="http://schemas.microsoft.com/office/drawing/2014/main" id="{B6C16855-B5ED-92B8-47A3-9A62DCA7ACE6}"/>
              </a:ext>
            </a:extLst>
          </p:cNvPr>
          <p:cNvPicPr>
            <a:picLocks noChangeAspect="1"/>
          </p:cNvPicPr>
          <p:nvPr/>
        </p:nvPicPr>
        <p:blipFill>
          <a:blip r:embed="rId3"/>
          <a:stretch>
            <a:fillRect/>
          </a:stretch>
        </p:blipFill>
        <p:spPr>
          <a:xfrm>
            <a:off x="2361792" y="1196740"/>
            <a:ext cx="8650126" cy="5538577"/>
          </a:xfrm>
          <a:prstGeom prst="rect">
            <a:avLst/>
          </a:prstGeom>
        </p:spPr>
      </p:pic>
      <p:sp>
        <p:nvSpPr>
          <p:cNvPr id="3" name="Slide Number Placeholder 5">
            <a:extLst>
              <a:ext uri="{FF2B5EF4-FFF2-40B4-BE49-F238E27FC236}">
                <a16:creationId xmlns:a16="http://schemas.microsoft.com/office/drawing/2014/main" id="{64168C87-3ED0-65F7-24B8-7027445F5E35}"/>
              </a:ext>
            </a:extLst>
          </p:cNvPr>
          <p:cNvSpPr txBox="1">
            <a:spLocks/>
          </p:cNvSpPr>
          <p:nvPr/>
        </p:nvSpPr>
        <p:spPr>
          <a:xfrm>
            <a:off x="10945165" y="6199632"/>
            <a:ext cx="8555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 Pg. </a:t>
            </a:r>
            <a:fld id="{818D94B4-8502-5D40-8A2F-77E12E792061}" type="slidenum">
              <a:rPr lang="en-US" sz="1200" b="1" smtClean="0">
                <a:latin typeface="Arial" panose="020B0604020202020204" pitchFamily="34" charset="0"/>
                <a:cs typeface="Arial" panose="020B0604020202020204" pitchFamily="34" charset="0"/>
              </a:rPr>
              <a:pPr/>
              <a:t>18</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92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983D1C-2DB2-71EE-3885-3AA0A8548C24}"/>
              </a:ext>
            </a:extLst>
          </p:cNvPr>
          <p:cNvSpPr>
            <a:spLocks noGrp="1"/>
          </p:cNvSpPr>
          <p:nvPr>
            <p:ph idx="1"/>
          </p:nvPr>
        </p:nvSpPr>
        <p:spPr/>
        <p:txBody>
          <a:bodyPr>
            <a:normAutofit/>
          </a:bodyPr>
          <a:lstStyle/>
          <a:p>
            <a:pPr marL="0" indent="0" algn="ctr">
              <a:buNone/>
            </a:pPr>
            <a:r>
              <a:rPr lang="en-US" sz="6600" b="1" dirty="0">
                <a:solidFill>
                  <a:schemeClr val="bg1"/>
                </a:solidFill>
                <a:latin typeface="Times New Roman" panose="02020603050405020304" pitchFamily="18" charset="0"/>
                <a:cs typeface="Times New Roman" panose="02020603050405020304" pitchFamily="18" charset="0"/>
              </a:rPr>
              <a:t>Military Program</a:t>
            </a:r>
          </a:p>
        </p:txBody>
      </p:sp>
    </p:spTree>
    <p:extLst>
      <p:ext uri="{BB962C8B-B14F-4D97-AF65-F5344CB8AC3E}">
        <p14:creationId xmlns:p14="http://schemas.microsoft.com/office/powerpoint/2010/main" val="4269449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5D46-B308-E641-D7B5-913324A1652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Other GRIP 2 Projects</a:t>
            </a:r>
          </a:p>
        </p:txBody>
      </p:sp>
      <p:sp>
        <p:nvSpPr>
          <p:cNvPr id="3" name="Slide Number Placeholder 2">
            <a:extLst>
              <a:ext uri="{FF2B5EF4-FFF2-40B4-BE49-F238E27FC236}">
                <a16:creationId xmlns:a16="http://schemas.microsoft.com/office/drawing/2014/main" id="{66D72DB2-AF35-07F4-10A7-A6504E04AC02}"/>
              </a:ext>
            </a:extLst>
          </p:cNvPr>
          <p:cNvSpPr>
            <a:spLocks noGrp="1"/>
          </p:cNvSpPr>
          <p:nvPr>
            <p:ph type="sldNum" sz="quarter" idx="4"/>
          </p:nvPr>
        </p:nvSpPr>
        <p:spPr/>
        <p:txBody>
          <a:bodyPr/>
          <a:lstStyle/>
          <a:p>
            <a:r>
              <a:rPr lang="en-US"/>
              <a:t>| Pg. </a:t>
            </a:r>
            <a:fld id="{818D94B4-8502-5D40-8A2F-77E12E792061}" type="slidenum">
              <a:rPr lang="en-US" smtClean="0"/>
              <a:pPr/>
              <a:t>19</a:t>
            </a:fld>
            <a:endParaRPr lang="en-US" dirty="0"/>
          </a:p>
        </p:txBody>
      </p:sp>
      <p:sp>
        <p:nvSpPr>
          <p:cNvPr id="5" name="TextBox 4">
            <a:extLst>
              <a:ext uri="{FF2B5EF4-FFF2-40B4-BE49-F238E27FC236}">
                <a16:creationId xmlns:a16="http://schemas.microsoft.com/office/drawing/2014/main" id="{EDAB4C5D-CF9F-DE30-3EDF-8DE8F499185C}"/>
              </a:ext>
            </a:extLst>
          </p:cNvPr>
          <p:cNvSpPr txBox="1"/>
          <p:nvPr/>
        </p:nvSpPr>
        <p:spPr>
          <a:xfrm>
            <a:off x="1075765" y="1117535"/>
            <a:ext cx="10410468" cy="5016758"/>
          </a:xfrm>
          <a:prstGeom prst="rect">
            <a:avLst/>
          </a:prstGeom>
          <a:noFill/>
        </p:spPr>
        <p:txBody>
          <a:bodyPr wrap="square">
            <a:spAutoFit/>
          </a:bodyPr>
          <a:lstStyle/>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Tennessee Valley Authority</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(Nashville, Tennessee): $250 million to support TVA and project partners, including some co-ops, on grid resilience projects across eight states.</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Hoosier Energy Rural Electric Cooperative</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(Bloomington, Indiana) and</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Southern Illinois Power Cooperative</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(Marion, Illinois): $116.8 million to build new transmission feeds to loop transmission to 10 substations in seven counties.</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Jones-Onslow Electric Membership Corp</a:t>
            </a:r>
            <a:r>
              <a:rPr lang="en-US" sz="1600" b="0" i="0" u="none" strike="noStrike" dirty="0">
                <a:solidFill>
                  <a:srgbClr val="8A9E97"/>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US" sz="1600" b="0" i="0" dirty="0">
                <a:solidFill>
                  <a:srgbClr val="222222"/>
                </a:solidFill>
                <a:effectLst/>
                <a:latin typeface="Times New Roman" panose="02020603050405020304" pitchFamily="18" charset="0"/>
                <a:cs typeface="Times New Roman" panose="02020603050405020304" pitchFamily="18" charset="0"/>
              </a:rPr>
              <a:t> (Jacksonville, North Carolina): $42.3 million for enhancements including a new step-down station, new transmission lines to provide feeds from multiple sources, and structure hardening of existing facilities.</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Rita Blanca Electric Cooperative Inc.</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(Dalhart, Texas): $40.7 million to construct a new 55-mile transmission line between Dalhart, Texas and the Three-Corners Substation at the Texas, Oklahoma and New Mexico border.</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Delaware County Electric Cooperative</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(Delhi, New York): $27.7 million for grid resilience projects to avoid outages caused by weather events and tree damage due to invasive species.</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Black Hills Electric Cooperative Inc.</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(Custer, South Dakota): $20.54 million for grid technology, a wildfire alert system and system operations tools to mitigate risk from high winds, extreme temperatures and wildfires in South Dakota and Nebraska.</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Randolph Electric Membership Corp.</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(Asheboro, North Carolina): $11.5 million to replace 24 aging circuit ties over 50 miles and install advanced predictive maintenance and fault location devices.</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Tombigbee Electric Cooperative</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(Hamilton, Alabama): $11.2 million to modernize its electric distribution system, including with energy storage, reconductoring and deploying a distributed energy resources management system.</a:t>
            </a:r>
          </a:p>
          <a:p>
            <a:pPr algn="l">
              <a:buFont typeface="Arial" panose="020B0604020202020204" pitchFamily="34" charset="0"/>
              <a:buChar char="•"/>
            </a:pPr>
            <a:r>
              <a:rPr lang="en-US" sz="1600" b="1" i="0" u="none" strike="noStrike" dirty="0">
                <a:solidFill>
                  <a:srgbClr val="00B0F0"/>
                </a:solidFill>
                <a:effectLst/>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Kotzebue Electric Association</a:t>
            </a:r>
            <a:r>
              <a:rPr lang="en-US" sz="1600" b="1" i="0" dirty="0">
                <a:solidFill>
                  <a:srgbClr val="00B0F0"/>
                </a:solidFill>
                <a:effectLst/>
                <a:latin typeface="Times New Roman" panose="02020603050405020304" pitchFamily="18" charset="0"/>
                <a:cs typeface="Times New Roman" panose="02020603050405020304" pitchFamily="18" charset="0"/>
              </a:rPr>
              <a:t> </a:t>
            </a:r>
            <a:r>
              <a:rPr lang="en-US" sz="1600" b="0" i="0" dirty="0">
                <a:solidFill>
                  <a:srgbClr val="222222"/>
                </a:solidFill>
                <a:effectLst/>
                <a:latin typeface="Times New Roman" panose="02020603050405020304" pitchFamily="18" charset="0"/>
                <a:cs typeface="Times New Roman" panose="02020603050405020304" pitchFamily="18" charset="0"/>
              </a:rPr>
              <a:t>(Kotzebue, Alaska): $7.5 million to improve its power plant to protect against blizzards and extreme weather</a:t>
            </a:r>
            <a:r>
              <a:rPr lang="en-US" sz="1400" b="0" i="0" dirty="0">
                <a:solidFill>
                  <a:srgbClr val="222222"/>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092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685390-800B-2C4D-E1FD-6604458E633E}"/>
              </a:ext>
            </a:extLst>
          </p:cNvPr>
          <p:cNvSpPr>
            <a:spLocks noGrp="1"/>
          </p:cNvSpPr>
          <p:nvPr>
            <p:ph type="sldNum" sz="quarter" idx="4"/>
          </p:nvPr>
        </p:nvSpPr>
        <p:spPr/>
        <p:txBody>
          <a:bodyPr/>
          <a:lstStyle/>
          <a:p>
            <a:r>
              <a:rPr lang="en-US"/>
              <a:t>| Pg. </a:t>
            </a:r>
            <a:fld id="{818D94B4-8502-5D40-8A2F-77E12E792061}" type="slidenum">
              <a:rPr lang="en-US" smtClean="0"/>
              <a:pPr/>
              <a:t>20</a:t>
            </a:fld>
            <a:endParaRPr lang="en-US" dirty="0"/>
          </a:p>
        </p:txBody>
      </p:sp>
      <p:sp>
        <p:nvSpPr>
          <p:cNvPr id="5" name="Content Placeholder 4">
            <a:extLst>
              <a:ext uri="{FF2B5EF4-FFF2-40B4-BE49-F238E27FC236}">
                <a16:creationId xmlns:a16="http://schemas.microsoft.com/office/drawing/2014/main" id="{1FA06A2D-D555-BB05-70AC-CBFC21C26D6A}"/>
              </a:ext>
            </a:extLst>
          </p:cNvPr>
          <p:cNvSpPr>
            <a:spLocks noGrp="1"/>
          </p:cNvSpPr>
          <p:nvPr>
            <p:ph idx="1"/>
          </p:nvPr>
        </p:nvSpPr>
        <p:spPr/>
        <p:txBody>
          <a:bodyPr>
            <a:normAutofit/>
          </a:bodyPr>
          <a:lstStyle/>
          <a:p>
            <a:pPr marL="0" indent="0" algn="ctr">
              <a:buNone/>
            </a:pPr>
            <a:r>
              <a:rPr lang="en-US" sz="6000" b="1" dirty="0">
                <a:solidFill>
                  <a:schemeClr val="bg1"/>
                </a:solidFill>
              </a:rPr>
              <a:t>Questions?</a:t>
            </a:r>
          </a:p>
        </p:txBody>
      </p:sp>
    </p:spTree>
    <p:extLst>
      <p:ext uri="{BB962C8B-B14F-4D97-AF65-F5344CB8AC3E}">
        <p14:creationId xmlns:p14="http://schemas.microsoft.com/office/powerpoint/2010/main" val="74478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114A-BD60-2DFE-AF19-4558AB08FB01}"/>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Cooperative Engagement with the Military</a:t>
            </a:r>
            <a:endParaRPr lang="en-US" dirty="0"/>
          </a:p>
        </p:txBody>
      </p:sp>
      <p:sp>
        <p:nvSpPr>
          <p:cNvPr id="3" name="Slide Number Placeholder 2">
            <a:extLst>
              <a:ext uri="{FF2B5EF4-FFF2-40B4-BE49-F238E27FC236}">
                <a16:creationId xmlns:a16="http://schemas.microsoft.com/office/drawing/2014/main" id="{C8917038-6467-1E7B-D811-7948452C1C88}"/>
              </a:ext>
            </a:extLst>
          </p:cNvPr>
          <p:cNvSpPr>
            <a:spLocks noGrp="1"/>
          </p:cNvSpPr>
          <p:nvPr>
            <p:ph type="sldNum" sz="quarter" idx="4"/>
          </p:nvPr>
        </p:nvSpPr>
        <p:spPr/>
        <p:txBody>
          <a:bodyPr/>
          <a:lstStyle/>
          <a:p>
            <a:r>
              <a:rPr lang="en-US"/>
              <a:t>| Pg. </a:t>
            </a:r>
            <a:fld id="{818D94B4-8502-5D40-8A2F-77E12E792061}" type="slidenum">
              <a:rPr lang="en-US" smtClean="0"/>
              <a:pPr/>
              <a:t>2</a:t>
            </a:fld>
            <a:endParaRPr lang="en-US" dirty="0"/>
          </a:p>
        </p:txBody>
      </p:sp>
      <p:pic>
        <p:nvPicPr>
          <p:cNvPr id="4" name="Content Placeholder 4">
            <a:extLst>
              <a:ext uri="{FF2B5EF4-FFF2-40B4-BE49-F238E27FC236}">
                <a16:creationId xmlns:a16="http://schemas.microsoft.com/office/drawing/2014/main" id="{32F58A23-F120-14D7-056C-8623076D3EC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0080" y="1332616"/>
            <a:ext cx="3360759" cy="4351337"/>
          </a:xfrm>
          <a:prstGeom prst="rect">
            <a:avLst/>
          </a:prstGeom>
          <a:noFill/>
          <a:ln>
            <a:solidFill>
              <a:schemeClr val="tx1"/>
            </a:solidFill>
          </a:ln>
        </p:spPr>
      </p:pic>
      <p:sp>
        <p:nvSpPr>
          <p:cNvPr id="6" name="TextBox 5">
            <a:extLst>
              <a:ext uri="{FF2B5EF4-FFF2-40B4-BE49-F238E27FC236}">
                <a16:creationId xmlns:a16="http://schemas.microsoft.com/office/drawing/2014/main" id="{8EA08B80-00EE-2664-0C3D-0BE0BB05544A}"/>
              </a:ext>
            </a:extLst>
          </p:cNvPr>
          <p:cNvSpPr txBox="1"/>
          <p:nvPr/>
        </p:nvSpPr>
        <p:spPr>
          <a:xfrm>
            <a:off x="4990420" y="1956138"/>
            <a:ext cx="6094638" cy="2031325"/>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More than 150 co-ops serve military and Coast Guard facilities in 41 states, including owning and operating base electric grids through utility privatization (UP) contracts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experience and lessons of serving these facilities has wide applicability to other critical loads and other large commercial and industrial members</a:t>
            </a:r>
          </a:p>
        </p:txBody>
      </p:sp>
    </p:spTree>
    <p:extLst>
      <p:ext uri="{BB962C8B-B14F-4D97-AF65-F5344CB8AC3E}">
        <p14:creationId xmlns:p14="http://schemas.microsoft.com/office/powerpoint/2010/main" val="408579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3B41-51BD-764A-6C84-54FE3DF3AE14}"/>
              </a:ext>
            </a:extLst>
          </p:cNvPr>
          <p:cNvSpPr>
            <a:spLocks noGrp="1"/>
          </p:cNvSpPr>
          <p:nvPr>
            <p:ph type="title"/>
          </p:nvPr>
        </p:nvSpPr>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Cooperative Innovation: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Microgrids and Energy Storage Systems</a:t>
            </a:r>
            <a:endParaRPr lang="en-US" dirty="0"/>
          </a:p>
        </p:txBody>
      </p:sp>
      <p:sp>
        <p:nvSpPr>
          <p:cNvPr id="3" name="Slide Number Placeholder 2">
            <a:extLst>
              <a:ext uri="{FF2B5EF4-FFF2-40B4-BE49-F238E27FC236}">
                <a16:creationId xmlns:a16="http://schemas.microsoft.com/office/drawing/2014/main" id="{F0CC2B1E-A2CA-B9D9-4FD1-BD4AD895C9A4}"/>
              </a:ext>
            </a:extLst>
          </p:cNvPr>
          <p:cNvSpPr>
            <a:spLocks noGrp="1"/>
          </p:cNvSpPr>
          <p:nvPr>
            <p:ph type="sldNum" sz="quarter" idx="4"/>
          </p:nvPr>
        </p:nvSpPr>
        <p:spPr/>
        <p:txBody>
          <a:bodyPr/>
          <a:lstStyle/>
          <a:p>
            <a:r>
              <a:rPr lang="en-US"/>
              <a:t>| Pg. </a:t>
            </a:r>
            <a:fld id="{818D94B4-8502-5D40-8A2F-77E12E792061}" type="slidenum">
              <a:rPr lang="en-US" smtClean="0"/>
              <a:pPr/>
              <a:t>3</a:t>
            </a:fld>
            <a:endParaRPr lang="en-US" dirty="0"/>
          </a:p>
        </p:txBody>
      </p:sp>
      <p:sp>
        <p:nvSpPr>
          <p:cNvPr id="4" name="TextBox 3">
            <a:extLst>
              <a:ext uri="{FF2B5EF4-FFF2-40B4-BE49-F238E27FC236}">
                <a16:creationId xmlns:a16="http://schemas.microsoft.com/office/drawing/2014/main" id="{F7967AFC-2C00-CE2C-C6DF-05CBB344D608}"/>
              </a:ext>
            </a:extLst>
          </p:cNvPr>
          <p:cNvSpPr txBox="1"/>
          <p:nvPr/>
        </p:nvSpPr>
        <p:spPr>
          <a:xfrm>
            <a:off x="467932" y="1657082"/>
            <a:ext cx="5786907" cy="3270382"/>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Fort Knox: Nolin Rural Electric Cooperative</a:t>
            </a:r>
            <a:r>
              <a:rPr lang="en-US" dirty="0">
                <a:latin typeface="Times New Roman" panose="02020603050405020304" pitchFamily="18" charset="0"/>
                <a:cs typeface="Times New Roman" panose="02020603050405020304" pitchFamily="18" charset="0"/>
              </a:rPr>
              <a:t>: 44 MW </a:t>
            </a:r>
          </a:p>
          <a:p>
            <a:pPr marL="742950" lvl="1"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Can island the entire systems on microgrid </a:t>
            </a:r>
          </a:p>
          <a:p>
            <a:pPr marL="285750" indent="-285750">
              <a:lnSpc>
                <a:spcPct val="2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Military Ocean Terminal Sunny Point</a:t>
            </a:r>
            <a:r>
              <a:rPr lang="en-US" dirty="0">
                <a:latin typeface="Times New Roman" panose="02020603050405020304" pitchFamily="18" charset="0"/>
                <a:cs typeface="Times New Roman" panose="02020603050405020304" pitchFamily="18" charset="0"/>
              </a:rPr>
              <a:t>: Brunswick Electric Membership Corporation:  ~ 2MW</a:t>
            </a:r>
          </a:p>
          <a:p>
            <a:pPr marL="285750" indent="-285750">
              <a:lnSpc>
                <a:spcPct val="2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Fort Moore</a:t>
            </a:r>
            <a:r>
              <a:rPr lang="en-US" dirty="0">
                <a:latin typeface="Times New Roman" panose="02020603050405020304" pitchFamily="18" charset="0"/>
                <a:cs typeface="Times New Roman" panose="02020603050405020304" pitchFamily="18" charset="0"/>
              </a:rPr>
              <a:t>: Flint Energies: 9.75 MW</a:t>
            </a:r>
          </a:p>
          <a:p>
            <a:pPr marL="285750" indent="-285750">
              <a:lnSpc>
                <a:spcPct val="2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Fort Stewart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Canoochee</a:t>
            </a:r>
            <a:r>
              <a:rPr lang="en-US" dirty="0">
                <a:latin typeface="Times New Roman" panose="02020603050405020304" pitchFamily="18" charset="0"/>
                <a:cs typeface="Times New Roman" panose="02020603050405020304" pitchFamily="18" charset="0"/>
              </a:rPr>
              <a:t> EMC: 1.5 MW</a:t>
            </a:r>
          </a:p>
        </p:txBody>
      </p:sp>
      <p:pic>
        <p:nvPicPr>
          <p:cNvPr id="5" name="Picture 4">
            <a:extLst>
              <a:ext uri="{FF2B5EF4-FFF2-40B4-BE49-F238E27FC236}">
                <a16:creationId xmlns:a16="http://schemas.microsoft.com/office/drawing/2014/main" id="{F43F989B-7080-9800-746F-432EB927C1F1}"/>
              </a:ext>
            </a:extLst>
          </p:cNvPr>
          <p:cNvPicPr>
            <a:picLocks noChangeAspect="1"/>
          </p:cNvPicPr>
          <p:nvPr/>
        </p:nvPicPr>
        <p:blipFill>
          <a:blip r:embed="rId2"/>
          <a:stretch>
            <a:fillRect/>
          </a:stretch>
        </p:blipFill>
        <p:spPr>
          <a:xfrm>
            <a:off x="6825370" y="1578535"/>
            <a:ext cx="4119998" cy="2297691"/>
          </a:xfrm>
          <a:prstGeom prst="rect">
            <a:avLst/>
          </a:prstGeom>
          <a:ln>
            <a:solidFill>
              <a:schemeClr val="tx1"/>
            </a:solidFill>
          </a:ln>
        </p:spPr>
      </p:pic>
      <p:pic>
        <p:nvPicPr>
          <p:cNvPr id="6" name="Picture 5">
            <a:extLst>
              <a:ext uri="{FF2B5EF4-FFF2-40B4-BE49-F238E27FC236}">
                <a16:creationId xmlns:a16="http://schemas.microsoft.com/office/drawing/2014/main" id="{5CAAEDB9-D956-F3A3-3AEA-E8DADB5D659D}"/>
              </a:ext>
            </a:extLst>
          </p:cNvPr>
          <p:cNvPicPr>
            <a:picLocks noChangeAspect="1"/>
          </p:cNvPicPr>
          <p:nvPr/>
        </p:nvPicPr>
        <p:blipFill>
          <a:blip r:embed="rId3"/>
          <a:stretch>
            <a:fillRect/>
          </a:stretch>
        </p:blipFill>
        <p:spPr>
          <a:xfrm>
            <a:off x="7245447" y="4130619"/>
            <a:ext cx="3524778" cy="2314025"/>
          </a:xfrm>
          <a:prstGeom prst="rect">
            <a:avLst/>
          </a:prstGeom>
        </p:spPr>
      </p:pic>
    </p:spTree>
    <p:extLst>
      <p:ext uri="{BB962C8B-B14F-4D97-AF65-F5344CB8AC3E}">
        <p14:creationId xmlns:p14="http://schemas.microsoft.com/office/powerpoint/2010/main" val="196600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4124-F143-5F38-6E33-6889D27644FD}"/>
              </a:ext>
            </a:extLst>
          </p:cNvPr>
          <p:cNvSpPr>
            <a:spLocks noGrp="1"/>
          </p:cNvSpPr>
          <p:nvPr>
            <p:ph type="title"/>
          </p:nvPr>
        </p:nvSpPr>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Rural Energy Storage Deployment Program (RESDP) at Ellsworth AFB </a:t>
            </a:r>
            <a:endParaRPr lang="en-US" dirty="0"/>
          </a:p>
        </p:txBody>
      </p:sp>
      <p:sp>
        <p:nvSpPr>
          <p:cNvPr id="3" name="Slide Number Placeholder 2">
            <a:extLst>
              <a:ext uri="{FF2B5EF4-FFF2-40B4-BE49-F238E27FC236}">
                <a16:creationId xmlns:a16="http://schemas.microsoft.com/office/drawing/2014/main" id="{8E6DDEF3-54E3-F4AE-DF62-AED745196DE0}"/>
              </a:ext>
            </a:extLst>
          </p:cNvPr>
          <p:cNvSpPr>
            <a:spLocks noGrp="1"/>
          </p:cNvSpPr>
          <p:nvPr>
            <p:ph type="sldNum" sz="quarter" idx="4"/>
          </p:nvPr>
        </p:nvSpPr>
        <p:spPr/>
        <p:txBody>
          <a:bodyPr/>
          <a:lstStyle/>
          <a:p>
            <a:r>
              <a:rPr lang="en-US"/>
              <a:t>| Pg. </a:t>
            </a:r>
            <a:fld id="{818D94B4-8502-5D40-8A2F-77E12E792061}" type="slidenum">
              <a:rPr lang="en-US" smtClean="0"/>
              <a:pPr/>
              <a:t>4</a:t>
            </a:fld>
            <a:endParaRPr lang="en-US" dirty="0"/>
          </a:p>
        </p:txBody>
      </p:sp>
      <p:sp>
        <p:nvSpPr>
          <p:cNvPr id="4" name="TextBox 3">
            <a:extLst>
              <a:ext uri="{FF2B5EF4-FFF2-40B4-BE49-F238E27FC236}">
                <a16:creationId xmlns:a16="http://schemas.microsoft.com/office/drawing/2014/main" id="{DBEE6BD2-47BE-3218-E2C3-452328F1AD74}"/>
              </a:ext>
            </a:extLst>
          </p:cNvPr>
          <p:cNvSpPr txBox="1"/>
          <p:nvPr/>
        </p:nvSpPr>
        <p:spPr>
          <a:xfrm>
            <a:off x="162053" y="1394316"/>
            <a:ext cx="5520744" cy="4524315"/>
          </a:xfrm>
          <a:prstGeom prst="rect">
            <a:avLst/>
          </a:prstGeom>
          <a:noFill/>
        </p:spPr>
        <p:txBody>
          <a:bodyPr wrap="square">
            <a:spAutoFit/>
          </a:bodyPr>
          <a:lstStyle/>
          <a:p>
            <a:pPr marL="457200" lvl="1" indent="0">
              <a:buNone/>
            </a:pPr>
            <a:r>
              <a:rPr lang="en-US" sz="1800" b="0" i="0" dirty="0">
                <a:solidFill>
                  <a:srgbClr val="333333"/>
                </a:solidFill>
                <a:effectLst/>
                <a:latin typeface="Times New Roman" panose="02020603050405020304" pitchFamily="18" charset="0"/>
                <a:cs typeface="Times New Roman" panose="02020603050405020304" pitchFamily="18" charset="0"/>
              </a:rPr>
              <a:t>The goal of the RESDP program is to successfully deploy battery energy storage systems (BESS) at rural critical infrastructure served by electric cooperatives to increase resiliency, improve system efficiency and to collect best practices and lessons learned from these deployments to share with electric cooperatives across the country. For more information, visit th</a:t>
            </a:r>
            <a:r>
              <a:rPr lang="en-US" sz="1800" dirty="0">
                <a:solidFill>
                  <a:srgbClr val="333333"/>
                </a:solidFill>
                <a:latin typeface="Times New Roman" panose="02020603050405020304" pitchFamily="18" charset="0"/>
                <a:cs typeface="Times New Roman" panose="02020603050405020304" pitchFamily="18" charset="0"/>
              </a:rPr>
              <a:t>e project page at</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a:solidFill>
                  <a:srgbClr val="333333"/>
                </a:solidFill>
                <a:effectLst/>
                <a:latin typeface="Times New Roman" panose="02020603050405020304" pitchFamily="18" charset="0"/>
                <a:cs typeface="Times New Roman" panose="02020603050405020304" pitchFamily="18" charset="0"/>
                <a:hlinkClick r:id="rId2"/>
              </a:rPr>
              <a:t>www.cooperative.com/resdp</a:t>
            </a:r>
            <a:r>
              <a:rPr lang="en-US" sz="1800" b="0" i="0" dirty="0">
                <a:solidFill>
                  <a:srgbClr val="333333"/>
                </a:solidFill>
                <a:effectLst/>
                <a:latin typeface="Times New Roman" panose="02020603050405020304" pitchFamily="18" charset="0"/>
                <a:cs typeface="Times New Roman" panose="02020603050405020304" pitchFamily="18" charset="0"/>
              </a:rPr>
              <a:t>. </a:t>
            </a: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This projected is funded through the U.S. DOE Office of Electricity’s Energy Storage Program. </a:t>
            </a: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r>
              <a:rPr lang="en-US" sz="1800" b="1" dirty="0">
                <a:latin typeface="Times New Roman" panose="02020603050405020304" pitchFamily="18" charset="0"/>
                <a:cs typeface="Times New Roman" panose="02020603050405020304" pitchFamily="18" charset="0"/>
              </a:rPr>
              <a:t>Technical Assistance </a:t>
            </a:r>
            <a:r>
              <a:rPr lang="en-US" sz="1800" dirty="0">
                <a:latin typeface="Times New Roman" panose="02020603050405020304" pitchFamily="18" charset="0"/>
                <a:cs typeface="Times New Roman" panose="02020603050405020304" pitchFamily="18" charset="0"/>
              </a:rPr>
              <a:t>provided by Sandia National Laboratories and Pacific Northwest National Laboratory.</a:t>
            </a:r>
          </a:p>
        </p:txBody>
      </p:sp>
      <p:pic>
        <p:nvPicPr>
          <p:cNvPr id="5" name="Content Placeholder 10">
            <a:extLst>
              <a:ext uri="{FF2B5EF4-FFF2-40B4-BE49-F238E27FC236}">
                <a16:creationId xmlns:a16="http://schemas.microsoft.com/office/drawing/2014/main" id="{D76F2493-A14D-9E9B-F24A-020AE08C3685}"/>
              </a:ext>
            </a:extLst>
          </p:cNvPr>
          <p:cNvPicPr>
            <a:picLocks noChangeAspect="1"/>
          </p:cNvPicPr>
          <p:nvPr/>
        </p:nvPicPr>
        <p:blipFill>
          <a:blip r:embed="rId3"/>
          <a:stretch>
            <a:fillRect/>
          </a:stretch>
        </p:blipFill>
        <p:spPr>
          <a:xfrm>
            <a:off x="6020128" y="1443841"/>
            <a:ext cx="5654695" cy="3970318"/>
          </a:xfrm>
          <a:prstGeom prst="rect">
            <a:avLst/>
          </a:prstGeom>
          <a:ln>
            <a:solidFill>
              <a:schemeClr val="tx1"/>
            </a:solidFill>
          </a:ln>
        </p:spPr>
      </p:pic>
      <p:sp>
        <p:nvSpPr>
          <p:cNvPr id="6" name="TextBox 5">
            <a:extLst>
              <a:ext uri="{FF2B5EF4-FFF2-40B4-BE49-F238E27FC236}">
                <a16:creationId xmlns:a16="http://schemas.microsoft.com/office/drawing/2014/main" id="{BFB6CE8C-A7B4-A1E8-3C96-23CBEA4FC85D}"/>
              </a:ext>
            </a:extLst>
          </p:cNvPr>
          <p:cNvSpPr txBox="1"/>
          <p:nvPr/>
        </p:nvSpPr>
        <p:spPr>
          <a:xfrm>
            <a:off x="6126480" y="5483731"/>
            <a:ext cx="5599355" cy="369332"/>
          </a:xfrm>
          <a:prstGeom prst="rect">
            <a:avLst/>
          </a:prstGeom>
          <a:noFill/>
        </p:spPr>
        <p:txBody>
          <a:bodyPr wrap="square">
            <a:spAutoFit/>
          </a:bodyPr>
          <a:lstStyle/>
          <a:p>
            <a:r>
              <a:rPr lang="en-US" b="1"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Safety Considerations for Lithium-Ion Projects Paper</a:t>
            </a:r>
            <a:endParaRPr lang="en-US" b="1" dirty="0">
              <a:solidFill>
                <a:srgbClr val="00B0F0"/>
              </a:solidFill>
            </a:endParaRPr>
          </a:p>
        </p:txBody>
      </p:sp>
    </p:spTree>
    <p:extLst>
      <p:ext uri="{BB962C8B-B14F-4D97-AF65-F5344CB8AC3E}">
        <p14:creationId xmlns:p14="http://schemas.microsoft.com/office/powerpoint/2010/main" val="40028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B1D4-0D12-7F90-6B08-D37DC4DD10F3}"/>
              </a:ext>
            </a:extLst>
          </p:cNvPr>
          <p:cNvSpPr>
            <a:spLocks noGrp="1"/>
          </p:cNvSpPr>
          <p:nvPr>
            <p:ph type="title"/>
          </p:nvPr>
        </p:nvSpPr>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Cooperative Innovation: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DoD Research Project - MicrogridUP </a:t>
            </a:r>
            <a:endParaRPr lang="en-US" dirty="0"/>
          </a:p>
        </p:txBody>
      </p:sp>
      <p:sp>
        <p:nvSpPr>
          <p:cNvPr id="3" name="Slide Number Placeholder 2">
            <a:extLst>
              <a:ext uri="{FF2B5EF4-FFF2-40B4-BE49-F238E27FC236}">
                <a16:creationId xmlns:a16="http://schemas.microsoft.com/office/drawing/2014/main" id="{01730E01-E60D-ABD6-5A3E-7C9FF133ECCE}"/>
              </a:ext>
            </a:extLst>
          </p:cNvPr>
          <p:cNvSpPr>
            <a:spLocks noGrp="1"/>
          </p:cNvSpPr>
          <p:nvPr>
            <p:ph type="sldNum" sz="quarter" idx="4"/>
          </p:nvPr>
        </p:nvSpPr>
        <p:spPr/>
        <p:txBody>
          <a:bodyPr/>
          <a:lstStyle/>
          <a:p>
            <a:r>
              <a:rPr lang="en-US"/>
              <a:t>| Pg. </a:t>
            </a:r>
            <a:fld id="{818D94B4-8502-5D40-8A2F-77E12E792061}" type="slidenum">
              <a:rPr lang="en-US" smtClean="0"/>
              <a:pPr/>
              <a:t>5</a:t>
            </a:fld>
            <a:endParaRPr lang="en-US" dirty="0"/>
          </a:p>
        </p:txBody>
      </p:sp>
      <p:sp>
        <p:nvSpPr>
          <p:cNvPr id="4" name="TextBox 3">
            <a:extLst>
              <a:ext uri="{FF2B5EF4-FFF2-40B4-BE49-F238E27FC236}">
                <a16:creationId xmlns:a16="http://schemas.microsoft.com/office/drawing/2014/main" id="{FAB2063A-0B01-6F63-DCC0-6CC7F8ABE9CA}"/>
              </a:ext>
            </a:extLst>
          </p:cNvPr>
          <p:cNvSpPr txBox="1"/>
          <p:nvPr/>
        </p:nvSpPr>
        <p:spPr>
          <a:xfrm>
            <a:off x="270582" y="1340772"/>
            <a:ext cx="6433388" cy="4832092"/>
          </a:xfrm>
          <a:prstGeom prst="rect">
            <a:avLst/>
          </a:prstGeom>
          <a:noFill/>
        </p:spPr>
        <p:txBody>
          <a:bodyPr wrap="square">
            <a:spAutoFit/>
          </a:bodyPr>
          <a:lstStyle/>
          <a:p>
            <a:pPr indent="-114300">
              <a:spcBef>
                <a:spcPts val="300"/>
              </a:spcBef>
              <a:buClr>
                <a:srgbClr val="000000"/>
              </a:buClr>
              <a:buSzPts val="1200"/>
            </a:pPr>
            <a:r>
              <a:rPr lang="en-US" b="1" dirty="0">
                <a:latin typeface="Times New Roman" panose="02020603050405020304" pitchFamily="18" charset="0"/>
                <a:cs typeface="Times New Roman" panose="02020603050405020304" pitchFamily="18" charset="0"/>
              </a:rPr>
              <a:t>Problem Statement </a:t>
            </a:r>
          </a:p>
          <a:p>
            <a:pPr marL="628650" lvl="1" indent="-285750" algn="l" rtl="0">
              <a:lnSpc>
                <a:spcPct val="100000"/>
              </a:lnSpc>
              <a:spcBef>
                <a:spcPts val="300"/>
              </a:spcBef>
              <a:spcAft>
                <a:spcPts val="0"/>
              </a:spcAft>
              <a:buClr>
                <a:srgbClr val="000000"/>
              </a:buClr>
              <a:buSzPts val="1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Military installations</a:t>
            </a:r>
            <a:r>
              <a:rPr lang="en-US" dirty="0">
                <a:solidFill>
                  <a:schemeClr val="dk1"/>
                </a:solidFill>
                <a:latin typeface="Times New Roman" panose="02020603050405020304" pitchFamily="18" charset="0"/>
                <a:cs typeface="Times New Roman" panose="02020603050405020304" pitchFamily="18" charset="0"/>
              </a:rPr>
              <a:t> depend on bulk power system </a:t>
            </a:r>
            <a:r>
              <a:rPr lang="en-US" dirty="0">
                <a:latin typeface="Times New Roman" panose="02020603050405020304" pitchFamily="18" charset="0"/>
                <a:cs typeface="Times New Roman" panose="02020603050405020304" pitchFamily="18" charset="0"/>
              </a:rPr>
              <a:t>to operate (e.g. through multi-day outages)</a:t>
            </a:r>
          </a:p>
          <a:p>
            <a:pPr marL="628650" lvl="1" indent="-285750" algn="l" rtl="0">
              <a:lnSpc>
                <a:spcPct val="100000"/>
              </a:lnSpc>
              <a:spcBef>
                <a:spcPts val="300"/>
              </a:spcBef>
              <a:spcAft>
                <a:spcPts val="0"/>
              </a:spcAft>
              <a:buClr>
                <a:srgbClr val="000000"/>
              </a:buClr>
              <a:buSzPts val="1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Microgrids can provide cost-effective local power supply, but they are challenging and expensive to plan (soft costs c. 30% of total system cost, no mature planning tools</a:t>
            </a:r>
            <a:r>
              <a:rPr lang="en-US" dirty="0">
                <a:solidFill>
                  <a:srgbClr val="FF0000"/>
                </a:solidFill>
                <a:latin typeface="Times New Roman" panose="02020603050405020304" pitchFamily="18" charset="0"/>
                <a:cs typeface="Times New Roman" panose="02020603050405020304" pitchFamily="18" charset="0"/>
              </a:rPr>
              <a:t> </a:t>
            </a:r>
            <a:r>
              <a:rPr lang="en-US" dirty="0">
                <a:solidFill>
                  <a:schemeClr val="dk1"/>
                </a:solidFill>
                <a:latin typeface="Times New Roman" panose="02020603050405020304" pitchFamily="18" charset="0"/>
                <a:cs typeface="Times New Roman" panose="02020603050405020304" pitchFamily="18" charset="0"/>
              </a:rPr>
              <a:t>for all contingencies and technology choices)</a:t>
            </a:r>
            <a:endParaRPr lang="en-US" dirty="0">
              <a:latin typeface="Times New Roman" panose="02020603050405020304" pitchFamily="18" charset="0"/>
              <a:cs typeface="Times New Roman" panose="02020603050405020304" pitchFamily="18" charset="0"/>
            </a:endParaRPr>
          </a:p>
          <a:p>
            <a:pPr marL="628650" lvl="1" indent="-285750" algn="l" rtl="0">
              <a:lnSpc>
                <a:spcPct val="100000"/>
              </a:lnSpc>
              <a:spcBef>
                <a:spcPts val="300"/>
              </a:spcBef>
              <a:spcAft>
                <a:spcPts val="0"/>
              </a:spcAft>
              <a:buClr>
                <a:srgbClr val="000000"/>
              </a:buClr>
              <a:buSzPts val="1200"/>
              <a:buFont typeface="Arial" panose="020B0604020202020204" pitchFamily="34" charset="0"/>
              <a:buChar char="•"/>
            </a:pPr>
            <a:r>
              <a:rPr lang="en-US" dirty="0">
                <a:solidFill>
                  <a:schemeClr val="dk1"/>
                </a:solidFill>
                <a:latin typeface="Times New Roman" panose="02020603050405020304" pitchFamily="18" charset="0"/>
                <a:cs typeface="Times New Roman" panose="02020603050405020304" pitchFamily="18" charset="0"/>
              </a:rPr>
              <a:t>Decarbonization is growing in importance as a DoD goal, and microgrids provide an opportunity to integrate renewable generation in a resilient way</a:t>
            </a:r>
          </a:p>
          <a:p>
            <a:pPr lvl="0" algn="l" rtl="0">
              <a:lnSpc>
                <a:spcPct val="100000"/>
              </a:lnSpc>
              <a:spcBef>
                <a:spcPts val="400"/>
              </a:spcBef>
              <a:spcAft>
                <a:spcPts val="0"/>
              </a:spcAft>
              <a:buClr>
                <a:srgbClr val="000000"/>
              </a:buClr>
              <a:buSzPts val="1400"/>
            </a:pPr>
            <a:r>
              <a:rPr lang="en-US" b="1" dirty="0">
                <a:latin typeface="Times New Roman" panose="02020603050405020304" pitchFamily="18" charset="0"/>
                <a:cs typeface="Times New Roman" panose="02020603050405020304" pitchFamily="18" charset="0"/>
              </a:rPr>
              <a:t>Objective:</a:t>
            </a:r>
          </a:p>
          <a:p>
            <a:pPr marL="742950" lvl="1" indent="-285750">
              <a:spcBef>
                <a:spcPts val="300"/>
              </a:spcBef>
              <a:buClr>
                <a:srgbClr val="000000"/>
              </a:buClr>
              <a:buSzPts val="1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Quickly and easily identify cost-effective microgrid options for any military installation</a:t>
            </a:r>
          </a:p>
          <a:p>
            <a:pPr lvl="0" algn="l" rtl="0">
              <a:lnSpc>
                <a:spcPct val="100000"/>
              </a:lnSpc>
              <a:spcBef>
                <a:spcPts val="400"/>
              </a:spcBef>
              <a:spcAft>
                <a:spcPts val="0"/>
              </a:spcAft>
              <a:buClr>
                <a:srgbClr val="000000"/>
              </a:buClr>
              <a:buSzPts val="1400"/>
            </a:pPr>
            <a:r>
              <a:rPr lang="en-US" b="1" dirty="0">
                <a:latin typeface="Times New Roman" panose="02020603050405020304" pitchFamily="18" charset="0"/>
                <a:cs typeface="Times New Roman" panose="02020603050405020304" pitchFamily="18" charset="0"/>
              </a:rPr>
              <a:t>Technology Description:</a:t>
            </a:r>
          </a:p>
          <a:p>
            <a:pPr marL="742950" lvl="1" indent="-285750">
              <a:spcBef>
                <a:spcPts val="400"/>
              </a:spcBef>
              <a:buClr>
                <a:srgbClr val="000000"/>
              </a:buClr>
              <a:buSzPts val="14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software for optimal microgrid and distribution planning</a:t>
            </a:r>
          </a:p>
        </p:txBody>
      </p:sp>
      <p:pic>
        <p:nvPicPr>
          <p:cNvPr id="5" name="Picture 4" descr="A picture containing map&#10;&#10;Description automatically generated">
            <a:extLst>
              <a:ext uri="{FF2B5EF4-FFF2-40B4-BE49-F238E27FC236}">
                <a16:creationId xmlns:a16="http://schemas.microsoft.com/office/drawing/2014/main" id="{980EA207-4FF2-0AD7-39D0-4BFAAF85FE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703970" y="2016962"/>
            <a:ext cx="5393257" cy="3767641"/>
          </a:xfrm>
          <a:prstGeom prst="rect">
            <a:avLst/>
          </a:prstGeom>
          <a:ln>
            <a:solidFill>
              <a:schemeClr val="tx1"/>
            </a:solid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8C8B00D-DCE9-4BC8-F88F-12954D929CDE}"/>
              </a:ext>
            </a:extLst>
          </p:cNvPr>
          <p:cNvSpPr txBox="1"/>
          <p:nvPr/>
        </p:nvSpPr>
        <p:spPr>
          <a:xfrm>
            <a:off x="8235712" y="5830300"/>
            <a:ext cx="6095184" cy="369332"/>
          </a:xfrm>
          <a:prstGeom prst="rect">
            <a:avLst/>
          </a:prstGeom>
          <a:noFill/>
        </p:spPr>
        <p:txBody>
          <a:bodyPr wrap="square">
            <a:spAutoFit/>
          </a:bodyPr>
          <a:lstStyle/>
          <a:p>
            <a:r>
              <a:rPr lang="en-US" b="1"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MicrogridUP Website</a:t>
            </a:r>
            <a:endParaRPr lang="en-US"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53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ABA5-EB6C-7C19-0058-218F767DC420}"/>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MicrogridUP: Comprehensive Microgrid Planning Tool </a:t>
            </a:r>
            <a:endParaRPr lang="en-US" dirty="0"/>
          </a:p>
        </p:txBody>
      </p:sp>
      <p:sp>
        <p:nvSpPr>
          <p:cNvPr id="3" name="Slide Number Placeholder 2">
            <a:extLst>
              <a:ext uri="{FF2B5EF4-FFF2-40B4-BE49-F238E27FC236}">
                <a16:creationId xmlns:a16="http://schemas.microsoft.com/office/drawing/2014/main" id="{43E9AA2A-B0D4-D6C9-844A-C783075EEBD1}"/>
              </a:ext>
            </a:extLst>
          </p:cNvPr>
          <p:cNvSpPr>
            <a:spLocks noGrp="1"/>
          </p:cNvSpPr>
          <p:nvPr>
            <p:ph type="sldNum" sz="quarter" idx="4"/>
          </p:nvPr>
        </p:nvSpPr>
        <p:spPr/>
        <p:txBody>
          <a:bodyPr/>
          <a:lstStyle/>
          <a:p>
            <a:r>
              <a:rPr lang="en-US"/>
              <a:t>| Pg. </a:t>
            </a:r>
            <a:fld id="{818D94B4-8502-5D40-8A2F-77E12E792061}" type="slidenum">
              <a:rPr lang="en-US" smtClean="0"/>
              <a:pPr/>
              <a:t>6</a:t>
            </a:fld>
            <a:endParaRPr lang="en-US" dirty="0"/>
          </a:p>
        </p:txBody>
      </p:sp>
      <p:pic>
        <p:nvPicPr>
          <p:cNvPr id="4" name="Picture 4">
            <a:extLst>
              <a:ext uri="{FF2B5EF4-FFF2-40B4-BE49-F238E27FC236}">
                <a16:creationId xmlns:a16="http://schemas.microsoft.com/office/drawing/2014/main" id="{5BECEC24-8E43-1DED-58C9-C1932D7368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3024" y="1275460"/>
            <a:ext cx="9593687" cy="4700908"/>
          </a:xfrm>
          <a:prstGeom prst="rect">
            <a:avLst/>
          </a:prstGeom>
          <a:solidFill>
            <a:srgbClr val="FFFFFF"/>
          </a:solidFill>
        </p:spPr>
      </p:pic>
    </p:spTree>
    <p:extLst>
      <p:ext uri="{BB962C8B-B14F-4D97-AF65-F5344CB8AC3E}">
        <p14:creationId xmlns:p14="http://schemas.microsoft.com/office/powerpoint/2010/main" val="290309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B1A1-D79E-F655-5899-94823051414F}"/>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MicrogridUP: Wizard</a:t>
            </a:r>
            <a:endParaRPr lang="en-US" dirty="0"/>
          </a:p>
        </p:txBody>
      </p:sp>
      <p:sp>
        <p:nvSpPr>
          <p:cNvPr id="3" name="Slide Number Placeholder 2">
            <a:extLst>
              <a:ext uri="{FF2B5EF4-FFF2-40B4-BE49-F238E27FC236}">
                <a16:creationId xmlns:a16="http://schemas.microsoft.com/office/drawing/2014/main" id="{4FA18220-7287-6645-40C2-423A4BCF1B18}"/>
              </a:ext>
            </a:extLst>
          </p:cNvPr>
          <p:cNvSpPr>
            <a:spLocks noGrp="1"/>
          </p:cNvSpPr>
          <p:nvPr>
            <p:ph type="sldNum" sz="quarter" idx="4"/>
          </p:nvPr>
        </p:nvSpPr>
        <p:spPr/>
        <p:txBody>
          <a:bodyPr/>
          <a:lstStyle/>
          <a:p>
            <a:r>
              <a:rPr lang="en-US"/>
              <a:t>| Pg. </a:t>
            </a:r>
            <a:fld id="{818D94B4-8502-5D40-8A2F-77E12E792061}" type="slidenum">
              <a:rPr lang="en-US" smtClean="0"/>
              <a:pPr/>
              <a:t>7</a:t>
            </a:fld>
            <a:endParaRPr lang="en-US" dirty="0"/>
          </a:p>
        </p:txBody>
      </p:sp>
      <p:sp>
        <p:nvSpPr>
          <p:cNvPr id="4" name="TextBox 3">
            <a:extLst>
              <a:ext uri="{FF2B5EF4-FFF2-40B4-BE49-F238E27FC236}">
                <a16:creationId xmlns:a16="http://schemas.microsoft.com/office/drawing/2014/main" id="{18F1D3A1-B843-73C9-B1A9-7E9B223FC2DA}"/>
              </a:ext>
            </a:extLst>
          </p:cNvPr>
          <p:cNvSpPr txBox="1"/>
          <p:nvPr/>
        </p:nvSpPr>
        <p:spPr>
          <a:xfrm>
            <a:off x="285162" y="1790622"/>
            <a:ext cx="6094428" cy="353943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Interactive input wizard to speed up project creation and editing.</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Circuit-builder for cases where no good circuit model exists</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Dynamic criticality marking and segmentation to enable quick experiments</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Everything self-documenting</a:t>
            </a:r>
          </a:p>
        </p:txBody>
      </p:sp>
      <p:pic>
        <p:nvPicPr>
          <p:cNvPr id="5" name="Picture 4">
            <a:extLst>
              <a:ext uri="{FF2B5EF4-FFF2-40B4-BE49-F238E27FC236}">
                <a16:creationId xmlns:a16="http://schemas.microsoft.com/office/drawing/2014/main" id="{04107B9A-0B65-55C0-5632-53D8126C39E4}"/>
              </a:ext>
            </a:extLst>
          </p:cNvPr>
          <p:cNvPicPr>
            <a:picLocks noChangeAspect="1"/>
          </p:cNvPicPr>
          <p:nvPr/>
        </p:nvPicPr>
        <p:blipFill>
          <a:blip r:embed="rId2"/>
          <a:stretch>
            <a:fillRect/>
          </a:stretch>
        </p:blipFill>
        <p:spPr>
          <a:xfrm>
            <a:off x="6379590" y="1468024"/>
            <a:ext cx="5309451" cy="4906974"/>
          </a:xfrm>
          <a:prstGeom prst="rect">
            <a:avLst/>
          </a:prstGeom>
        </p:spPr>
      </p:pic>
    </p:spTree>
    <p:extLst>
      <p:ext uri="{BB962C8B-B14F-4D97-AF65-F5344CB8AC3E}">
        <p14:creationId xmlns:p14="http://schemas.microsoft.com/office/powerpoint/2010/main" val="86943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B1A1-D79E-F655-5899-94823051414F}"/>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MicrogridUP: Circuit Segmentation </a:t>
            </a:r>
            <a:endParaRPr lang="en-US" dirty="0"/>
          </a:p>
        </p:txBody>
      </p:sp>
      <p:sp>
        <p:nvSpPr>
          <p:cNvPr id="3" name="Slide Number Placeholder 2">
            <a:extLst>
              <a:ext uri="{FF2B5EF4-FFF2-40B4-BE49-F238E27FC236}">
                <a16:creationId xmlns:a16="http://schemas.microsoft.com/office/drawing/2014/main" id="{4FA18220-7287-6645-40C2-423A4BCF1B18}"/>
              </a:ext>
            </a:extLst>
          </p:cNvPr>
          <p:cNvSpPr>
            <a:spLocks noGrp="1"/>
          </p:cNvSpPr>
          <p:nvPr>
            <p:ph type="sldNum" sz="quarter" idx="4"/>
          </p:nvPr>
        </p:nvSpPr>
        <p:spPr/>
        <p:txBody>
          <a:bodyPr/>
          <a:lstStyle/>
          <a:p>
            <a:r>
              <a:rPr lang="en-US"/>
              <a:t>| Pg. </a:t>
            </a:r>
            <a:fld id="{818D94B4-8502-5D40-8A2F-77E12E792061}" type="slidenum">
              <a:rPr lang="en-US" smtClean="0"/>
              <a:pPr/>
              <a:t>8</a:t>
            </a:fld>
            <a:endParaRPr lang="en-US" dirty="0"/>
          </a:p>
        </p:txBody>
      </p:sp>
      <p:sp>
        <p:nvSpPr>
          <p:cNvPr id="5" name="TextBox 4">
            <a:extLst>
              <a:ext uri="{FF2B5EF4-FFF2-40B4-BE49-F238E27FC236}">
                <a16:creationId xmlns:a16="http://schemas.microsoft.com/office/drawing/2014/main" id="{4F8F2942-8A23-8CBA-7D29-096295E16262}"/>
              </a:ext>
            </a:extLst>
          </p:cNvPr>
          <p:cNvSpPr txBox="1"/>
          <p:nvPr/>
        </p:nvSpPr>
        <p:spPr>
          <a:xfrm>
            <a:off x="527116" y="1909554"/>
            <a:ext cx="6097904"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Geospatial and circuit editing capabilities combined into one interface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Facilitates the multi-stakeholder discussions that are necessary (utility, installation energy staff, mission owners, ESCOs)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 search, editing, annotation, and additional GIS layer integration</a:t>
            </a:r>
          </a:p>
        </p:txBody>
      </p:sp>
      <p:pic>
        <p:nvPicPr>
          <p:cNvPr id="6" name="Content Placeholder 6">
            <a:extLst>
              <a:ext uri="{FF2B5EF4-FFF2-40B4-BE49-F238E27FC236}">
                <a16:creationId xmlns:a16="http://schemas.microsoft.com/office/drawing/2014/main" id="{519E5EFB-8693-A464-B6CB-03B9E54A94AF}"/>
              </a:ext>
            </a:extLst>
          </p:cNvPr>
          <p:cNvPicPr>
            <a:picLocks noChangeAspect="1"/>
          </p:cNvPicPr>
          <p:nvPr/>
        </p:nvPicPr>
        <p:blipFill>
          <a:blip r:embed="rId2"/>
          <a:stretch>
            <a:fillRect/>
          </a:stretch>
        </p:blipFill>
        <p:spPr>
          <a:xfrm>
            <a:off x="6810450" y="1493222"/>
            <a:ext cx="5080600" cy="4695471"/>
          </a:xfrm>
          <a:prstGeom prst="rect">
            <a:avLst/>
          </a:prstGeom>
        </p:spPr>
      </p:pic>
    </p:spTree>
    <p:extLst>
      <p:ext uri="{BB962C8B-B14F-4D97-AF65-F5344CB8AC3E}">
        <p14:creationId xmlns:p14="http://schemas.microsoft.com/office/powerpoint/2010/main" val="2901953604"/>
      </p:ext>
    </p:extLst>
  </p:cSld>
  <p:clrMapOvr>
    <a:masterClrMapping/>
  </p:clrMapOvr>
</p:sld>
</file>

<file path=ppt/theme/theme1.xml><?xml version="1.0" encoding="utf-8"?>
<a:theme xmlns:a="http://schemas.openxmlformats.org/drawingml/2006/main" name="NRECA Gree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28D52B3C-DB07-426F-BFE7-CB680B6DAFDC}"/>
    </a:ext>
  </a:extLst>
</a:theme>
</file>

<file path=ppt/theme/theme2.xml><?xml version="1.0" encoding="utf-8"?>
<a:theme xmlns:a="http://schemas.openxmlformats.org/drawingml/2006/main" name="NRECA Grey">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C1CAFF69-994B-4C6B-A057-EF76ADBB0D5D}"/>
    </a:ext>
  </a:extLst>
</a:theme>
</file>

<file path=ppt/theme/theme3.xml><?xml version="1.0" encoding="utf-8"?>
<a:theme xmlns:a="http://schemas.openxmlformats.org/drawingml/2006/main" name="NRECA Cya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8E0E8077-6F8B-4053-8A0C-7F4472641200}"/>
    </a:ext>
  </a:extLst>
</a:theme>
</file>

<file path=ppt/theme/theme4.xml><?xml version="1.0" encoding="utf-8"?>
<a:theme xmlns:a="http://schemas.openxmlformats.org/drawingml/2006/main" name="2_NRECA Gree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28D52B3C-DB07-426F-BFE7-CB680B6DAFDC}"/>
    </a:ext>
  </a:extLst>
</a:theme>
</file>

<file path=ppt/theme/theme5.xml><?xml version="1.0" encoding="utf-8"?>
<a:theme xmlns:a="http://schemas.openxmlformats.org/drawingml/2006/main" name="1_NRECA Gree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inar PPT Template 16x9" id="{0F4BF7C4-0D51-4FE6-B20A-0ABC051AA738}" vid="{8A6C27EE-3C74-4BD2-882F-E37FD5C3A8B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8ED0AE9096B4EB76EB5CC292B3A51" ma:contentTypeVersion="13" ma:contentTypeDescription="Create a new document." ma:contentTypeScope="" ma:versionID="684e1656711a7b0a2dda761c29330077">
  <xsd:schema xmlns:xsd="http://www.w3.org/2001/XMLSchema" xmlns:xs="http://www.w3.org/2001/XMLSchema" xmlns:p="http://schemas.microsoft.com/office/2006/metadata/properties" xmlns:ns2="a0cab361-6513-43b4-8a30-e3143c87fc22" xmlns:ns3="33fcf8fa-cfe6-4901-9417-032b5a1402b7" targetNamespace="http://schemas.microsoft.com/office/2006/metadata/properties" ma:root="true" ma:fieldsID="e3d320beb7f2ea0028fc2b5f8be01dfd" ns2:_="" ns3:_="">
    <xsd:import namespace="a0cab361-6513-43b4-8a30-e3143c87fc22"/>
    <xsd:import namespace="33fcf8fa-cfe6-4901-9417-032b5a1402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ab361-6513-43b4-8a30-e3143c87fc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7793537-d38b-4b61-9287-f0ece50f4b1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cf8fa-cfe6-4901-9417-032b5a1402b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4ed8bf-21dd-4914-9a62-b5d1ace64e59}" ma:internalName="TaxCatchAll" ma:showField="CatchAllData" ma:web="33fcf8fa-cfe6-4901-9417-032b5a1402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cab361-6513-43b4-8a30-e3143c87fc22">
      <Terms xmlns="http://schemas.microsoft.com/office/infopath/2007/PartnerControls"/>
    </lcf76f155ced4ddcb4097134ff3c332f>
    <TaxCatchAll xmlns="33fcf8fa-cfe6-4901-9417-032b5a1402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3F717-5884-4E97-8A74-F48D2645B9CE}"/>
</file>

<file path=customXml/itemProps2.xml><?xml version="1.0" encoding="utf-8"?>
<ds:datastoreItem xmlns:ds="http://schemas.openxmlformats.org/officeDocument/2006/customXml" ds:itemID="{347FC1F4-BF89-4EE3-A658-E2526C18EAE0}">
  <ds:schemaRefs>
    <ds:schemaRef ds:uri="http://purl.org/dc/elements/1.1/"/>
    <ds:schemaRef ds:uri="2ae312cf-8589-4e0d-b32b-057f7f50cc4f"/>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8f9c417a-391b-481a-9706-3b78b278a194"/>
    <ds:schemaRef ds:uri="http://www.w3.org/XML/1998/namespace"/>
  </ds:schemaRefs>
</ds:datastoreItem>
</file>

<file path=customXml/itemProps3.xml><?xml version="1.0" encoding="utf-8"?>
<ds:datastoreItem xmlns:ds="http://schemas.openxmlformats.org/officeDocument/2006/customXml" ds:itemID="{F7055DE4-0781-4395-ABC4-82A6DDB460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7099</TotalTime>
  <Words>1765</Words>
  <Application>Microsoft Macintosh PowerPoint</Application>
  <PresentationFormat>Widescreen</PresentationFormat>
  <Paragraphs>162</Paragraphs>
  <Slides>21</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Times</vt:lpstr>
      <vt:lpstr>Times New Roman</vt:lpstr>
      <vt:lpstr>NRECA Green</vt:lpstr>
      <vt:lpstr>NRECA Grey</vt:lpstr>
      <vt:lpstr>NRECA Cyan</vt:lpstr>
      <vt:lpstr>2_NRECA Green</vt:lpstr>
      <vt:lpstr>1_NRECA Green</vt:lpstr>
      <vt:lpstr>NRECA’s Military Program and GRIP Projects</vt:lpstr>
      <vt:lpstr>PowerPoint Presentation</vt:lpstr>
      <vt:lpstr>Cooperative Engagement with the Military</vt:lpstr>
      <vt:lpstr>Cooperative Innovation:  Microgrids and Energy Storage Systems</vt:lpstr>
      <vt:lpstr>Rural Energy Storage Deployment Program (RESDP) at Ellsworth AFB </vt:lpstr>
      <vt:lpstr>Cooperative Innovation:  DoD Research Project - MicrogridUP </vt:lpstr>
      <vt:lpstr>MicrogridUP: Comprehensive Microgrid Planning Tool </vt:lpstr>
      <vt:lpstr>MicrogridUP: Wizard</vt:lpstr>
      <vt:lpstr>MicrogridUP: Circuit Segmentation </vt:lpstr>
      <vt:lpstr>MicrogridUP: Resource Mix Module Details</vt:lpstr>
      <vt:lpstr>MicrogridUP: Resilience Results Module</vt:lpstr>
      <vt:lpstr>Cooperative Innovation: How to Use Other People’s Money</vt:lpstr>
      <vt:lpstr>PowerPoint Presentation</vt:lpstr>
      <vt:lpstr>Overall Submission Details </vt:lpstr>
      <vt:lpstr>    Grid Resilience and Innovation Partnerships (GRIP) Round 1 – In Execution</vt:lpstr>
      <vt:lpstr>Types of Projects in WARN</vt:lpstr>
      <vt:lpstr> Grid Resilience and Innovation Partnerships (GRIP) Round 2 – In Negotiations</vt:lpstr>
      <vt:lpstr> Grid Resilience and Innovation Partnerships (GRIP) Round 2 – In Negotiations</vt:lpstr>
      <vt:lpstr> Grid Resilience and Innovation Partnerships (GRIP) Round 2 – In Negotiations</vt:lpstr>
      <vt:lpstr>Other GRIP 2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101 and Military Energy Research Projects</dc:title>
  <dc:creator>Khair, Lauren K.</dc:creator>
  <cp:lastModifiedBy>Jim Horan</cp:lastModifiedBy>
  <cp:revision>207</cp:revision>
  <dcterms:created xsi:type="dcterms:W3CDTF">2021-03-09T12:14:45Z</dcterms:created>
  <dcterms:modified xsi:type="dcterms:W3CDTF">2024-11-26T22:46:04Z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0x010100F368ED0AE9096B4EB76EB5CC292B3A51</vt:lpwstr>
  </property>
  <property fmtid="{D5CDD505-2E9C-101B-9397-08002B2CF9AE}" pid="3" name="MediaServiceImageTags">
    <vt:lpwstr/>
  </property>
</Properties>
</file>