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9" r:id="rId6"/>
    <p:sldId id="261" r:id="rId7"/>
    <p:sldId id="284" r:id="rId8"/>
    <p:sldId id="260" r:id="rId9"/>
    <p:sldId id="263" r:id="rId10"/>
    <p:sldId id="272" r:id="rId11"/>
    <p:sldId id="264" r:id="rId12"/>
    <p:sldId id="286" r:id="rId13"/>
    <p:sldId id="278" r:id="rId14"/>
    <p:sldId id="279" r:id="rId15"/>
    <p:sldId id="280" r:id="rId16"/>
    <p:sldId id="281" r:id="rId17"/>
    <p:sldId id="282" r:id="rId18"/>
    <p:sldId id="265" r:id="rId19"/>
    <p:sldId id="283" r:id="rId20"/>
    <p:sldId id="287" r:id="rId21"/>
    <p:sldId id="274" r:id="rId22"/>
    <p:sldId id="275" r:id="rId23"/>
    <p:sldId id="257" r:id="rId24"/>
  </p:sldIdLst>
  <p:sldSz cx="18288000" cy="10287000"/>
  <p:notesSz cx="6858000" cy="9144000"/>
  <p:embeddedFontLst>
    <p:embeddedFont>
      <p:font typeface="Arimo Bold" panose="020F050202020403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Gill Sans MT" panose="020B0502020104020203" pitchFamily="34" charset="77"/>
      <p:regular r:id="rId34"/>
      <p:bold r:id="rId35"/>
      <p:italic r:id="rId36"/>
      <p:boldItalic r:id="rId37"/>
    </p:embeddedFont>
    <p:embeddedFont>
      <p:font typeface="Montserrat Classic" panose="020F0502020204030204" pitchFamily="34" charset="0"/>
      <p:regular r:id="rId38"/>
      <p:bold r:id="rId39"/>
      <p:italic r:id="rId40"/>
      <p:boldItalic r:id="rId41"/>
    </p:embeddedFont>
    <p:embeddedFont>
      <p:font typeface="Montserrat Light"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34" autoAdjust="0"/>
    <p:restoredTop sz="94681" autoAdjust="0"/>
  </p:normalViewPr>
  <p:slideViewPr>
    <p:cSldViewPr>
      <p:cViewPr varScale="1">
        <p:scale>
          <a:sx n="82" d="100"/>
          <a:sy n="82" d="100"/>
        </p:scale>
        <p:origin x="6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2625E-513B-5C4F-8824-7187E5439493}" type="datetimeFigureOut">
              <a:rPr lang="en-US" smtClean="0"/>
              <a:t>12/16/24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AACCA-B881-3346-885E-91D64568CB75}" type="slidenum">
              <a:rPr lang="en-US" smtClean="0"/>
              <a:t>‹#›</a:t>
            </a:fld>
            <a:endParaRPr lang="en-US"/>
          </a:p>
        </p:txBody>
      </p:sp>
    </p:spTree>
    <p:extLst>
      <p:ext uri="{BB962C8B-B14F-4D97-AF65-F5344CB8AC3E}">
        <p14:creationId xmlns:p14="http://schemas.microsoft.com/office/powerpoint/2010/main" val="4263479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AACCA-B881-3346-885E-91D64568CB75}" type="slidenum">
              <a:rPr lang="en-US" smtClean="0"/>
              <a:t>10</a:t>
            </a:fld>
            <a:endParaRPr lang="en-US"/>
          </a:p>
        </p:txBody>
      </p:sp>
    </p:spTree>
    <p:extLst>
      <p:ext uri="{BB962C8B-B14F-4D97-AF65-F5344CB8AC3E}">
        <p14:creationId xmlns:p14="http://schemas.microsoft.com/office/powerpoint/2010/main" val="399185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mailto:jimbhoran@meconsumers.com"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E0E8FC-E6FB-DF4F-8138-47AD2C93152C}"/>
              </a:ext>
            </a:extLst>
          </p:cNvPr>
          <p:cNvPicPr>
            <a:picLocks noChangeAspect="1"/>
          </p:cNvPicPr>
          <p:nvPr/>
        </p:nvPicPr>
        <p:blipFill>
          <a:blip r:embed="rId2"/>
          <a:stretch>
            <a:fillRect/>
          </a:stretch>
        </p:blipFill>
        <p:spPr>
          <a:xfrm>
            <a:off x="-19882" y="3316"/>
            <a:ext cx="18307881" cy="4878434"/>
          </a:xfrm>
          <a:prstGeom prst="rect">
            <a:avLst/>
          </a:prstGeom>
        </p:spPr>
      </p:pic>
      <p:grpSp>
        <p:nvGrpSpPr>
          <p:cNvPr id="4" name="Group 4"/>
          <p:cNvGrpSpPr/>
          <p:nvPr/>
        </p:nvGrpSpPr>
        <p:grpSpPr>
          <a:xfrm>
            <a:off x="10573862" y="4146641"/>
            <a:ext cx="7694257" cy="1470217"/>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
        <p:nvSpPr>
          <p:cNvPr id="6" name="TextBox 6"/>
          <p:cNvSpPr txBox="1"/>
          <p:nvPr/>
        </p:nvSpPr>
        <p:spPr>
          <a:xfrm>
            <a:off x="1863477" y="6303976"/>
            <a:ext cx="10189170" cy="2215478"/>
          </a:xfrm>
          <a:prstGeom prst="rect">
            <a:avLst/>
          </a:prstGeom>
        </p:spPr>
        <p:txBody>
          <a:bodyPr lIns="0" tIns="0" rIns="0" bIns="0" rtlCol="0" anchor="t">
            <a:spAutoFit/>
          </a:bodyPr>
          <a:lstStyle/>
          <a:p>
            <a:pPr>
              <a:lnSpc>
                <a:spcPts val="8959"/>
              </a:lnSpc>
            </a:pPr>
            <a:r>
              <a:rPr lang="en-US" sz="6399" dirty="0">
                <a:solidFill>
                  <a:srgbClr val="000000"/>
                </a:solidFill>
                <a:latin typeface="Gill Sans MT" panose="020B0502020104020203" pitchFamily="34" charset="77"/>
                <a:cs typeface="Noto Serif Myanmar" panose="02020502060505020204" pitchFamily="18" charset="0"/>
              </a:rPr>
              <a:t>Mid-West Electric </a:t>
            </a:r>
          </a:p>
          <a:p>
            <a:pPr>
              <a:lnSpc>
                <a:spcPts val="8959"/>
              </a:lnSpc>
            </a:pPr>
            <a:r>
              <a:rPr lang="en-US" sz="6399" dirty="0">
                <a:solidFill>
                  <a:srgbClr val="000000"/>
                </a:solidFill>
                <a:latin typeface="Gill Sans MT" panose="020B0502020104020203" pitchFamily="34" charset="77"/>
                <a:cs typeface="Noto Serif Myanmar" panose="02020502060505020204" pitchFamily="18" charset="0"/>
              </a:rPr>
              <a:t>Consumers Association</a:t>
            </a:r>
          </a:p>
        </p:txBody>
      </p:sp>
      <p:sp>
        <p:nvSpPr>
          <p:cNvPr id="7" name="TextBox 7"/>
          <p:cNvSpPr txBox="1"/>
          <p:nvPr/>
        </p:nvSpPr>
        <p:spPr>
          <a:xfrm>
            <a:off x="1863477" y="8862116"/>
            <a:ext cx="4981876" cy="400431"/>
          </a:xfrm>
          <a:prstGeom prst="rect">
            <a:avLst/>
          </a:prstGeom>
        </p:spPr>
        <p:txBody>
          <a:bodyPr lIns="0" tIns="0" rIns="0" bIns="0" rtlCol="0" anchor="t">
            <a:spAutoFit/>
          </a:bodyPr>
          <a:lstStyle/>
          <a:p>
            <a:pPr>
              <a:lnSpc>
                <a:spcPts val="3359"/>
              </a:lnSpc>
            </a:pPr>
            <a:r>
              <a:rPr lang="en-US" sz="2400" dirty="0">
                <a:solidFill>
                  <a:srgbClr val="000000"/>
                </a:solidFill>
                <a:latin typeface="Gill Sans MT" panose="020B0502020104020203" pitchFamily="34" charset="77"/>
              </a:rPr>
              <a:t>Jim Horan, Executive Director</a:t>
            </a:r>
          </a:p>
        </p:txBody>
      </p:sp>
      <p:sp>
        <p:nvSpPr>
          <p:cNvPr id="8" name="TextBox 7">
            <a:extLst>
              <a:ext uri="{FF2B5EF4-FFF2-40B4-BE49-F238E27FC236}">
                <a16:creationId xmlns:a16="http://schemas.microsoft.com/office/drawing/2014/main" id="{B3F4360B-34C5-FB4B-A589-3D3DC6DD8234}"/>
              </a:ext>
            </a:extLst>
          </p:cNvPr>
          <p:cNvSpPr txBox="1"/>
          <p:nvPr/>
        </p:nvSpPr>
        <p:spPr>
          <a:xfrm>
            <a:off x="11897141" y="4558583"/>
            <a:ext cx="6400800" cy="646331"/>
          </a:xfrm>
          <a:prstGeom prst="rect">
            <a:avLst/>
          </a:prstGeom>
          <a:noFill/>
        </p:spPr>
        <p:txBody>
          <a:bodyPr wrap="square" rtlCol="0">
            <a:spAutoFit/>
          </a:bodyPr>
          <a:lstStyle/>
          <a:p>
            <a:r>
              <a:rPr lang="en-US" sz="3600" dirty="0">
                <a:solidFill>
                  <a:schemeClr val="bg1"/>
                </a:solidFill>
                <a:latin typeface="Gill Sans MT" panose="020B0502020104020203" pitchFamily="34" charset="77"/>
                <a:cs typeface="Noto Serif Myanmar" panose="02020502060505020204" pitchFamily="18" charset="0"/>
              </a:rPr>
              <a:t>2024 Annual Report</a:t>
            </a:r>
          </a:p>
        </p:txBody>
      </p:sp>
      <p:sp>
        <p:nvSpPr>
          <p:cNvPr id="11" name="AutoShape 1" descr="Photo by Visit Helena Montana in Canyon Ferry Dam. May be an image of bridge and water.">
            <a:extLst>
              <a:ext uri="{FF2B5EF4-FFF2-40B4-BE49-F238E27FC236}">
                <a16:creationId xmlns:a16="http://schemas.microsoft.com/office/drawing/2014/main" id="{295015BF-18E6-2744-A949-2E1D10D5F66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2">
            <a:extLst>
              <a:ext uri="{FF2B5EF4-FFF2-40B4-BE49-F238E27FC236}">
                <a16:creationId xmlns:a16="http://schemas.microsoft.com/office/drawing/2014/main" id="{E874EB38-0B94-2048-8D1C-F9C32AE1A6E7}"/>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846197" y="3384667"/>
            <a:ext cx="8593203" cy="3693319"/>
          </a:xfrm>
          <a:prstGeom prst="rect">
            <a:avLst/>
          </a:prstGeom>
        </p:spPr>
        <p:txBody>
          <a:bodyPr wrap="square" lIns="0" tIns="0" rIns="0" bIns="0" rtlCol="0" anchor="t">
            <a:spAutoFit/>
          </a:bodyPr>
          <a:lstStyle/>
          <a:p>
            <a:pPr marL="518160" lvl="1" indent="-259080">
              <a:lnSpc>
                <a:spcPts val="4800"/>
              </a:lnSpc>
              <a:buFont typeface="Arial"/>
              <a:buChar char="•"/>
            </a:pPr>
            <a:r>
              <a:rPr lang="en-US" sz="2400" dirty="0">
                <a:solidFill>
                  <a:srgbClr val="000000"/>
                </a:solidFill>
                <a:latin typeface="Gill Sans MT" panose="020B0502020104020203" pitchFamily="34" charset="77"/>
              </a:rPr>
              <a:t>Federal Power Marketing Administrations</a:t>
            </a:r>
          </a:p>
          <a:p>
            <a:pPr marL="518160" lvl="1" indent="-259080">
              <a:lnSpc>
                <a:spcPts val="4800"/>
              </a:lnSpc>
              <a:buFont typeface="Arial"/>
              <a:buChar char="•"/>
            </a:pPr>
            <a:r>
              <a:rPr lang="en-US" sz="2400" dirty="0">
                <a:solidFill>
                  <a:srgbClr val="000000"/>
                </a:solidFill>
                <a:latin typeface="Gill Sans MT" panose="020B0502020104020203" pitchFamily="34" charset="77"/>
              </a:rPr>
              <a:t>Net Zero Appropriations</a:t>
            </a:r>
          </a:p>
          <a:p>
            <a:pPr marL="518160" lvl="1" indent="-259080">
              <a:lnSpc>
                <a:spcPts val="4800"/>
              </a:lnSpc>
              <a:buFont typeface="Arial"/>
              <a:buChar char="•"/>
            </a:pPr>
            <a:r>
              <a:rPr lang="en-US" sz="2400" dirty="0">
                <a:solidFill>
                  <a:srgbClr val="000000"/>
                </a:solidFill>
                <a:latin typeface="Gill Sans MT" panose="020B0502020104020203" pitchFamily="34" charset="77"/>
              </a:rPr>
              <a:t>Diversion of Federal Power Revenues</a:t>
            </a:r>
          </a:p>
          <a:p>
            <a:pPr marL="518160" lvl="1" indent="-259080">
              <a:lnSpc>
                <a:spcPts val="4800"/>
              </a:lnSpc>
              <a:buFont typeface="Arial"/>
              <a:buChar char="•"/>
            </a:pPr>
            <a:r>
              <a:rPr lang="en-US" sz="2400" dirty="0">
                <a:solidFill>
                  <a:srgbClr val="000000"/>
                </a:solidFill>
                <a:latin typeface="Gill Sans MT" panose="020B0502020104020203" pitchFamily="34" charset="77"/>
              </a:rPr>
              <a:t>Adequate Funding at Federal Hydropower Projects</a:t>
            </a:r>
          </a:p>
          <a:p>
            <a:pPr marL="518160" lvl="1" indent="-259080">
              <a:lnSpc>
                <a:spcPts val="4800"/>
              </a:lnSpc>
              <a:buFont typeface="Arial"/>
              <a:buChar char="•"/>
            </a:pPr>
            <a:r>
              <a:rPr lang="en-US" sz="2400" dirty="0">
                <a:solidFill>
                  <a:srgbClr val="000000"/>
                </a:solidFill>
                <a:latin typeface="Gill Sans MT" panose="020B0502020104020203" pitchFamily="34" charset="77"/>
              </a:rPr>
              <a:t>Payment of Non-Reimbursable Costs</a:t>
            </a:r>
          </a:p>
          <a:p>
            <a:pPr marL="518160" lvl="1" indent="-259080">
              <a:lnSpc>
                <a:spcPts val="4800"/>
              </a:lnSpc>
              <a:buFont typeface="Arial"/>
              <a:buChar char="•"/>
            </a:pPr>
            <a:r>
              <a:rPr lang="en-US" sz="2400" dirty="0">
                <a:solidFill>
                  <a:srgbClr val="000000"/>
                </a:solidFill>
                <a:latin typeface="Gill Sans MT" panose="020B0502020104020203" pitchFamily="34" charset="77"/>
              </a:rPr>
              <a:t>Dan Safety Cost Allocation</a:t>
            </a:r>
          </a:p>
        </p:txBody>
      </p:sp>
      <p:sp>
        <p:nvSpPr>
          <p:cNvPr id="8" name="TextBox 8"/>
          <p:cNvSpPr txBox="1"/>
          <p:nvPr/>
        </p:nvSpPr>
        <p:spPr>
          <a:xfrm>
            <a:off x="1846196" y="2088118"/>
            <a:ext cx="9431403" cy="1061316"/>
          </a:xfrm>
          <a:prstGeom prst="rect">
            <a:avLst/>
          </a:prstGeom>
        </p:spPr>
        <p:txBody>
          <a:bodyPr wrap="square" lIns="0" tIns="0" rIns="0" bIns="0" rtlCol="0" anchor="t">
            <a:spAutoFit/>
          </a:bodyPr>
          <a:lstStyle/>
          <a:p>
            <a:pPr>
              <a:lnSpc>
                <a:spcPts val="8959"/>
              </a:lnSpc>
            </a:pPr>
            <a:r>
              <a:rPr lang="en-US" sz="6399" dirty="0">
                <a:solidFill>
                  <a:srgbClr val="000000"/>
                </a:solidFill>
                <a:latin typeface="Gill Sans MT" panose="020B0502020104020203" pitchFamily="34" charset="77"/>
              </a:rPr>
              <a:t>2025 Priority Resolutions</a:t>
            </a:r>
          </a:p>
        </p:txBody>
      </p:sp>
      <p:pic>
        <p:nvPicPr>
          <p:cNvPr id="6" name="Picture 5">
            <a:extLst>
              <a:ext uri="{FF2B5EF4-FFF2-40B4-BE49-F238E27FC236}">
                <a16:creationId xmlns:a16="http://schemas.microsoft.com/office/drawing/2014/main" id="{D1A81D08-C938-3842-864D-C2EF3D46416B}"/>
              </a:ext>
            </a:extLst>
          </p:cNvPr>
          <p:cNvPicPr>
            <a:picLocks noChangeAspect="1"/>
          </p:cNvPicPr>
          <p:nvPr/>
        </p:nvPicPr>
        <p:blipFill rotWithShape="1">
          <a:blip r:embed="rId3"/>
          <a:srcRect l="10728" r="17936"/>
          <a:stretch/>
        </p:blipFill>
        <p:spPr>
          <a:xfrm>
            <a:off x="10896599" y="3399065"/>
            <a:ext cx="7391400" cy="6887935"/>
          </a:xfrm>
          <a:prstGeom prst="rect">
            <a:avLst/>
          </a:prstGeom>
        </p:spPr>
      </p:pic>
      <p:grpSp>
        <p:nvGrpSpPr>
          <p:cNvPr id="4" name="Group 4"/>
          <p:cNvGrpSpPr/>
          <p:nvPr/>
        </p:nvGrpSpPr>
        <p:grpSpPr>
          <a:xfrm>
            <a:off x="8580008" y="8877300"/>
            <a:ext cx="4633184" cy="885308"/>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Tree>
    <p:extLst>
      <p:ext uri="{BB962C8B-B14F-4D97-AF65-F5344CB8AC3E}">
        <p14:creationId xmlns:p14="http://schemas.microsoft.com/office/powerpoint/2010/main" val="143034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DAFBB3-E631-2744-91A9-62B20D045A92}"/>
              </a:ext>
            </a:extLst>
          </p:cNvPr>
          <p:cNvPicPr>
            <a:picLocks noChangeAspect="1"/>
          </p:cNvPicPr>
          <p:nvPr/>
        </p:nvPicPr>
        <p:blipFill>
          <a:blip r:embed="rId2"/>
          <a:stretch>
            <a:fillRect/>
          </a:stretch>
        </p:blipFill>
        <p:spPr>
          <a:xfrm>
            <a:off x="-1524000" y="-10222"/>
            <a:ext cx="8132756" cy="10297222"/>
          </a:xfrm>
          <a:prstGeom prst="rect">
            <a:avLst/>
          </a:prstGeom>
        </p:spPr>
      </p:pic>
      <p:grpSp>
        <p:nvGrpSpPr>
          <p:cNvPr id="4" name="Group 4"/>
          <p:cNvGrpSpPr/>
          <p:nvPr/>
        </p:nvGrpSpPr>
        <p:grpSpPr>
          <a:xfrm>
            <a:off x="7531824" y="577511"/>
            <a:ext cx="9727476" cy="9086715"/>
            <a:chOff x="0" y="-38100"/>
            <a:chExt cx="12969968" cy="12115621"/>
          </a:xfrm>
        </p:grpSpPr>
        <p:sp>
          <p:nvSpPr>
            <p:cNvPr id="5" name="TextBox 5"/>
            <p:cNvSpPr txBox="1"/>
            <p:nvPr/>
          </p:nvSpPr>
          <p:spPr>
            <a:xfrm>
              <a:off x="0" y="-38100"/>
              <a:ext cx="12969968" cy="1675672"/>
            </a:xfrm>
            <a:prstGeom prst="rect">
              <a:avLst/>
            </a:prstGeom>
          </p:spPr>
          <p:txBody>
            <a:bodyPr lIns="0" tIns="0" rIns="0" bIns="0" rtlCol="0" anchor="t">
              <a:spAutoFit/>
            </a:bodyPr>
            <a:lstStyle/>
            <a:p>
              <a:pPr algn="l">
                <a:lnSpc>
                  <a:spcPts val="4946"/>
                </a:lnSpc>
              </a:pPr>
              <a:r>
                <a:rPr lang="en-US" sz="3804" spc="380" dirty="0">
                  <a:latin typeface="Gill Sans MT" panose="020B0502020104020203" pitchFamily="34" charset="77"/>
                  <a:cs typeface="Noto Serif Myanmar" panose="02020502060505020204" pitchFamily="18" charset="0"/>
                </a:rPr>
                <a:t>Federal Power Marketing Administrations </a:t>
              </a:r>
            </a:p>
          </p:txBody>
        </p:sp>
        <p:sp>
          <p:nvSpPr>
            <p:cNvPr id="6" name="TextBox 6"/>
            <p:cNvSpPr txBox="1"/>
            <p:nvPr/>
          </p:nvSpPr>
          <p:spPr>
            <a:xfrm>
              <a:off x="0" y="2124816"/>
              <a:ext cx="10687415" cy="7801453"/>
            </a:xfrm>
            <a:prstGeom prst="rect">
              <a:avLst/>
            </a:prstGeom>
          </p:spPr>
          <p:txBody>
            <a:bodyPr lIns="0" tIns="0" rIns="0" bIns="0" rtlCol="0" anchor="t">
              <a:spAutoFit/>
            </a:bodyPr>
            <a:lstStyle/>
            <a:p>
              <a:pPr>
                <a:lnSpc>
                  <a:spcPts val="3297"/>
                </a:lnSpc>
              </a:pPr>
              <a:r>
                <a:rPr lang="en-US" sz="2800" spc="23" dirty="0">
                  <a:latin typeface="Gill Sans MT" panose="020B0502020104020203" pitchFamily="34" charset="77"/>
                  <a:cs typeface="Noto Serif Myanmar" panose="02020502060505020204" pitchFamily="18" charset="0"/>
                </a:rPr>
                <a:t>Mid-West vigorously opposes the sale of the federal power marketing administrations or divestiture of their power and transmission facilities.</a:t>
              </a:r>
            </a:p>
            <a:p>
              <a:pPr>
                <a:lnSpc>
                  <a:spcPts val="3297"/>
                </a:lnSpc>
              </a:pPr>
              <a:endParaRPr lang="en-US" sz="2800" spc="23" dirty="0">
                <a:latin typeface="Gill Sans MT" panose="020B0502020104020203" pitchFamily="34" charset="77"/>
                <a:cs typeface="Noto Serif Myanmar" panose="02020502060505020204" pitchFamily="18" charset="0"/>
              </a:endParaRPr>
            </a:p>
            <a:p>
              <a:pPr>
                <a:lnSpc>
                  <a:spcPts val="3297"/>
                </a:lnSpc>
              </a:pPr>
              <a:r>
                <a:rPr lang="en-US" sz="2800" spc="23" dirty="0">
                  <a:latin typeface="Gill Sans MT" panose="020B0502020104020203" pitchFamily="34" charset="77"/>
                  <a:cs typeface="Noto Serif Myanmar" panose="02020502060505020204" pitchFamily="18" charset="0"/>
                </a:rPr>
                <a:t>We reaffirm our support for the longstanding congressionally approved standard of cost-based rates for electric power generated at federal projects.</a:t>
              </a:r>
            </a:p>
            <a:p>
              <a:pPr>
                <a:lnSpc>
                  <a:spcPts val="3297"/>
                </a:lnSpc>
              </a:pPr>
              <a:endParaRPr lang="en-US" sz="2800" spc="23" dirty="0">
                <a:latin typeface="Gill Sans MT" panose="020B0502020104020203" pitchFamily="34" charset="77"/>
                <a:cs typeface="Noto Serif Myanmar" panose="02020502060505020204" pitchFamily="18" charset="0"/>
              </a:endParaRPr>
            </a:p>
            <a:p>
              <a:pPr>
                <a:lnSpc>
                  <a:spcPts val="3297"/>
                </a:lnSpc>
              </a:pPr>
              <a:r>
                <a:rPr lang="en-US" sz="2800" spc="23" dirty="0">
                  <a:latin typeface="Gill Sans MT" panose="020B0502020104020203" pitchFamily="34" charset="77"/>
                  <a:cs typeface="Noto Serif Myanmar" panose="02020502060505020204" pitchFamily="18" charset="0"/>
                </a:rPr>
                <a:t>We will work to improve the efficiency of federal power operations, protect the contractual federal power supply rights of its members, and resist any unjustifiable increases in electric rates to the ultimate consumers.</a:t>
              </a:r>
            </a:p>
            <a:p>
              <a:pPr algn="l">
                <a:lnSpc>
                  <a:spcPts val="3297"/>
                </a:lnSpc>
              </a:pPr>
              <a:endParaRPr lang="en-US" sz="951" spc="23" dirty="0">
                <a:latin typeface="Arimo Bold"/>
              </a:endParaRPr>
            </a:p>
          </p:txBody>
        </p:sp>
        <p:sp>
          <p:nvSpPr>
            <p:cNvPr id="7" name="TextBox 7"/>
            <p:cNvSpPr txBox="1"/>
            <p:nvPr/>
          </p:nvSpPr>
          <p:spPr>
            <a:xfrm>
              <a:off x="0" y="11701349"/>
              <a:ext cx="12969968" cy="376172"/>
            </a:xfrm>
            <a:prstGeom prst="rect">
              <a:avLst/>
            </a:prstGeom>
          </p:spPr>
          <p:txBody>
            <a:bodyPr lIns="0" tIns="0" rIns="0" bIns="0" rtlCol="0" anchor="t">
              <a:spAutoFit/>
            </a:bodyPr>
            <a:lstStyle/>
            <a:p>
              <a:pPr algn="l">
                <a:lnSpc>
                  <a:spcPts val="2318"/>
                </a:lnSpc>
              </a:pPr>
              <a:endParaRPr/>
            </a:p>
          </p:txBody>
        </p:sp>
      </p:grpSp>
      <p:grpSp>
        <p:nvGrpSpPr>
          <p:cNvPr id="9" name="Group 4">
            <a:extLst>
              <a:ext uri="{FF2B5EF4-FFF2-40B4-BE49-F238E27FC236}">
                <a16:creationId xmlns:a16="http://schemas.microsoft.com/office/drawing/2014/main" id="{1C03E567-3525-BF48-A8DC-ED61847604AC}"/>
              </a:ext>
            </a:extLst>
          </p:cNvPr>
          <p:cNvGrpSpPr/>
          <p:nvPr/>
        </p:nvGrpSpPr>
        <p:grpSpPr>
          <a:xfrm>
            <a:off x="4292165" y="8849898"/>
            <a:ext cx="4633182" cy="885308"/>
            <a:chOff x="-154766" y="-79245"/>
            <a:chExt cx="2602748" cy="497333"/>
          </a:xfrm>
        </p:grpSpPr>
        <p:sp>
          <p:nvSpPr>
            <p:cNvPr id="10" name="Freeform 5">
              <a:extLst>
                <a:ext uri="{FF2B5EF4-FFF2-40B4-BE49-F238E27FC236}">
                  <a16:creationId xmlns:a16="http://schemas.microsoft.com/office/drawing/2014/main" id="{93B3ECC4-0FBA-BA44-9A1E-4042FBC1D467}"/>
                </a:ext>
              </a:extLst>
            </p:cNvPr>
            <p:cNvSpPr/>
            <p:nvPr/>
          </p:nvSpPr>
          <p:spPr>
            <a:xfrm>
              <a:off x="-154766" y="-79245"/>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Tree>
    <p:extLst>
      <p:ext uri="{BB962C8B-B14F-4D97-AF65-F5344CB8AC3E}">
        <p14:creationId xmlns:p14="http://schemas.microsoft.com/office/powerpoint/2010/main" val="126146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3" t="59975" b="18720"/>
          <a:stretch>
            <a:fillRect/>
          </a:stretch>
        </p:blipFill>
        <p:spPr>
          <a:xfrm>
            <a:off x="-34419" y="6662760"/>
            <a:ext cx="18356839" cy="2771189"/>
          </a:xfrm>
          <a:prstGeom prst="rect">
            <a:avLst/>
          </a:prstGeom>
        </p:spPr>
      </p:pic>
      <p:grpSp>
        <p:nvGrpSpPr>
          <p:cNvPr id="3" name="Group 3"/>
          <p:cNvGrpSpPr/>
          <p:nvPr/>
        </p:nvGrpSpPr>
        <p:grpSpPr>
          <a:xfrm>
            <a:off x="304800" y="992981"/>
            <a:ext cx="6565306" cy="1785302"/>
            <a:chOff x="-965200" y="-47625"/>
            <a:chExt cx="8753741" cy="2380402"/>
          </a:xfrm>
        </p:grpSpPr>
        <p:sp>
          <p:nvSpPr>
            <p:cNvPr id="4" name="TextBox 4"/>
            <p:cNvSpPr txBox="1"/>
            <p:nvPr/>
          </p:nvSpPr>
          <p:spPr>
            <a:xfrm>
              <a:off x="0" y="-47625"/>
              <a:ext cx="7788541" cy="887422"/>
            </a:xfrm>
            <a:prstGeom prst="rect">
              <a:avLst/>
            </a:prstGeom>
          </p:spPr>
          <p:txBody>
            <a:bodyPr lIns="0" tIns="0" rIns="0" bIns="0" rtlCol="0" anchor="t">
              <a:spAutoFit/>
            </a:bodyPr>
            <a:lstStyle/>
            <a:p>
              <a:pPr algn="l">
                <a:lnSpc>
                  <a:spcPts val="6240"/>
                </a:lnSpc>
              </a:pPr>
              <a:endParaRPr dirty="0">
                <a:latin typeface="Gill Sans MT" panose="020B0502020104020203" pitchFamily="34" charset="77"/>
                <a:cs typeface="Noto Serif Myanmar" panose="02020502060505020204" pitchFamily="18" charset="0"/>
              </a:endParaRPr>
            </a:p>
          </p:txBody>
        </p:sp>
        <p:sp>
          <p:nvSpPr>
            <p:cNvPr id="5" name="TextBox 5"/>
            <p:cNvSpPr txBox="1"/>
            <p:nvPr/>
          </p:nvSpPr>
          <p:spPr>
            <a:xfrm>
              <a:off x="-965200" y="1566413"/>
              <a:ext cx="7788541" cy="766364"/>
            </a:xfrm>
            <a:prstGeom prst="rect">
              <a:avLst/>
            </a:prstGeom>
          </p:spPr>
          <p:txBody>
            <a:bodyPr lIns="0" tIns="0" rIns="0" bIns="0" rtlCol="0" anchor="t">
              <a:spAutoFit/>
            </a:bodyPr>
            <a:lstStyle/>
            <a:p>
              <a:pPr algn="l">
                <a:lnSpc>
                  <a:spcPts val="4809"/>
                </a:lnSpc>
              </a:pPr>
              <a:r>
                <a:rPr lang="en-US" sz="3699" spc="92" dirty="0">
                  <a:latin typeface="Gill Sans MT" panose="020B0502020104020203" pitchFamily="34" charset="77"/>
                  <a:cs typeface="Noto Serif Myanmar" panose="02020502060505020204" pitchFamily="18" charset="0"/>
                </a:rPr>
                <a:t>Net Zero Appropriations </a:t>
              </a:r>
            </a:p>
          </p:txBody>
        </p:sp>
      </p:grpSp>
      <p:sp>
        <p:nvSpPr>
          <p:cNvPr id="6" name="TextBox 6"/>
          <p:cNvSpPr txBox="1"/>
          <p:nvPr/>
        </p:nvSpPr>
        <p:spPr>
          <a:xfrm>
            <a:off x="8242300" y="2893192"/>
            <a:ext cx="9478964" cy="1826975"/>
          </a:xfrm>
          <a:prstGeom prst="rect">
            <a:avLst/>
          </a:prstGeom>
        </p:spPr>
        <p:txBody>
          <a:bodyPr lIns="0" tIns="0" rIns="0" bIns="0" rtlCol="0" anchor="t">
            <a:spAutoFit/>
          </a:bodyPr>
          <a:lstStyle/>
          <a:p>
            <a:r>
              <a:rPr lang="en-US" sz="3200" dirty="0"/>
              <a:t>Mid-West supports the Congressional budget scoring that allows a “net zero” appropriation for the annual expenses of the WAPA.</a:t>
            </a:r>
            <a:endParaRPr lang="en-US" sz="3600" dirty="0"/>
          </a:p>
          <a:p>
            <a:pPr algn="l">
              <a:lnSpc>
                <a:spcPts val="3000"/>
              </a:lnSpc>
            </a:pPr>
            <a:endParaRPr lang="en-US" sz="2000" spc="50" dirty="0">
              <a:latin typeface="Gill Sans MT" panose="020B0502020104020203" pitchFamily="34" charset="77"/>
              <a:cs typeface="Noto Serif Myanmar" panose="02020502060505020204" pitchFamily="18" charset="0"/>
            </a:endParaRPr>
          </a:p>
        </p:txBody>
      </p:sp>
      <p:sp>
        <p:nvSpPr>
          <p:cNvPr id="7" name="TextBox 7"/>
          <p:cNvSpPr txBox="1"/>
          <p:nvPr/>
        </p:nvSpPr>
        <p:spPr>
          <a:xfrm>
            <a:off x="8443233" y="9631953"/>
            <a:ext cx="9278031" cy="240665"/>
          </a:xfrm>
          <a:prstGeom prst="rect">
            <a:avLst/>
          </a:prstGeom>
        </p:spPr>
        <p:txBody>
          <a:bodyPr lIns="0" tIns="0" rIns="0" bIns="0" rtlCol="0" anchor="t">
            <a:spAutoFit/>
          </a:bodyPr>
          <a:lstStyle/>
          <a:p>
            <a:pPr algn="r">
              <a:lnSpc>
                <a:spcPts val="1959"/>
              </a:lnSpc>
            </a:pPr>
            <a:r>
              <a:rPr lang="en-US" sz="1400" spc="168">
                <a:solidFill>
                  <a:srgbClr val="FFFFFF"/>
                </a:solidFill>
                <a:latin typeface="Montserrat Classic"/>
              </a:rPr>
              <a:t>MID-WEST ELECTRIC CONSUMERS ASSOCIATION</a:t>
            </a:r>
          </a:p>
        </p:txBody>
      </p:sp>
      <p:grpSp>
        <p:nvGrpSpPr>
          <p:cNvPr id="8" name="Group 4">
            <a:extLst>
              <a:ext uri="{FF2B5EF4-FFF2-40B4-BE49-F238E27FC236}">
                <a16:creationId xmlns:a16="http://schemas.microsoft.com/office/drawing/2014/main" id="{A22A9263-DA6A-DB46-85CD-BFA0F4BCD572}"/>
              </a:ext>
            </a:extLst>
          </p:cNvPr>
          <p:cNvGrpSpPr/>
          <p:nvPr/>
        </p:nvGrpSpPr>
        <p:grpSpPr>
          <a:xfrm>
            <a:off x="-34419" y="3364026"/>
            <a:ext cx="5841406" cy="885308"/>
            <a:chOff x="0" y="0"/>
            <a:chExt cx="2602749" cy="497333"/>
          </a:xfrm>
        </p:grpSpPr>
        <p:sp>
          <p:nvSpPr>
            <p:cNvPr id="9" name="Freeform 5">
              <a:extLst>
                <a:ext uri="{FF2B5EF4-FFF2-40B4-BE49-F238E27FC236}">
                  <a16:creationId xmlns:a16="http://schemas.microsoft.com/office/drawing/2014/main" id="{071EAC20-227D-4748-A775-C822B4267978}"/>
                </a:ext>
              </a:extLst>
            </p:cNvPr>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Tree>
    <p:extLst>
      <p:ext uri="{BB962C8B-B14F-4D97-AF65-F5344CB8AC3E}">
        <p14:creationId xmlns:p14="http://schemas.microsoft.com/office/powerpoint/2010/main" val="2881721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329AA4-C981-1340-A8BF-559F3C8CE847}"/>
              </a:ext>
            </a:extLst>
          </p:cNvPr>
          <p:cNvPicPr>
            <a:picLocks noChangeAspect="1"/>
          </p:cNvPicPr>
          <p:nvPr/>
        </p:nvPicPr>
        <p:blipFill>
          <a:blip r:embed="rId2"/>
          <a:stretch>
            <a:fillRect/>
          </a:stretch>
        </p:blipFill>
        <p:spPr>
          <a:xfrm>
            <a:off x="0" y="30666"/>
            <a:ext cx="18288000" cy="10256334"/>
          </a:xfrm>
          <a:prstGeom prst="rect">
            <a:avLst/>
          </a:prstGeom>
        </p:spPr>
      </p:pic>
      <p:grpSp>
        <p:nvGrpSpPr>
          <p:cNvPr id="3" name="Group 3"/>
          <p:cNvGrpSpPr/>
          <p:nvPr/>
        </p:nvGrpSpPr>
        <p:grpSpPr>
          <a:xfrm>
            <a:off x="3581400" y="3390900"/>
            <a:ext cx="10782300" cy="4833311"/>
            <a:chOff x="-228600" y="5758514"/>
            <a:chExt cx="14376400" cy="11263229"/>
          </a:xfrm>
        </p:grpSpPr>
        <p:sp>
          <p:nvSpPr>
            <p:cNvPr id="4" name="AutoShape 4"/>
            <p:cNvSpPr/>
            <p:nvPr/>
          </p:nvSpPr>
          <p:spPr>
            <a:xfrm>
              <a:off x="-228600" y="5758514"/>
              <a:ext cx="14376400" cy="11263229"/>
            </a:xfrm>
            <a:prstGeom prst="rect">
              <a:avLst/>
            </a:prstGeom>
            <a:solidFill>
              <a:srgbClr val="FFFFFF"/>
            </a:solidFill>
          </p:spPr>
        </p:sp>
        <p:sp>
          <p:nvSpPr>
            <p:cNvPr id="5" name="TextBox 5"/>
            <p:cNvSpPr txBox="1"/>
            <p:nvPr/>
          </p:nvSpPr>
          <p:spPr>
            <a:xfrm>
              <a:off x="1239596" y="7356657"/>
              <a:ext cx="11897207" cy="8922544"/>
            </a:xfrm>
            <a:prstGeom prst="rect">
              <a:avLst/>
            </a:prstGeom>
          </p:spPr>
          <p:txBody>
            <a:bodyPr lIns="0" tIns="0" rIns="0" bIns="0" rtlCol="0" anchor="t">
              <a:spAutoFit/>
            </a:bodyPr>
            <a:lstStyle/>
            <a:p>
              <a:pPr algn="ctr">
                <a:lnSpc>
                  <a:spcPts val="5024"/>
                </a:lnSpc>
              </a:pPr>
              <a:r>
                <a:rPr lang="en-US" sz="3399" spc="84" dirty="0">
                  <a:solidFill>
                    <a:srgbClr val="1E3148"/>
                  </a:solidFill>
                  <a:latin typeface="Gill Sans MT" panose="020B0502020104020203" pitchFamily="34" charset="77"/>
                  <a:cs typeface="Noto Serif Myanmar" panose="02020502060505020204" pitchFamily="18" charset="0"/>
                </a:rPr>
                <a:t>Diversion of Federal Power Revenues</a:t>
              </a:r>
            </a:p>
            <a:p>
              <a:pPr algn="ctr">
                <a:lnSpc>
                  <a:spcPts val="5024"/>
                </a:lnSpc>
              </a:pPr>
              <a:endParaRPr lang="en-US" sz="2400" spc="50" dirty="0">
                <a:solidFill>
                  <a:srgbClr val="1E3148"/>
                </a:solidFill>
                <a:latin typeface="Gill Sans MT" panose="020B0502020104020203" pitchFamily="34" charset="77"/>
                <a:cs typeface="Noto Serif Myanmar" panose="02020502060505020204" pitchFamily="18" charset="0"/>
              </a:endParaRPr>
            </a:p>
            <a:p>
              <a:pPr algn="ctr">
                <a:lnSpc>
                  <a:spcPts val="3374"/>
                </a:lnSpc>
              </a:pPr>
              <a:r>
                <a:rPr lang="en-US" sz="2800" spc="50" dirty="0">
                  <a:solidFill>
                    <a:srgbClr val="1E3148"/>
                  </a:solidFill>
                  <a:latin typeface="Gill Sans MT" panose="020B0502020104020203" pitchFamily="34" charset="77"/>
                  <a:cs typeface="Noto Serif Myanmar" panose="02020502060505020204" pitchFamily="18" charset="0"/>
                </a:rPr>
                <a:t>Mid-West urges Congress and the Executive Branch to adhere to principles and policies of federal law governing designation of project uses, allocation of costs and irrigation assistance repayment for existing and future federal projects</a:t>
              </a:r>
              <a:r>
                <a:rPr lang="en-US" sz="2800" spc="57" dirty="0">
                  <a:solidFill>
                    <a:srgbClr val="1E3148"/>
                  </a:solidFill>
                  <a:latin typeface="Gill Sans MT" panose="020B0502020104020203" pitchFamily="34" charset="77"/>
                  <a:cs typeface="Noto Serif Myanmar" panose="02020502060505020204" pitchFamily="18" charset="0"/>
                </a:rPr>
                <a:t> </a:t>
              </a:r>
            </a:p>
            <a:p>
              <a:pPr algn="ctr">
                <a:lnSpc>
                  <a:spcPts val="3000"/>
                </a:lnSpc>
              </a:pPr>
              <a:endParaRPr lang="en-US" sz="2299" spc="57" dirty="0">
                <a:solidFill>
                  <a:srgbClr val="1E3148"/>
                </a:solidFill>
                <a:latin typeface="Montserrat Light"/>
              </a:endParaRPr>
            </a:p>
          </p:txBody>
        </p:sp>
      </p:grpSp>
    </p:spTree>
    <p:extLst>
      <p:ext uri="{BB962C8B-B14F-4D97-AF65-F5344CB8AC3E}">
        <p14:creationId xmlns:p14="http://schemas.microsoft.com/office/powerpoint/2010/main" val="363962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848600" y="1071304"/>
            <a:ext cx="9872664" cy="2351242"/>
            <a:chOff x="-3892184" y="-87767"/>
            <a:chExt cx="13163552" cy="1476868"/>
          </a:xfrm>
        </p:grpSpPr>
        <p:sp>
          <p:nvSpPr>
            <p:cNvPr id="5" name="TextBox 5"/>
            <p:cNvSpPr txBox="1"/>
            <p:nvPr/>
          </p:nvSpPr>
          <p:spPr>
            <a:xfrm>
              <a:off x="-3892184" y="-87767"/>
              <a:ext cx="9271368" cy="1455186"/>
            </a:xfrm>
            <a:prstGeom prst="rect">
              <a:avLst/>
            </a:prstGeom>
          </p:spPr>
          <p:txBody>
            <a:bodyPr lIns="0" tIns="0" rIns="0" bIns="0" rtlCol="0" anchor="t">
              <a:spAutoFit/>
            </a:bodyPr>
            <a:lstStyle/>
            <a:p>
              <a:pPr algn="l">
                <a:lnSpc>
                  <a:spcPts val="4419"/>
                </a:lnSpc>
              </a:pPr>
              <a:r>
                <a:rPr lang="en-US" sz="3399" spc="84" dirty="0">
                  <a:solidFill>
                    <a:srgbClr val="1E3148"/>
                  </a:solidFill>
                  <a:latin typeface="Gill Sans MT" panose="020B0502020104020203" pitchFamily="34" charset="77"/>
                  <a:cs typeface="Noto Serif Myanmar" panose="02020502060505020204" pitchFamily="18" charset="0"/>
                </a:rPr>
                <a:t>Adequate Funding at Federal Hydropower Projects</a:t>
              </a:r>
            </a:p>
          </p:txBody>
        </p:sp>
        <p:sp>
          <p:nvSpPr>
            <p:cNvPr id="6" name="TextBox 6"/>
            <p:cNvSpPr txBox="1"/>
            <p:nvPr/>
          </p:nvSpPr>
          <p:spPr>
            <a:xfrm>
              <a:off x="0" y="905378"/>
              <a:ext cx="9271368" cy="483723"/>
            </a:xfrm>
            <a:prstGeom prst="rect">
              <a:avLst/>
            </a:prstGeom>
          </p:spPr>
          <p:txBody>
            <a:bodyPr lIns="0" tIns="0" rIns="0" bIns="0" rtlCol="0" anchor="t">
              <a:spAutoFit/>
            </a:bodyPr>
            <a:lstStyle/>
            <a:p>
              <a:pPr>
                <a:lnSpc>
                  <a:spcPts val="3224"/>
                </a:lnSpc>
              </a:pPr>
              <a:endParaRPr lang="en-US" spc="34" dirty="0">
                <a:solidFill>
                  <a:srgbClr val="1E3148"/>
                </a:solidFill>
                <a:latin typeface="Gill Sans MT" panose="020B0502020104020203" pitchFamily="34" charset="77"/>
                <a:cs typeface="Noto Serif Myanmar" panose="02020502060505020204" pitchFamily="18" charset="0"/>
              </a:endParaRPr>
            </a:p>
          </p:txBody>
        </p:sp>
      </p:grpSp>
      <p:grpSp>
        <p:nvGrpSpPr>
          <p:cNvPr id="8" name="Group 4">
            <a:extLst>
              <a:ext uri="{FF2B5EF4-FFF2-40B4-BE49-F238E27FC236}">
                <a16:creationId xmlns:a16="http://schemas.microsoft.com/office/drawing/2014/main" id="{560A582F-357E-F24C-AFB2-6FABE263164E}"/>
              </a:ext>
            </a:extLst>
          </p:cNvPr>
          <p:cNvGrpSpPr/>
          <p:nvPr/>
        </p:nvGrpSpPr>
        <p:grpSpPr>
          <a:xfrm>
            <a:off x="13654816" y="8371518"/>
            <a:ext cx="4633184" cy="885308"/>
            <a:chOff x="0" y="0"/>
            <a:chExt cx="2602749" cy="497333"/>
          </a:xfrm>
        </p:grpSpPr>
        <p:sp>
          <p:nvSpPr>
            <p:cNvPr id="9" name="Freeform 5">
              <a:extLst>
                <a:ext uri="{FF2B5EF4-FFF2-40B4-BE49-F238E27FC236}">
                  <a16:creationId xmlns:a16="http://schemas.microsoft.com/office/drawing/2014/main" id="{5BC640E5-D13A-5247-A0B7-22BF6FD8D047}"/>
                </a:ext>
              </a:extLst>
            </p:cNvPr>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
        <p:nvSpPr>
          <p:cNvPr id="3" name="TextBox 2">
            <a:extLst>
              <a:ext uri="{FF2B5EF4-FFF2-40B4-BE49-F238E27FC236}">
                <a16:creationId xmlns:a16="http://schemas.microsoft.com/office/drawing/2014/main" id="{B0E92843-187E-E843-9974-70F5526A8EE7}"/>
              </a:ext>
            </a:extLst>
          </p:cNvPr>
          <p:cNvSpPr txBox="1"/>
          <p:nvPr/>
        </p:nvSpPr>
        <p:spPr>
          <a:xfrm>
            <a:off x="7848600" y="2359790"/>
            <a:ext cx="7467600" cy="5262979"/>
          </a:xfrm>
          <a:prstGeom prst="rect">
            <a:avLst/>
          </a:prstGeom>
          <a:noFill/>
        </p:spPr>
        <p:txBody>
          <a:bodyPr wrap="square" rtlCol="0">
            <a:spAutoFit/>
          </a:bodyPr>
          <a:lstStyle/>
          <a:p>
            <a:r>
              <a:rPr lang="en-US" sz="2400" dirty="0"/>
              <a:t>Mid-West strongly supports appropriate federal funding of hydro facilities for the PMAs, the Bureau of Reclamation and the USACE  through appropriations.  </a:t>
            </a:r>
          </a:p>
          <a:p>
            <a:endParaRPr lang="en-US" sz="2400" dirty="0"/>
          </a:p>
          <a:p>
            <a:r>
              <a:rPr lang="en-US" sz="2400" dirty="0"/>
              <a:t>In the absence of sufficient federal funding, however, financial support is best provided by those most closely associated with and affected by it, namely local support through Western States Power Corporation. </a:t>
            </a:r>
          </a:p>
          <a:p>
            <a:endParaRPr lang="en-US" sz="2400" dirty="0"/>
          </a:p>
          <a:p>
            <a:r>
              <a:rPr lang="en-US" sz="2400" dirty="0"/>
              <a:t>Mid-West opposes:</a:t>
            </a:r>
          </a:p>
          <a:p>
            <a:r>
              <a:rPr lang="en-US" sz="2400" dirty="0"/>
              <a:t>- Additional borrowing authority.</a:t>
            </a:r>
          </a:p>
          <a:p>
            <a:r>
              <a:rPr lang="en-US" sz="2400" dirty="0"/>
              <a:t>- Alternative financing.</a:t>
            </a:r>
          </a:p>
          <a:p>
            <a:r>
              <a:rPr lang="en-US" sz="2400" dirty="0"/>
              <a:t>- Policies and programs that would cause customers to pay for unnecessary costs without offsetting benefits.</a:t>
            </a:r>
          </a:p>
        </p:txBody>
      </p:sp>
      <p:pic>
        <p:nvPicPr>
          <p:cNvPr id="7" name="Picture 6">
            <a:extLst>
              <a:ext uri="{FF2B5EF4-FFF2-40B4-BE49-F238E27FC236}">
                <a16:creationId xmlns:a16="http://schemas.microsoft.com/office/drawing/2014/main" id="{9702E57E-C031-E742-8384-AD9521F122D5}"/>
              </a:ext>
            </a:extLst>
          </p:cNvPr>
          <p:cNvPicPr>
            <a:picLocks noChangeAspect="1"/>
          </p:cNvPicPr>
          <p:nvPr/>
        </p:nvPicPr>
        <p:blipFill rotWithShape="1">
          <a:blip r:embed="rId2"/>
          <a:srcRect l="3915" r="36009"/>
          <a:stretch/>
        </p:blipFill>
        <p:spPr>
          <a:xfrm>
            <a:off x="0" y="0"/>
            <a:ext cx="6180000" cy="10314146"/>
          </a:xfrm>
          <a:prstGeom prst="rect">
            <a:avLst/>
          </a:prstGeom>
        </p:spPr>
      </p:pic>
    </p:spTree>
    <p:extLst>
      <p:ext uri="{BB962C8B-B14F-4D97-AF65-F5344CB8AC3E}">
        <p14:creationId xmlns:p14="http://schemas.microsoft.com/office/powerpoint/2010/main" val="4238145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194"/>
            <a:ext cx="7597250" cy="5543814"/>
          </a:xfrm>
          <a:prstGeom prst="rect">
            <a:avLst/>
          </a:prstGeom>
          <a:solidFill>
            <a:srgbClr val="FFFFFF"/>
          </a:solidFill>
        </p:spPr>
      </p:sp>
      <p:sp>
        <p:nvSpPr>
          <p:cNvPr id="5" name="TextBox 5"/>
          <p:cNvSpPr txBox="1"/>
          <p:nvPr/>
        </p:nvSpPr>
        <p:spPr>
          <a:xfrm>
            <a:off x="3294054" y="872795"/>
            <a:ext cx="5546890" cy="1538178"/>
          </a:xfrm>
          <a:prstGeom prst="rect">
            <a:avLst/>
          </a:prstGeom>
        </p:spPr>
        <p:txBody>
          <a:bodyPr lIns="0" tIns="0" rIns="0" bIns="0" rtlCol="0" anchor="t">
            <a:spAutoFit/>
          </a:bodyPr>
          <a:lstStyle/>
          <a:p>
            <a:pPr>
              <a:lnSpc>
                <a:spcPts val="6240"/>
              </a:lnSpc>
            </a:pPr>
            <a:r>
              <a:rPr lang="en-US" sz="4800" spc="480" dirty="0">
                <a:solidFill>
                  <a:srgbClr val="1E3148"/>
                </a:solidFill>
                <a:latin typeface="Gill Sans MT" panose="020B0502020104020203" pitchFamily="34" charset="77"/>
                <a:cs typeface="Noto Serif Myanmar" panose="02020502060505020204" pitchFamily="18" charset="0"/>
              </a:rPr>
              <a:t>Dam Safety Cost Allocation</a:t>
            </a:r>
          </a:p>
        </p:txBody>
      </p:sp>
      <p:sp>
        <p:nvSpPr>
          <p:cNvPr id="10" name="Rectangle 9">
            <a:extLst>
              <a:ext uri="{FF2B5EF4-FFF2-40B4-BE49-F238E27FC236}">
                <a16:creationId xmlns:a16="http://schemas.microsoft.com/office/drawing/2014/main" id="{A7CF13E4-9010-9D4C-81A8-81479D6BEBD6}"/>
              </a:ext>
            </a:extLst>
          </p:cNvPr>
          <p:cNvSpPr/>
          <p:nvPr/>
        </p:nvSpPr>
        <p:spPr>
          <a:xfrm>
            <a:off x="12649200" y="2019300"/>
            <a:ext cx="3581400" cy="5262979"/>
          </a:xfrm>
          <a:prstGeom prst="rect">
            <a:avLst/>
          </a:prstGeom>
        </p:spPr>
        <p:txBody>
          <a:bodyPr wrap="square">
            <a:spAutoFit/>
          </a:bodyPr>
          <a:lstStyle/>
          <a:p>
            <a:r>
              <a:rPr lang="en-US" sz="2800" dirty="0"/>
              <a:t>Mid-West supports the allocation of dam safety modification costs in accordance with the non-reimbursable provisions of the Dam Safety Act of 1986, thus limiting the allocation of these costs for project purposes to 15%, consistent with the law.</a:t>
            </a:r>
          </a:p>
        </p:txBody>
      </p:sp>
      <p:pic>
        <p:nvPicPr>
          <p:cNvPr id="12" name="Picture 11">
            <a:extLst>
              <a:ext uri="{FF2B5EF4-FFF2-40B4-BE49-F238E27FC236}">
                <a16:creationId xmlns:a16="http://schemas.microsoft.com/office/drawing/2014/main" id="{E0E5A5EA-83BE-DE4A-B499-75B6AEDDAA64}"/>
              </a:ext>
            </a:extLst>
          </p:cNvPr>
          <p:cNvPicPr>
            <a:picLocks noChangeAspect="1"/>
          </p:cNvPicPr>
          <p:nvPr/>
        </p:nvPicPr>
        <p:blipFill>
          <a:blip r:embed="rId2"/>
          <a:stretch>
            <a:fillRect/>
          </a:stretch>
        </p:blipFill>
        <p:spPr>
          <a:xfrm>
            <a:off x="0" y="3267573"/>
            <a:ext cx="10508954" cy="7003233"/>
          </a:xfrm>
          <a:prstGeom prst="rect">
            <a:avLst/>
          </a:prstGeom>
        </p:spPr>
      </p:pic>
      <p:sp>
        <p:nvSpPr>
          <p:cNvPr id="8" name="Freeform 5">
            <a:extLst>
              <a:ext uri="{FF2B5EF4-FFF2-40B4-BE49-F238E27FC236}">
                <a16:creationId xmlns:a16="http://schemas.microsoft.com/office/drawing/2014/main" id="{6EA8A221-F025-8D4E-9565-9B90F6D09F4F}"/>
              </a:ext>
            </a:extLst>
          </p:cNvPr>
          <p:cNvSpPr/>
          <p:nvPr/>
        </p:nvSpPr>
        <p:spPr>
          <a:xfrm>
            <a:off x="13010" y="2824919"/>
            <a:ext cx="6019798" cy="885308"/>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spTree>
    <p:extLst>
      <p:ext uri="{BB962C8B-B14F-4D97-AF65-F5344CB8AC3E}">
        <p14:creationId xmlns:p14="http://schemas.microsoft.com/office/powerpoint/2010/main" val="177092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9E8C09-F3CA-4846-AE8A-0A2C11CC0251}"/>
              </a:ext>
            </a:extLst>
          </p:cNvPr>
          <p:cNvPicPr>
            <a:picLocks noChangeAspect="1"/>
          </p:cNvPicPr>
          <p:nvPr/>
        </p:nvPicPr>
        <p:blipFill>
          <a:blip r:embed="rId2"/>
          <a:stretch>
            <a:fillRect/>
          </a:stretch>
        </p:blipFill>
        <p:spPr>
          <a:xfrm>
            <a:off x="4267200" y="1637370"/>
            <a:ext cx="10507388" cy="7010398"/>
          </a:xfrm>
          <a:prstGeom prst="rect">
            <a:avLst/>
          </a:prstGeom>
        </p:spPr>
      </p:pic>
      <p:grpSp>
        <p:nvGrpSpPr>
          <p:cNvPr id="4" name="Group 4"/>
          <p:cNvGrpSpPr/>
          <p:nvPr/>
        </p:nvGrpSpPr>
        <p:grpSpPr>
          <a:xfrm>
            <a:off x="10649381" y="2171700"/>
            <a:ext cx="7478855" cy="5410201"/>
            <a:chOff x="0" y="-302544"/>
            <a:chExt cx="4201340" cy="3938178"/>
          </a:xfrm>
        </p:grpSpPr>
        <p:sp>
          <p:nvSpPr>
            <p:cNvPr id="5" name="Freeform 5"/>
            <p:cNvSpPr/>
            <p:nvPr/>
          </p:nvSpPr>
          <p:spPr>
            <a:xfrm>
              <a:off x="0" y="-302544"/>
              <a:ext cx="4201340" cy="3938178"/>
            </a:xfrm>
            <a:custGeom>
              <a:avLst/>
              <a:gdLst/>
              <a:ahLst/>
              <a:cxnLst/>
              <a:rect l="l" t="t" r="r" b="b"/>
              <a:pathLst>
                <a:path w="4201340" h="3176893">
                  <a:moveTo>
                    <a:pt x="0" y="0"/>
                  </a:moveTo>
                  <a:lnTo>
                    <a:pt x="4201340" y="0"/>
                  </a:lnTo>
                  <a:lnTo>
                    <a:pt x="4201340" y="3176893"/>
                  </a:lnTo>
                  <a:lnTo>
                    <a:pt x="0" y="3176893"/>
                  </a:lnTo>
                  <a:close/>
                </a:path>
              </a:pathLst>
            </a:custGeom>
            <a:solidFill>
              <a:srgbClr val="137E8E"/>
            </a:solidFill>
          </p:spPr>
          <p:txBody>
            <a:bodyPr/>
            <a:lstStyle/>
            <a:p>
              <a:endParaRPr lang="en-US" dirty="0"/>
            </a:p>
          </p:txBody>
        </p:sp>
      </p:grpSp>
      <p:sp>
        <p:nvSpPr>
          <p:cNvPr id="7" name="TextBox 7"/>
          <p:cNvSpPr txBox="1"/>
          <p:nvPr/>
        </p:nvSpPr>
        <p:spPr>
          <a:xfrm>
            <a:off x="11556567" y="2819826"/>
            <a:ext cx="5664482" cy="4240584"/>
          </a:xfrm>
          <a:prstGeom prst="rect">
            <a:avLst/>
          </a:prstGeom>
        </p:spPr>
        <p:txBody>
          <a:bodyPr lIns="0" tIns="0" rIns="0" bIns="0" rtlCol="0" anchor="t">
            <a:spAutoFit/>
          </a:bodyPr>
          <a:lstStyle/>
          <a:p>
            <a:pPr>
              <a:lnSpc>
                <a:spcPts val="4800"/>
              </a:lnSpc>
            </a:pPr>
            <a:r>
              <a:rPr lang="en-US" sz="2800" dirty="0">
                <a:solidFill>
                  <a:schemeClr val="bg1"/>
                </a:solidFill>
              </a:rPr>
              <a:t>Mid-West Electric Consumers Association opposes any administrative changes or legislation that requires payment of non-reimbursable costs at federal multipurpose water projects by power and water consumers.</a:t>
            </a:r>
          </a:p>
          <a:p>
            <a:pPr>
              <a:lnSpc>
                <a:spcPts val="4800"/>
              </a:lnSpc>
            </a:pPr>
            <a:endParaRPr lang="en-US" sz="2800" dirty="0">
              <a:solidFill>
                <a:schemeClr val="bg1"/>
              </a:solidFill>
            </a:endParaRPr>
          </a:p>
        </p:txBody>
      </p:sp>
      <p:sp>
        <p:nvSpPr>
          <p:cNvPr id="8" name="TextBox 8"/>
          <p:cNvSpPr txBox="1"/>
          <p:nvPr/>
        </p:nvSpPr>
        <p:spPr>
          <a:xfrm rot="-5400000">
            <a:off x="-1468494" y="4051021"/>
            <a:ext cx="7406923" cy="2184957"/>
          </a:xfrm>
          <a:prstGeom prst="rect">
            <a:avLst/>
          </a:prstGeom>
        </p:spPr>
        <p:txBody>
          <a:bodyPr lIns="0" tIns="0" rIns="0" bIns="0" rtlCol="0" anchor="t">
            <a:spAutoFit/>
          </a:bodyPr>
          <a:lstStyle/>
          <a:p>
            <a:pPr>
              <a:lnSpc>
                <a:spcPts val="8959"/>
              </a:lnSpc>
            </a:pPr>
            <a:r>
              <a:rPr lang="en-US" sz="5400" dirty="0">
                <a:solidFill>
                  <a:srgbClr val="000000"/>
                </a:solidFill>
                <a:latin typeface="Gill Sans MT" panose="020B0502020104020203" pitchFamily="34" charset="77"/>
              </a:rPr>
              <a:t>Payment of Non-Reimbursable Costs</a:t>
            </a:r>
          </a:p>
        </p:txBody>
      </p:sp>
    </p:spTree>
    <p:extLst>
      <p:ext uri="{BB962C8B-B14F-4D97-AF65-F5344CB8AC3E}">
        <p14:creationId xmlns:p14="http://schemas.microsoft.com/office/powerpoint/2010/main" val="74570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721D48-9938-4843-A913-0FCA5910EB14}"/>
              </a:ext>
            </a:extLst>
          </p:cNvPr>
          <p:cNvPicPr>
            <a:picLocks noChangeAspect="1"/>
          </p:cNvPicPr>
          <p:nvPr/>
        </p:nvPicPr>
        <p:blipFill rotWithShape="1">
          <a:blip r:embed="rId2"/>
          <a:srcRect t="16014" b="8467"/>
          <a:stretch/>
        </p:blipFill>
        <p:spPr>
          <a:xfrm>
            <a:off x="3717" y="0"/>
            <a:ext cx="18284283" cy="10287000"/>
          </a:xfrm>
          <a:prstGeom prst="rect">
            <a:avLst/>
          </a:prstGeom>
        </p:spPr>
      </p:pic>
      <p:grpSp>
        <p:nvGrpSpPr>
          <p:cNvPr id="3" name="Group 3"/>
          <p:cNvGrpSpPr/>
          <p:nvPr/>
        </p:nvGrpSpPr>
        <p:grpSpPr>
          <a:xfrm>
            <a:off x="3752850" y="2726845"/>
            <a:ext cx="10782300" cy="3864455"/>
            <a:chOff x="0" y="4211042"/>
            <a:chExt cx="14376400" cy="11263229"/>
          </a:xfrm>
        </p:grpSpPr>
        <p:sp>
          <p:nvSpPr>
            <p:cNvPr id="4" name="AutoShape 4"/>
            <p:cNvSpPr/>
            <p:nvPr/>
          </p:nvSpPr>
          <p:spPr>
            <a:xfrm>
              <a:off x="0" y="4211042"/>
              <a:ext cx="14376400" cy="11263229"/>
            </a:xfrm>
            <a:prstGeom prst="rect">
              <a:avLst/>
            </a:prstGeom>
            <a:solidFill>
              <a:srgbClr val="FFFFFF"/>
            </a:solidFill>
          </p:spPr>
        </p:sp>
        <p:sp>
          <p:nvSpPr>
            <p:cNvPr id="5" name="TextBox 5"/>
            <p:cNvSpPr txBox="1"/>
            <p:nvPr/>
          </p:nvSpPr>
          <p:spPr>
            <a:xfrm>
              <a:off x="1239596" y="5758513"/>
              <a:ext cx="11897207" cy="8543153"/>
            </a:xfrm>
            <a:prstGeom prst="rect">
              <a:avLst/>
            </a:prstGeom>
          </p:spPr>
          <p:txBody>
            <a:bodyPr lIns="0" tIns="0" rIns="0" bIns="0" rtlCol="0" anchor="t">
              <a:spAutoFit/>
            </a:bodyPr>
            <a:lstStyle/>
            <a:p>
              <a:pPr algn="ctr">
                <a:lnSpc>
                  <a:spcPts val="5024"/>
                </a:lnSpc>
              </a:pPr>
              <a:r>
                <a:rPr lang="en-US" sz="4000" spc="84" dirty="0">
                  <a:solidFill>
                    <a:srgbClr val="1E3148"/>
                  </a:solidFill>
                  <a:latin typeface="Gill Sans MT" panose="020B0502020104020203" pitchFamily="34" charset="77"/>
                  <a:cs typeface="Noto Serif Myanmar" panose="02020502060505020204" pitchFamily="18" charset="0"/>
                </a:rPr>
                <a:t>Legacy of Power</a:t>
              </a:r>
            </a:p>
            <a:p>
              <a:pPr algn="ctr">
                <a:lnSpc>
                  <a:spcPts val="5024"/>
                </a:lnSpc>
              </a:pPr>
              <a:endParaRPr lang="en-US" sz="3399" spc="84" dirty="0">
                <a:solidFill>
                  <a:srgbClr val="1E3148"/>
                </a:solidFill>
                <a:latin typeface="Gill Sans MT" panose="020B0502020104020203" pitchFamily="34" charset="77"/>
                <a:cs typeface="Noto Serif Myanmar" panose="02020502060505020204" pitchFamily="18" charset="0"/>
              </a:endParaRPr>
            </a:p>
            <a:p>
              <a:pPr algn="ctr">
                <a:lnSpc>
                  <a:spcPts val="5024"/>
                </a:lnSpc>
              </a:pPr>
              <a:r>
                <a:rPr lang="en-US" sz="2800" dirty="0">
                  <a:latin typeface="Gill Sans MT" panose="020B0502020104020203" pitchFamily="34" charset="77"/>
                </a:rPr>
                <a:t>Are we ready to leave the same legacy of power </a:t>
              </a:r>
            </a:p>
            <a:p>
              <a:pPr algn="ctr">
                <a:lnSpc>
                  <a:spcPts val="5024"/>
                </a:lnSpc>
              </a:pPr>
              <a:r>
                <a:rPr lang="en-US" sz="2800" dirty="0">
                  <a:latin typeface="Gill Sans MT" panose="020B0502020104020203" pitchFamily="34" charset="77"/>
                </a:rPr>
                <a:t>that was given to us? </a:t>
              </a:r>
              <a:endParaRPr lang="en-US" sz="3600" spc="50" dirty="0">
                <a:solidFill>
                  <a:srgbClr val="1E3148"/>
                </a:solidFill>
                <a:latin typeface="Gill Sans MT" panose="020B0502020104020203" pitchFamily="34" charset="77"/>
                <a:cs typeface="Noto Serif Myanmar" panose="02020502060505020204" pitchFamily="18" charset="0"/>
              </a:endParaRPr>
            </a:p>
            <a:p>
              <a:pPr algn="ctr">
                <a:lnSpc>
                  <a:spcPts val="3000"/>
                </a:lnSpc>
              </a:pPr>
              <a:endParaRPr lang="en-US" sz="2299" spc="57" dirty="0">
                <a:solidFill>
                  <a:srgbClr val="1E3148"/>
                </a:solidFill>
                <a:latin typeface="Montserrat Light"/>
              </a:endParaRPr>
            </a:p>
          </p:txBody>
        </p:sp>
      </p:grpSp>
    </p:spTree>
    <p:extLst>
      <p:ext uri="{BB962C8B-B14F-4D97-AF65-F5344CB8AC3E}">
        <p14:creationId xmlns:p14="http://schemas.microsoft.com/office/powerpoint/2010/main" val="425453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85969" y="2619590"/>
            <a:ext cx="3713690" cy="3713676"/>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471" r="-25471"/>
              </a:stretch>
            </a:blipFill>
          </p:spPr>
        </p:sp>
      </p:grpSp>
      <p:grpSp>
        <p:nvGrpSpPr>
          <p:cNvPr id="4" name="Group 4"/>
          <p:cNvGrpSpPr>
            <a:grpSpLocks noChangeAspect="1"/>
          </p:cNvGrpSpPr>
          <p:nvPr/>
        </p:nvGrpSpPr>
        <p:grpSpPr>
          <a:xfrm>
            <a:off x="7287155" y="2622995"/>
            <a:ext cx="3713690" cy="3713676"/>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sp>
      </p:grpSp>
      <p:grpSp>
        <p:nvGrpSpPr>
          <p:cNvPr id="6" name="Group 6"/>
          <p:cNvGrpSpPr>
            <a:grpSpLocks noChangeAspect="1"/>
          </p:cNvGrpSpPr>
          <p:nvPr/>
        </p:nvGrpSpPr>
        <p:grpSpPr>
          <a:xfrm>
            <a:off x="12480101" y="2622995"/>
            <a:ext cx="3713690" cy="3713676"/>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25000" b="-25000"/>
              </a:stretch>
            </a:blipFill>
          </p:spPr>
        </p:sp>
      </p:grpSp>
      <p:sp>
        <p:nvSpPr>
          <p:cNvPr id="8" name="TextBox 8"/>
          <p:cNvSpPr txBox="1"/>
          <p:nvPr/>
        </p:nvSpPr>
        <p:spPr>
          <a:xfrm>
            <a:off x="3477751" y="992505"/>
            <a:ext cx="11332498" cy="562142"/>
          </a:xfrm>
          <a:prstGeom prst="rect">
            <a:avLst/>
          </a:prstGeom>
        </p:spPr>
        <p:txBody>
          <a:bodyPr lIns="0" tIns="0" rIns="0" bIns="0" rtlCol="0" anchor="t">
            <a:spAutoFit/>
          </a:bodyPr>
          <a:lstStyle/>
          <a:p>
            <a:pPr algn="ctr">
              <a:lnSpc>
                <a:spcPts val="4680"/>
              </a:lnSpc>
            </a:pPr>
            <a:r>
              <a:rPr lang="en-US" sz="3600" spc="359" dirty="0">
                <a:latin typeface="Gill Sans MT" panose="020B0502020104020203" pitchFamily="34" charset="77"/>
                <a:cs typeface="Noto Serif Myanmar" panose="02020502060505020204" pitchFamily="18" charset="0"/>
              </a:rPr>
              <a:t>WE NEED YOUR ENGAGEMENT </a:t>
            </a:r>
          </a:p>
        </p:txBody>
      </p:sp>
      <p:grpSp>
        <p:nvGrpSpPr>
          <p:cNvPr id="9" name="Group 9"/>
          <p:cNvGrpSpPr/>
          <p:nvPr/>
        </p:nvGrpSpPr>
        <p:grpSpPr>
          <a:xfrm>
            <a:off x="1824622" y="6836468"/>
            <a:ext cx="4236384" cy="1811880"/>
            <a:chOff x="0" y="-57150"/>
            <a:chExt cx="5648511" cy="2415839"/>
          </a:xfrm>
        </p:grpSpPr>
        <p:sp>
          <p:nvSpPr>
            <p:cNvPr id="10" name="TextBox 10"/>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JOIN A COMMITTEE</a:t>
              </a:r>
            </a:p>
          </p:txBody>
        </p:sp>
        <p:sp>
          <p:nvSpPr>
            <p:cNvPr id="11" name="TextBox 11"/>
            <p:cNvSpPr txBox="1"/>
            <p:nvPr/>
          </p:nvSpPr>
          <p:spPr>
            <a:xfrm>
              <a:off x="582719" y="819807"/>
              <a:ext cx="4483074" cy="1538882"/>
            </a:xfrm>
            <a:prstGeom prst="rect">
              <a:avLst/>
            </a:prstGeom>
          </p:spPr>
          <p:txBody>
            <a:bodyPr lIns="0" tIns="0" rIns="0" bIns="0" rtlCol="0" anchor="t">
              <a:spAutoFit/>
            </a:bodyPr>
            <a:lstStyle/>
            <a:p>
              <a:pPr algn="ctr">
                <a:lnSpc>
                  <a:spcPts val="3000"/>
                </a:lnSpc>
              </a:pPr>
              <a:r>
                <a:rPr lang="en-US" sz="2400" spc="50" dirty="0">
                  <a:latin typeface="Gill Sans MT" panose="020B0502020104020203" pitchFamily="34" charset="77"/>
                  <a:cs typeface="Noto Serif Myanmar" panose="02020502060505020204" pitchFamily="18" charset="0"/>
                </a:rPr>
                <a:t>Water and Power</a:t>
              </a:r>
            </a:p>
            <a:p>
              <a:pPr algn="ctr">
                <a:lnSpc>
                  <a:spcPts val="3000"/>
                </a:lnSpc>
              </a:pPr>
              <a:r>
                <a:rPr lang="en-US" sz="2400" spc="50" dirty="0">
                  <a:latin typeface="Gill Sans MT" panose="020B0502020104020203" pitchFamily="34" charset="77"/>
                  <a:cs typeface="Noto Serif Myanmar" panose="02020502060505020204" pitchFamily="18" charset="0"/>
                </a:rPr>
                <a:t>&amp; </a:t>
              </a:r>
            </a:p>
            <a:p>
              <a:pPr algn="ctr">
                <a:lnSpc>
                  <a:spcPts val="3000"/>
                </a:lnSpc>
              </a:pPr>
              <a:r>
                <a:rPr lang="en-US" sz="2400" spc="50" dirty="0">
                  <a:latin typeface="Gill Sans MT" panose="020B0502020104020203" pitchFamily="34" charset="77"/>
                  <a:cs typeface="Noto Serif Myanmar" panose="02020502060505020204" pitchFamily="18" charset="0"/>
                </a:rPr>
                <a:t>Resolutions </a:t>
              </a:r>
            </a:p>
          </p:txBody>
        </p:sp>
      </p:grpSp>
      <p:grpSp>
        <p:nvGrpSpPr>
          <p:cNvPr id="12" name="Group 12"/>
          <p:cNvGrpSpPr/>
          <p:nvPr/>
        </p:nvGrpSpPr>
        <p:grpSpPr>
          <a:xfrm>
            <a:off x="7025808" y="6836468"/>
            <a:ext cx="4236384" cy="1811880"/>
            <a:chOff x="0" y="-57150"/>
            <a:chExt cx="5648511" cy="2415839"/>
          </a:xfrm>
        </p:grpSpPr>
        <p:sp>
          <p:nvSpPr>
            <p:cNvPr id="13" name="TextBox 13"/>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ENGAGE</a:t>
              </a:r>
            </a:p>
          </p:txBody>
        </p:sp>
        <p:sp>
          <p:nvSpPr>
            <p:cNvPr id="14" name="TextBox 14"/>
            <p:cNvSpPr txBox="1"/>
            <p:nvPr/>
          </p:nvSpPr>
          <p:spPr>
            <a:xfrm>
              <a:off x="582719" y="819807"/>
              <a:ext cx="4483074" cy="1538882"/>
            </a:xfrm>
            <a:prstGeom prst="rect">
              <a:avLst/>
            </a:prstGeom>
          </p:spPr>
          <p:txBody>
            <a:bodyPr lIns="0" tIns="0" rIns="0" bIns="0" rtlCol="0" anchor="t">
              <a:spAutoFit/>
            </a:bodyPr>
            <a:lstStyle/>
            <a:p>
              <a:pPr algn="ctr">
                <a:lnSpc>
                  <a:spcPts val="3000"/>
                </a:lnSpc>
              </a:pPr>
              <a:r>
                <a:rPr lang="en-US" sz="2400" spc="50" dirty="0">
                  <a:latin typeface="Gill Sans MT" panose="020B0502020104020203" pitchFamily="34" charset="77"/>
                  <a:cs typeface="Noto Serif Myanmar" panose="02020502060505020204" pitchFamily="18" charset="0"/>
                </a:rPr>
                <a:t>Invitations Welcome</a:t>
              </a:r>
            </a:p>
            <a:p>
              <a:pPr algn="ctr">
                <a:lnSpc>
                  <a:spcPts val="3000"/>
                </a:lnSpc>
              </a:pPr>
              <a:r>
                <a:rPr lang="en-US" sz="2400" spc="50" dirty="0">
                  <a:latin typeface="Gill Sans MT" panose="020B0502020104020203" pitchFamily="34" charset="77"/>
                  <a:cs typeface="Noto Serif Myanmar" panose="02020502060505020204" pitchFamily="18" charset="0"/>
                </a:rPr>
                <a:t>Ask Questions</a:t>
              </a:r>
            </a:p>
            <a:p>
              <a:pPr algn="ctr">
                <a:lnSpc>
                  <a:spcPts val="3000"/>
                </a:lnSpc>
              </a:pPr>
              <a:r>
                <a:rPr lang="en-US" sz="2400" spc="50" dirty="0">
                  <a:latin typeface="Gill Sans MT" panose="020B0502020104020203" pitchFamily="34" charset="77"/>
                  <a:cs typeface="Noto Serif Myanmar" panose="02020502060505020204" pitchFamily="18" charset="0"/>
                </a:rPr>
                <a:t>Promote Mid-West Issues </a:t>
              </a:r>
            </a:p>
          </p:txBody>
        </p:sp>
      </p:grpSp>
      <p:grpSp>
        <p:nvGrpSpPr>
          <p:cNvPr id="15" name="Group 15"/>
          <p:cNvGrpSpPr/>
          <p:nvPr/>
        </p:nvGrpSpPr>
        <p:grpSpPr>
          <a:xfrm>
            <a:off x="12218754" y="6741643"/>
            <a:ext cx="4236384" cy="1007366"/>
            <a:chOff x="0" y="-57150"/>
            <a:chExt cx="5648511" cy="1343154"/>
          </a:xfrm>
        </p:grpSpPr>
        <p:sp>
          <p:nvSpPr>
            <p:cNvPr id="16" name="TextBox 16"/>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GIVE US FEEDBACK</a:t>
              </a:r>
            </a:p>
          </p:txBody>
        </p:sp>
        <p:sp>
          <p:nvSpPr>
            <p:cNvPr id="17" name="TextBox 17"/>
            <p:cNvSpPr txBox="1"/>
            <p:nvPr/>
          </p:nvSpPr>
          <p:spPr>
            <a:xfrm>
              <a:off x="582719" y="819807"/>
              <a:ext cx="4483074" cy="466197"/>
            </a:xfrm>
            <a:prstGeom prst="rect">
              <a:avLst/>
            </a:prstGeom>
          </p:spPr>
          <p:txBody>
            <a:bodyPr lIns="0" tIns="0" rIns="0" bIns="0" rtlCol="0" anchor="t">
              <a:spAutoFit/>
            </a:bodyPr>
            <a:lstStyle/>
            <a:p>
              <a:pPr algn="ctr">
                <a:lnSpc>
                  <a:spcPts val="3000"/>
                </a:lnSpc>
              </a:pPr>
              <a:endParaRPr lang="en-US" sz="2000" spc="50" dirty="0">
                <a:latin typeface="Gill Sans MT" panose="020B0502020104020203" pitchFamily="34" charset="77"/>
                <a:cs typeface="Noto Serif Myanmar" panose="02020502060505020204" pitchFamily="18" charset="0"/>
              </a:endParaRPr>
            </a:p>
          </p:txBody>
        </p:sp>
      </p:grpSp>
      <p:grpSp>
        <p:nvGrpSpPr>
          <p:cNvPr id="21" name="Group 4">
            <a:extLst>
              <a:ext uri="{FF2B5EF4-FFF2-40B4-BE49-F238E27FC236}">
                <a16:creationId xmlns:a16="http://schemas.microsoft.com/office/drawing/2014/main" id="{9C007517-B15D-DF4D-9B8B-A6B3B531FF14}"/>
              </a:ext>
            </a:extLst>
          </p:cNvPr>
          <p:cNvGrpSpPr/>
          <p:nvPr/>
        </p:nvGrpSpPr>
        <p:grpSpPr>
          <a:xfrm>
            <a:off x="13654816" y="851215"/>
            <a:ext cx="4633184" cy="885308"/>
            <a:chOff x="0" y="0"/>
            <a:chExt cx="2602749" cy="497333"/>
          </a:xfrm>
        </p:grpSpPr>
        <p:sp>
          <p:nvSpPr>
            <p:cNvPr id="22" name="Freeform 5">
              <a:extLst>
                <a:ext uri="{FF2B5EF4-FFF2-40B4-BE49-F238E27FC236}">
                  <a16:creationId xmlns:a16="http://schemas.microsoft.com/office/drawing/2014/main" id="{BE5D142F-E642-E943-9294-037FC8D28538}"/>
                </a:ext>
              </a:extLst>
            </p:cNvPr>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
        <p:nvSpPr>
          <p:cNvPr id="18" name="Rectangle 17">
            <a:extLst>
              <a:ext uri="{FF2B5EF4-FFF2-40B4-BE49-F238E27FC236}">
                <a16:creationId xmlns:a16="http://schemas.microsoft.com/office/drawing/2014/main" id="{F4A5E489-0D56-9047-B0DB-C9A30C623E34}"/>
              </a:ext>
            </a:extLst>
          </p:cNvPr>
          <p:cNvSpPr/>
          <p:nvPr/>
        </p:nvSpPr>
        <p:spPr>
          <a:xfrm>
            <a:off x="12609100" y="7491860"/>
            <a:ext cx="3362307" cy="1200329"/>
          </a:xfrm>
          <a:prstGeom prst="rect">
            <a:avLst/>
          </a:prstGeom>
        </p:spPr>
        <p:txBody>
          <a:bodyPr wrap="square">
            <a:spAutoFit/>
          </a:bodyPr>
          <a:lstStyle/>
          <a:p>
            <a:pPr marR="0" lvl="0">
              <a:spcBef>
                <a:spcPts val="0"/>
              </a:spcBef>
              <a:spcAft>
                <a:spcPts val="0"/>
              </a:spcAft>
            </a:pPr>
            <a:r>
              <a:rPr lang="en-US" sz="240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Tell us where we can do better because that’s the only way we get better.</a:t>
            </a:r>
            <a:endParaRPr lang="en-US" sz="2400" dirty="0">
              <a:effectLst/>
              <a:latin typeface="Gill Sans MT" panose="020B05020201040202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9883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52850" y="4231987"/>
            <a:ext cx="10782300" cy="3833059"/>
            <a:chOff x="0" y="-47625"/>
            <a:chExt cx="14376400" cy="5110745"/>
          </a:xfrm>
        </p:grpSpPr>
        <p:sp>
          <p:nvSpPr>
            <p:cNvPr id="3" name="AutoShape 3"/>
            <p:cNvSpPr/>
            <p:nvPr/>
          </p:nvSpPr>
          <p:spPr>
            <a:xfrm>
              <a:off x="0" y="271912"/>
              <a:ext cx="14376400" cy="4791208"/>
            </a:xfrm>
            <a:prstGeom prst="rect">
              <a:avLst/>
            </a:prstGeom>
            <a:solidFill>
              <a:srgbClr val="1E3148"/>
            </a:solidFill>
          </p:spPr>
        </p:sp>
        <p:sp>
          <p:nvSpPr>
            <p:cNvPr id="4" name="TextBox 4"/>
            <p:cNvSpPr txBox="1"/>
            <p:nvPr/>
          </p:nvSpPr>
          <p:spPr>
            <a:xfrm>
              <a:off x="1023351" y="-47625"/>
              <a:ext cx="12329697" cy="4240477"/>
            </a:xfrm>
            <a:prstGeom prst="rect">
              <a:avLst/>
            </a:prstGeom>
          </p:spPr>
          <p:txBody>
            <a:bodyPr lIns="0" tIns="0" rIns="0" bIns="0" rtlCol="0" anchor="t">
              <a:spAutoFit/>
            </a:bodyPr>
            <a:lstStyle/>
            <a:p>
              <a:pPr algn="ctr">
                <a:lnSpc>
                  <a:spcPts val="6240"/>
                </a:lnSpc>
              </a:pPr>
              <a:endParaRPr dirty="0"/>
            </a:p>
            <a:p>
              <a:pPr algn="ctr">
                <a:lnSpc>
                  <a:spcPts val="6240"/>
                </a:lnSpc>
              </a:pPr>
              <a:r>
                <a:rPr lang="en-US" sz="4800" spc="480" dirty="0">
                  <a:solidFill>
                    <a:srgbClr val="FFFFFF"/>
                  </a:solidFill>
                  <a:latin typeface="Gill Sans MT" panose="020B0502020104020203" pitchFamily="34" charset="77"/>
                  <a:cs typeface="Noto Serif Myanmar" panose="02020502060505020204" pitchFamily="18" charset="0"/>
                </a:rPr>
                <a:t>ROSALIE HATHAWAY</a:t>
              </a:r>
            </a:p>
            <a:p>
              <a:pPr algn="ctr">
                <a:lnSpc>
                  <a:spcPts val="6240"/>
                </a:lnSpc>
              </a:pPr>
              <a:r>
                <a:rPr lang="en-US" sz="4800" spc="480" dirty="0">
                  <a:solidFill>
                    <a:srgbClr val="FFFFFF"/>
                  </a:solidFill>
                  <a:latin typeface="Gill Sans MT" panose="020B0502020104020203" pitchFamily="34" charset="77"/>
                  <a:cs typeface="Noto Serif Myanmar" panose="02020502060505020204" pitchFamily="18" charset="0"/>
                </a:rPr>
                <a:t>&amp; </a:t>
              </a:r>
            </a:p>
            <a:p>
              <a:pPr algn="ctr">
                <a:lnSpc>
                  <a:spcPts val="6240"/>
                </a:lnSpc>
              </a:pPr>
              <a:r>
                <a:rPr lang="en-US" sz="4800" spc="480" dirty="0">
                  <a:solidFill>
                    <a:srgbClr val="FFFFFF"/>
                  </a:solidFill>
                  <a:latin typeface="Gill Sans MT" panose="020B0502020104020203" pitchFamily="34" charset="77"/>
                  <a:cs typeface="Noto Serif Myanmar" panose="02020502060505020204" pitchFamily="18" charset="0"/>
                </a:rPr>
                <a:t>BOB GALE</a:t>
              </a:r>
            </a:p>
          </p:txBody>
        </p:sp>
      </p:grpSp>
      <p:sp>
        <p:nvSpPr>
          <p:cNvPr id="5" name="TextBox 5"/>
          <p:cNvSpPr txBox="1"/>
          <p:nvPr/>
        </p:nvSpPr>
        <p:spPr>
          <a:xfrm>
            <a:off x="4085665" y="2562765"/>
            <a:ext cx="10116667" cy="1217641"/>
          </a:xfrm>
          <a:prstGeom prst="rect">
            <a:avLst/>
          </a:prstGeom>
        </p:spPr>
        <p:txBody>
          <a:bodyPr wrap="square" lIns="0" tIns="0" rIns="0" bIns="0" rtlCol="0" anchor="t">
            <a:spAutoFit/>
          </a:bodyPr>
          <a:lstStyle/>
          <a:p>
            <a:pPr algn="ctr">
              <a:lnSpc>
                <a:spcPts val="10543"/>
              </a:lnSpc>
              <a:spcBef>
                <a:spcPct val="0"/>
              </a:spcBef>
            </a:pPr>
            <a:r>
              <a:rPr lang="en-US" sz="5400" spc="811" dirty="0">
                <a:solidFill>
                  <a:srgbClr val="000000"/>
                </a:solidFill>
                <a:latin typeface="Gill Sans MT" panose="020B0502020104020203" pitchFamily="34" charset="77"/>
                <a:cs typeface="Noto Serif Myanmar" panose="02020502060505020204" pitchFamily="18" charset="0"/>
              </a:rPr>
              <a:t>Join me in thanking</a:t>
            </a:r>
          </a:p>
        </p:txBody>
      </p:sp>
    </p:spTree>
    <p:extLst>
      <p:ext uri="{BB962C8B-B14F-4D97-AF65-F5344CB8AC3E}">
        <p14:creationId xmlns:p14="http://schemas.microsoft.com/office/powerpoint/2010/main" val="909013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42" y="0"/>
            <a:ext cx="5633915" cy="10287000"/>
            <a:chOff x="0" y="0"/>
            <a:chExt cx="7511887" cy="13716000"/>
          </a:xfrm>
        </p:grpSpPr>
        <p:pic>
          <p:nvPicPr>
            <p:cNvPr id="3" name="Picture 3"/>
            <p:cNvPicPr>
              <a:picLocks noChangeAspect="1"/>
            </p:cNvPicPr>
            <p:nvPr/>
          </p:nvPicPr>
          <p:blipFill>
            <a:blip r:embed="rId2"/>
            <a:srcRect l="4378" r="4378"/>
            <a:stretch>
              <a:fillRect/>
            </a:stretch>
          </p:blipFill>
          <p:spPr>
            <a:xfrm>
              <a:off x="0" y="0"/>
              <a:ext cx="7511887" cy="13716000"/>
            </a:xfrm>
            <a:prstGeom prst="rect">
              <a:avLst/>
            </a:prstGeom>
          </p:spPr>
        </p:pic>
      </p:grpSp>
      <p:grpSp>
        <p:nvGrpSpPr>
          <p:cNvPr id="4" name="Group 4"/>
          <p:cNvGrpSpPr/>
          <p:nvPr/>
        </p:nvGrpSpPr>
        <p:grpSpPr>
          <a:xfrm>
            <a:off x="10072227" y="3314700"/>
            <a:ext cx="8215773" cy="885308"/>
            <a:chOff x="0" y="0"/>
            <a:chExt cx="4615313" cy="497333"/>
          </a:xfrm>
        </p:grpSpPr>
        <p:sp>
          <p:nvSpPr>
            <p:cNvPr id="5" name="Freeform 5"/>
            <p:cNvSpPr/>
            <p:nvPr/>
          </p:nvSpPr>
          <p:spPr>
            <a:xfrm>
              <a:off x="0" y="0"/>
              <a:ext cx="4615312" cy="497333"/>
            </a:xfrm>
            <a:custGeom>
              <a:avLst/>
              <a:gdLst/>
              <a:ahLst/>
              <a:cxnLst/>
              <a:rect l="l" t="t" r="r" b="b"/>
              <a:pathLst>
                <a:path w="4615312" h="497333">
                  <a:moveTo>
                    <a:pt x="0" y="0"/>
                  </a:moveTo>
                  <a:lnTo>
                    <a:pt x="4615312" y="0"/>
                  </a:lnTo>
                  <a:lnTo>
                    <a:pt x="4615312" y="497333"/>
                  </a:lnTo>
                  <a:lnTo>
                    <a:pt x="0" y="497333"/>
                  </a:lnTo>
                  <a:close/>
                </a:path>
              </a:pathLst>
            </a:custGeom>
            <a:solidFill>
              <a:srgbClr val="137E8E"/>
            </a:solidFill>
          </p:spPr>
        </p:sp>
      </p:grpSp>
      <p:sp>
        <p:nvSpPr>
          <p:cNvPr id="7" name="TextBox 7"/>
          <p:cNvSpPr txBox="1"/>
          <p:nvPr/>
        </p:nvSpPr>
        <p:spPr>
          <a:xfrm>
            <a:off x="8884658" y="4943475"/>
            <a:ext cx="4114500" cy="593091"/>
          </a:xfrm>
          <a:prstGeom prst="rect">
            <a:avLst/>
          </a:prstGeom>
        </p:spPr>
        <p:txBody>
          <a:bodyPr lIns="0" tIns="0" rIns="0" bIns="0" rtlCol="0" anchor="t">
            <a:spAutoFit/>
          </a:bodyPr>
          <a:lstStyle/>
          <a:p>
            <a:pPr>
              <a:lnSpc>
                <a:spcPts val="5199"/>
              </a:lnSpc>
            </a:pPr>
            <a:r>
              <a:rPr lang="en-US" sz="2599" b="1" dirty="0">
                <a:solidFill>
                  <a:srgbClr val="000000"/>
                </a:solidFill>
                <a:latin typeface="+mj-lt"/>
              </a:rPr>
              <a:t>Regulatory Advocacy</a:t>
            </a:r>
          </a:p>
        </p:txBody>
      </p:sp>
      <p:sp>
        <p:nvSpPr>
          <p:cNvPr id="8" name="TextBox 8"/>
          <p:cNvSpPr txBox="1"/>
          <p:nvPr/>
        </p:nvSpPr>
        <p:spPr>
          <a:xfrm>
            <a:off x="12983394" y="4943475"/>
            <a:ext cx="4114500" cy="593091"/>
          </a:xfrm>
          <a:prstGeom prst="rect">
            <a:avLst/>
          </a:prstGeom>
        </p:spPr>
        <p:txBody>
          <a:bodyPr lIns="0" tIns="0" rIns="0" bIns="0" rtlCol="0" anchor="t">
            <a:spAutoFit/>
          </a:bodyPr>
          <a:lstStyle/>
          <a:p>
            <a:pPr>
              <a:lnSpc>
                <a:spcPts val="5199"/>
              </a:lnSpc>
            </a:pPr>
            <a:r>
              <a:rPr lang="en-US" sz="2599" b="1" dirty="0">
                <a:solidFill>
                  <a:srgbClr val="000000"/>
                </a:solidFill>
                <a:latin typeface="+mj-lt"/>
              </a:rPr>
              <a:t>Legal Representation</a:t>
            </a:r>
          </a:p>
        </p:txBody>
      </p:sp>
      <p:sp>
        <p:nvSpPr>
          <p:cNvPr id="9" name="TextBox 9"/>
          <p:cNvSpPr txBox="1"/>
          <p:nvPr/>
        </p:nvSpPr>
        <p:spPr>
          <a:xfrm>
            <a:off x="5029500" y="4943475"/>
            <a:ext cx="4114500" cy="593091"/>
          </a:xfrm>
          <a:prstGeom prst="rect">
            <a:avLst/>
          </a:prstGeom>
        </p:spPr>
        <p:txBody>
          <a:bodyPr lIns="0" tIns="0" rIns="0" bIns="0" rtlCol="0" anchor="t">
            <a:spAutoFit/>
          </a:bodyPr>
          <a:lstStyle/>
          <a:p>
            <a:pPr>
              <a:lnSpc>
                <a:spcPts val="5199"/>
              </a:lnSpc>
            </a:pPr>
            <a:r>
              <a:rPr lang="en-US" sz="2599" b="1" dirty="0">
                <a:solidFill>
                  <a:srgbClr val="000000"/>
                </a:solidFill>
                <a:latin typeface="+mj-lt"/>
              </a:rPr>
              <a:t>Lobbying</a:t>
            </a:r>
          </a:p>
        </p:txBody>
      </p:sp>
      <p:sp>
        <p:nvSpPr>
          <p:cNvPr id="10" name="TextBox 10"/>
          <p:cNvSpPr txBox="1"/>
          <p:nvPr/>
        </p:nvSpPr>
        <p:spPr>
          <a:xfrm>
            <a:off x="8749678" y="5591151"/>
            <a:ext cx="4114500" cy="2821285"/>
          </a:xfrm>
          <a:prstGeom prst="rect">
            <a:avLst/>
          </a:prstGeom>
        </p:spPr>
        <p:txBody>
          <a:bodyPr lIns="0" tIns="0" rIns="0" bIns="0" rtlCol="0" anchor="t">
            <a:spAutoFit/>
          </a:bodyPr>
          <a:lstStyle/>
          <a:p>
            <a:pPr marL="518160" lvl="1" indent="-259080">
              <a:lnSpc>
                <a:spcPts val="4416"/>
              </a:lnSpc>
              <a:buFont typeface="Arial"/>
              <a:buChar char="•"/>
            </a:pPr>
            <a:r>
              <a:rPr lang="en-US" sz="2400" dirty="0">
                <a:solidFill>
                  <a:srgbClr val="000000"/>
                </a:solidFill>
                <a:latin typeface="Gill Sans MT" panose="020B0502020104020203" pitchFamily="34" charset="77"/>
              </a:rPr>
              <a:t>Mid-West engages with federal agencies &amp; represents federal power customers on basin restoration efforts. </a:t>
            </a:r>
          </a:p>
        </p:txBody>
      </p:sp>
      <p:sp>
        <p:nvSpPr>
          <p:cNvPr id="11" name="TextBox 11"/>
          <p:cNvSpPr txBox="1"/>
          <p:nvPr/>
        </p:nvSpPr>
        <p:spPr>
          <a:xfrm>
            <a:off x="12864178" y="5591151"/>
            <a:ext cx="4114500" cy="2189382"/>
          </a:xfrm>
          <a:prstGeom prst="rect">
            <a:avLst/>
          </a:prstGeom>
        </p:spPr>
        <p:txBody>
          <a:bodyPr lIns="0" tIns="0" rIns="0" bIns="0" rtlCol="0" anchor="t">
            <a:spAutoFit/>
          </a:bodyPr>
          <a:lstStyle/>
          <a:p>
            <a:pPr marL="518160" lvl="1" indent="-259080">
              <a:lnSpc>
                <a:spcPts val="4416"/>
              </a:lnSpc>
              <a:buFont typeface="Arial"/>
              <a:buChar char="•"/>
            </a:pPr>
            <a:r>
              <a:rPr lang="en-US" sz="2400" dirty="0">
                <a:solidFill>
                  <a:srgbClr val="000000"/>
                </a:solidFill>
                <a:latin typeface="Gill Sans MT" panose="020B0502020104020203" pitchFamily="34" charset="77"/>
              </a:rPr>
              <a:t>Mid-West engages in the federal administrative law process on behalf of federal power customers. </a:t>
            </a:r>
          </a:p>
        </p:txBody>
      </p:sp>
      <p:sp>
        <p:nvSpPr>
          <p:cNvPr id="12" name="TextBox 12"/>
          <p:cNvSpPr txBox="1"/>
          <p:nvPr/>
        </p:nvSpPr>
        <p:spPr>
          <a:xfrm>
            <a:off x="4770158" y="5591151"/>
            <a:ext cx="4114500" cy="2257028"/>
          </a:xfrm>
          <a:prstGeom prst="rect">
            <a:avLst/>
          </a:prstGeom>
        </p:spPr>
        <p:txBody>
          <a:bodyPr lIns="0" tIns="0" rIns="0" bIns="0" rtlCol="0" anchor="t">
            <a:spAutoFit/>
          </a:bodyPr>
          <a:lstStyle/>
          <a:p>
            <a:pPr marL="518160" lvl="1" indent="-259080">
              <a:lnSpc>
                <a:spcPts val="4416"/>
              </a:lnSpc>
              <a:buFont typeface="Arial"/>
              <a:buChar char="•"/>
            </a:pPr>
            <a:r>
              <a:rPr lang="en-US" sz="2400" dirty="0">
                <a:solidFill>
                  <a:srgbClr val="000000"/>
                </a:solidFill>
                <a:latin typeface="Gill Sans MT" panose="020B0502020104020203" pitchFamily="34" charset="77"/>
              </a:rPr>
              <a:t>Mid-West advocates on issues important to federal power customers with legislators in 9 states. </a:t>
            </a:r>
          </a:p>
        </p:txBody>
      </p:sp>
      <p:sp>
        <p:nvSpPr>
          <p:cNvPr id="13" name="TextBox 13"/>
          <p:cNvSpPr txBox="1"/>
          <p:nvPr/>
        </p:nvSpPr>
        <p:spPr>
          <a:xfrm>
            <a:off x="9392431" y="1994357"/>
            <a:ext cx="7705463" cy="1094740"/>
          </a:xfrm>
          <a:prstGeom prst="rect">
            <a:avLst/>
          </a:prstGeom>
        </p:spPr>
        <p:txBody>
          <a:bodyPr lIns="0" tIns="0" rIns="0" bIns="0" rtlCol="0" anchor="t">
            <a:spAutoFit/>
          </a:bodyPr>
          <a:lstStyle/>
          <a:p>
            <a:pPr>
              <a:lnSpc>
                <a:spcPts val="8959"/>
              </a:lnSpc>
            </a:pPr>
            <a:r>
              <a:rPr lang="en-US" sz="6399" dirty="0">
                <a:solidFill>
                  <a:srgbClr val="000000"/>
                </a:solidFill>
                <a:latin typeface="Gill Sans MT" panose="020B0502020104020203" pitchFamily="34" charset="77"/>
              </a:rPr>
              <a:t>Mid-West Value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8353" y="1562100"/>
            <a:ext cx="7745337" cy="8276482"/>
            <a:chOff x="0" y="0"/>
            <a:chExt cx="9748158" cy="10898876"/>
          </a:xfrm>
        </p:grpSpPr>
        <p:pic>
          <p:nvPicPr>
            <p:cNvPr id="3" name="Picture 3"/>
            <p:cNvPicPr>
              <a:picLocks noChangeAspect="1"/>
            </p:cNvPicPr>
            <p:nvPr/>
          </p:nvPicPr>
          <p:blipFill>
            <a:blip r:embed="rId2"/>
            <a:srcRect l="15183" r="28468"/>
            <a:stretch>
              <a:fillRect/>
            </a:stretch>
          </p:blipFill>
          <p:spPr>
            <a:xfrm>
              <a:off x="0" y="0"/>
              <a:ext cx="9748158" cy="10898876"/>
            </a:xfrm>
            <a:prstGeom prst="rect">
              <a:avLst/>
            </a:prstGeom>
          </p:spPr>
        </p:pic>
      </p:grpSp>
      <p:grpSp>
        <p:nvGrpSpPr>
          <p:cNvPr id="4" name="Group 4"/>
          <p:cNvGrpSpPr/>
          <p:nvPr/>
        </p:nvGrpSpPr>
        <p:grpSpPr>
          <a:xfrm>
            <a:off x="13654816" y="2805553"/>
            <a:ext cx="4633184" cy="885308"/>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
        <p:nvSpPr>
          <p:cNvPr id="7" name="TextBox 7"/>
          <p:cNvSpPr txBox="1"/>
          <p:nvPr/>
        </p:nvSpPr>
        <p:spPr>
          <a:xfrm>
            <a:off x="9567596" y="4146127"/>
            <a:ext cx="7126083" cy="1766189"/>
          </a:xfrm>
          <a:prstGeom prst="rect">
            <a:avLst/>
          </a:prstGeom>
        </p:spPr>
        <p:txBody>
          <a:bodyPr lIns="0" tIns="0" rIns="0" bIns="0" rtlCol="0" anchor="t">
            <a:spAutoFit/>
          </a:bodyPr>
          <a:lstStyle/>
          <a:p>
            <a:pPr marL="259080" lvl="1">
              <a:lnSpc>
                <a:spcPts val="4800"/>
              </a:lnSpc>
            </a:pPr>
            <a:r>
              <a:rPr lang="en-US" sz="2400" dirty="0">
                <a:solidFill>
                  <a:srgbClr val="000000"/>
                </a:solidFill>
                <a:latin typeface="Gill Sans MT" panose="020B0502020104020203" pitchFamily="34" charset="77"/>
              </a:rPr>
              <a:t>Jim Horan</a:t>
            </a:r>
          </a:p>
          <a:p>
            <a:pPr marL="259080" lvl="1">
              <a:lnSpc>
                <a:spcPts val="4800"/>
              </a:lnSpc>
            </a:pPr>
            <a:r>
              <a:rPr lang="en-US" sz="2400" dirty="0">
                <a:solidFill>
                  <a:srgbClr val="000000"/>
                </a:solidFill>
                <a:latin typeface="Gill Sans MT" panose="020B0502020104020203" pitchFamily="34" charset="77"/>
                <a:hlinkClick r:id="rId3"/>
              </a:rPr>
              <a:t>jimbhoran@meconsumers.com</a:t>
            </a:r>
            <a:endParaRPr lang="en-US" sz="2400" dirty="0">
              <a:solidFill>
                <a:srgbClr val="000000"/>
              </a:solidFill>
              <a:latin typeface="Gill Sans MT" panose="020B0502020104020203" pitchFamily="34" charset="77"/>
            </a:endParaRPr>
          </a:p>
          <a:p>
            <a:pPr marL="259080" lvl="1">
              <a:lnSpc>
                <a:spcPts val="4800"/>
              </a:lnSpc>
            </a:pPr>
            <a:r>
              <a:rPr lang="en-US" sz="2400" dirty="0">
                <a:solidFill>
                  <a:srgbClr val="000000"/>
                </a:solidFill>
                <a:latin typeface="Gill Sans MT" panose="020B0502020104020203" pitchFamily="34" charset="77"/>
              </a:rPr>
              <a:t>Cell: 303-748-3170</a:t>
            </a:r>
          </a:p>
        </p:txBody>
      </p:sp>
      <p:sp>
        <p:nvSpPr>
          <p:cNvPr id="8" name="TextBox 8"/>
          <p:cNvSpPr txBox="1"/>
          <p:nvPr/>
        </p:nvSpPr>
        <p:spPr>
          <a:xfrm>
            <a:off x="7973277" y="2647238"/>
            <a:ext cx="10314723" cy="1156599"/>
          </a:xfrm>
          <a:prstGeom prst="rect">
            <a:avLst/>
          </a:prstGeom>
        </p:spPr>
        <p:txBody>
          <a:bodyPr lIns="0" tIns="0" rIns="0" bIns="0" rtlCol="0" anchor="t">
            <a:spAutoFit/>
          </a:bodyPr>
          <a:lstStyle/>
          <a:p>
            <a:pPr>
              <a:lnSpc>
                <a:spcPts val="9799"/>
              </a:lnSpc>
            </a:pPr>
            <a:r>
              <a:rPr lang="en-US" sz="6999" dirty="0">
                <a:solidFill>
                  <a:srgbClr val="000000"/>
                </a:solidFill>
                <a:latin typeface="Gill Sans MT" panose="020B0502020104020203" pitchFamily="34" charset="77"/>
              </a:rPr>
              <a:t>Thank you!</a:t>
            </a:r>
          </a:p>
        </p:txBody>
      </p:sp>
      <p:sp>
        <p:nvSpPr>
          <p:cNvPr id="6" name="Rectangle 5">
            <a:extLst>
              <a:ext uri="{FF2B5EF4-FFF2-40B4-BE49-F238E27FC236}">
                <a16:creationId xmlns:a16="http://schemas.microsoft.com/office/drawing/2014/main" id="{B5C3080C-F600-9145-BF50-C0FA81E61495}"/>
              </a:ext>
            </a:extLst>
          </p:cNvPr>
          <p:cNvSpPr/>
          <p:nvPr/>
        </p:nvSpPr>
        <p:spPr>
          <a:xfrm>
            <a:off x="8836224" y="8191500"/>
            <a:ext cx="8588825" cy="861711"/>
          </a:xfrm>
          <a:prstGeom prst="rect">
            <a:avLst/>
          </a:prstGeom>
        </p:spPr>
        <p:txBody>
          <a:bodyPr wrap="none">
            <a:spAutoFit/>
          </a:bodyPr>
          <a:lstStyle/>
          <a:p>
            <a:pPr algn="ctr">
              <a:lnSpc>
                <a:spcPts val="6599"/>
              </a:lnSpc>
            </a:pPr>
            <a:r>
              <a:rPr lang="en-US" sz="4400" spc="109" dirty="0">
                <a:solidFill>
                  <a:srgbClr val="1E3148"/>
                </a:solidFill>
                <a:latin typeface="Gill Sans MT" panose="020B0502020104020203" pitchFamily="34" charset="77"/>
                <a:cs typeface="Noto Serif Myanmar" panose="02020502060505020204" pitchFamily="18" charset="0"/>
              </a:rPr>
              <a:t>We hope to see you all next year!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846197" y="3384667"/>
            <a:ext cx="8028539" cy="4843955"/>
          </a:xfrm>
          <a:prstGeom prst="rect">
            <a:avLst/>
          </a:prstGeom>
        </p:spPr>
        <p:txBody>
          <a:bodyPr lIns="0" tIns="0" rIns="0" bIns="0" rtlCol="0" anchor="t">
            <a:spAutoFit/>
          </a:bodyPr>
          <a:lstStyle/>
          <a:p>
            <a:pPr marL="518160" lvl="1" indent="-259080">
              <a:lnSpc>
                <a:spcPts val="4800"/>
              </a:lnSpc>
              <a:buFont typeface="Arial"/>
              <a:buChar char="•"/>
            </a:pPr>
            <a:r>
              <a:rPr lang="en-US" sz="2400" dirty="0">
                <a:solidFill>
                  <a:srgbClr val="000000"/>
                </a:solidFill>
                <a:latin typeface="Gill Sans MT" panose="020B0502020104020203" pitchFamily="34" charset="77"/>
              </a:rPr>
              <a:t>WAPA Rate Process</a:t>
            </a:r>
          </a:p>
          <a:p>
            <a:pPr marL="518160" lvl="1" indent="-259080">
              <a:lnSpc>
                <a:spcPts val="4800"/>
              </a:lnSpc>
              <a:buFont typeface="Arial"/>
              <a:buChar char="•"/>
            </a:pPr>
            <a:r>
              <a:rPr lang="en-US" sz="2400" dirty="0">
                <a:solidFill>
                  <a:srgbClr val="000000"/>
                </a:solidFill>
                <a:latin typeface="Gill Sans MT" panose="020B0502020104020203" pitchFamily="34" charset="77"/>
              </a:rPr>
              <a:t>Legislative Wins</a:t>
            </a:r>
          </a:p>
          <a:p>
            <a:pPr marL="975360" lvl="2" indent="-259080">
              <a:lnSpc>
                <a:spcPts val="4800"/>
              </a:lnSpc>
              <a:buFont typeface="Arial"/>
              <a:buChar char="•"/>
            </a:pPr>
            <a:r>
              <a:rPr lang="en-US" sz="2400" dirty="0">
                <a:solidFill>
                  <a:srgbClr val="000000"/>
                </a:solidFill>
                <a:latin typeface="Gill Sans MT" panose="020B0502020104020203" pitchFamily="34" charset="77"/>
              </a:rPr>
              <a:t>WRDA</a:t>
            </a:r>
          </a:p>
          <a:p>
            <a:pPr marL="975360" lvl="2" indent="-259080">
              <a:lnSpc>
                <a:spcPts val="4800"/>
              </a:lnSpc>
              <a:buFont typeface="Arial"/>
              <a:buChar char="•"/>
            </a:pPr>
            <a:r>
              <a:rPr lang="en-US" sz="2400" dirty="0">
                <a:solidFill>
                  <a:srgbClr val="000000"/>
                </a:solidFill>
                <a:latin typeface="Gill Sans MT" panose="020B0502020104020203" pitchFamily="34" charset="77"/>
              </a:rPr>
              <a:t>Purchase Power and Wheeling</a:t>
            </a:r>
          </a:p>
          <a:p>
            <a:pPr marL="518160" lvl="1" indent="-259080">
              <a:lnSpc>
                <a:spcPts val="4800"/>
              </a:lnSpc>
              <a:buFont typeface="Arial"/>
              <a:buChar char="•"/>
            </a:pPr>
            <a:r>
              <a:rPr lang="en-US" sz="2400" dirty="0">
                <a:solidFill>
                  <a:srgbClr val="000000"/>
                </a:solidFill>
                <a:latin typeface="Gill Sans MT" panose="020B0502020104020203" pitchFamily="34" charset="77"/>
              </a:rPr>
              <a:t>Basin Restoration Efforts</a:t>
            </a:r>
          </a:p>
          <a:p>
            <a:pPr marL="975360" lvl="2" indent="-259080">
              <a:lnSpc>
                <a:spcPts val="4800"/>
              </a:lnSpc>
              <a:buFont typeface="Arial"/>
              <a:buChar char="•"/>
            </a:pPr>
            <a:r>
              <a:rPr lang="en-US" sz="2400" dirty="0">
                <a:solidFill>
                  <a:srgbClr val="000000"/>
                </a:solidFill>
                <a:latin typeface="Gill Sans MT" panose="020B0502020104020203" pitchFamily="34" charset="77"/>
              </a:rPr>
              <a:t>Fort Peck Test Flows</a:t>
            </a:r>
          </a:p>
          <a:p>
            <a:pPr marL="975360" lvl="2" indent="-259080">
              <a:lnSpc>
                <a:spcPts val="4800"/>
              </a:lnSpc>
              <a:buFont typeface="Arial"/>
              <a:buChar char="•"/>
            </a:pPr>
            <a:r>
              <a:rPr lang="en-US" sz="2400" dirty="0">
                <a:solidFill>
                  <a:srgbClr val="000000"/>
                </a:solidFill>
                <a:latin typeface="Gill Sans MT" panose="020B0502020104020203" pitchFamily="34" charset="77"/>
              </a:rPr>
              <a:t>MRRIC</a:t>
            </a:r>
          </a:p>
          <a:p>
            <a:pPr marL="518160" lvl="1" indent="-259080">
              <a:lnSpc>
                <a:spcPts val="4800"/>
              </a:lnSpc>
              <a:buFont typeface="Arial"/>
              <a:buChar char="•"/>
            </a:pPr>
            <a:r>
              <a:rPr lang="en-US" sz="2400" dirty="0">
                <a:solidFill>
                  <a:srgbClr val="000000"/>
                </a:solidFill>
                <a:latin typeface="Gill Sans MT" panose="020B0502020104020203" pitchFamily="34" charset="77"/>
              </a:rPr>
              <a:t>Value of Hydropower</a:t>
            </a:r>
          </a:p>
        </p:txBody>
      </p:sp>
      <p:sp>
        <p:nvSpPr>
          <p:cNvPr id="8" name="TextBox 8"/>
          <p:cNvSpPr txBox="1"/>
          <p:nvPr/>
        </p:nvSpPr>
        <p:spPr>
          <a:xfrm>
            <a:off x="1846197" y="2088118"/>
            <a:ext cx="5664482" cy="1061316"/>
          </a:xfrm>
          <a:prstGeom prst="rect">
            <a:avLst/>
          </a:prstGeom>
        </p:spPr>
        <p:txBody>
          <a:bodyPr lIns="0" tIns="0" rIns="0" bIns="0" rtlCol="0" anchor="t">
            <a:spAutoFit/>
          </a:bodyPr>
          <a:lstStyle/>
          <a:p>
            <a:pPr>
              <a:lnSpc>
                <a:spcPts val="8959"/>
              </a:lnSpc>
            </a:pPr>
            <a:r>
              <a:rPr lang="en-US" sz="6399" dirty="0">
                <a:solidFill>
                  <a:srgbClr val="000000"/>
                </a:solidFill>
                <a:latin typeface="Gill Sans MT" panose="020B0502020104020203" pitchFamily="34" charset="77"/>
              </a:rPr>
              <a:t>2024 Highlights</a:t>
            </a:r>
          </a:p>
        </p:txBody>
      </p:sp>
      <p:pic>
        <p:nvPicPr>
          <p:cNvPr id="6" name="Picture 5">
            <a:extLst>
              <a:ext uri="{FF2B5EF4-FFF2-40B4-BE49-F238E27FC236}">
                <a16:creationId xmlns:a16="http://schemas.microsoft.com/office/drawing/2014/main" id="{8B079F36-1C59-EA4B-8353-D6A59202E838}"/>
              </a:ext>
            </a:extLst>
          </p:cNvPr>
          <p:cNvPicPr>
            <a:picLocks noChangeAspect="1"/>
          </p:cNvPicPr>
          <p:nvPr/>
        </p:nvPicPr>
        <p:blipFill>
          <a:blip r:embed="rId2"/>
          <a:stretch>
            <a:fillRect/>
          </a:stretch>
        </p:blipFill>
        <p:spPr>
          <a:xfrm>
            <a:off x="10881360" y="1714500"/>
            <a:ext cx="7406640" cy="8572500"/>
          </a:xfrm>
          <a:prstGeom prst="rect">
            <a:avLst/>
          </a:prstGeom>
        </p:spPr>
      </p:pic>
      <p:grpSp>
        <p:nvGrpSpPr>
          <p:cNvPr id="4" name="Group 4"/>
          <p:cNvGrpSpPr/>
          <p:nvPr/>
        </p:nvGrpSpPr>
        <p:grpSpPr>
          <a:xfrm>
            <a:off x="8638811" y="8953500"/>
            <a:ext cx="4633184" cy="885308"/>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916180" y="3289777"/>
            <a:ext cx="6164205" cy="694101"/>
          </a:xfrm>
          <a:prstGeom prst="rect">
            <a:avLst/>
          </a:prstGeom>
        </p:spPr>
        <p:txBody>
          <a:bodyPr lIns="0" tIns="0" rIns="0" bIns="0" rtlCol="0" anchor="t">
            <a:spAutoFit/>
          </a:bodyPr>
          <a:lstStyle/>
          <a:p>
            <a:pPr>
              <a:lnSpc>
                <a:spcPts val="5793"/>
              </a:lnSpc>
            </a:pPr>
            <a:r>
              <a:rPr lang="en-US" sz="4456" spc="445" dirty="0">
                <a:latin typeface="Gill Sans MT" panose="020B0502020104020203" pitchFamily="34" charset="77"/>
                <a:cs typeface="Noto Serif Myanmar" panose="02020502060505020204" pitchFamily="18" charset="0"/>
              </a:rPr>
              <a:t>WAPA Rate Process</a:t>
            </a:r>
          </a:p>
        </p:txBody>
      </p:sp>
      <p:sp>
        <p:nvSpPr>
          <p:cNvPr id="7" name="TextBox 7"/>
          <p:cNvSpPr txBox="1"/>
          <p:nvPr/>
        </p:nvSpPr>
        <p:spPr>
          <a:xfrm>
            <a:off x="8229600" y="2747886"/>
            <a:ext cx="9287261" cy="5330947"/>
          </a:xfrm>
          <a:prstGeom prst="rect">
            <a:avLst/>
          </a:prstGeom>
        </p:spPr>
        <p:txBody>
          <a:bodyPr lIns="0" tIns="0" rIns="0" bIns="0" rtlCol="0" anchor="t">
            <a:spAutoFit/>
          </a:bodyPr>
          <a:lstStyle/>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Informal discussions at least monthly with Mid-West Water and Power Committee.</a:t>
            </a:r>
          </a:p>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Meeting with WAPA leadership, finance and rates teams as well as with USBR and USACE.</a:t>
            </a:r>
          </a:p>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Informal discussions allow for the greatest direction, feedback, and counsel from customers to the agencies.</a:t>
            </a:r>
          </a:p>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Stepped in rate over the next two years.</a:t>
            </a:r>
          </a:p>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Need to watch Drought Adder and see WAPA actually implement cost control.</a:t>
            </a:r>
          </a:p>
        </p:txBody>
      </p:sp>
      <p:grpSp>
        <p:nvGrpSpPr>
          <p:cNvPr id="13" name="Group 4">
            <a:extLst>
              <a:ext uri="{FF2B5EF4-FFF2-40B4-BE49-F238E27FC236}">
                <a16:creationId xmlns:a16="http://schemas.microsoft.com/office/drawing/2014/main" id="{28D2C056-1157-5F47-9C36-9BBB97CE01EB}"/>
              </a:ext>
            </a:extLst>
          </p:cNvPr>
          <p:cNvGrpSpPr/>
          <p:nvPr/>
        </p:nvGrpSpPr>
        <p:grpSpPr>
          <a:xfrm>
            <a:off x="0" y="1403010"/>
            <a:ext cx="6953257" cy="885308"/>
            <a:chOff x="0" y="0"/>
            <a:chExt cx="2661517" cy="497333"/>
          </a:xfrm>
        </p:grpSpPr>
        <p:sp>
          <p:nvSpPr>
            <p:cNvPr id="14" name="Freeform 5">
              <a:extLst>
                <a:ext uri="{FF2B5EF4-FFF2-40B4-BE49-F238E27FC236}">
                  <a16:creationId xmlns:a16="http://schemas.microsoft.com/office/drawing/2014/main" id="{38BF2493-4617-1640-BB5A-DDA7A95252EE}"/>
                </a:ext>
              </a:extLst>
            </p:cNvPr>
            <p:cNvSpPr/>
            <p:nvPr/>
          </p:nvSpPr>
          <p:spPr>
            <a:xfrm>
              <a:off x="0" y="0"/>
              <a:ext cx="2661517" cy="497333"/>
            </a:xfrm>
            <a:custGeom>
              <a:avLst/>
              <a:gdLst/>
              <a:ahLst/>
              <a:cxnLst/>
              <a:rect l="l" t="t" r="r" b="b"/>
              <a:pathLst>
                <a:path w="2661517" h="497333">
                  <a:moveTo>
                    <a:pt x="0" y="0"/>
                  </a:moveTo>
                  <a:lnTo>
                    <a:pt x="2661517" y="0"/>
                  </a:lnTo>
                  <a:lnTo>
                    <a:pt x="2661517" y="497333"/>
                  </a:lnTo>
                  <a:lnTo>
                    <a:pt x="0" y="497333"/>
                  </a:lnTo>
                  <a:close/>
                </a:path>
              </a:pathLst>
            </a:custGeom>
            <a:solidFill>
              <a:srgbClr val="137E8E"/>
            </a:solidFill>
          </p:spPr>
        </p:sp>
      </p:grpSp>
      <p:pic>
        <p:nvPicPr>
          <p:cNvPr id="2" name="Picture 1">
            <a:extLst>
              <a:ext uri="{FF2B5EF4-FFF2-40B4-BE49-F238E27FC236}">
                <a16:creationId xmlns:a16="http://schemas.microsoft.com/office/drawing/2014/main" id="{1B609A43-B914-2A4B-AA2F-9765BF6B872E}"/>
              </a:ext>
            </a:extLst>
          </p:cNvPr>
          <p:cNvPicPr>
            <a:picLocks noChangeAspect="1"/>
          </p:cNvPicPr>
          <p:nvPr/>
        </p:nvPicPr>
        <p:blipFill>
          <a:blip r:embed="rId2"/>
          <a:stretch>
            <a:fillRect/>
          </a:stretch>
        </p:blipFill>
        <p:spPr>
          <a:xfrm>
            <a:off x="0" y="4495800"/>
            <a:ext cx="7493000" cy="5791200"/>
          </a:xfrm>
          <a:prstGeom prst="rect">
            <a:avLst/>
          </a:prstGeom>
        </p:spPr>
      </p:pic>
    </p:spTree>
    <p:extLst>
      <p:ext uri="{BB962C8B-B14F-4D97-AF65-F5344CB8AC3E}">
        <p14:creationId xmlns:p14="http://schemas.microsoft.com/office/powerpoint/2010/main" val="3622367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2243506" y="3695700"/>
            <a:ext cx="5969903" cy="3812903"/>
          </a:xfrm>
          <a:prstGeom prst="rect">
            <a:avLst/>
          </a:prstGeom>
        </p:spPr>
        <p:txBody>
          <a:bodyPr wrap="square" lIns="0" tIns="0" rIns="0" bIns="0" rtlCol="0" anchor="t">
            <a:spAutoFit/>
          </a:bodyPr>
          <a:lstStyle/>
          <a:p>
            <a:pPr marL="342900" indent="-342900">
              <a:lnSpc>
                <a:spcPct val="150000"/>
              </a:lnSpc>
              <a:buFontTx/>
              <a:buChar char="-"/>
            </a:pPr>
            <a:r>
              <a:rPr lang="en-US" sz="2400" dirty="0">
                <a:latin typeface="Gill Sans MT" panose="020B0502020104020203" pitchFamily="34" charset="77"/>
                <a:cs typeface="Noto Serif Myanmar" panose="02020502060505020204" pitchFamily="18" charset="0"/>
              </a:rPr>
              <a:t>Direction to the USACE from Congress on applying the reduce cost share allocation at Garrison, Oahe and Peck.</a:t>
            </a:r>
          </a:p>
          <a:p>
            <a:pPr marL="342900" indent="-342900">
              <a:lnSpc>
                <a:spcPct val="150000"/>
              </a:lnSpc>
              <a:buFontTx/>
              <a:buChar char="-"/>
            </a:pPr>
            <a:r>
              <a:rPr lang="en-US" sz="2400" dirty="0">
                <a:latin typeface="Gill Sans MT" panose="020B0502020104020203" pitchFamily="34" charset="77"/>
                <a:cs typeface="Noto Serif Myanmar" panose="02020502060505020204" pitchFamily="18" charset="0"/>
              </a:rPr>
              <a:t>Hydropower remains priority authorized purpose at USACE facilities.</a:t>
            </a:r>
          </a:p>
          <a:p>
            <a:pPr marL="342900" indent="-342900">
              <a:lnSpc>
                <a:spcPct val="150000"/>
              </a:lnSpc>
              <a:buFontTx/>
              <a:buChar char="-"/>
            </a:pPr>
            <a:r>
              <a:rPr lang="en-US" sz="2400" dirty="0">
                <a:latin typeface="Gill Sans MT" panose="020B0502020104020203" pitchFamily="34" charset="77"/>
                <a:cs typeface="Noto Serif Myanmar" panose="02020502060505020204" pitchFamily="18" charset="0"/>
              </a:rPr>
              <a:t>PMA Administrator makes final decision on what is in rates.</a:t>
            </a:r>
          </a:p>
        </p:txBody>
      </p:sp>
      <p:sp>
        <p:nvSpPr>
          <p:cNvPr id="8" name="TextBox 8"/>
          <p:cNvSpPr txBox="1"/>
          <p:nvPr/>
        </p:nvSpPr>
        <p:spPr>
          <a:xfrm>
            <a:off x="698146" y="1790700"/>
            <a:ext cx="15075254" cy="1049070"/>
          </a:xfrm>
          <a:prstGeom prst="rect">
            <a:avLst/>
          </a:prstGeom>
        </p:spPr>
        <p:txBody>
          <a:bodyPr wrap="square" lIns="0" tIns="0" rIns="0" bIns="0" rtlCol="0" anchor="t">
            <a:spAutoFit/>
          </a:bodyPr>
          <a:lstStyle/>
          <a:p>
            <a:pPr>
              <a:lnSpc>
                <a:spcPts val="8959"/>
              </a:lnSpc>
            </a:pPr>
            <a:r>
              <a:rPr lang="en-US" sz="6000" dirty="0">
                <a:solidFill>
                  <a:srgbClr val="000000"/>
                </a:solidFill>
                <a:latin typeface="Gill Sans MT" panose="020B0502020104020203" pitchFamily="34" charset="77"/>
              </a:rPr>
              <a:t>Water Resources Development  Act (WRDA)</a:t>
            </a:r>
          </a:p>
        </p:txBody>
      </p:sp>
      <p:grpSp>
        <p:nvGrpSpPr>
          <p:cNvPr id="4" name="Group 4"/>
          <p:cNvGrpSpPr/>
          <p:nvPr/>
        </p:nvGrpSpPr>
        <p:grpSpPr>
          <a:xfrm>
            <a:off x="12243506" y="8238956"/>
            <a:ext cx="6019800" cy="885308"/>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pic>
        <p:nvPicPr>
          <p:cNvPr id="6" name="Picture 5">
            <a:extLst>
              <a:ext uri="{FF2B5EF4-FFF2-40B4-BE49-F238E27FC236}">
                <a16:creationId xmlns:a16="http://schemas.microsoft.com/office/drawing/2014/main" id="{BF5AC25E-BCC4-174B-93FD-92DDDFEB090E}"/>
              </a:ext>
            </a:extLst>
          </p:cNvPr>
          <p:cNvPicPr>
            <a:picLocks noChangeAspect="1"/>
          </p:cNvPicPr>
          <p:nvPr/>
        </p:nvPicPr>
        <p:blipFill>
          <a:blip r:embed="rId2"/>
          <a:stretch>
            <a:fillRect/>
          </a:stretch>
        </p:blipFill>
        <p:spPr>
          <a:xfrm>
            <a:off x="24694" y="3293477"/>
            <a:ext cx="10262305" cy="69935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F85548-6253-514C-AA8D-E77C50F5DA34}"/>
              </a:ext>
            </a:extLst>
          </p:cNvPr>
          <p:cNvPicPr>
            <a:picLocks noChangeAspect="1"/>
          </p:cNvPicPr>
          <p:nvPr/>
        </p:nvPicPr>
        <p:blipFill>
          <a:blip r:embed="rId2"/>
          <a:stretch>
            <a:fillRect/>
          </a:stretch>
        </p:blipFill>
        <p:spPr>
          <a:xfrm>
            <a:off x="4419600" y="1962148"/>
            <a:ext cx="10972800" cy="6362700"/>
          </a:xfrm>
          <a:prstGeom prst="rect">
            <a:avLst/>
          </a:prstGeom>
        </p:spPr>
      </p:pic>
      <p:grpSp>
        <p:nvGrpSpPr>
          <p:cNvPr id="4" name="Group 4"/>
          <p:cNvGrpSpPr/>
          <p:nvPr/>
        </p:nvGrpSpPr>
        <p:grpSpPr>
          <a:xfrm>
            <a:off x="10828195" y="1638299"/>
            <a:ext cx="7478855" cy="7010398"/>
            <a:chOff x="0" y="-302544"/>
            <a:chExt cx="4201340" cy="3938178"/>
          </a:xfrm>
        </p:grpSpPr>
        <p:sp>
          <p:nvSpPr>
            <p:cNvPr id="5" name="Freeform 5"/>
            <p:cNvSpPr/>
            <p:nvPr/>
          </p:nvSpPr>
          <p:spPr>
            <a:xfrm>
              <a:off x="0" y="-302544"/>
              <a:ext cx="4201340" cy="3938178"/>
            </a:xfrm>
            <a:custGeom>
              <a:avLst/>
              <a:gdLst/>
              <a:ahLst/>
              <a:cxnLst/>
              <a:rect l="l" t="t" r="r" b="b"/>
              <a:pathLst>
                <a:path w="4201340" h="3176893">
                  <a:moveTo>
                    <a:pt x="0" y="0"/>
                  </a:moveTo>
                  <a:lnTo>
                    <a:pt x="4201340" y="0"/>
                  </a:lnTo>
                  <a:lnTo>
                    <a:pt x="4201340" y="3176893"/>
                  </a:lnTo>
                  <a:lnTo>
                    <a:pt x="0" y="3176893"/>
                  </a:lnTo>
                  <a:close/>
                </a:path>
              </a:pathLst>
            </a:custGeom>
            <a:solidFill>
              <a:srgbClr val="137E8E"/>
            </a:solidFill>
          </p:spPr>
          <p:txBody>
            <a:bodyPr/>
            <a:lstStyle/>
            <a:p>
              <a:endParaRPr lang="en-US" dirty="0"/>
            </a:p>
          </p:txBody>
        </p:sp>
      </p:grpSp>
      <p:sp>
        <p:nvSpPr>
          <p:cNvPr id="7" name="TextBox 7"/>
          <p:cNvSpPr txBox="1"/>
          <p:nvPr/>
        </p:nvSpPr>
        <p:spPr>
          <a:xfrm>
            <a:off x="11561212" y="3029297"/>
            <a:ext cx="5664482" cy="4228402"/>
          </a:xfrm>
          <a:prstGeom prst="rect">
            <a:avLst/>
          </a:prstGeom>
        </p:spPr>
        <p:txBody>
          <a:bodyPr lIns="0" tIns="0" rIns="0" bIns="0" rtlCol="0" anchor="t">
            <a:spAutoFit/>
          </a:bodyPr>
          <a:lstStyle/>
          <a:p>
            <a:pPr marL="342900" indent="-342900">
              <a:lnSpc>
                <a:spcPts val="4800"/>
              </a:lnSpc>
              <a:buFont typeface="Arial" panose="020B0604020202020204" pitchFamily="34" charset="0"/>
              <a:buChar char="•"/>
            </a:pPr>
            <a:r>
              <a:rPr lang="en-US" sz="2400" dirty="0">
                <a:solidFill>
                  <a:schemeClr val="bg1"/>
                </a:solidFill>
                <a:latin typeface="Gill Sans MT" panose="020B0502020104020203" pitchFamily="34" charset="77"/>
              </a:rPr>
              <a:t>Success in short-term fix for scoring.</a:t>
            </a:r>
          </a:p>
          <a:p>
            <a:pPr marL="342900" indent="-342900">
              <a:lnSpc>
                <a:spcPts val="4800"/>
              </a:lnSpc>
              <a:buFont typeface="Arial" panose="020B0604020202020204" pitchFamily="34" charset="0"/>
              <a:buChar char="•"/>
            </a:pPr>
            <a:r>
              <a:rPr lang="en-US" sz="2400" dirty="0">
                <a:solidFill>
                  <a:schemeClr val="bg1"/>
                </a:solidFill>
                <a:latin typeface="Gill Sans MT" panose="020B0502020104020203" pitchFamily="34" charset="77"/>
              </a:rPr>
              <a:t>Legislation drafted in the House (Congresswoman Fischbach R-MN).</a:t>
            </a:r>
          </a:p>
          <a:p>
            <a:pPr marL="342900" indent="-342900">
              <a:lnSpc>
                <a:spcPts val="4800"/>
              </a:lnSpc>
              <a:buFont typeface="Arial" panose="020B0604020202020204" pitchFamily="34" charset="0"/>
              <a:buChar char="•"/>
            </a:pPr>
            <a:r>
              <a:rPr lang="en-US" sz="2400" dirty="0">
                <a:solidFill>
                  <a:schemeClr val="bg1"/>
                </a:solidFill>
                <a:latin typeface="Gill Sans MT" panose="020B0502020104020203" pitchFamily="34" charset="77"/>
              </a:rPr>
              <a:t>Need permanent fix to be resolved before significant drought impact.</a:t>
            </a:r>
          </a:p>
          <a:p>
            <a:pPr marL="342900" indent="-342900">
              <a:lnSpc>
                <a:spcPts val="4800"/>
              </a:lnSpc>
              <a:buFont typeface="Arial" panose="020B0604020202020204" pitchFamily="34" charset="0"/>
              <a:buChar char="•"/>
            </a:pPr>
            <a:r>
              <a:rPr lang="en-US" sz="2400" dirty="0">
                <a:solidFill>
                  <a:schemeClr val="bg1"/>
                </a:solidFill>
                <a:latin typeface="Gill Sans MT" panose="020B0502020104020203" pitchFamily="34" charset="77"/>
              </a:rPr>
              <a:t>Progress with Senate Leaders, CBO, OMB and Budget Committees.</a:t>
            </a:r>
          </a:p>
        </p:txBody>
      </p:sp>
      <p:sp>
        <p:nvSpPr>
          <p:cNvPr id="8" name="TextBox 8"/>
          <p:cNvSpPr txBox="1"/>
          <p:nvPr/>
        </p:nvSpPr>
        <p:spPr>
          <a:xfrm rot="-5400000">
            <a:off x="-1468494" y="4035761"/>
            <a:ext cx="7406923" cy="2215478"/>
          </a:xfrm>
          <a:prstGeom prst="rect">
            <a:avLst/>
          </a:prstGeom>
        </p:spPr>
        <p:txBody>
          <a:bodyPr lIns="0" tIns="0" rIns="0" bIns="0" rtlCol="0" anchor="t">
            <a:spAutoFit/>
          </a:bodyPr>
          <a:lstStyle/>
          <a:p>
            <a:pPr>
              <a:lnSpc>
                <a:spcPts val="8959"/>
              </a:lnSpc>
            </a:pPr>
            <a:r>
              <a:rPr lang="en-US" sz="6399" dirty="0">
                <a:solidFill>
                  <a:srgbClr val="000000"/>
                </a:solidFill>
                <a:latin typeface="Gill Sans MT" panose="020B0502020104020203" pitchFamily="34" charset="77"/>
              </a:rPr>
              <a:t>Purchase Power and Wheeling (PP&amp;W)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1187" r="32188"/>
          <a:stretch>
            <a:fillRect/>
          </a:stretch>
        </p:blipFill>
        <p:spPr>
          <a:xfrm>
            <a:off x="-2625" y="4848461"/>
            <a:ext cx="6953257" cy="5438539"/>
          </a:xfrm>
          <a:prstGeom prst="rect">
            <a:avLst/>
          </a:prstGeom>
        </p:spPr>
      </p:pic>
      <p:sp>
        <p:nvSpPr>
          <p:cNvPr id="5" name="TextBox 5"/>
          <p:cNvSpPr txBox="1"/>
          <p:nvPr/>
        </p:nvSpPr>
        <p:spPr>
          <a:xfrm>
            <a:off x="916180" y="3289777"/>
            <a:ext cx="6164205" cy="694101"/>
          </a:xfrm>
          <a:prstGeom prst="rect">
            <a:avLst/>
          </a:prstGeom>
        </p:spPr>
        <p:txBody>
          <a:bodyPr lIns="0" tIns="0" rIns="0" bIns="0" rtlCol="0" anchor="t">
            <a:spAutoFit/>
          </a:bodyPr>
          <a:lstStyle/>
          <a:p>
            <a:pPr>
              <a:lnSpc>
                <a:spcPts val="5793"/>
              </a:lnSpc>
            </a:pPr>
            <a:r>
              <a:rPr lang="en-US" sz="4456" spc="445" dirty="0">
                <a:latin typeface="Gill Sans MT" panose="020B0502020104020203" pitchFamily="34" charset="77"/>
                <a:cs typeface="Noto Serif Myanmar" panose="02020502060505020204" pitchFamily="18" charset="0"/>
              </a:rPr>
              <a:t>Fort Peck Test Flows</a:t>
            </a:r>
          </a:p>
        </p:txBody>
      </p:sp>
      <p:sp>
        <p:nvSpPr>
          <p:cNvPr id="10" name="TextBox 10"/>
          <p:cNvSpPr txBox="1"/>
          <p:nvPr/>
        </p:nvSpPr>
        <p:spPr>
          <a:xfrm>
            <a:off x="8382000" y="3172969"/>
            <a:ext cx="8135154" cy="3802003"/>
          </a:xfrm>
          <a:prstGeom prst="rect">
            <a:avLst/>
          </a:prstGeom>
        </p:spPr>
        <p:txBody>
          <a:bodyPr lIns="0" tIns="0" rIns="0" bIns="0" rtlCol="0" anchor="t">
            <a:spAutoFit/>
          </a:bodyPr>
          <a:lstStyle/>
          <a:p>
            <a:pPr marL="431801" lvl="1" indent="-215900">
              <a:lnSpc>
                <a:spcPct val="150000"/>
              </a:lnSpc>
              <a:buFont typeface="Arial"/>
              <a:buChar char="•"/>
            </a:pPr>
            <a:r>
              <a:rPr lang="en-US" sz="2800" spc="50" dirty="0">
                <a:solidFill>
                  <a:srgbClr val="000000"/>
                </a:solidFill>
                <a:latin typeface="Gill Sans MT" panose="020B0502020104020203" pitchFamily="34" charset="77"/>
                <a:cs typeface="Noto Serif Myanmar" panose="02020502060505020204" pitchFamily="18" charset="0"/>
              </a:rPr>
              <a:t>Initial test occurred in late spring and early summer.</a:t>
            </a:r>
          </a:p>
          <a:p>
            <a:pPr marL="431801" lvl="1" indent="-215900">
              <a:lnSpc>
                <a:spcPct val="150000"/>
              </a:lnSpc>
              <a:buFont typeface="Arial"/>
              <a:buChar char="•"/>
            </a:pPr>
            <a:r>
              <a:rPr lang="en-US" sz="2800" spc="50" dirty="0">
                <a:solidFill>
                  <a:srgbClr val="000000"/>
                </a:solidFill>
                <a:latin typeface="Gill Sans MT" panose="020B0502020104020203" pitchFamily="34" charset="77"/>
                <a:cs typeface="Noto Serif Myanmar" panose="02020502060505020204" pitchFamily="18" charset="0"/>
              </a:rPr>
              <a:t>Weekly calls with USACE, USFWS and stakeholders.</a:t>
            </a:r>
          </a:p>
          <a:p>
            <a:pPr marL="431801" lvl="1" indent="-215900">
              <a:lnSpc>
                <a:spcPct val="150000"/>
              </a:lnSpc>
              <a:buFont typeface="Arial"/>
              <a:buChar char="•"/>
            </a:pPr>
            <a:r>
              <a:rPr lang="en-US" sz="2800" spc="50" dirty="0">
                <a:solidFill>
                  <a:srgbClr val="000000"/>
                </a:solidFill>
                <a:latin typeface="Gill Sans MT" panose="020B0502020104020203" pitchFamily="34" charset="77"/>
                <a:cs typeface="Noto Serif Myanmar" panose="02020502060505020204" pitchFamily="18" charset="0"/>
              </a:rPr>
              <a:t>Waiting to see results analysis (March).</a:t>
            </a:r>
          </a:p>
          <a:p>
            <a:pPr marL="431801" lvl="1" indent="-215900">
              <a:lnSpc>
                <a:spcPct val="150000"/>
              </a:lnSpc>
              <a:buFont typeface="Arial"/>
              <a:buChar char="•"/>
            </a:pPr>
            <a:r>
              <a:rPr lang="en-US" sz="2800" spc="50" dirty="0">
                <a:solidFill>
                  <a:srgbClr val="000000"/>
                </a:solidFill>
                <a:latin typeface="Gill Sans MT" panose="020B0502020104020203" pitchFamily="34" charset="77"/>
                <a:cs typeface="Noto Serif Myanmar" panose="02020502060505020204" pitchFamily="18" charset="0"/>
              </a:rPr>
              <a:t>USACE doesn’t expect to run test flows in 2025.</a:t>
            </a:r>
          </a:p>
        </p:txBody>
      </p:sp>
      <p:grpSp>
        <p:nvGrpSpPr>
          <p:cNvPr id="13" name="Group 4">
            <a:extLst>
              <a:ext uri="{FF2B5EF4-FFF2-40B4-BE49-F238E27FC236}">
                <a16:creationId xmlns:a16="http://schemas.microsoft.com/office/drawing/2014/main" id="{28D2C056-1157-5F47-9C36-9BBB97CE01EB}"/>
              </a:ext>
            </a:extLst>
          </p:cNvPr>
          <p:cNvGrpSpPr/>
          <p:nvPr/>
        </p:nvGrpSpPr>
        <p:grpSpPr>
          <a:xfrm>
            <a:off x="-2625" y="4308151"/>
            <a:ext cx="6953257" cy="885308"/>
            <a:chOff x="0" y="0"/>
            <a:chExt cx="2661517" cy="497333"/>
          </a:xfrm>
        </p:grpSpPr>
        <p:sp>
          <p:nvSpPr>
            <p:cNvPr id="14" name="Freeform 5">
              <a:extLst>
                <a:ext uri="{FF2B5EF4-FFF2-40B4-BE49-F238E27FC236}">
                  <a16:creationId xmlns:a16="http://schemas.microsoft.com/office/drawing/2014/main" id="{38BF2493-4617-1640-BB5A-DDA7A95252EE}"/>
                </a:ext>
              </a:extLst>
            </p:cNvPr>
            <p:cNvSpPr/>
            <p:nvPr/>
          </p:nvSpPr>
          <p:spPr>
            <a:xfrm>
              <a:off x="0" y="0"/>
              <a:ext cx="2661517" cy="497333"/>
            </a:xfrm>
            <a:custGeom>
              <a:avLst/>
              <a:gdLst/>
              <a:ahLst/>
              <a:cxnLst/>
              <a:rect l="l" t="t" r="r" b="b"/>
              <a:pathLst>
                <a:path w="2661517" h="497333">
                  <a:moveTo>
                    <a:pt x="0" y="0"/>
                  </a:moveTo>
                  <a:lnTo>
                    <a:pt x="2661517" y="0"/>
                  </a:lnTo>
                  <a:lnTo>
                    <a:pt x="2661517" y="497333"/>
                  </a:lnTo>
                  <a:lnTo>
                    <a:pt x="0" y="497333"/>
                  </a:lnTo>
                  <a:close/>
                </a:path>
              </a:pathLst>
            </a:custGeom>
            <a:solidFill>
              <a:srgbClr val="137E8E"/>
            </a:solidFill>
          </p:spPr>
        </p:sp>
      </p:grpSp>
    </p:spTree>
    <p:extLst>
      <p:ext uri="{BB962C8B-B14F-4D97-AF65-F5344CB8AC3E}">
        <p14:creationId xmlns:p14="http://schemas.microsoft.com/office/powerpoint/2010/main" val="3580150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2374755"/>
            <a:ext cx="1028700" cy="885308"/>
            <a:chOff x="0" y="0"/>
            <a:chExt cx="577885" cy="497333"/>
          </a:xfrm>
        </p:grpSpPr>
        <p:sp>
          <p:nvSpPr>
            <p:cNvPr id="7" name="Freeform 7"/>
            <p:cNvSpPr/>
            <p:nvPr/>
          </p:nvSpPr>
          <p:spPr>
            <a:xfrm>
              <a:off x="0" y="0"/>
              <a:ext cx="577885" cy="497333"/>
            </a:xfrm>
            <a:custGeom>
              <a:avLst/>
              <a:gdLst/>
              <a:ahLst/>
              <a:cxnLst/>
              <a:rect l="l" t="t" r="r" b="b"/>
              <a:pathLst>
                <a:path w="577885" h="497333">
                  <a:moveTo>
                    <a:pt x="0" y="0"/>
                  </a:moveTo>
                  <a:lnTo>
                    <a:pt x="577885" y="0"/>
                  </a:lnTo>
                  <a:lnTo>
                    <a:pt x="577885" y="497333"/>
                  </a:lnTo>
                  <a:lnTo>
                    <a:pt x="0" y="497333"/>
                  </a:lnTo>
                  <a:close/>
                </a:path>
              </a:pathLst>
            </a:custGeom>
            <a:solidFill>
              <a:srgbClr val="137E8E"/>
            </a:solidFill>
          </p:spPr>
        </p:sp>
      </p:grpSp>
      <p:sp>
        <p:nvSpPr>
          <p:cNvPr id="9" name="TextBox 9"/>
          <p:cNvSpPr txBox="1"/>
          <p:nvPr/>
        </p:nvSpPr>
        <p:spPr>
          <a:xfrm>
            <a:off x="2268149" y="4381500"/>
            <a:ext cx="7714051" cy="4228402"/>
          </a:xfrm>
          <a:prstGeom prst="rect">
            <a:avLst/>
          </a:prstGeom>
        </p:spPr>
        <p:txBody>
          <a:bodyPr wrap="square" lIns="0" tIns="0" rIns="0" bIns="0" rtlCol="0" anchor="t">
            <a:spAutoFit/>
          </a:bodyPr>
          <a:lstStyle/>
          <a:p>
            <a:pPr marL="342900" indent="-342900">
              <a:lnSpc>
                <a:spcPts val="4800"/>
              </a:lnSpc>
              <a:buFontTx/>
              <a:buChar char="-"/>
            </a:pPr>
            <a:r>
              <a:rPr lang="en-US" sz="2400" dirty="0">
                <a:solidFill>
                  <a:srgbClr val="000000"/>
                </a:solidFill>
                <a:latin typeface="Gill Sans MT" panose="020B0502020104020203" pitchFamily="34" charset="77"/>
              </a:rPr>
              <a:t>Elected to third term as Committee Vice-Chair</a:t>
            </a:r>
          </a:p>
          <a:p>
            <a:pPr marL="800100" lvl="1" indent="-342900">
              <a:lnSpc>
                <a:spcPts val="4800"/>
              </a:lnSpc>
              <a:buFontTx/>
              <a:buChar char="-"/>
            </a:pPr>
            <a:r>
              <a:rPr lang="en-US" sz="2400" dirty="0">
                <a:solidFill>
                  <a:srgbClr val="000000"/>
                </a:solidFill>
                <a:latin typeface="Gill Sans MT" panose="020B0502020104020203" pitchFamily="34" charset="77"/>
              </a:rPr>
              <a:t>Improves relationships with leadership</a:t>
            </a:r>
          </a:p>
          <a:p>
            <a:pPr marL="800100" lvl="1" indent="-342900">
              <a:lnSpc>
                <a:spcPts val="4800"/>
              </a:lnSpc>
              <a:buFontTx/>
              <a:buChar char="-"/>
            </a:pPr>
            <a:r>
              <a:rPr lang="en-US" sz="2400" dirty="0">
                <a:solidFill>
                  <a:srgbClr val="000000"/>
                </a:solidFill>
                <a:latin typeface="Gill Sans MT" panose="020B0502020104020203" pitchFamily="34" charset="77"/>
              </a:rPr>
              <a:t>Building coalitions – tribes, irrigation, water supply, etc.</a:t>
            </a:r>
          </a:p>
          <a:p>
            <a:pPr marL="342900" indent="-342900">
              <a:lnSpc>
                <a:spcPts val="4800"/>
              </a:lnSpc>
              <a:buFontTx/>
              <a:buChar char="-"/>
            </a:pPr>
            <a:r>
              <a:rPr lang="en-US" sz="2400" dirty="0">
                <a:solidFill>
                  <a:srgbClr val="000000"/>
                </a:solidFill>
                <a:latin typeface="Gill Sans MT" panose="020B0502020104020203" pitchFamily="34" charset="77"/>
              </a:rPr>
              <a:t>Stakeholder Process vs. Litigation</a:t>
            </a:r>
          </a:p>
          <a:p>
            <a:pPr marL="342900" indent="-342900">
              <a:lnSpc>
                <a:spcPts val="4800"/>
              </a:lnSpc>
              <a:buFontTx/>
              <a:buChar char="-"/>
            </a:pPr>
            <a:r>
              <a:rPr lang="en-US" sz="2400" dirty="0">
                <a:solidFill>
                  <a:srgbClr val="000000"/>
                </a:solidFill>
                <a:latin typeface="Gill Sans MT" panose="020B0502020104020203" pitchFamily="34" charset="77"/>
              </a:rPr>
              <a:t>Focus on test flow impact and seeking consensus on need to delist piping plover.</a:t>
            </a:r>
          </a:p>
          <a:p>
            <a:pPr marL="342900" indent="-342900">
              <a:lnSpc>
                <a:spcPts val="4800"/>
              </a:lnSpc>
              <a:buFontTx/>
              <a:buChar char="-"/>
            </a:pPr>
            <a:r>
              <a:rPr lang="en-US" sz="2400" dirty="0">
                <a:solidFill>
                  <a:srgbClr val="000000"/>
                </a:solidFill>
                <a:latin typeface="Gill Sans MT" panose="020B0502020104020203" pitchFamily="34" charset="77"/>
              </a:rPr>
              <a:t>50 additional species threatened in Missouri River Basin.</a:t>
            </a:r>
          </a:p>
        </p:txBody>
      </p:sp>
      <p:sp>
        <p:nvSpPr>
          <p:cNvPr id="10" name="TextBox 10"/>
          <p:cNvSpPr txBox="1"/>
          <p:nvPr/>
        </p:nvSpPr>
        <p:spPr>
          <a:xfrm>
            <a:off x="2369339" y="2184429"/>
            <a:ext cx="9081903" cy="1870769"/>
          </a:xfrm>
          <a:prstGeom prst="rect">
            <a:avLst/>
          </a:prstGeom>
        </p:spPr>
        <p:txBody>
          <a:bodyPr lIns="0" tIns="0" rIns="0" bIns="0" rtlCol="0" anchor="t">
            <a:spAutoFit/>
          </a:bodyPr>
          <a:lstStyle/>
          <a:p>
            <a:pPr>
              <a:lnSpc>
                <a:spcPts val="7560"/>
              </a:lnSpc>
            </a:pPr>
            <a:r>
              <a:rPr lang="en-US" sz="5400" dirty="0">
                <a:solidFill>
                  <a:srgbClr val="000000"/>
                </a:solidFill>
                <a:latin typeface="Gill Sans MT" panose="020B0502020104020203" pitchFamily="34" charset="77"/>
              </a:rPr>
              <a:t>Missouri River Recovery &amp; Implementation Committee</a:t>
            </a:r>
          </a:p>
        </p:txBody>
      </p:sp>
      <p:pic>
        <p:nvPicPr>
          <p:cNvPr id="2" name="Picture 1">
            <a:extLst>
              <a:ext uri="{FF2B5EF4-FFF2-40B4-BE49-F238E27FC236}">
                <a16:creationId xmlns:a16="http://schemas.microsoft.com/office/drawing/2014/main" id="{8498F739-6AEF-1B42-8AA0-E41755AD88BA}"/>
              </a:ext>
            </a:extLst>
          </p:cNvPr>
          <p:cNvPicPr>
            <a:picLocks noChangeAspect="1"/>
          </p:cNvPicPr>
          <p:nvPr/>
        </p:nvPicPr>
        <p:blipFill rotWithShape="1">
          <a:blip r:embed="rId2"/>
          <a:srcRect l="20205" r="22869"/>
          <a:stretch/>
        </p:blipFill>
        <p:spPr>
          <a:xfrm>
            <a:off x="11887200" y="1395441"/>
            <a:ext cx="6400800" cy="74961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405962" y="2171700"/>
            <a:ext cx="6321880" cy="5562600"/>
            <a:chOff x="0" y="-302544"/>
            <a:chExt cx="4201340" cy="3938178"/>
          </a:xfrm>
        </p:grpSpPr>
        <p:sp>
          <p:nvSpPr>
            <p:cNvPr id="5" name="Freeform 5"/>
            <p:cNvSpPr/>
            <p:nvPr/>
          </p:nvSpPr>
          <p:spPr>
            <a:xfrm>
              <a:off x="0" y="-302544"/>
              <a:ext cx="4201340" cy="3938178"/>
            </a:xfrm>
            <a:custGeom>
              <a:avLst/>
              <a:gdLst/>
              <a:ahLst/>
              <a:cxnLst/>
              <a:rect l="l" t="t" r="r" b="b"/>
              <a:pathLst>
                <a:path w="4201340" h="3176893">
                  <a:moveTo>
                    <a:pt x="0" y="0"/>
                  </a:moveTo>
                  <a:lnTo>
                    <a:pt x="4201340" y="0"/>
                  </a:lnTo>
                  <a:lnTo>
                    <a:pt x="4201340" y="3176893"/>
                  </a:lnTo>
                  <a:lnTo>
                    <a:pt x="0" y="3176893"/>
                  </a:lnTo>
                  <a:close/>
                </a:path>
              </a:pathLst>
            </a:custGeom>
            <a:solidFill>
              <a:srgbClr val="137E8E"/>
            </a:solidFill>
          </p:spPr>
          <p:txBody>
            <a:bodyPr/>
            <a:lstStyle/>
            <a:p>
              <a:endParaRPr lang="en-US" dirty="0"/>
            </a:p>
          </p:txBody>
        </p:sp>
      </p:grpSp>
      <p:sp>
        <p:nvSpPr>
          <p:cNvPr id="7" name="TextBox 7"/>
          <p:cNvSpPr txBox="1"/>
          <p:nvPr/>
        </p:nvSpPr>
        <p:spPr>
          <a:xfrm>
            <a:off x="12063360" y="3771900"/>
            <a:ext cx="5664482" cy="3612849"/>
          </a:xfrm>
          <a:prstGeom prst="rect">
            <a:avLst/>
          </a:prstGeom>
        </p:spPr>
        <p:txBody>
          <a:bodyPr lIns="0" tIns="0" rIns="0" bIns="0" rtlCol="0" anchor="t">
            <a:spAutoFit/>
          </a:bodyPr>
          <a:lstStyle/>
          <a:p>
            <a:pPr marL="342900" indent="-342900">
              <a:lnSpc>
                <a:spcPts val="4800"/>
              </a:lnSpc>
              <a:buFont typeface="Arial" panose="020B0604020202020204" pitchFamily="34" charset="0"/>
              <a:buChar char="•"/>
            </a:pPr>
            <a:r>
              <a:rPr lang="en-US" sz="2800" dirty="0">
                <a:solidFill>
                  <a:schemeClr val="bg1"/>
                </a:solidFill>
                <a:latin typeface="Gill Sans MT" panose="020B0502020104020203" pitchFamily="34" charset="77"/>
              </a:rPr>
              <a:t>New versus Old</a:t>
            </a:r>
          </a:p>
          <a:p>
            <a:pPr marL="342900" indent="-342900">
              <a:lnSpc>
                <a:spcPts val="4800"/>
              </a:lnSpc>
              <a:buFont typeface="Arial" panose="020B0604020202020204" pitchFamily="34" charset="0"/>
              <a:buChar char="•"/>
            </a:pPr>
            <a:r>
              <a:rPr lang="en-US" sz="2800" dirty="0">
                <a:solidFill>
                  <a:schemeClr val="bg1"/>
                </a:solidFill>
                <a:latin typeface="Gill Sans MT" panose="020B0502020104020203" pitchFamily="34" charset="77"/>
              </a:rPr>
              <a:t>Economics driving removal debate</a:t>
            </a:r>
          </a:p>
          <a:p>
            <a:pPr marL="342900" indent="-342900">
              <a:lnSpc>
                <a:spcPts val="4800"/>
              </a:lnSpc>
              <a:buFont typeface="Arial" panose="020B0604020202020204" pitchFamily="34" charset="0"/>
              <a:buChar char="•"/>
            </a:pPr>
            <a:r>
              <a:rPr lang="en-US" sz="2800" dirty="0">
                <a:solidFill>
                  <a:schemeClr val="bg1"/>
                </a:solidFill>
                <a:latin typeface="Gill Sans MT" panose="020B0502020104020203" pitchFamily="34" charset="77"/>
              </a:rPr>
              <a:t>Unusual Coalitions</a:t>
            </a:r>
          </a:p>
          <a:p>
            <a:pPr marL="342900" indent="-342900">
              <a:lnSpc>
                <a:spcPts val="4800"/>
              </a:lnSpc>
              <a:buFont typeface="Arial" panose="020B0604020202020204" pitchFamily="34" charset="0"/>
              <a:buChar char="•"/>
            </a:pPr>
            <a:r>
              <a:rPr lang="en-US" sz="2800" dirty="0">
                <a:solidFill>
                  <a:schemeClr val="bg1"/>
                </a:solidFill>
                <a:latin typeface="Gill Sans MT" panose="020B0502020104020203" pitchFamily="34" charset="77"/>
              </a:rPr>
              <a:t>Amnesia </a:t>
            </a:r>
          </a:p>
          <a:p>
            <a:pPr marL="342900" indent="-342900">
              <a:lnSpc>
                <a:spcPts val="4800"/>
              </a:lnSpc>
              <a:buFont typeface="Arial" panose="020B0604020202020204" pitchFamily="34" charset="0"/>
              <a:buChar char="•"/>
            </a:pPr>
            <a:endParaRPr lang="en-US" sz="2400" dirty="0">
              <a:solidFill>
                <a:schemeClr val="bg1"/>
              </a:solidFill>
              <a:latin typeface="Gill Sans MT" panose="020B0502020104020203" pitchFamily="34" charset="77"/>
            </a:endParaRPr>
          </a:p>
          <a:p>
            <a:pPr marL="342900" indent="-342900">
              <a:lnSpc>
                <a:spcPts val="4800"/>
              </a:lnSpc>
              <a:buFont typeface="Arial" panose="020B0604020202020204" pitchFamily="34" charset="0"/>
              <a:buChar char="•"/>
            </a:pPr>
            <a:endParaRPr lang="en-US" sz="2400" dirty="0">
              <a:solidFill>
                <a:schemeClr val="bg1"/>
              </a:solidFill>
              <a:latin typeface="Gill Sans MT" panose="020B0502020104020203" pitchFamily="34" charset="77"/>
            </a:endParaRPr>
          </a:p>
        </p:txBody>
      </p:sp>
      <p:sp>
        <p:nvSpPr>
          <p:cNvPr id="8" name="TextBox 8"/>
          <p:cNvSpPr txBox="1"/>
          <p:nvPr/>
        </p:nvSpPr>
        <p:spPr>
          <a:xfrm rot="-5400000">
            <a:off x="-1717906" y="4612842"/>
            <a:ext cx="7970662" cy="1061316"/>
          </a:xfrm>
          <a:prstGeom prst="rect">
            <a:avLst/>
          </a:prstGeom>
        </p:spPr>
        <p:txBody>
          <a:bodyPr wrap="square" lIns="0" tIns="0" rIns="0" bIns="0" rtlCol="0" anchor="t">
            <a:spAutoFit/>
          </a:bodyPr>
          <a:lstStyle/>
          <a:p>
            <a:pPr>
              <a:lnSpc>
                <a:spcPts val="8959"/>
              </a:lnSpc>
            </a:pPr>
            <a:r>
              <a:rPr lang="en-US" sz="6399" dirty="0">
                <a:solidFill>
                  <a:srgbClr val="000000"/>
                </a:solidFill>
                <a:latin typeface="Gill Sans MT" panose="020B0502020104020203" pitchFamily="34" charset="77"/>
              </a:rPr>
              <a:t>Threats to Hydropower</a:t>
            </a:r>
          </a:p>
        </p:txBody>
      </p:sp>
      <p:pic>
        <p:nvPicPr>
          <p:cNvPr id="9" name="Content Placeholder 3">
            <a:extLst>
              <a:ext uri="{FF2B5EF4-FFF2-40B4-BE49-F238E27FC236}">
                <a16:creationId xmlns:a16="http://schemas.microsoft.com/office/drawing/2014/main" id="{239A1EE1-1FBB-8C46-8D5B-1F963F957920}"/>
              </a:ext>
            </a:extLst>
          </p:cNvPr>
          <p:cNvPicPr>
            <a:picLocks noChangeAspect="1"/>
          </p:cNvPicPr>
          <p:nvPr/>
        </p:nvPicPr>
        <p:blipFill>
          <a:blip r:embed="rId2"/>
          <a:stretch>
            <a:fillRect/>
          </a:stretch>
        </p:blipFill>
        <p:spPr>
          <a:xfrm>
            <a:off x="3941083" y="619081"/>
            <a:ext cx="6321879" cy="9048837"/>
          </a:xfrm>
          <a:prstGeom prst="rect">
            <a:avLst/>
          </a:prstGeom>
        </p:spPr>
      </p:pic>
    </p:spTree>
    <p:extLst>
      <p:ext uri="{BB962C8B-B14F-4D97-AF65-F5344CB8AC3E}">
        <p14:creationId xmlns:p14="http://schemas.microsoft.com/office/powerpoint/2010/main" val="483069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3fcf8fa-cfe6-4901-9417-032b5a1402b7" xsi:nil="true"/>
    <lcf76f155ced4ddcb4097134ff3c332f xmlns="a0cab361-6513-43b4-8a30-e3143c87fc2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68ED0AE9096B4EB76EB5CC292B3A51" ma:contentTypeVersion="13" ma:contentTypeDescription="Create a new document." ma:contentTypeScope="" ma:versionID="684e1656711a7b0a2dda761c29330077">
  <xsd:schema xmlns:xsd="http://www.w3.org/2001/XMLSchema" xmlns:xs="http://www.w3.org/2001/XMLSchema" xmlns:p="http://schemas.microsoft.com/office/2006/metadata/properties" xmlns:ns2="a0cab361-6513-43b4-8a30-e3143c87fc22" xmlns:ns3="33fcf8fa-cfe6-4901-9417-032b5a1402b7" targetNamespace="http://schemas.microsoft.com/office/2006/metadata/properties" ma:root="true" ma:fieldsID="e3d320beb7f2ea0028fc2b5f8be01dfd" ns2:_="" ns3:_="">
    <xsd:import namespace="a0cab361-6513-43b4-8a30-e3143c87fc22"/>
    <xsd:import namespace="33fcf8fa-cfe6-4901-9417-032b5a1402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ab361-6513-43b4-8a30-e3143c87fc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7793537-d38b-4b61-9287-f0ece50f4b1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fcf8fa-cfe6-4901-9417-032b5a1402b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4ed8bf-21dd-4914-9a62-b5d1ace64e59}" ma:internalName="TaxCatchAll" ma:showField="CatchAllData" ma:web="33fcf8fa-cfe6-4901-9417-032b5a1402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174981-2A6B-443A-AE63-A4AB10689D1E}">
  <ds:schemaRefs>
    <ds:schemaRef ds:uri="http://schemas.microsoft.com/office/2006/metadata/properties"/>
    <ds:schemaRef ds:uri="http://schemas.microsoft.com/office/2006/documentManagement/types"/>
    <ds:schemaRef ds:uri="a0cab361-6513-43b4-8a30-e3143c87fc22"/>
    <ds:schemaRef ds:uri="33fcf8fa-cfe6-4901-9417-032b5a1402b7"/>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4DC9DC7F-77C2-454A-A3BA-C130D2CEB443}"/>
</file>

<file path=customXml/itemProps3.xml><?xml version="1.0" encoding="utf-8"?>
<ds:datastoreItem xmlns:ds="http://schemas.openxmlformats.org/officeDocument/2006/customXml" ds:itemID="{0B6414A2-CE70-4C96-AEF3-E5846522D2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878</TotalTime>
  <Words>806</Words>
  <Application>Microsoft Macintosh PowerPoint</Application>
  <PresentationFormat>Custom</PresentationFormat>
  <Paragraphs>111</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Arial</vt:lpstr>
      <vt:lpstr>Montserrat Classic</vt:lpstr>
      <vt:lpstr>Gill Sans MT</vt:lpstr>
      <vt:lpstr>Montserrat Light</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Mid-West NIPCO Annual Meeting Presentation</dc:title>
  <cp:lastModifiedBy>Jim Horan</cp:lastModifiedBy>
  <cp:revision>71</cp:revision>
  <cp:lastPrinted>2023-12-13T12:44:54Z</cp:lastPrinted>
  <dcterms:created xsi:type="dcterms:W3CDTF">2006-08-16T00:00:00Z</dcterms:created>
  <dcterms:modified xsi:type="dcterms:W3CDTF">2024-12-16T17:47:27Z</dcterms:modified>
  <dc:identifier>DAE8TAwIQCs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0x010100F368ED0AE9096B4EB76EB5CC292B3A51</vt:lpwstr>
  </property>
  <property fmtid="{D5CDD505-2E9C-101B-9397-08002B2CF9AE}" pid="3" name="MediaServiceImageTags">
    <vt:lpwstr/>
  </property>
</Properties>
</file>