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9" r:id="rId4"/>
    <p:sldMasterId id="2147484226" r:id="rId5"/>
    <p:sldMasterId id="2147484051" r:id="rId6"/>
    <p:sldMasterId id="2147484232" r:id="rId7"/>
    <p:sldMasterId id="2147483723" r:id="rId8"/>
  </p:sldMasterIdLst>
  <p:notesMasterIdLst>
    <p:notesMasterId r:id="rId26"/>
  </p:notesMasterIdLst>
  <p:handoutMasterIdLst>
    <p:handoutMasterId r:id="rId27"/>
  </p:handoutMasterIdLst>
  <p:sldIdLst>
    <p:sldId id="274" r:id="rId9"/>
    <p:sldId id="2027" r:id="rId10"/>
    <p:sldId id="1001" r:id="rId11"/>
    <p:sldId id="2028" r:id="rId12"/>
    <p:sldId id="2307" r:id="rId13"/>
    <p:sldId id="612" r:id="rId14"/>
    <p:sldId id="2022" r:id="rId15"/>
    <p:sldId id="2021" r:id="rId16"/>
    <p:sldId id="332" r:id="rId17"/>
    <p:sldId id="2024" r:id="rId18"/>
    <p:sldId id="1216" r:id="rId19"/>
    <p:sldId id="717" r:id="rId20"/>
    <p:sldId id="2023" r:id="rId21"/>
    <p:sldId id="2025" r:id="rId22"/>
    <p:sldId id="310" r:id="rId23"/>
    <p:sldId id="2311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4E4E4"/>
    <a:srgbClr val="4D4D4D"/>
    <a:srgbClr val="DEDEDE"/>
    <a:srgbClr val="A29A92"/>
    <a:srgbClr val="00863D"/>
    <a:srgbClr val="00B050"/>
    <a:srgbClr val="C8C8C8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8400" autoAdjust="0"/>
  </p:normalViewPr>
  <p:slideViewPr>
    <p:cSldViewPr snapToGrid="0">
      <p:cViewPr varScale="1">
        <p:scale>
          <a:sx n="109" d="100"/>
          <a:sy n="109" d="100"/>
        </p:scale>
        <p:origin x="4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073FB-C23F-4A9C-BD44-61D82222127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964886E-FF16-4EA0-8AB2-DDA3AE88B26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Design/ Asset Management</a:t>
          </a:r>
        </a:p>
      </dgm:t>
    </dgm:pt>
    <dgm:pt modelId="{80446259-E77F-43AD-A656-FC2016C6A39A}" type="parTrans" cxnId="{DB3E6196-6B7D-4F59-B42D-D52869037C17}">
      <dgm:prSet/>
      <dgm:spPr/>
      <dgm:t>
        <a:bodyPr/>
        <a:lstStyle/>
        <a:p>
          <a:endParaRPr lang="en-US"/>
        </a:p>
      </dgm:t>
    </dgm:pt>
    <dgm:pt modelId="{CAE61E05-A422-406D-9F69-B5A555267BCF}" type="sibTrans" cxnId="{DB3E6196-6B7D-4F59-B42D-D52869037C17}">
      <dgm:prSet/>
      <dgm:spPr/>
      <dgm:t>
        <a:bodyPr/>
        <a:lstStyle/>
        <a:p>
          <a:endParaRPr lang="en-US"/>
        </a:p>
      </dgm:t>
    </dgm:pt>
    <dgm:pt modelId="{48316201-2EC7-485E-902D-3C9F11530A27}">
      <dgm:prSet phldrT="[Text]"/>
      <dgm:spPr>
        <a:noFill/>
      </dgm:spPr>
      <dgm:t>
        <a:bodyPr/>
        <a:lstStyle/>
        <a:p>
          <a:r>
            <a:rPr lang="en-US" dirty="0"/>
            <a:t>USACE Planning</a:t>
          </a:r>
        </a:p>
      </dgm:t>
    </dgm:pt>
    <dgm:pt modelId="{31F30979-69F3-4062-9D9D-B8B74D257757}" type="parTrans" cxnId="{40F2D225-0BC5-4F67-AC6C-50B687A7D87E}">
      <dgm:prSet/>
      <dgm:spPr/>
      <dgm:t>
        <a:bodyPr/>
        <a:lstStyle/>
        <a:p>
          <a:endParaRPr lang="en-US"/>
        </a:p>
      </dgm:t>
    </dgm:pt>
    <dgm:pt modelId="{CE3B912B-2D44-479F-A4AC-91EA052D940A}" type="sibTrans" cxnId="{40F2D225-0BC5-4F67-AC6C-50B687A7D87E}">
      <dgm:prSet/>
      <dgm:spPr/>
      <dgm:t>
        <a:bodyPr/>
        <a:lstStyle/>
        <a:p>
          <a:endParaRPr lang="en-US"/>
        </a:p>
      </dgm:t>
    </dgm:pt>
    <dgm:pt modelId="{3EB02CE3-DD8E-4FC8-A3E1-34BEBE37D83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Digital Transformation</a:t>
          </a:r>
        </a:p>
      </dgm:t>
    </dgm:pt>
    <dgm:pt modelId="{16E4FD45-0FC0-4E5D-A1B7-78A97A288BEB}" type="parTrans" cxnId="{58BFF3DF-44E4-476B-B3AA-DA0DC2B54013}">
      <dgm:prSet/>
      <dgm:spPr/>
      <dgm:t>
        <a:bodyPr/>
        <a:lstStyle/>
        <a:p>
          <a:endParaRPr lang="en-US"/>
        </a:p>
      </dgm:t>
    </dgm:pt>
    <dgm:pt modelId="{5B041EE6-4F55-4B3E-BACD-3BF9C8A02F37}" type="sibTrans" cxnId="{58BFF3DF-44E4-476B-B3AA-DA0DC2B54013}">
      <dgm:prSet/>
      <dgm:spPr/>
      <dgm:t>
        <a:bodyPr/>
        <a:lstStyle/>
        <a:p>
          <a:endParaRPr lang="en-US"/>
        </a:p>
      </dgm:t>
    </dgm:pt>
    <dgm:pt modelId="{E4BAF31D-C5D1-4A74-BCA1-6BF7D7B1618E}" type="pres">
      <dgm:prSet presAssocID="{00B073FB-C23F-4A9C-BD44-61D822221277}" presName="compositeShape" presStyleCnt="0">
        <dgm:presLayoutVars>
          <dgm:chMax val="7"/>
          <dgm:dir/>
          <dgm:resizeHandles val="exact"/>
        </dgm:presLayoutVars>
      </dgm:prSet>
      <dgm:spPr/>
    </dgm:pt>
    <dgm:pt modelId="{274079BE-2A35-4A5F-ADC7-95ED63AE6E8D}" type="pres">
      <dgm:prSet presAssocID="{00B073FB-C23F-4A9C-BD44-61D822221277}" presName="wedge1" presStyleLbl="node1" presStyleIdx="0" presStyleCnt="3" custLinFactNeighborX="508" custLinFactNeighborY="-1886"/>
      <dgm:spPr/>
    </dgm:pt>
    <dgm:pt modelId="{716C4E8B-7090-4BE9-B3F6-085B6F3A4496}" type="pres">
      <dgm:prSet presAssocID="{00B073FB-C23F-4A9C-BD44-61D822221277}" presName="dummy1a" presStyleCnt="0"/>
      <dgm:spPr/>
    </dgm:pt>
    <dgm:pt modelId="{C4456444-5B2C-4303-813E-FFF993BB2511}" type="pres">
      <dgm:prSet presAssocID="{00B073FB-C23F-4A9C-BD44-61D822221277}" presName="dummy1b" presStyleCnt="0"/>
      <dgm:spPr/>
    </dgm:pt>
    <dgm:pt modelId="{24D8D342-29F5-4274-95A7-9C4806E052B8}" type="pres">
      <dgm:prSet presAssocID="{00B073FB-C23F-4A9C-BD44-61D82222127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2BFC7C7-74AF-491A-A7E1-9EEF9E98206E}" type="pres">
      <dgm:prSet presAssocID="{00B073FB-C23F-4A9C-BD44-61D822221277}" presName="wedge2" presStyleLbl="node1" presStyleIdx="1" presStyleCnt="3"/>
      <dgm:spPr/>
    </dgm:pt>
    <dgm:pt modelId="{239A3716-3AAB-49DF-8201-429CE322BFA6}" type="pres">
      <dgm:prSet presAssocID="{00B073FB-C23F-4A9C-BD44-61D822221277}" presName="dummy2a" presStyleCnt="0"/>
      <dgm:spPr/>
    </dgm:pt>
    <dgm:pt modelId="{6B11AED5-F170-4330-A555-82781BE6A28D}" type="pres">
      <dgm:prSet presAssocID="{00B073FB-C23F-4A9C-BD44-61D822221277}" presName="dummy2b" presStyleCnt="0"/>
      <dgm:spPr/>
    </dgm:pt>
    <dgm:pt modelId="{F1DBB508-87B4-4A26-B8B0-FD64CA881970}" type="pres">
      <dgm:prSet presAssocID="{00B073FB-C23F-4A9C-BD44-61D82222127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27D7E8E-67AD-4D5F-9132-E7C15606A294}" type="pres">
      <dgm:prSet presAssocID="{00B073FB-C23F-4A9C-BD44-61D822221277}" presName="wedge3" presStyleLbl="node1" presStyleIdx="2" presStyleCnt="3"/>
      <dgm:spPr/>
    </dgm:pt>
    <dgm:pt modelId="{9DC2DEC6-E726-4087-9518-AEE57B61884C}" type="pres">
      <dgm:prSet presAssocID="{00B073FB-C23F-4A9C-BD44-61D822221277}" presName="dummy3a" presStyleCnt="0"/>
      <dgm:spPr/>
    </dgm:pt>
    <dgm:pt modelId="{E6088307-31BF-4CB7-8E95-F6AD3021555C}" type="pres">
      <dgm:prSet presAssocID="{00B073FB-C23F-4A9C-BD44-61D822221277}" presName="dummy3b" presStyleCnt="0"/>
      <dgm:spPr/>
    </dgm:pt>
    <dgm:pt modelId="{5115C35B-4B5A-43A0-8E4A-EDC59A7153FB}" type="pres">
      <dgm:prSet presAssocID="{00B073FB-C23F-4A9C-BD44-61D82222127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D283519-D4BC-49A7-BAEF-2324367762D1}" type="pres">
      <dgm:prSet presAssocID="{CAE61E05-A422-406D-9F69-B5A555267BCF}" presName="arrowWedge1" presStyleLbl="fgSibTrans2D1" presStyleIdx="0" presStyleCnt="3" custLinFactNeighborX="445" custLinFactNeighborY="447"/>
      <dgm:spPr/>
    </dgm:pt>
    <dgm:pt modelId="{5D0C233F-512E-4E32-89FE-5002C7FF5E21}" type="pres">
      <dgm:prSet presAssocID="{CE3B912B-2D44-479F-A4AC-91EA052D940A}" presName="arrowWedge2" presStyleLbl="fgSibTrans2D1" presStyleIdx="1" presStyleCnt="3"/>
      <dgm:spPr/>
    </dgm:pt>
    <dgm:pt modelId="{C098D5BD-A263-4D16-AB77-4C3C0F8E1DFF}" type="pres">
      <dgm:prSet presAssocID="{5B041EE6-4F55-4B3E-BACD-3BF9C8A02F37}" presName="arrowWedge3" presStyleLbl="fgSibTrans2D1" presStyleIdx="2" presStyleCnt="3"/>
      <dgm:spPr/>
    </dgm:pt>
  </dgm:ptLst>
  <dgm:cxnLst>
    <dgm:cxn modelId="{3347C419-3651-4C7D-BEA8-DF95C1E3E978}" type="presOf" srcId="{C964886E-FF16-4EA0-8AB2-DDA3AE88B26D}" destId="{24D8D342-29F5-4274-95A7-9C4806E052B8}" srcOrd="1" destOrd="0" presId="urn:microsoft.com/office/officeart/2005/8/layout/cycle8"/>
    <dgm:cxn modelId="{40F2D225-0BC5-4F67-AC6C-50B687A7D87E}" srcId="{00B073FB-C23F-4A9C-BD44-61D822221277}" destId="{48316201-2EC7-485E-902D-3C9F11530A27}" srcOrd="1" destOrd="0" parTransId="{31F30979-69F3-4062-9D9D-B8B74D257757}" sibTransId="{CE3B912B-2D44-479F-A4AC-91EA052D940A}"/>
    <dgm:cxn modelId="{4F424D39-3CB0-4BE8-A632-790D49AE8716}" type="presOf" srcId="{48316201-2EC7-485E-902D-3C9F11530A27}" destId="{B2BFC7C7-74AF-491A-A7E1-9EEF9E98206E}" srcOrd="0" destOrd="0" presId="urn:microsoft.com/office/officeart/2005/8/layout/cycle8"/>
    <dgm:cxn modelId="{F0FE053A-1FAB-4266-B297-8E970991A494}" type="presOf" srcId="{C964886E-FF16-4EA0-8AB2-DDA3AE88B26D}" destId="{274079BE-2A35-4A5F-ADC7-95ED63AE6E8D}" srcOrd="0" destOrd="0" presId="urn:microsoft.com/office/officeart/2005/8/layout/cycle8"/>
    <dgm:cxn modelId="{5FA5575A-B863-4603-A074-832C8FEEC010}" type="presOf" srcId="{3EB02CE3-DD8E-4FC8-A3E1-34BEBE37D83B}" destId="{5115C35B-4B5A-43A0-8E4A-EDC59A7153FB}" srcOrd="1" destOrd="0" presId="urn:microsoft.com/office/officeart/2005/8/layout/cycle8"/>
    <dgm:cxn modelId="{DB3E6196-6B7D-4F59-B42D-D52869037C17}" srcId="{00B073FB-C23F-4A9C-BD44-61D822221277}" destId="{C964886E-FF16-4EA0-8AB2-DDA3AE88B26D}" srcOrd="0" destOrd="0" parTransId="{80446259-E77F-43AD-A656-FC2016C6A39A}" sibTransId="{CAE61E05-A422-406D-9F69-B5A555267BCF}"/>
    <dgm:cxn modelId="{462B7BAC-7BAC-4E7D-9739-4BD1E81E4530}" type="presOf" srcId="{00B073FB-C23F-4A9C-BD44-61D822221277}" destId="{E4BAF31D-C5D1-4A74-BCA1-6BF7D7B1618E}" srcOrd="0" destOrd="0" presId="urn:microsoft.com/office/officeart/2005/8/layout/cycle8"/>
    <dgm:cxn modelId="{EFB7FDB7-D259-4F24-B908-D94E77380B4C}" type="presOf" srcId="{48316201-2EC7-485E-902D-3C9F11530A27}" destId="{F1DBB508-87B4-4A26-B8B0-FD64CA881970}" srcOrd="1" destOrd="0" presId="urn:microsoft.com/office/officeart/2005/8/layout/cycle8"/>
    <dgm:cxn modelId="{D54C5DC9-F6FB-4FE5-9E65-983522FA6DB3}" type="presOf" srcId="{3EB02CE3-DD8E-4FC8-A3E1-34BEBE37D83B}" destId="{627D7E8E-67AD-4D5F-9132-E7C15606A294}" srcOrd="0" destOrd="0" presId="urn:microsoft.com/office/officeart/2005/8/layout/cycle8"/>
    <dgm:cxn modelId="{58BFF3DF-44E4-476B-B3AA-DA0DC2B54013}" srcId="{00B073FB-C23F-4A9C-BD44-61D822221277}" destId="{3EB02CE3-DD8E-4FC8-A3E1-34BEBE37D83B}" srcOrd="2" destOrd="0" parTransId="{16E4FD45-0FC0-4E5D-A1B7-78A97A288BEB}" sibTransId="{5B041EE6-4F55-4B3E-BACD-3BF9C8A02F37}"/>
    <dgm:cxn modelId="{7A46F3F5-E25C-4F10-B5EE-48577CFFED77}" type="presParOf" srcId="{E4BAF31D-C5D1-4A74-BCA1-6BF7D7B1618E}" destId="{274079BE-2A35-4A5F-ADC7-95ED63AE6E8D}" srcOrd="0" destOrd="0" presId="urn:microsoft.com/office/officeart/2005/8/layout/cycle8"/>
    <dgm:cxn modelId="{455E9E7D-0FB8-46D0-B78D-CD6C355F6D60}" type="presParOf" srcId="{E4BAF31D-C5D1-4A74-BCA1-6BF7D7B1618E}" destId="{716C4E8B-7090-4BE9-B3F6-085B6F3A4496}" srcOrd="1" destOrd="0" presId="urn:microsoft.com/office/officeart/2005/8/layout/cycle8"/>
    <dgm:cxn modelId="{CA83F63A-CC75-4262-BECB-9FAD693795C4}" type="presParOf" srcId="{E4BAF31D-C5D1-4A74-BCA1-6BF7D7B1618E}" destId="{C4456444-5B2C-4303-813E-FFF993BB2511}" srcOrd="2" destOrd="0" presId="urn:microsoft.com/office/officeart/2005/8/layout/cycle8"/>
    <dgm:cxn modelId="{BD43962D-3DB7-436A-AAC3-529B9CBABC7B}" type="presParOf" srcId="{E4BAF31D-C5D1-4A74-BCA1-6BF7D7B1618E}" destId="{24D8D342-29F5-4274-95A7-9C4806E052B8}" srcOrd="3" destOrd="0" presId="urn:microsoft.com/office/officeart/2005/8/layout/cycle8"/>
    <dgm:cxn modelId="{142EC01C-1ECD-47AF-B271-CDA71C5E9E5A}" type="presParOf" srcId="{E4BAF31D-C5D1-4A74-BCA1-6BF7D7B1618E}" destId="{B2BFC7C7-74AF-491A-A7E1-9EEF9E98206E}" srcOrd="4" destOrd="0" presId="urn:microsoft.com/office/officeart/2005/8/layout/cycle8"/>
    <dgm:cxn modelId="{DF8E9187-BDB2-4C3B-ABD9-B7817BF017EE}" type="presParOf" srcId="{E4BAF31D-C5D1-4A74-BCA1-6BF7D7B1618E}" destId="{239A3716-3AAB-49DF-8201-429CE322BFA6}" srcOrd="5" destOrd="0" presId="urn:microsoft.com/office/officeart/2005/8/layout/cycle8"/>
    <dgm:cxn modelId="{E7491F3E-816F-409C-BA8D-A41AD1D56F79}" type="presParOf" srcId="{E4BAF31D-C5D1-4A74-BCA1-6BF7D7B1618E}" destId="{6B11AED5-F170-4330-A555-82781BE6A28D}" srcOrd="6" destOrd="0" presId="urn:microsoft.com/office/officeart/2005/8/layout/cycle8"/>
    <dgm:cxn modelId="{16A750AD-E627-4C50-9E2A-D1C8EC051713}" type="presParOf" srcId="{E4BAF31D-C5D1-4A74-BCA1-6BF7D7B1618E}" destId="{F1DBB508-87B4-4A26-B8B0-FD64CA881970}" srcOrd="7" destOrd="0" presId="urn:microsoft.com/office/officeart/2005/8/layout/cycle8"/>
    <dgm:cxn modelId="{11EC9B0E-0879-4C5E-8059-1AE06E32ED23}" type="presParOf" srcId="{E4BAF31D-C5D1-4A74-BCA1-6BF7D7B1618E}" destId="{627D7E8E-67AD-4D5F-9132-E7C15606A294}" srcOrd="8" destOrd="0" presId="urn:microsoft.com/office/officeart/2005/8/layout/cycle8"/>
    <dgm:cxn modelId="{B0A0295B-4389-46CE-8441-FF64360CD802}" type="presParOf" srcId="{E4BAF31D-C5D1-4A74-BCA1-6BF7D7B1618E}" destId="{9DC2DEC6-E726-4087-9518-AEE57B61884C}" srcOrd="9" destOrd="0" presId="urn:microsoft.com/office/officeart/2005/8/layout/cycle8"/>
    <dgm:cxn modelId="{DFA93E42-6F01-4E5B-86E6-ABEBCC56EFB6}" type="presParOf" srcId="{E4BAF31D-C5D1-4A74-BCA1-6BF7D7B1618E}" destId="{E6088307-31BF-4CB7-8E95-F6AD3021555C}" srcOrd="10" destOrd="0" presId="urn:microsoft.com/office/officeart/2005/8/layout/cycle8"/>
    <dgm:cxn modelId="{FF30680A-5F22-4D6F-A880-3A4C4CE8C9BE}" type="presParOf" srcId="{E4BAF31D-C5D1-4A74-BCA1-6BF7D7B1618E}" destId="{5115C35B-4B5A-43A0-8E4A-EDC59A7153FB}" srcOrd="11" destOrd="0" presId="urn:microsoft.com/office/officeart/2005/8/layout/cycle8"/>
    <dgm:cxn modelId="{61FCA333-C888-4D28-B692-15450EAAE03F}" type="presParOf" srcId="{E4BAF31D-C5D1-4A74-BCA1-6BF7D7B1618E}" destId="{3D283519-D4BC-49A7-BAEF-2324367762D1}" srcOrd="12" destOrd="0" presId="urn:microsoft.com/office/officeart/2005/8/layout/cycle8"/>
    <dgm:cxn modelId="{7D9DA7D3-3033-4FB0-8E6F-5539495E0BF0}" type="presParOf" srcId="{E4BAF31D-C5D1-4A74-BCA1-6BF7D7B1618E}" destId="{5D0C233F-512E-4E32-89FE-5002C7FF5E21}" srcOrd="13" destOrd="0" presId="urn:microsoft.com/office/officeart/2005/8/layout/cycle8"/>
    <dgm:cxn modelId="{352FC902-E053-4CD0-8CBE-1FC52879C2E0}" type="presParOf" srcId="{E4BAF31D-C5D1-4A74-BCA1-6BF7D7B1618E}" destId="{C098D5BD-A263-4D16-AB77-4C3C0F8E1D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1B74C-C51D-4AA9-BD3F-BD039224155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D03494-D5B0-4D09-B0CA-15457BE44DE4}">
      <dgm:prSet/>
      <dgm:spPr/>
      <dgm:t>
        <a:bodyPr/>
        <a:lstStyle/>
        <a:p>
          <a:r>
            <a:rPr lang="en-US" dirty="0"/>
            <a:t>Optimal timing and alternative for investment</a:t>
          </a:r>
        </a:p>
      </dgm:t>
    </dgm:pt>
    <dgm:pt modelId="{2E1C5E4D-866E-45AF-BD95-885E598B17DE}" type="parTrans" cxnId="{864BFB24-E0F4-4722-9F52-25811503B0EF}">
      <dgm:prSet/>
      <dgm:spPr/>
      <dgm:t>
        <a:bodyPr/>
        <a:lstStyle/>
        <a:p>
          <a:endParaRPr lang="en-US"/>
        </a:p>
      </dgm:t>
    </dgm:pt>
    <dgm:pt modelId="{7FFA2B3C-2CDC-4680-AF0F-9431F0FFECE6}" type="sibTrans" cxnId="{864BFB24-E0F4-4722-9F52-25811503B0EF}">
      <dgm:prSet/>
      <dgm:spPr/>
      <dgm:t>
        <a:bodyPr/>
        <a:lstStyle/>
        <a:p>
          <a:endParaRPr lang="en-US"/>
        </a:p>
      </dgm:t>
    </dgm:pt>
    <dgm:pt modelId="{4D608879-FBA3-4403-9168-A1269B708B24}">
      <dgm:prSet/>
      <dgm:spPr/>
      <dgm:t>
        <a:bodyPr/>
        <a:lstStyle/>
        <a:p>
          <a:r>
            <a:rPr lang="en-US" dirty="0"/>
            <a:t>Optimal number of units to modernize</a:t>
          </a:r>
        </a:p>
      </dgm:t>
    </dgm:pt>
    <dgm:pt modelId="{CDFF300B-EF94-484A-957A-3543C76CBB55}" type="parTrans" cxnId="{711D7C83-4A0E-4DEE-9696-D71BB0444F55}">
      <dgm:prSet/>
      <dgm:spPr/>
      <dgm:t>
        <a:bodyPr/>
        <a:lstStyle/>
        <a:p>
          <a:endParaRPr lang="en-US"/>
        </a:p>
      </dgm:t>
    </dgm:pt>
    <dgm:pt modelId="{5275CD86-A09F-4FB6-AFE1-77221A8A500B}" type="sibTrans" cxnId="{711D7C83-4A0E-4DEE-9696-D71BB0444F55}">
      <dgm:prSet/>
      <dgm:spPr/>
      <dgm:t>
        <a:bodyPr/>
        <a:lstStyle/>
        <a:p>
          <a:endParaRPr lang="en-US"/>
        </a:p>
      </dgm:t>
    </dgm:pt>
    <dgm:pt modelId="{C2673843-A6D8-4480-BA3B-C6B0C2445910}">
      <dgm:prSet/>
      <dgm:spPr/>
      <dgm:t>
        <a:bodyPr/>
        <a:lstStyle/>
        <a:p>
          <a:r>
            <a:rPr lang="en-US" dirty="0"/>
            <a:t>Optimal design (Flexible vs Peak, sizing)</a:t>
          </a:r>
        </a:p>
      </dgm:t>
    </dgm:pt>
    <dgm:pt modelId="{12ACA2FE-AC09-4C63-B49B-A097E053F5DC}" type="parTrans" cxnId="{AF58E39A-DFAF-4B62-A4B1-97864A270BF0}">
      <dgm:prSet/>
      <dgm:spPr/>
      <dgm:t>
        <a:bodyPr/>
        <a:lstStyle/>
        <a:p>
          <a:endParaRPr lang="en-US"/>
        </a:p>
      </dgm:t>
    </dgm:pt>
    <dgm:pt modelId="{5A701E41-B392-40AD-B739-A5D8576EBD6B}" type="sibTrans" cxnId="{AF58E39A-DFAF-4B62-A4B1-97864A270BF0}">
      <dgm:prSet/>
      <dgm:spPr/>
      <dgm:t>
        <a:bodyPr/>
        <a:lstStyle/>
        <a:p>
          <a:endParaRPr lang="en-US"/>
        </a:p>
      </dgm:t>
    </dgm:pt>
    <dgm:pt modelId="{DD1DC61F-63C1-4050-A4D5-7C5CCC8E3F0B}">
      <dgm:prSet/>
      <dgm:spPr/>
      <dgm:t>
        <a:bodyPr/>
        <a:lstStyle/>
        <a:p>
          <a:r>
            <a:rPr lang="en-US" dirty="0"/>
            <a:t>Optimal # of spares</a:t>
          </a:r>
        </a:p>
      </dgm:t>
    </dgm:pt>
    <dgm:pt modelId="{CB5EA58A-B04E-4D09-998E-BC13A944EC97}" type="parTrans" cxnId="{35BC3939-BA51-4CDF-8EB5-8434F04CE003}">
      <dgm:prSet/>
      <dgm:spPr/>
      <dgm:t>
        <a:bodyPr/>
        <a:lstStyle/>
        <a:p>
          <a:endParaRPr lang="en-US"/>
        </a:p>
      </dgm:t>
    </dgm:pt>
    <dgm:pt modelId="{CAB7979A-80D6-4586-B090-AA09F5210C51}" type="sibTrans" cxnId="{35BC3939-BA51-4CDF-8EB5-8434F04CE003}">
      <dgm:prSet/>
      <dgm:spPr/>
      <dgm:t>
        <a:bodyPr/>
        <a:lstStyle/>
        <a:p>
          <a:endParaRPr lang="en-US"/>
        </a:p>
      </dgm:t>
    </dgm:pt>
    <dgm:pt modelId="{8E6CC3D0-20B3-497E-967D-5FB8B82805DF}">
      <dgm:prSet/>
      <dgm:spPr/>
      <dgm:t>
        <a:bodyPr/>
        <a:lstStyle/>
        <a:p>
          <a:r>
            <a:rPr lang="en-US" dirty="0"/>
            <a:t>Tradeoffs of fixed vs adjustable turbines</a:t>
          </a:r>
        </a:p>
      </dgm:t>
    </dgm:pt>
    <dgm:pt modelId="{6B268D4A-FA96-41BA-9AE2-E3E34A12D8C4}" type="parTrans" cxnId="{2E5BCF0C-16E2-47A6-BCCE-03EB9D9EED91}">
      <dgm:prSet/>
      <dgm:spPr/>
      <dgm:t>
        <a:bodyPr/>
        <a:lstStyle/>
        <a:p>
          <a:endParaRPr lang="en-US"/>
        </a:p>
      </dgm:t>
    </dgm:pt>
    <dgm:pt modelId="{C06EEC0F-A9E4-42ED-91FB-856A506018E2}" type="sibTrans" cxnId="{2E5BCF0C-16E2-47A6-BCCE-03EB9D9EED91}">
      <dgm:prSet/>
      <dgm:spPr/>
      <dgm:t>
        <a:bodyPr/>
        <a:lstStyle/>
        <a:p>
          <a:endParaRPr lang="en-US"/>
        </a:p>
      </dgm:t>
    </dgm:pt>
    <dgm:pt modelId="{6721DABE-E971-4E3F-A771-C9C02D00C4E3}">
      <dgm:prSet/>
      <dgm:spPr/>
      <dgm:t>
        <a:bodyPr/>
        <a:lstStyle/>
        <a:p>
          <a:r>
            <a:rPr lang="en-US" dirty="0"/>
            <a:t>Value of new units</a:t>
          </a:r>
        </a:p>
      </dgm:t>
    </dgm:pt>
    <dgm:pt modelId="{253A444C-BF07-4AA6-8E72-1AD96DF160BB}" type="parTrans" cxnId="{CCCE5494-7519-40BD-81B1-A8DA55B913BC}">
      <dgm:prSet/>
      <dgm:spPr/>
      <dgm:t>
        <a:bodyPr/>
        <a:lstStyle/>
        <a:p>
          <a:endParaRPr lang="en-US"/>
        </a:p>
      </dgm:t>
    </dgm:pt>
    <dgm:pt modelId="{9A835B33-CBD4-4958-ADC6-DC2A18D49364}" type="sibTrans" cxnId="{CCCE5494-7519-40BD-81B1-A8DA55B913BC}">
      <dgm:prSet/>
      <dgm:spPr/>
      <dgm:t>
        <a:bodyPr/>
        <a:lstStyle/>
        <a:p>
          <a:endParaRPr lang="en-US"/>
        </a:p>
      </dgm:t>
    </dgm:pt>
    <dgm:pt modelId="{B6ACFE4E-C5F4-4186-8C19-8EF529858765}">
      <dgm:prSet/>
      <dgm:spPr/>
      <dgm:t>
        <a:bodyPr/>
        <a:lstStyle/>
        <a:p>
          <a:r>
            <a:rPr lang="en-US" dirty="0"/>
            <a:t>Transmission line impacts</a:t>
          </a:r>
        </a:p>
      </dgm:t>
    </dgm:pt>
    <dgm:pt modelId="{315A749F-1B99-402E-B7A6-6390C9D8C234}" type="parTrans" cxnId="{704B406D-F3AC-42E5-8375-5BF6D2D8522F}">
      <dgm:prSet/>
      <dgm:spPr/>
      <dgm:t>
        <a:bodyPr/>
        <a:lstStyle/>
        <a:p>
          <a:endParaRPr lang="en-US"/>
        </a:p>
      </dgm:t>
    </dgm:pt>
    <dgm:pt modelId="{F25FDF6B-93EB-4CFE-A5A3-D1892F6C6031}" type="sibTrans" cxnId="{704B406D-F3AC-42E5-8375-5BF6D2D8522F}">
      <dgm:prSet/>
      <dgm:spPr/>
      <dgm:t>
        <a:bodyPr/>
        <a:lstStyle/>
        <a:p>
          <a:endParaRPr lang="en-US"/>
        </a:p>
      </dgm:t>
    </dgm:pt>
    <dgm:pt modelId="{BE62A8D3-BCCF-4FB7-9C48-918EAD3AC6F3}">
      <dgm:prSet/>
      <dgm:spPr/>
      <dgm:t>
        <a:bodyPr/>
        <a:lstStyle/>
        <a:p>
          <a:r>
            <a:rPr lang="en-US" dirty="0"/>
            <a:t>Reserve capability and voltage support</a:t>
          </a:r>
        </a:p>
      </dgm:t>
    </dgm:pt>
    <dgm:pt modelId="{37CF3894-B0B8-4D7A-90AE-BDCEB7D073CE}" type="parTrans" cxnId="{B9389CDA-DA81-4773-B9AA-8E4919D033BD}">
      <dgm:prSet/>
      <dgm:spPr/>
      <dgm:t>
        <a:bodyPr/>
        <a:lstStyle/>
        <a:p>
          <a:endParaRPr lang="en-US"/>
        </a:p>
      </dgm:t>
    </dgm:pt>
    <dgm:pt modelId="{6F2DA036-0A78-41AA-8306-8665915CC2E5}" type="sibTrans" cxnId="{B9389CDA-DA81-4773-B9AA-8E4919D033BD}">
      <dgm:prSet/>
      <dgm:spPr/>
      <dgm:t>
        <a:bodyPr/>
        <a:lstStyle/>
        <a:p>
          <a:endParaRPr lang="en-US"/>
        </a:p>
      </dgm:t>
    </dgm:pt>
    <dgm:pt modelId="{BB47FEAC-BA5C-4988-9098-0B7B968BBE43}" type="pres">
      <dgm:prSet presAssocID="{E901B74C-C51D-4AA9-BD3F-BD0392241550}" presName="linear" presStyleCnt="0">
        <dgm:presLayoutVars>
          <dgm:animLvl val="lvl"/>
          <dgm:resizeHandles val="exact"/>
        </dgm:presLayoutVars>
      </dgm:prSet>
      <dgm:spPr/>
    </dgm:pt>
    <dgm:pt modelId="{F1D0E38B-F249-4DB9-A35E-E7612EDD619C}" type="pres">
      <dgm:prSet presAssocID="{31D03494-D5B0-4D09-B0CA-15457BE44DE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11B489D-9EC0-4B1D-95F3-FD8EC6742F66}" type="pres">
      <dgm:prSet presAssocID="{7FFA2B3C-2CDC-4680-AF0F-9431F0FFECE6}" presName="spacer" presStyleCnt="0"/>
      <dgm:spPr/>
    </dgm:pt>
    <dgm:pt modelId="{977F2AB3-AD8A-4855-8173-F9E175693E94}" type="pres">
      <dgm:prSet presAssocID="{4D608879-FBA3-4403-9168-A1269B708B2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A6D1FE3-019C-4CE9-9CE6-93A371B9A9D2}" type="pres">
      <dgm:prSet presAssocID="{5275CD86-A09F-4FB6-AFE1-77221A8A500B}" presName="spacer" presStyleCnt="0"/>
      <dgm:spPr/>
    </dgm:pt>
    <dgm:pt modelId="{F9E15AD7-F6DC-45B8-8D3F-504E64689C8F}" type="pres">
      <dgm:prSet presAssocID="{C2673843-A6D8-4480-BA3B-C6B0C244591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2FAE563-0C8C-4C7D-9BA9-7755AF86A9FF}" type="pres">
      <dgm:prSet presAssocID="{5A701E41-B392-40AD-B739-A5D8576EBD6B}" presName="spacer" presStyleCnt="0"/>
      <dgm:spPr/>
    </dgm:pt>
    <dgm:pt modelId="{A1B141F2-044E-4045-9CD1-7422ACD54764}" type="pres">
      <dgm:prSet presAssocID="{DD1DC61F-63C1-4050-A4D5-7C5CCC8E3F0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AE4AB13-5892-4695-88F3-4B93A0BE3286}" type="pres">
      <dgm:prSet presAssocID="{CAB7979A-80D6-4586-B090-AA09F5210C51}" presName="spacer" presStyleCnt="0"/>
      <dgm:spPr/>
    </dgm:pt>
    <dgm:pt modelId="{5ED5B4C2-2027-48A7-BD87-8BB4ABA951B3}" type="pres">
      <dgm:prSet presAssocID="{8E6CC3D0-20B3-497E-967D-5FB8B82805D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4BF3EE4-3C12-4177-84A5-79B10100D190}" type="pres">
      <dgm:prSet presAssocID="{C06EEC0F-A9E4-42ED-91FB-856A506018E2}" presName="spacer" presStyleCnt="0"/>
      <dgm:spPr/>
    </dgm:pt>
    <dgm:pt modelId="{123E03EB-433F-43A8-A343-9002C829A0B3}" type="pres">
      <dgm:prSet presAssocID="{6721DABE-E971-4E3F-A771-C9C02D00C4E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330BCC3-4C4A-49E4-820A-28E7E080B9CF}" type="pres">
      <dgm:prSet presAssocID="{9A835B33-CBD4-4958-ADC6-DC2A18D49364}" presName="spacer" presStyleCnt="0"/>
      <dgm:spPr/>
    </dgm:pt>
    <dgm:pt modelId="{C0490355-93DD-4864-B8B1-E828A7F1EE8A}" type="pres">
      <dgm:prSet presAssocID="{B6ACFE4E-C5F4-4186-8C19-8EF52985876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A42C8DE-F570-42B0-8F91-3129F663AFF8}" type="pres">
      <dgm:prSet presAssocID="{F25FDF6B-93EB-4CFE-A5A3-D1892F6C6031}" presName="spacer" presStyleCnt="0"/>
      <dgm:spPr/>
    </dgm:pt>
    <dgm:pt modelId="{089C61F0-2188-4E71-9E09-F13A52022538}" type="pres">
      <dgm:prSet presAssocID="{BE62A8D3-BCCF-4FB7-9C48-918EAD3AC6F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E5BCF0C-16E2-47A6-BCCE-03EB9D9EED91}" srcId="{E901B74C-C51D-4AA9-BD3F-BD0392241550}" destId="{8E6CC3D0-20B3-497E-967D-5FB8B82805DF}" srcOrd="4" destOrd="0" parTransId="{6B268D4A-FA96-41BA-9AE2-E3E34A12D8C4}" sibTransId="{C06EEC0F-A9E4-42ED-91FB-856A506018E2}"/>
    <dgm:cxn modelId="{864BFB24-E0F4-4722-9F52-25811503B0EF}" srcId="{E901B74C-C51D-4AA9-BD3F-BD0392241550}" destId="{31D03494-D5B0-4D09-B0CA-15457BE44DE4}" srcOrd="0" destOrd="0" parTransId="{2E1C5E4D-866E-45AF-BD95-885E598B17DE}" sibTransId="{7FFA2B3C-2CDC-4680-AF0F-9431F0FFECE6}"/>
    <dgm:cxn modelId="{3E48EC36-C098-4950-9A54-5F14265D3A0E}" type="presOf" srcId="{31D03494-D5B0-4D09-B0CA-15457BE44DE4}" destId="{F1D0E38B-F249-4DB9-A35E-E7612EDD619C}" srcOrd="0" destOrd="0" presId="urn:microsoft.com/office/officeart/2005/8/layout/vList2"/>
    <dgm:cxn modelId="{35BC3939-BA51-4CDF-8EB5-8434F04CE003}" srcId="{E901B74C-C51D-4AA9-BD3F-BD0392241550}" destId="{DD1DC61F-63C1-4050-A4D5-7C5CCC8E3F0B}" srcOrd="3" destOrd="0" parTransId="{CB5EA58A-B04E-4D09-998E-BC13A944EC97}" sibTransId="{CAB7979A-80D6-4586-B090-AA09F5210C51}"/>
    <dgm:cxn modelId="{BF9EC354-C189-4848-A277-AAA3CBC2E69F}" type="presOf" srcId="{C2673843-A6D8-4480-BA3B-C6B0C2445910}" destId="{F9E15AD7-F6DC-45B8-8D3F-504E64689C8F}" srcOrd="0" destOrd="0" presId="urn:microsoft.com/office/officeart/2005/8/layout/vList2"/>
    <dgm:cxn modelId="{2DC57965-ACD7-423B-8231-303E1DBC7D89}" type="presOf" srcId="{B6ACFE4E-C5F4-4186-8C19-8EF529858765}" destId="{C0490355-93DD-4864-B8B1-E828A7F1EE8A}" srcOrd="0" destOrd="0" presId="urn:microsoft.com/office/officeart/2005/8/layout/vList2"/>
    <dgm:cxn modelId="{704B406D-F3AC-42E5-8375-5BF6D2D8522F}" srcId="{E901B74C-C51D-4AA9-BD3F-BD0392241550}" destId="{B6ACFE4E-C5F4-4186-8C19-8EF529858765}" srcOrd="6" destOrd="0" parTransId="{315A749F-1B99-402E-B7A6-6390C9D8C234}" sibTransId="{F25FDF6B-93EB-4CFE-A5A3-D1892F6C6031}"/>
    <dgm:cxn modelId="{2A6B1C74-79EE-4657-8481-FFEADDE012BC}" type="presOf" srcId="{6721DABE-E971-4E3F-A771-C9C02D00C4E3}" destId="{123E03EB-433F-43A8-A343-9002C829A0B3}" srcOrd="0" destOrd="0" presId="urn:microsoft.com/office/officeart/2005/8/layout/vList2"/>
    <dgm:cxn modelId="{A916E27F-4E4B-47AA-B4EB-3CD0394D3C52}" type="presOf" srcId="{4D608879-FBA3-4403-9168-A1269B708B24}" destId="{977F2AB3-AD8A-4855-8173-F9E175693E94}" srcOrd="0" destOrd="0" presId="urn:microsoft.com/office/officeart/2005/8/layout/vList2"/>
    <dgm:cxn modelId="{711D7C83-4A0E-4DEE-9696-D71BB0444F55}" srcId="{E901B74C-C51D-4AA9-BD3F-BD0392241550}" destId="{4D608879-FBA3-4403-9168-A1269B708B24}" srcOrd="1" destOrd="0" parTransId="{CDFF300B-EF94-484A-957A-3543C76CBB55}" sibTransId="{5275CD86-A09F-4FB6-AFE1-77221A8A500B}"/>
    <dgm:cxn modelId="{2112B192-10C8-4F02-9408-EAA5B8CB8EB6}" type="presOf" srcId="{DD1DC61F-63C1-4050-A4D5-7C5CCC8E3F0B}" destId="{A1B141F2-044E-4045-9CD1-7422ACD54764}" srcOrd="0" destOrd="0" presId="urn:microsoft.com/office/officeart/2005/8/layout/vList2"/>
    <dgm:cxn modelId="{CCCE5494-7519-40BD-81B1-A8DA55B913BC}" srcId="{E901B74C-C51D-4AA9-BD3F-BD0392241550}" destId="{6721DABE-E971-4E3F-A771-C9C02D00C4E3}" srcOrd="5" destOrd="0" parTransId="{253A444C-BF07-4AA6-8E72-1AD96DF160BB}" sibTransId="{9A835B33-CBD4-4958-ADC6-DC2A18D49364}"/>
    <dgm:cxn modelId="{0E9A3A9A-FE82-4314-983B-C0FE33955411}" type="presOf" srcId="{BE62A8D3-BCCF-4FB7-9C48-918EAD3AC6F3}" destId="{089C61F0-2188-4E71-9E09-F13A52022538}" srcOrd="0" destOrd="0" presId="urn:microsoft.com/office/officeart/2005/8/layout/vList2"/>
    <dgm:cxn modelId="{AF58E39A-DFAF-4B62-A4B1-97864A270BF0}" srcId="{E901B74C-C51D-4AA9-BD3F-BD0392241550}" destId="{C2673843-A6D8-4480-BA3B-C6B0C2445910}" srcOrd="2" destOrd="0" parTransId="{12ACA2FE-AC09-4C63-B49B-A097E053F5DC}" sibTransId="{5A701E41-B392-40AD-B739-A5D8576EBD6B}"/>
    <dgm:cxn modelId="{4B361AD4-B901-4E2B-975B-82DA9C11B110}" type="presOf" srcId="{E901B74C-C51D-4AA9-BD3F-BD0392241550}" destId="{BB47FEAC-BA5C-4988-9098-0B7B968BBE43}" srcOrd="0" destOrd="0" presId="urn:microsoft.com/office/officeart/2005/8/layout/vList2"/>
    <dgm:cxn modelId="{B9389CDA-DA81-4773-B9AA-8E4919D033BD}" srcId="{E901B74C-C51D-4AA9-BD3F-BD0392241550}" destId="{BE62A8D3-BCCF-4FB7-9C48-918EAD3AC6F3}" srcOrd="7" destOrd="0" parTransId="{37CF3894-B0B8-4D7A-90AE-BDCEB7D073CE}" sibTransId="{6F2DA036-0A78-41AA-8306-8665915CC2E5}"/>
    <dgm:cxn modelId="{D86370DF-AF53-469F-A509-C9256C4FCB97}" type="presOf" srcId="{8E6CC3D0-20B3-497E-967D-5FB8B82805DF}" destId="{5ED5B4C2-2027-48A7-BD87-8BB4ABA951B3}" srcOrd="0" destOrd="0" presId="urn:microsoft.com/office/officeart/2005/8/layout/vList2"/>
    <dgm:cxn modelId="{19DF49BB-E714-428F-ADCD-213C8B6C75B7}" type="presParOf" srcId="{BB47FEAC-BA5C-4988-9098-0B7B968BBE43}" destId="{F1D0E38B-F249-4DB9-A35E-E7612EDD619C}" srcOrd="0" destOrd="0" presId="urn:microsoft.com/office/officeart/2005/8/layout/vList2"/>
    <dgm:cxn modelId="{2FD082C9-6E31-4155-8873-FF4AD24D6B9C}" type="presParOf" srcId="{BB47FEAC-BA5C-4988-9098-0B7B968BBE43}" destId="{611B489D-9EC0-4B1D-95F3-FD8EC6742F66}" srcOrd="1" destOrd="0" presId="urn:microsoft.com/office/officeart/2005/8/layout/vList2"/>
    <dgm:cxn modelId="{85B0E6AF-A2D2-44F3-BAD6-96931BFCE421}" type="presParOf" srcId="{BB47FEAC-BA5C-4988-9098-0B7B968BBE43}" destId="{977F2AB3-AD8A-4855-8173-F9E175693E94}" srcOrd="2" destOrd="0" presId="urn:microsoft.com/office/officeart/2005/8/layout/vList2"/>
    <dgm:cxn modelId="{1F46B998-8D81-4830-82C5-0B7B325DD436}" type="presParOf" srcId="{BB47FEAC-BA5C-4988-9098-0B7B968BBE43}" destId="{8A6D1FE3-019C-4CE9-9CE6-93A371B9A9D2}" srcOrd="3" destOrd="0" presId="urn:microsoft.com/office/officeart/2005/8/layout/vList2"/>
    <dgm:cxn modelId="{5E0A4347-D3B6-4924-A018-725B971154A2}" type="presParOf" srcId="{BB47FEAC-BA5C-4988-9098-0B7B968BBE43}" destId="{F9E15AD7-F6DC-45B8-8D3F-504E64689C8F}" srcOrd="4" destOrd="0" presId="urn:microsoft.com/office/officeart/2005/8/layout/vList2"/>
    <dgm:cxn modelId="{6730DEEC-9458-4D59-BAD6-1B3C5DA6497A}" type="presParOf" srcId="{BB47FEAC-BA5C-4988-9098-0B7B968BBE43}" destId="{72FAE563-0C8C-4C7D-9BA9-7755AF86A9FF}" srcOrd="5" destOrd="0" presId="urn:microsoft.com/office/officeart/2005/8/layout/vList2"/>
    <dgm:cxn modelId="{382B0908-4D18-46AC-8003-5C4A19253EA4}" type="presParOf" srcId="{BB47FEAC-BA5C-4988-9098-0B7B968BBE43}" destId="{A1B141F2-044E-4045-9CD1-7422ACD54764}" srcOrd="6" destOrd="0" presId="urn:microsoft.com/office/officeart/2005/8/layout/vList2"/>
    <dgm:cxn modelId="{E574DF75-B2C4-491A-9F58-083439458A29}" type="presParOf" srcId="{BB47FEAC-BA5C-4988-9098-0B7B968BBE43}" destId="{DAE4AB13-5892-4695-88F3-4B93A0BE3286}" srcOrd="7" destOrd="0" presId="urn:microsoft.com/office/officeart/2005/8/layout/vList2"/>
    <dgm:cxn modelId="{5E813C28-3AA9-472F-9D80-D8D20E66A701}" type="presParOf" srcId="{BB47FEAC-BA5C-4988-9098-0B7B968BBE43}" destId="{5ED5B4C2-2027-48A7-BD87-8BB4ABA951B3}" srcOrd="8" destOrd="0" presId="urn:microsoft.com/office/officeart/2005/8/layout/vList2"/>
    <dgm:cxn modelId="{12AE5D56-5CAF-4708-83E3-75549EF45A24}" type="presParOf" srcId="{BB47FEAC-BA5C-4988-9098-0B7B968BBE43}" destId="{F4BF3EE4-3C12-4177-84A5-79B10100D190}" srcOrd="9" destOrd="0" presId="urn:microsoft.com/office/officeart/2005/8/layout/vList2"/>
    <dgm:cxn modelId="{72A97505-E281-4B44-A621-2D134DD2215F}" type="presParOf" srcId="{BB47FEAC-BA5C-4988-9098-0B7B968BBE43}" destId="{123E03EB-433F-43A8-A343-9002C829A0B3}" srcOrd="10" destOrd="0" presId="urn:microsoft.com/office/officeart/2005/8/layout/vList2"/>
    <dgm:cxn modelId="{129A41C0-5301-4C05-83E7-CF7B00D3E657}" type="presParOf" srcId="{BB47FEAC-BA5C-4988-9098-0B7B968BBE43}" destId="{E330BCC3-4C4A-49E4-820A-28E7E080B9CF}" srcOrd="11" destOrd="0" presId="urn:microsoft.com/office/officeart/2005/8/layout/vList2"/>
    <dgm:cxn modelId="{4CA45FCF-3039-4779-B47B-048EDA769D14}" type="presParOf" srcId="{BB47FEAC-BA5C-4988-9098-0B7B968BBE43}" destId="{C0490355-93DD-4864-B8B1-E828A7F1EE8A}" srcOrd="12" destOrd="0" presId="urn:microsoft.com/office/officeart/2005/8/layout/vList2"/>
    <dgm:cxn modelId="{2AEA9CCA-F2B2-48B3-BECE-D2C2C9C6B658}" type="presParOf" srcId="{BB47FEAC-BA5C-4988-9098-0B7B968BBE43}" destId="{AA42C8DE-F570-42B0-8F91-3129F663AFF8}" srcOrd="13" destOrd="0" presId="urn:microsoft.com/office/officeart/2005/8/layout/vList2"/>
    <dgm:cxn modelId="{8E1C155B-2FB8-4E8A-9531-C2589B6340C7}" type="presParOf" srcId="{BB47FEAC-BA5C-4988-9098-0B7B968BBE43}" destId="{089C61F0-2188-4E71-9E09-F13A5202253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079BE-2A35-4A5F-ADC7-95ED63AE6E8D}">
      <dsp:nvSpPr>
        <dsp:cNvPr id="0" name=""/>
        <dsp:cNvSpPr/>
      </dsp:nvSpPr>
      <dsp:spPr>
        <a:xfrm>
          <a:off x="3711336" y="231537"/>
          <a:ext cx="3956494" cy="3956494"/>
        </a:xfrm>
        <a:prstGeom prst="pie">
          <a:avLst>
            <a:gd name="adj1" fmla="val 16200000"/>
            <a:gd name="adj2" fmla="val 18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Design/ Asset Management</a:t>
          </a:r>
        </a:p>
      </dsp:txBody>
      <dsp:txXfrm>
        <a:off x="5796503" y="1069937"/>
        <a:ext cx="1413033" cy="1177528"/>
      </dsp:txXfrm>
    </dsp:sp>
    <dsp:sp modelId="{B2BFC7C7-74AF-491A-A7E1-9EEF9E98206E}">
      <dsp:nvSpPr>
        <dsp:cNvPr id="0" name=""/>
        <dsp:cNvSpPr/>
      </dsp:nvSpPr>
      <dsp:spPr>
        <a:xfrm>
          <a:off x="3609752" y="447460"/>
          <a:ext cx="3956494" cy="3956494"/>
        </a:xfrm>
        <a:prstGeom prst="pie">
          <a:avLst>
            <a:gd name="adj1" fmla="val 1800000"/>
            <a:gd name="adj2" fmla="val 90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USACE Planning</a:t>
          </a:r>
        </a:p>
      </dsp:txBody>
      <dsp:txXfrm>
        <a:off x="4551775" y="3014472"/>
        <a:ext cx="2119550" cy="1036224"/>
      </dsp:txXfrm>
    </dsp:sp>
    <dsp:sp modelId="{627D7E8E-67AD-4D5F-9132-E7C15606A294}">
      <dsp:nvSpPr>
        <dsp:cNvPr id="0" name=""/>
        <dsp:cNvSpPr/>
      </dsp:nvSpPr>
      <dsp:spPr>
        <a:xfrm>
          <a:off x="3528267" y="306157"/>
          <a:ext cx="3956494" cy="3956494"/>
        </a:xfrm>
        <a:prstGeom prst="pie">
          <a:avLst>
            <a:gd name="adj1" fmla="val 90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Digital Transformation</a:t>
          </a:r>
        </a:p>
      </dsp:txBody>
      <dsp:txXfrm>
        <a:off x="3986561" y="1144557"/>
        <a:ext cx="1413033" cy="1177528"/>
      </dsp:txXfrm>
    </dsp:sp>
    <dsp:sp modelId="{3D283519-D4BC-49A7-BAEF-2324367762D1}">
      <dsp:nvSpPr>
        <dsp:cNvPr id="0" name=""/>
        <dsp:cNvSpPr/>
      </dsp:nvSpPr>
      <dsp:spPr>
        <a:xfrm>
          <a:off x="3486523" y="6487"/>
          <a:ext cx="4446346" cy="444634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C233F-512E-4E32-89FE-5002C7FF5E21}">
      <dsp:nvSpPr>
        <dsp:cNvPr id="0" name=""/>
        <dsp:cNvSpPr/>
      </dsp:nvSpPr>
      <dsp:spPr>
        <a:xfrm>
          <a:off x="3364826" y="202284"/>
          <a:ext cx="4446346" cy="444634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8D5BD-A263-4D16-AB77-4C3C0F8E1DFF}">
      <dsp:nvSpPr>
        <dsp:cNvPr id="0" name=""/>
        <dsp:cNvSpPr/>
      </dsp:nvSpPr>
      <dsp:spPr>
        <a:xfrm>
          <a:off x="3283015" y="61231"/>
          <a:ext cx="4446346" cy="444634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0E38B-F249-4DB9-A35E-E7612EDD619C}">
      <dsp:nvSpPr>
        <dsp:cNvPr id="0" name=""/>
        <dsp:cNvSpPr/>
      </dsp:nvSpPr>
      <dsp:spPr>
        <a:xfrm>
          <a:off x="0" y="41003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Optimal timing and alternative for investment</a:t>
          </a:r>
        </a:p>
      </dsp:txBody>
      <dsp:txXfrm>
        <a:off x="26273" y="436306"/>
        <a:ext cx="6192719" cy="485654"/>
      </dsp:txXfrm>
    </dsp:sp>
    <dsp:sp modelId="{977F2AB3-AD8A-4855-8173-F9E175693E94}">
      <dsp:nvSpPr>
        <dsp:cNvPr id="0" name=""/>
        <dsp:cNvSpPr/>
      </dsp:nvSpPr>
      <dsp:spPr>
        <a:xfrm>
          <a:off x="0" y="101447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-1884506"/>
                <a:satOff val="0"/>
                <a:lumOff val="1793"/>
                <a:alphaOff val="0"/>
                <a:tint val="50000"/>
                <a:satMod val="300000"/>
              </a:schemeClr>
            </a:gs>
            <a:gs pos="35000">
              <a:schemeClr val="accent5">
                <a:hueOff val="-1884506"/>
                <a:satOff val="0"/>
                <a:lumOff val="1793"/>
                <a:alphaOff val="0"/>
                <a:tint val="37000"/>
                <a:satMod val="300000"/>
              </a:schemeClr>
            </a:gs>
            <a:gs pos="100000">
              <a:schemeClr val="accent5">
                <a:hueOff val="-1884506"/>
                <a:satOff val="0"/>
                <a:lumOff val="17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Optimal number of units to modernize</a:t>
          </a:r>
        </a:p>
      </dsp:txBody>
      <dsp:txXfrm>
        <a:off x="26273" y="1040746"/>
        <a:ext cx="6192719" cy="485654"/>
      </dsp:txXfrm>
    </dsp:sp>
    <dsp:sp modelId="{F9E15AD7-F6DC-45B8-8D3F-504E64689C8F}">
      <dsp:nvSpPr>
        <dsp:cNvPr id="0" name=""/>
        <dsp:cNvSpPr/>
      </dsp:nvSpPr>
      <dsp:spPr>
        <a:xfrm>
          <a:off x="0" y="161891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-3769013"/>
                <a:satOff val="0"/>
                <a:lumOff val="3585"/>
                <a:alphaOff val="0"/>
                <a:tint val="50000"/>
                <a:satMod val="300000"/>
              </a:schemeClr>
            </a:gs>
            <a:gs pos="35000">
              <a:schemeClr val="accent5">
                <a:hueOff val="-3769013"/>
                <a:satOff val="0"/>
                <a:lumOff val="3585"/>
                <a:alphaOff val="0"/>
                <a:tint val="37000"/>
                <a:satMod val="300000"/>
              </a:schemeClr>
            </a:gs>
            <a:gs pos="100000">
              <a:schemeClr val="accent5">
                <a:hueOff val="-3769013"/>
                <a:satOff val="0"/>
                <a:lumOff val="35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Optimal design (Flexible vs Peak, sizing)</a:t>
          </a:r>
        </a:p>
      </dsp:txBody>
      <dsp:txXfrm>
        <a:off x="26273" y="1645186"/>
        <a:ext cx="6192719" cy="485654"/>
      </dsp:txXfrm>
    </dsp:sp>
    <dsp:sp modelId="{A1B141F2-044E-4045-9CD1-7422ACD54764}">
      <dsp:nvSpPr>
        <dsp:cNvPr id="0" name=""/>
        <dsp:cNvSpPr/>
      </dsp:nvSpPr>
      <dsp:spPr>
        <a:xfrm>
          <a:off x="0" y="222335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-5653519"/>
                <a:satOff val="0"/>
                <a:lumOff val="5378"/>
                <a:alphaOff val="0"/>
                <a:tint val="50000"/>
                <a:satMod val="300000"/>
              </a:schemeClr>
            </a:gs>
            <a:gs pos="35000">
              <a:schemeClr val="accent5">
                <a:hueOff val="-5653519"/>
                <a:satOff val="0"/>
                <a:lumOff val="5378"/>
                <a:alphaOff val="0"/>
                <a:tint val="37000"/>
                <a:satMod val="300000"/>
              </a:schemeClr>
            </a:gs>
            <a:gs pos="100000">
              <a:schemeClr val="accent5">
                <a:hueOff val="-5653519"/>
                <a:satOff val="0"/>
                <a:lumOff val="53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Optimal # of spares</a:t>
          </a:r>
        </a:p>
      </dsp:txBody>
      <dsp:txXfrm>
        <a:off x="26273" y="2249626"/>
        <a:ext cx="6192719" cy="485654"/>
      </dsp:txXfrm>
    </dsp:sp>
    <dsp:sp modelId="{5ED5B4C2-2027-48A7-BD87-8BB4ABA951B3}">
      <dsp:nvSpPr>
        <dsp:cNvPr id="0" name=""/>
        <dsp:cNvSpPr/>
      </dsp:nvSpPr>
      <dsp:spPr>
        <a:xfrm>
          <a:off x="0" y="282779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-7538026"/>
                <a:satOff val="0"/>
                <a:lumOff val="7171"/>
                <a:alphaOff val="0"/>
                <a:tint val="50000"/>
                <a:satMod val="300000"/>
              </a:schemeClr>
            </a:gs>
            <a:gs pos="35000">
              <a:schemeClr val="accent5">
                <a:hueOff val="-7538026"/>
                <a:satOff val="0"/>
                <a:lumOff val="7171"/>
                <a:alphaOff val="0"/>
                <a:tint val="37000"/>
                <a:satMod val="300000"/>
              </a:schemeClr>
            </a:gs>
            <a:gs pos="100000">
              <a:schemeClr val="accent5">
                <a:hueOff val="-7538026"/>
                <a:satOff val="0"/>
                <a:lumOff val="71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Tradeoffs of fixed vs adjustable turbines</a:t>
          </a:r>
        </a:p>
      </dsp:txBody>
      <dsp:txXfrm>
        <a:off x="26273" y="2854066"/>
        <a:ext cx="6192719" cy="485654"/>
      </dsp:txXfrm>
    </dsp:sp>
    <dsp:sp modelId="{123E03EB-433F-43A8-A343-9002C829A0B3}">
      <dsp:nvSpPr>
        <dsp:cNvPr id="0" name=""/>
        <dsp:cNvSpPr/>
      </dsp:nvSpPr>
      <dsp:spPr>
        <a:xfrm>
          <a:off x="0" y="343223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-9422531"/>
                <a:satOff val="0"/>
                <a:lumOff val="8964"/>
                <a:alphaOff val="0"/>
                <a:tint val="50000"/>
                <a:satMod val="300000"/>
              </a:schemeClr>
            </a:gs>
            <a:gs pos="35000">
              <a:schemeClr val="accent5">
                <a:hueOff val="-9422531"/>
                <a:satOff val="0"/>
                <a:lumOff val="8964"/>
                <a:alphaOff val="0"/>
                <a:tint val="37000"/>
                <a:satMod val="300000"/>
              </a:schemeClr>
            </a:gs>
            <a:gs pos="100000">
              <a:schemeClr val="accent5">
                <a:hueOff val="-9422531"/>
                <a:satOff val="0"/>
                <a:lumOff val="89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Value of new units</a:t>
          </a:r>
        </a:p>
      </dsp:txBody>
      <dsp:txXfrm>
        <a:off x="26273" y="3458506"/>
        <a:ext cx="6192719" cy="485654"/>
      </dsp:txXfrm>
    </dsp:sp>
    <dsp:sp modelId="{C0490355-93DD-4864-B8B1-E828A7F1EE8A}">
      <dsp:nvSpPr>
        <dsp:cNvPr id="0" name=""/>
        <dsp:cNvSpPr/>
      </dsp:nvSpPr>
      <dsp:spPr>
        <a:xfrm>
          <a:off x="0" y="403667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-11307038"/>
                <a:satOff val="0"/>
                <a:lumOff val="10756"/>
                <a:alphaOff val="0"/>
                <a:tint val="50000"/>
                <a:satMod val="300000"/>
              </a:schemeClr>
            </a:gs>
            <a:gs pos="35000">
              <a:schemeClr val="accent5">
                <a:hueOff val="-11307038"/>
                <a:satOff val="0"/>
                <a:lumOff val="10756"/>
                <a:alphaOff val="0"/>
                <a:tint val="37000"/>
                <a:satMod val="300000"/>
              </a:schemeClr>
            </a:gs>
            <a:gs pos="100000">
              <a:schemeClr val="accent5">
                <a:hueOff val="-11307038"/>
                <a:satOff val="0"/>
                <a:lumOff val="107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Transmission line impacts</a:t>
          </a:r>
        </a:p>
      </dsp:txBody>
      <dsp:txXfrm>
        <a:off x="26273" y="4062946"/>
        <a:ext cx="6192719" cy="485654"/>
      </dsp:txXfrm>
    </dsp:sp>
    <dsp:sp modelId="{089C61F0-2188-4E71-9E09-F13A52022538}">
      <dsp:nvSpPr>
        <dsp:cNvPr id="0" name=""/>
        <dsp:cNvSpPr/>
      </dsp:nvSpPr>
      <dsp:spPr>
        <a:xfrm>
          <a:off x="0" y="4641113"/>
          <a:ext cx="6245265" cy="538200"/>
        </a:xfrm>
        <a:prstGeom prst="roundRect">
          <a:avLst/>
        </a:prstGeom>
        <a:gradFill rotWithShape="0">
          <a:gsLst>
            <a:gs pos="0">
              <a:schemeClr val="accent5">
                <a:hueOff val="-13191544"/>
                <a:satOff val="0"/>
                <a:lumOff val="12549"/>
                <a:alphaOff val="0"/>
                <a:tint val="50000"/>
                <a:satMod val="300000"/>
              </a:schemeClr>
            </a:gs>
            <a:gs pos="35000">
              <a:schemeClr val="accent5">
                <a:hueOff val="-13191544"/>
                <a:satOff val="0"/>
                <a:lumOff val="12549"/>
                <a:alphaOff val="0"/>
                <a:tint val="37000"/>
                <a:satMod val="300000"/>
              </a:schemeClr>
            </a:gs>
            <a:gs pos="100000">
              <a:schemeClr val="accent5">
                <a:hueOff val="-13191544"/>
                <a:satOff val="0"/>
                <a:lumOff val="1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Reserve capability and voltage support</a:t>
          </a:r>
        </a:p>
      </dsp:txBody>
      <dsp:txXfrm>
        <a:off x="26273" y="4667386"/>
        <a:ext cx="6192719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3383-DF08-4C90-8557-22EF3027DD43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16557-6E8E-4D95-8DF3-2DE1590C714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86D8-1D95-4DFF-A26B-8F86AC3A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111EE-92B7-47A3-B416-89AC27132B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7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111EE-92B7-47A3-B416-89AC27132B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6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86D8-1D95-4DFF-A26B-8F86AC3AC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73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A86D8-1D95-4DFF-A26B-8F86AC3AC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286001"/>
            <a:ext cx="11658600" cy="1285874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l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6700" y="3687764"/>
            <a:ext cx="8496300" cy="854075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00C84-D329-4DD4-96D7-92CD4C3301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3000" y="3687764"/>
            <a:ext cx="3161228" cy="854075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algn="ctr">
              <a:defRPr sz="2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1C01142-E0C8-B2A1-CF08-DDC0741713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132577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/>
          </a:p>
        </p:txBody>
      </p:sp>
    </p:spTree>
    <p:extLst>
      <p:ext uri="{BB962C8B-B14F-4D97-AF65-F5344CB8AC3E}">
        <p14:creationId xmlns:p14="http://schemas.microsoft.com/office/powerpoint/2010/main" val="36923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-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723481" y="3452915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371264" y="3452915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723481" y="294830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371264" y="294830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E6C2A-E744-DAE5-6AF7-571265B84A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4894960" cy="18719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A782BF3-9A02-B312-E162-174C6B632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2365513"/>
            <a:ext cx="4894960" cy="3160644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5E1C256-0A05-EBD5-8B0E-73E7148AC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95659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6A6F8-AFE1-F8D3-5E06-5D0F016C1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40781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3712464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6A6F8-AFE1-F8D3-5E06-5D0F016C1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4D1FF5-B9D1-9466-D32E-39C761E5A7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838" y="1028700"/>
            <a:ext cx="3712464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8E5C5-989A-A253-D9F9-BA95B1C4B13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39769" y="1028700"/>
            <a:ext cx="3712464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93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266700" y="6191103"/>
            <a:ext cx="11658600" cy="43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numCol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rgbClr val="83847A"/>
                </a:solidFill>
              </a:defRPr>
            </a:lvl2pPr>
            <a:lvl3pPr>
              <a:defRPr sz="1125">
                <a:solidFill>
                  <a:srgbClr val="83847A"/>
                </a:solidFill>
              </a:defRPr>
            </a:lvl3pPr>
            <a:lvl4pPr>
              <a:defRPr sz="1125">
                <a:solidFill>
                  <a:srgbClr val="83847A"/>
                </a:solidFill>
              </a:defRPr>
            </a:lvl4pPr>
            <a:lvl5pPr>
              <a:defRPr sz="1125">
                <a:solidFill>
                  <a:srgbClr val="83847A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756079B-8D05-B991-50D4-E851062E6D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A42345A-A23E-2D32-F1FF-CB2CB62EC0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1037954"/>
            <a:ext cx="11658600" cy="5077095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40544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Quad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3775869"/>
            <a:ext cx="1143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0" y="1028700"/>
            <a:ext cx="0" cy="5600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4"/>
          </p:nvPr>
        </p:nvSpPr>
        <p:spPr>
          <a:xfrm>
            <a:off x="61722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6E8A5-15A7-346C-52AA-29B488A163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0980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AABCD-0FE2-2358-224E-C6B85D54DD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416277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BBAD3CE-397E-AB37-EDAD-8632BE0AA2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132577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5276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- 3 Pics (horizonta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A2208-647F-606B-8F64-F37557D56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0931"/>
            <a:ext cx="5821279" cy="1671543"/>
          </a:xfrm>
          <a:noFill/>
          <a:ln w="12700"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346659" y="260931"/>
            <a:ext cx="5578641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610600" y="3507454"/>
            <a:ext cx="3314700" cy="309372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66700" y="2058988"/>
            <a:ext cx="5808663" cy="33083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140944" y="3507454"/>
            <a:ext cx="3314700" cy="309372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B1CCCAD0-1673-986A-13CB-641150EDA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5602330"/>
            <a:ext cx="2402348" cy="10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1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9194800" cy="806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176000" cy="470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9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F989E-3D4E-5DEB-5949-C26E481EB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2576" y="1209230"/>
            <a:ext cx="6592724" cy="535394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D5C51-ECC5-2E2F-3751-18DE050DF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209230"/>
            <a:ext cx="4894960" cy="458197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65E29A4-018E-8FFA-8CB6-A147A94A67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11658600" cy="764849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5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252728"/>
            <a:ext cx="11475720" cy="5257800"/>
          </a:xfrm>
        </p:spPr>
        <p:txBody>
          <a:bodyPr lIns="0" tIns="0" rIns="0" bIns="0" numCol="3" spcCol="22860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5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9E246-DB27-040E-95D2-B26EAF143D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D0F5C1-A6E1-A37D-C392-0E742FAC1C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C8BC-3817-BA43-A697-C0F8A79E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335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252728"/>
            <a:ext cx="5577840" cy="5257800"/>
          </a:xfrm>
        </p:spPr>
        <p:txBody>
          <a:bodyPr lIns="0" tIns="0" rIns="0" bIns="0" numCol="1" spcCol="22860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40024" y="1252728"/>
            <a:ext cx="5577840" cy="5257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0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5E1C256-0A05-EBD5-8B0E-73E7148AC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379026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6A6F8-AFE1-F8D3-5E06-5D0F016C1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035981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3712464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6A6F8-AFE1-F8D3-5E06-5D0F016C1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4D1FF5-B9D1-9466-D32E-39C761E5A7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838" y="1028700"/>
            <a:ext cx="3712464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8E5C5-989A-A253-D9F9-BA95B1C4B13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39769" y="1028700"/>
            <a:ext cx="3712464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46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266700" y="6191103"/>
            <a:ext cx="11658600" cy="43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numCol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rgbClr val="83847A"/>
                </a:solidFill>
              </a:defRPr>
            </a:lvl2pPr>
            <a:lvl3pPr>
              <a:defRPr sz="1125">
                <a:solidFill>
                  <a:srgbClr val="83847A"/>
                </a:solidFill>
              </a:defRPr>
            </a:lvl3pPr>
            <a:lvl4pPr>
              <a:defRPr sz="1125">
                <a:solidFill>
                  <a:srgbClr val="83847A"/>
                </a:solidFill>
              </a:defRPr>
            </a:lvl4pPr>
            <a:lvl5pPr>
              <a:defRPr sz="1125">
                <a:solidFill>
                  <a:srgbClr val="83847A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756079B-8D05-B991-50D4-E851062E6D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A42345A-A23E-2D32-F1FF-CB2CB62EC0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1037954"/>
            <a:ext cx="11658600" cy="5077095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6930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Quad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3775869"/>
            <a:ext cx="1143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0" y="1028700"/>
            <a:ext cx="0" cy="5600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4"/>
          </p:nvPr>
        </p:nvSpPr>
        <p:spPr>
          <a:xfrm>
            <a:off x="61722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6E8A5-15A7-346C-52AA-29B488A163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02471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AABCD-0FE2-2358-224E-C6B85D54DD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644653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266700" y="1028700"/>
            <a:ext cx="11658599" cy="560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DFC77C-D990-FC23-7F32-24231C7AF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128981"/>
            <a:ext cx="11658599" cy="8329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11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-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303522" y="294830"/>
            <a:ext cx="6620256" cy="2688336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5303520" y="3108960"/>
            <a:ext cx="6621777" cy="268224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676C64-075F-1F72-D3A5-32B37886FD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4894960" cy="18719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7FEF83-379C-CBED-F2DC-959D40F79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2365513"/>
            <a:ext cx="4894960" cy="3160644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868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510689-FF1B-863B-E08A-0D6B1DD61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16" y="10952"/>
            <a:ext cx="10286134" cy="6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0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-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3728AC14-3C5C-7042-1FDC-60F57F3F2E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522" y="294830"/>
            <a:ext cx="3200400" cy="320040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CD9B39-D79C-7853-9F8A-928A312271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3520" y="3672840"/>
            <a:ext cx="6568439" cy="288036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2B28D85D-4E69-F881-AAC2-C3FACE90BD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73337" y="294830"/>
            <a:ext cx="3198622" cy="3200212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6C16C03C-7619-0A3D-5455-F346164CA7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4894960" cy="18719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4DCAA42-CCB1-B81B-460A-A87A419A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2365513"/>
            <a:ext cx="4894960" cy="3160644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60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-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15CDBDDE-97E5-05EE-8E22-9069A227E4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23481" y="3452915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9A0F83D7-D95E-B963-F465-D7C30100E2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1264" y="3452915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EE431F8-DD8F-5C1A-DB03-DBECF84EAD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23481" y="294830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F8A8DE1-3B6A-F517-CB42-E4D46B014D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71264" y="294830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BF126D-6908-2F36-97E1-49EF38BD12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4894960" cy="18719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B47B5AF-D3C1-040B-961E-25627138F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2365513"/>
            <a:ext cx="4894960" cy="3160644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7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286001"/>
            <a:ext cx="11658600" cy="1285874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6700" y="3687764"/>
            <a:ext cx="8496300" cy="854075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00C84-D329-4DD4-96D7-92CD4C3301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3000" y="3687764"/>
            <a:ext cx="3161228" cy="854075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algn="ctr">
              <a:defRPr sz="2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1C01142-E0C8-B2A1-CF08-DDC0741713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132577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/>
          </a:p>
        </p:txBody>
      </p:sp>
    </p:spTree>
    <p:extLst>
      <p:ext uri="{BB962C8B-B14F-4D97-AF65-F5344CB8AC3E}">
        <p14:creationId xmlns:p14="http://schemas.microsoft.com/office/powerpoint/2010/main" val="266602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-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F989E-3D4E-5DEB-5949-C26E481EB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2576" y="1209230"/>
            <a:ext cx="6592724" cy="535394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65E29A4-018E-8FFA-8CB6-A147A94A67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11658600" cy="764849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0C8B4-CDB1-6506-541B-F630296BF102}"/>
              </a:ext>
            </a:extLst>
          </p:cNvPr>
          <p:cNvSpPr txBox="1"/>
          <p:nvPr userDrawn="1"/>
        </p:nvSpPr>
        <p:spPr>
          <a:xfrm>
            <a:off x="1943993" y="5675708"/>
            <a:ext cx="3217667" cy="1182292"/>
          </a:xfrm>
          <a:prstGeom prst="rect">
            <a:avLst/>
          </a:prstGeom>
          <a:noFill/>
        </p:spPr>
        <p:txBody>
          <a:bodyPr wrap="square" tIns="91440" bIns="9144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Controlled by:</a:t>
            </a:r>
            <a:r>
              <a:rPr lang="en-US" sz="1200" dirty="0">
                <a:solidFill>
                  <a:schemeClr val="tx2"/>
                </a:solidFill>
              </a:rPr>
              <a:t> DoD Component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Controlled by: </a:t>
            </a:r>
            <a:r>
              <a:rPr lang="en-US" sz="1200" dirty="0">
                <a:solidFill>
                  <a:schemeClr val="tx2"/>
                </a:solidFill>
              </a:rPr>
              <a:t>Office of Responsibility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CUI Category(</a:t>
            </a:r>
            <a:r>
              <a:rPr lang="en-US" sz="1200" b="1" dirty="0" err="1">
                <a:solidFill>
                  <a:schemeClr val="tx2"/>
                </a:solidFill>
              </a:rPr>
              <a:t>ies</a:t>
            </a:r>
            <a:r>
              <a:rPr lang="en-US" sz="1200" b="1" dirty="0">
                <a:solidFill>
                  <a:schemeClr val="tx2"/>
                </a:solidFill>
              </a:rPr>
              <a:t>): </a:t>
            </a:r>
            <a:r>
              <a:rPr lang="en-US" sz="1200" dirty="0">
                <a:solidFill>
                  <a:schemeClr val="tx2"/>
                </a:solidFill>
              </a:rPr>
              <a:t>XXXXX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Limited Dissemination Control: </a:t>
            </a:r>
            <a:r>
              <a:rPr lang="en-US" sz="1200" dirty="0">
                <a:solidFill>
                  <a:schemeClr val="tx2"/>
                </a:solidFill>
              </a:rPr>
              <a:t>XXXXX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POC: </a:t>
            </a:r>
            <a:r>
              <a:rPr lang="en-US" sz="1200" dirty="0">
                <a:solidFill>
                  <a:schemeClr val="tx2"/>
                </a:solidFill>
              </a:rPr>
              <a:t>Name, email or phone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B9730A-DDCC-2CBF-4193-1E6D9C222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209230"/>
            <a:ext cx="4894960" cy="4316927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-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303522" y="294830"/>
            <a:ext cx="6620256" cy="2688336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5303520" y="3108960"/>
            <a:ext cx="6621777" cy="268224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9A1C442-C472-986D-9807-7C00ADB20E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4894960" cy="18719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995634-0071-FA12-B515-B6A79DCD5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2365513"/>
            <a:ext cx="4894960" cy="3160644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46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-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3728AC14-3C5C-7042-1FDC-60F57F3F2E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522" y="294830"/>
            <a:ext cx="3200400" cy="320040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CD9B39-D79C-7853-9F8A-928A312271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3520" y="3672840"/>
            <a:ext cx="6568439" cy="288036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2B28D85D-4E69-F881-AAC2-C3FACE90BD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73337" y="294830"/>
            <a:ext cx="3198622" cy="3200212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062C0EC-6C9A-2F7B-7DF2-163F804D29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" y="294830"/>
            <a:ext cx="4894960" cy="18719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tIns="0" bIns="0" anchor="ctr" anchorCtr="0"/>
          <a:lstStyle>
            <a:lvl1pPr algn="ctr">
              <a:lnSpc>
                <a:spcPts val="3000"/>
              </a:lnSpc>
              <a:defRPr sz="32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1F7AD-924A-CAB6-19A6-5A7D8222D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2365513"/>
            <a:ext cx="4894960" cy="3160644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t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27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E789D0-548E-8726-E6AC-A6AA0607A1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11" name="Picture 10" descr="A picture containing qr code&#10;&#10;Description automatically generated">
            <a:extLst>
              <a:ext uri="{FF2B5EF4-FFF2-40B4-BE49-F238E27FC236}">
                <a16:creationId xmlns:a16="http://schemas.microsoft.com/office/drawing/2014/main" id="{3F3B2845-EFB7-85D3-23CD-CE82FFCDF4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091" y="5922737"/>
            <a:ext cx="1725062" cy="7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25" r:id="rId2"/>
    <p:sldLayoutId id="2147484222" r:id="rId3"/>
    <p:sldLayoutId id="2147484224" r:id="rId4"/>
    <p:sldLayoutId id="2147484223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24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E789D0-548E-8726-E6AC-A6AA0607A1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95325C-DBBE-0B60-534B-F8F90F5CCB86}"/>
              </a:ext>
            </a:extLst>
          </p:cNvPr>
          <p:cNvSpPr txBox="1"/>
          <p:nvPr userDrawn="1"/>
        </p:nvSpPr>
        <p:spPr>
          <a:xfrm>
            <a:off x="5862607" y="24910"/>
            <a:ext cx="466787" cy="21663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A29AC-9EA2-C17D-3028-3A59DEC5A759}"/>
              </a:ext>
            </a:extLst>
          </p:cNvPr>
          <p:cNvSpPr txBox="1"/>
          <p:nvPr userDrawn="1"/>
        </p:nvSpPr>
        <p:spPr>
          <a:xfrm>
            <a:off x="5862607" y="6624203"/>
            <a:ext cx="466787" cy="21663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CUI</a:t>
            </a:r>
          </a:p>
        </p:txBody>
      </p: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5B4D086-0AD7-EE36-F240-0CA2C0A491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091" y="5922737"/>
            <a:ext cx="1725062" cy="7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24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47990B-ED32-7041-7CE6-379DC0F77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12529"/>
          <a:stretch/>
        </p:blipFill>
        <p:spPr>
          <a:xfrm>
            <a:off x="10992898" y="142159"/>
            <a:ext cx="1074993" cy="818851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8E9D0075-D2A3-A5CC-4256-B31D3D5E4F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132577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20D12-0BDE-1075-1F74-CB008D4B40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2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6" r:id="rId2"/>
    <p:sldLayoutId id="2147484068" r:id="rId3"/>
    <p:sldLayoutId id="2147484055" r:id="rId4"/>
    <p:sldLayoutId id="2147484060" r:id="rId5"/>
    <p:sldLayoutId id="2147484064" r:id="rId6"/>
    <p:sldLayoutId id="2147484067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24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128981"/>
            <a:ext cx="10656337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47990B-ED32-7041-7CE6-379DC0F77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12529"/>
          <a:stretch/>
        </p:blipFill>
        <p:spPr>
          <a:xfrm>
            <a:off x="10992898" y="142159"/>
            <a:ext cx="1074993" cy="818851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8E9D0075-D2A3-A5CC-4256-B31D3D5E4F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132577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20D12-0BDE-1075-1F74-CB008D4B40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61102-8FEF-D580-D9EF-D5999AC5DCC9}"/>
              </a:ext>
            </a:extLst>
          </p:cNvPr>
          <p:cNvSpPr txBox="1"/>
          <p:nvPr userDrawn="1"/>
        </p:nvSpPr>
        <p:spPr>
          <a:xfrm>
            <a:off x="5862607" y="24910"/>
            <a:ext cx="466787" cy="21663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95BCC-A1F7-88B8-1CC0-8A949F949F05}"/>
              </a:ext>
            </a:extLst>
          </p:cNvPr>
          <p:cNvSpPr txBox="1"/>
          <p:nvPr userDrawn="1"/>
        </p:nvSpPr>
        <p:spPr>
          <a:xfrm>
            <a:off x="5862607" y="6624203"/>
            <a:ext cx="466787" cy="21663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41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24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4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8FFB5-1B4A-8A37-78CC-AC1A7AE085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699" y="128981"/>
            <a:ext cx="11658599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BC901F80-87B7-9E1B-92C0-869B5BCEE7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132577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/>
          </a:p>
        </p:txBody>
      </p:sp>
    </p:spTree>
    <p:extLst>
      <p:ext uri="{BB962C8B-B14F-4D97-AF65-F5344CB8AC3E}">
        <p14:creationId xmlns:p14="http://schemas.microsoft.com/office/powerpoint/2010/main" val="1991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30188" indent="-2301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177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4213" indent="-222250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301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583" userDrawn="1">
          <p15:clr>
            <a:srgbClr val="F26B43"/>
          </p15:clr>
        </p15:guide>
        <p15:guide id="1" pos="7512" userDrawn="1">
          <p15:clr>
            <a:srgbClr val="5ACBF0"/>
          </p15:clr>
        </p15:guide>
        <p15:guide id="2" pos="12971">
          <p15:clr>
            <a:srgbClr val="5ACBF0"/>
          </p15:clr>
        </p15:guide>
        <p15:guide id="3" pos="168" userDrawn="1">
          <p15:clr>
            <a:srgbClr val="5ACBF0"/>
          </p15:clr>
        </p15:guide>
        <p15:guide id="5" orient="horz" pos="637" userDrawn="1">
          <p15:clr>
            <a:srgbClr val="F26B43"/>
          </p15:clr>
        </p15:guide>
        <p15:guide id="6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CD1B8-0FB9-6DE1-D901-F8B0186B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0931"/>
            <a:ext cx="6028592" cy="1671543"/>
          </a:xfrm>
        </p:spPr>
        <p:txBody>
          <a:bodyPr/>
          <a:lstStyle/>
          <a:p>
            <a:r>
              <a:rPr lang="en-US" sz="2800" dirty="0"/>
              <a:t>Introduction to the Hydropower Analysis Center (HAC)</a:t>
            </a:r>
            <a:br>
              <a:rPr lang="en-US" sz="2800" dirty="0"/>
            </a:br>
            <a:br>
              <a:rPr lang="en-US" sz="2800" dirty="0"/>
            </a:br>
            <a:r>
              <a:rPr lang="en-US" sz="1600" dirty="0"/>
              <a:t>Scope and Methods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0D6B67-EB23-B871-0CBE-F377AEE7C4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6700" y="2071107"/>
            <a:ext cx="6028592" cy="3424085"/>
          </a:xfrm>
        </p:spPr>
        <p:txBody>
          <a:bodyPr/>
          <a:lstStyle/>
          <a:p>
            <a:r>
              <a:rPr lang="en-US" sz="1800" dirty="0"/>
              <a:t>Mark Parrish,</a:t>
            </a:r>
          </a:p>
          <a:p>
            <a:r>
              <a:rPr lang="en-US" sz="1800" dirty="0"/>
              <a:t>Chief, Hydropower Analysis Center 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FF548-E799-29C6-B6E1-3FD845E4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951" y="628581"/>
            <a:ext cx="3096250" cy="2321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8A572-0FE4-5ED8-E936-E9FB9F058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343" y="3551543"/>
            <a:ext cx="5076399" cy="19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6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3" y="162308"/>
            <a:ext cx="9875520" cy="996696"/>
          </a:xfrm>
        </p:spPr>
        <p:txBody>
          <a:bodyPr/>
          <a:lstStyle/>
          <a:p>
            <a:r>
              <a:rPr lang="en-US" sz="3200" dirty="0"/>
              <a:t>Availability workbench (AWB) simulated Availability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943" y="1441933"/>
            <a:ext cx="10572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Availability Workbench (AWB) simulation engine employs Monte Carlo simulation methods to estimate system and sub-system parameters such as unavailability, number of expected failures, production capacity and costs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201" y="5561571"/>
            <a:ext cx="10649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Baseline (Alt 0): No action alternative. No scheduled replacements. Assets will fail and then repaired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Hydroamp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score.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96" y="2390072"/>
            <a:ext cx="5451978" cy="3012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692" y="2685463"/>
            <a:ext cx="5944829" cy="25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3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D8449-75E6-DC54-135F-E8BE0F78BBF2}"/>
              </a:ext>
            </a:extLst>
          </p:cNvPr>
          <p:cNvSpPr/>
          <p:nvPr/>
        </p:nvSpPr>
        <p:spPr>
          <a:xfrm>
            <a:off x="6543260" y="1878496"/>
            <a:ext cx="4611756" cy="2822714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FE9E8-FCD7-60D1-7CD0-CC1E003889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23CCE3C-3098-FBBA-6477-0E0C7CAC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0077" y="0"/>
            <a:ext cx="9764712" cy="833437"/>
          </a:xfrm>
        </p:spPr>
        <p:txBody>
          <a:bodyPr/>
          <a:lstStyle/>
          <a:p>
            <a:pPr algn="ctr"/>
            <a:r>
              <a:rPr lang="en-US" dirty="0"/>
              <a:t>SCE-TOM Modeling Suite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BDFF6-523F-86BA-DE59-BD214D6D5601}"/>
              </a:ext>
            </a:extLst>
          </p:cNvPr>
          <p:cNvSpPr/>
          <p:nvPr/>
        </p:nvSpPr>
        <p:spPr>
          <a:xfrm>
            <a:off x="655983" y="1878495"/>
            <a:ext cx="4611756" cy="2822715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DB1ADA-9A74-AD24-D8ED-2CDF195D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70" y="1923947"/>
            <a:ext cx="4946366" cy="2777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1096C7-EE0E-1C3F-C927-EEB6DE20070B}"/>
              </a:ext>
            </a:extLst>
          </p:cNvPr>
          <p:cNvSpPr txBox="1"/>
          <p:nvPr/>
        </p:nvSpPr>
        <p:spPr>
          <a:xfrm>
            <a:off x="7245626" y="138504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ELM-Energy Linking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C5B8-FF36-411E-7201-BA7995D16685}"/>
              </a:ext>
            </a:extLst>
          </p:cNvPr>
          <p:cNvSpPr txBox="1"/>
          <p:nvPr/>
        </p:nvSpPr>
        <p:spPr>
          <a:xfrm>
            <a:off x="742824" y="1385041"/>
            <a:ext cx="443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SCE-TOM ( Optimal Unit Dispatch Model)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D04D2E-0E34-AFEB-F32C-4BC01154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32" y="1923947"/>
            <a:ext cx="3556258" cy="2665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FE80AF-8E40-5528-6DAD-454A88F54141}"/>
              </a:ext>
            </a:extLst>
          </p:cNvPr>
          <p:cNvSpPr/>
          <p:nvPr/>
        </p:nvSpPr>
        <p:spPr>
          <a:xfrm>
            <a:off x="655983" y="4890052"/>
            <a:ext cx="4611756" cy="15145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D80C6D-3FA4-B1AA-4EE0-F8F6E0C70C1A}"/>
              </a:ext>
            </a:extLst>
          </p:cNvPr>
          <p:cNvSpPr/>
          <p:nvPr/>
        </p:nvSpPr>
        <p:spPr>
          <a:xfrm>
            <a:off x="569142" y="4840794"/>
            <a:ext cx="4611756" cy="1514536"/>
          </a:xfrm>
          <a:prstGeom prst="rect">
            <a:avLst/>
          </a:prstGeom>
          <a:solidFill>
            <a:schemeClr val="tx2">
              <a:lumMod val="85000"/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Optimal until turbine dispatch model developed to quantify benefits of turbine replacement across different families, and fully capture efficiency gains/losses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E81C6-9E8B-5F86-0198-756EBDA4D846}"/>
              </a:ext>
            </a:extLst>
          </p:cNvPr>
          <p:cNvSpPr/>
          <p:nvPr/>
        </p:nvSpPr>
        <p:spPr>
          <a:xfrm>
            <a:off x="6543260" y="4786096"/>
            <a:ext cx="4611756" cy="1514536"/>
          </a:xfrm>
          <a:prstGeom prst="rect">
            <a:avLst/>
          </a:prstGeom>
          <a:solidFill>
            <a:schemeClr val="tx2">
              <a:lumMod val="85000"/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Monte Carlo simulation developed to simulate the response of the hydropower plant to uncertainties including electricity prices, hourly operations, hydrology and reliability. </a:t>
            </a:r>
          </a:p>
        </p:txBody>
      </p:sp>
    </p:spTree>
    <p:extLst>
      <p:ext uri="{BB962C8B-B14F-4D97-AF65-F5344CB8AC3E}">
        <p14:creationId xmlns:p14="http://schemas.microsoft.com/office/powerpoint/2010/main" val="314546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4711450" y="1442717"/>
            <a:ext cx="3493384" cy="4536951"/>
          </a:xfrm>
          <a:prstGeom prst="rect">
            <a:avLst/>
          </a:prstGeom>
          <a:solidFill>
            <a:srgbClr val="58BFFE">
              <a:alpha val="2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38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94968" y="1442717"/>
            <a:ext cx="3721114" cy="4536951"/>
          </a:xfrm>
          <a:prstGeom prst="rect">
            <a:avLst/>
          </a:prstGeom>
          <a:solidFill>
            <a:srgbClr val="58BFFE">
              <a:alpha val="2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38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Modeling/Collaboration Process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184632" y="2990221"/>
            <a:ext cx="1700123" cy="15525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Simulate Unit Availability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(Hourly, 50+ years, 1000 Simulations)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842776" y="4377668"/>
            <a:ext cx="1355910" cy="75723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Unit Status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543286" y="3045958"/>
            <a:ext cx="1567891" cy="15525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Simulate Generation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(Hourly, 50+ years, 1000 Simulations)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710472" y="1965513"/>
            <a:ext cx="1457545" cy="6713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Generation (MWh)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74826" y="4560677"/>
            <a:ext cx="1294361" cy="60575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 Outage Durations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75567" y="2276099"/>
            <a:ext cx="1303427" cy="444351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 Condition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69505" y="3993723"/>
            <a:ext cx="1303427" cy="435899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Forced Outage Durations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75567" y="2852360"/>
            <a:ext cx="1303427" cy="454949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Curves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826272" y="2879683"/>
            <a:ext cx="1372413" cy="550847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Flow and Head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708992" y="4556410"/>
            <a:ext cx="1457546" cy="51546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Energy Value ($)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710471" y="2737660"/>
            <a:ext cx="1457547" cy="5954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Reserve Potential (MW)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824789" y="3620430"/>
            <a:ext cx="1375376" cy="567338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Energy Price Forecast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824789" y="2062327"/>
            <a:ext cx="1375377" cy="656996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Turbine Design (Performance Curves)</a:t>
            </a:r>
          </a:p>
        </p:txBody>
      </p:sp>
      <p:cxnSp>
        <p:nvCxnSpPr>
          <p:cNvPr id="130" name="Elbow Connector 129"/>
          <p:cNvCxnSpPr>
            <a:stCxn id="72" idx="3"/>
            <a:endCxn id="67" idx="1"/>
          </p:cNvCxnSpPr>
          <p:nvPr/>
        </p:nvCxnSpPr>
        <p:spPr>
          <a:xfrm>
            <a:off x="1678994" y="2498275"/>
            <a:ext cx="505638" cy="12682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74" idx="3"/>
            <a:endCxn id="67" idx="1"/>
          </p:cNvCxnSpPr>
          <p:nvPr/>
        </p:nvCxnSpPr>
        <p:spPr>
          <a:xfrm>
            <a:off x="1678994" y="3079835"/>
            <a:ext cx="505638" cy="6866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73" idx="3"/>
            <a:endCxn id="67" idx="1"/>
          </p:cNvCxnSpPr>
          <p:nvPr/>
        </p:nvCxnSpPr>
        <p:spPr>
          <a:xfrm flipV="1">
            <a:off x="1672932" y="3766509"/>
            <a:ext cx="511700" cy="4451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71" idx="3"/>
            <a:endCxn id="67" idx="1"/>
          </p:cNvCxnSpPr>
          <p:nvPr/>
        </p:nvCxnSpPr>
        <p:spPr>
          <a:xfrm flipV="1">
            <a:off x="1669187" y="3766509"/>
            <a:ext cx="515445" cy="10970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67" idx="3"/>
            <a:endCxn id="68" idx="1"/>
          </p:cNvCxnSpPr>
          <p:nvPr/>
        </p:nvCxnSpPr>
        <p:spPr>
          <a:xfrm>
            <a:off x="3884755" y="3766509"/>
            <a:ext cx="958021" cy="9897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89" idx="3"/>
            <a:endCxn id="69" idx="1"/>
          </p:cNvCxnSpPr>
          <p:nvPr/>
        </p:nvCxnSpPr>
        <p:spPr>
          <a:xfrm>
            <a:off x="6200166" y="2390825"/>
            <a:ext cx="343120" cy="14314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79" idx="3"/>
            <a:endCxn id="69" idx="1"/>
          </p:cNvCxnSpPr>
          <p:nvPr/>
        </p:nvCxnSpPr>
        <p:spPr>
          <a:xfrm>
            <a:off x="6198685" y="3155107"/>
            <a:ext cx="344601" cy="6671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82" idx="3"/>
            <a:endCxn id="69" idx="1"/>
          </p:cNvCxnSpPr>
          <p:nvPr/>
        </p:nvCxnSpPr>
        <p:spPr>
          <a:xfrm flipV="1">
            <a:off x="6200165" y="3822246"/>
            <a:ext cx="343121" cy="818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68" idx="3"/>
            <a:endCxn id="69" idx="1"/>
          </p:cNvCxnSpPr>
          <p:nvPr/>
        </p:nvCxnSpPr>
        <p:spPr>
          <a:xfrm flipV="1">
            <a:off x="6198686" y="3822246"/>
            <a:ext cx="344600" cy="9340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/>
          <p:cNvSpPr/>
          <p:nvPr/>
        </p:nvSpPr>
        <p:spPr>
          <a:xfrm>
            <a:off x="8723301" y="3408653"/>
            <a:ext cx="1457547" cy="495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Starts and Stops</a:t>
            </a:r>
          </a:p>
        </p:txBody>
      </p:sp>
      <p:cxnSp>
        <p:nvCxnSpPr>
          <p:cNvPr id="154" name="Elbow Connector 153"/>
          <p:cNvCxnSpPr>
            <a:stCxn id="69" idx="3"/>
            <a:endCxn id="70" idx="1"/>
          </p:cNvCxnSpPr>
          <p:nvPr/>
        </p:nvCxnSpPr>
        <p:spPr>
          <a:xfrm flipV="1">
            <a:off x="8111177" y="2301209"/>
            <a:ext cx="599295" cy="15210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69" idx="3"/>
            <a:endCxn id="80" idx="1"/>
          </p:cNvCxnSpPr>
          <p:nvPr/>
        </p:nvCxnSpPr>
        <p:spPr>
          <a:xfrm>
            <a:off x="8111177" y="3822246"/>
            <a:ext cx="597815" cy="9918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69" idx="3"/>
            <a:endCxn id="81" idx="1"/>
          </p:cNvCxnSpPr>
          <p:nvPr/>
        </p:nvCxnSpPr>
        <p:spPr>
          <a:xfrm flipV="1">
            <a:off x="8111177" y="3035373"/>
            <a:ext cx="599294" cy="7868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69" idx="3"/>
            <a:endCxn id="151" idx="1"/>
          </p:cNvCxnSpPr>
          <p:nvPr/>
        </p:nvCxnSpPr>
        <p:spPr>
          <a:xfrm flipV="1">
            <a:off x="8111177" y="3656376"/>
            <a:ext cx="612124" cy="1658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ounded Rectangle 165"/>
          <p:cNvSpPr/>
          <p:nvPr/>
        </p:nvSpPr>
        <p:spPr>
          <a:xfrm>
            <a:off x="8708991" y="5168341"/>
            <a:ext cx="1444716" cy="56676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Repair Costs</a:t>
            </a:r>
          </a:p>
        </p:txBody>
      </p:sp>
      <p:cxnSp>
        <p:nvCxnSpPr>
          <p:cNvPr id="179" name="Elbow Connector 178"/>
          <p:cNvCxnSpPr/>
          <p:nvPr/>
        </p:nvCxnSpPr>
        <p:spPr>
          <a:xfrm>
            <a:off x="3904419" y="3766509"/>
            <a:ext cx="4561154" cy="2444302"/>
          </a:xfrm>
          <a:prstGeom prst="bentConnector3">
            <a:avLst>
              <a:gd name="adj1" fmla="val 101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94026" y="1447546"/>
            <a:ext cx="378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Stochastic Reliability Model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4584661" y="1431854"/>
            <a:ext cx="378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Stochastic Energy Model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8632723" y="1431569"/>
            <a:ext cx="327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Outputs (1000 Simulations)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433393" y="4870476"/>
            <a:ext cx="1457545" cy="459363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 Present Value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433393" y="5513323"/>
            <a:ext cx="1457545" cy="50881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 Cost Ratio</a:t>
            </a:r>
          </a:p>
        </p:txBody>
      </p:sp>
      <p:cxnSp>
        <p:nvCxnSpPr>
          <p:cNvPr id="209" name="Elbow Connector 208"/>
          <p:cNvCxnSpPr>
            <a:stCxn id="80" idx="3"/>
            <a:endCxn id="206" idx="1"/>
          </p:cNvCxnSpPr>
          <p:nvPr/>
        </p:nvCxnSpPr>
        <p:spPr>
          <a:xfrm>
            <a:off x="10166538" y="4814144"/>
            <a:ext cx="266855" cy="2860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lbow Connector 210"/>
          <p:cNvCxnSpPr>
            <a:stCxn id="166" idx="3"/>
            <a:endCxn id="206" idx="1"/>
          </p:cNvCxnSpPr>
          <p:nvPr/>
        </p:nvCxnSpPr>
        <p:spPr>
          <a:xfrm flipV="1">
            <a:off x="10153707" y="5100158"/>
            <a:ext cx="279686" cy="3515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>
            <a:stCxn id="80" idx="3"/>
            <a:endCxn id="207" idx="1"/>
          </p:cNvCxnSpPr>
          <p:nvPr/>
        </p:nvCxnSpPr>
        <p:spPr>
          <a:xfrm>
            <a:off x="10166538" y="4814144"/>
            <a:ext cx="266855" cy="9535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>
            <a:stCxn id="166" idx="3"/>
            <a:endCxn id="207" idx="1"/>
          </p:cNvCxnSpPr>
          <p:nvPr/>
        </p:nvCxnSpPr>
        <p:spPr>
          <a:xfrm>
            <a:off x="10153707" y="5451725"/>
            <a:ext cx="279686" cy="3160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ounded Rectangle 262"/>
          <p:cNvSpPr/>
          <p:nvPr/>
        </p:nvSpPr>
        <p:spPr>
          <a:xfrm>
            <a:off x="8708991" y="5856256"/>
            <a:ext cx="1457546" cy="454949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Costs</a:t>
            </a:r>
          </a:p>
        </p:txBody>
      </p:sp>
      <p:cxnSp>
        <p:nvCxnSpPr>
          <p:cNvPr id="269" name="Elbow Connector 268"/>
          <p:cNvCxnSpPr>
            <a:endCxn id="166" idx="1"/>
          </p:cNvCxnSpPr>
          <p:nvPr/>
        </p:nvCxnSpPr>
        <p:spPr>
          <a:xfrm rot="5400000" flipH="1" flipV="1">
            <a:off x="8207740" y="5709560"/>
            <a:ext cx="759086" cy="2434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lbow Connector 277"/>
          <p:cNvCxnSpPr>
            <a:stCxn id="263" idx="3"/>
            <a:endCxn id="206" idx="1"/>
          </p:cNvCxnSpPr>
          <p:nvPr/>
        </p:nvCxnSpPr>
        <p:spPr>
          <a:xfrm flipV="1">
            <a:off x="10166537" y="5100158"/>
            <a:ext cx="266856" cy="9835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lbow Connector 279"/>
          <p:cNvCxnSpPr>
            <a:stCxn id="263" idx="3"/>
            <a:endCxn id="207" idx="1"/>
          </p:cNvCxnSpPr>
          <p:nvPr/>
        </p:nvCxnSpPr>
        <p:spPr>
          <a:xfrm flipV="1">
            <a:off x="10166537" y="5767728"/>
            <a:ext cx="266856" cy="3160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ounded Rectangle 305"/>
          <p:cNvSpPr/>
          <p:nvPr/>
        </p:nvSpPr>
        <p:spPr>
          <a:xfrm>
            <a:off x="374826" y="3425191"/>
            <a:ext cx="1303427" cy="430745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Outage Schedule</a:t>
            </a:r>
          </a:p>
        </p:txBody>
      </p:sp>
      <p:cxnSp>
        <p:nvCxnSpPr>
          <p:cNvPr id="308" name="Elbow Connector 307"/>
          <p:cNvCxnSpPr>
            <a:stCxn id="306" idx="3"/>
            <a:endCxn id="67" idx="1"/>
          </p:cNvCxnSpPr>
          <p:nvPr/>
        </p:nvCxnSpPr>
        <p:spPr>
          <a:xfrm>
            <a:off x="1678253" y="3640564"/>
            <a:ext cx="506379" cy="1259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Rounded Rectangle 338"/>
          <p:cNvSpPr/>
          <p:nvPr/>
        </p:nvSpPr>
        <p:spPr>
          <a:xfrm>
            <a:off x="8708990" y="3972436"/>
            <a:ext cx="1457547" cy="495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MVAR Capability</a:t>
            </a:r>
          </a:p>
        </p:txBody>
      </p:sp>
      <p:cxnSp>
        <p:nvCxnSpPr>
          <p:cNvPr id="342" name="Elbow Connector 341"/>
          <p:cNvCxnSpPr>
            <a:stCxn id="69" idx="3"/>
            <a:endCxn id="339" idx="1"/>
          </p:cNvCxnSpPr>
          <p:nvPr/>
        </p:nvCxnSpPr>
        <p:spPr>
          <a:xfrm>
            <a:off x="8111177" y="3822246"/>
            <a:ext cx="597813" cy="3979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2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85B4-5D4E-EE9F-4F62-5A466DDE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462" y="762921"/>
            <a:ext cx="4629141" cy="558312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Questions we’ve analyzed with this framework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1A7D76-8179-F5ED-E966-BA8050EA5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8771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00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AFB5F-7B3B-762D-F7D3-5B056A8390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6F52B-186C-4E37-D7AD-2CF9928C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7" y="127059"/>
            <a:ext cx="10656337" cy="832920"/>
          </a:xfrm>
        </p:spPr>
        <p:txBody>
          <a:bodyPr/>
          <a:lstStyle/>
          <a:p>
            <a:r>
              <a:rPr lang="en-US" dirty="0">
                <a:latin typeface="+mn-lt"/>
              </a:rPr>
              <a:t>Typical Benefits of asset replacement in an energy Capacity market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E44398-DCD6-EEF0-C4BC-AEE8EF4EEE9A}"/>
              </a:ext>
            </a:extLst>
          </p:cNvPr>
          <p:cNvSpPr/>
          <p:nvPr/>
        </p:nvSpPr>
        <p:spPr>
          <a:xfrm>
            <a:off x="3506598" y="4689446"/>
            <a:ext cx="1015068" cy="20133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B003F-5CA6-6A9C-D762-A39644AC0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943" y="1475574"/>
            <a:ext cx="46863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0D31F-AA28-7FAF-FF7F-16E891CAA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354" y="2370764"/>
            <a:ext cx="1238250" cy="241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9D6C18-2CD2-5C91-619C-FC8EFE3FC6E6}"/>
              </a:ext>
            </a:extLst>
          </p:cNvPr>
          <p:cNvSpPr txBox="1"/>
          <p:nvPr/>
        </p:nvSpPr>
        <p:spPr>
          <a:xfrm>
            <a:off x="7605757" y="1803162"/>
            <a:ext cx="29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Benefit Expectation</a:t>
            </a:r>
          </a:p>
        </p:txBody>
      </p:sp>
    </p:spTree>
    <p:extLst>
      <p:ext uri="{BB962C8B-B14F-4D97-AF65-F5344CB8AC3E}">
        <p14:creationId xmlns:p14="http://schemas.microsoft.com/office/powerpoint/2010/main" val="262492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2B2A-6AF4-4764-9C7B-64C35E3D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56032"/>
            <a:ext cx="9875520" cy="996696"/>
          </a:xfrm>
        </p:spPr>
        <p:txBody>
          <a:bodyPr/>
          <a:lstStyle/>
          <a:p>
            <a:r>
              <a:rPr lang="en-US" dirty="0"/>
              <a:t>Beyond energy and capacity: Ancillary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2E04-3817-4212-B498-573B1D038A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numCol="1"/>
          <a:lstStyle/>
          <a:p>
            <a:endParaRPr lang="en-US" dirty="0">
              <a:solidFill>
                <a:srgbClr val="4A4742"/>
              </a:solidFill>
              <a:latin typeface="Signika"/>
            </a:endParaRPr>
          </a:p>
          <a:p>
            <a:r>
              <a:rPr lang="en-US" sz="1800" b="1" i="0" dirty="0">
                <a:solidFill>
                  <a:srgbClr val="4A4742"/>
                </a:solidFill>
                <a:effectLst/>
                <a:latin typeface="+mn-lt"/>
              </a:rPr>
              <a:t>Spinning Reserves: </a:t>
            </a:r>
            <a:r>
              <a:rPr lang="en-US" sz="1800" b="0" i="0" dirty="0">
                <a:solidFill>
                  <a:srgbClr val="4A4742"/>
                </a:solidFill>
                <a:effectLst/>
                <a:latin typeface="+mn-lt"/>
              </a:rPr>
              <a:t>Online generation that is reserved to quickly respond to system events (such as the changes in renewable energy like wind and solar) by increasing or decreasing output.</a:t>
            </a:r>
          </a:p>
          <a:p>
            <a:endParaRPr lang="en-US" sz="1800" dirty="0">
              <a:solidFill>
                <a:srgbClr val="4A4742"/>
              </a:solidFill>
              <a:latin typeface="+mn-lt"/>
            </a:endParaRPr>
          </a:p>
          <a:p>
            <a:r>
              <a:rPr lang="en-US" sz="1800" b="1" i="0" dirty="0">
                <a:solidFill>
                  <a:srgbClr val="4A4742"/>
                </a:solidFill>
                <a:effectLst/>
                <a:latin typeface="+mn-lt"/>
              </a:rPr>
              <a:t>Supplemental (non-spinning) reserve:</a:t>
            </a:r>
            <a:r>
              <a:rPr lang="en-US" sz="1800" b="0" i="0" dirty="0">
                <a:solidFill>
                  <a:srgbClr val="4A4742"/>
                </a:solidFill>
                <a:effectLst/>
                <a:latin typeface="+mn-lt"/>
              </a:rPr>
              <a:t> Offline generation that is capable of being connected within a specified period (usually 10 minutes) in response to an event in the system.</a:t>
            </a:r>
          </a:p>
          <a:p>
            <a:endParaRPr lang="en-US" sz="1800" dirty="0">
              <a:solidFill>
                <a:srgbClr val="4A4742"/>
              </a:solidFill>
              <a:latin typeface="+mn-lt"/>
            </a:endParaRPr>
          </a:p>
          <a:p>
            <a:r>
              <a:rPr lang="en-US" sz="1800" b="1" i="0" dirty="0">
                <a:solidFill>
                  <a:srgbClr val="4A4742"/>
                </a:solidFill>
                <a:effectLst/>
                <a:latin typeface="+mn-lt"/>
              </a:rPr>
              <a:t>Reactive power and voltage support:</a:t>
            </a:r>
            <a:r>
              <a:rPr lang="en-US" sz="1800" b="0" i="0" dirty="0">
                <a:solidFill>
                  <a:srgbClr val="4A4742"/>
                </a:solidFill>
                <a:effectLst/>
                <a:latin typeface="+mn-lt"/>
              </a:rPr>
              <a:t> The portion of electricity that establishes and sustains the electric and magnetic fields of AC equipment. </a:t>
            </a:r>
          </a:p>
          <a:p>
            <a:endParaRPr lang="en-US" sz="1800" dirty="0">
              <a:solidFill>
                <a:srgbClr val="4A4742"/>
              </a:solidFill>
              <a:latin typeface="+mn-lt"/>
            </a:endParaRPr>
          </a:p>
          <a:p>
            <a:r>
              <a:rPr lang="en-US" sz="1800" b="1" i="0" dirty="0">
                <a:solidFill>
                  <a:srgbClr val="4A4742"/>
                </a:solidFill>
                <a:effectLst/>
                <a:latin typeface="+mn-lt"/>
              </a:rPr>
              <a:t>Black start (restoration) service:</a:t>
            </a:r>
            <a:r>
              <a:rPr lang="en-US" sz="1800" b="0" i="0" dirty="0">
                <a:solidFill>
                  <a:srgbClr val="4A4742"/>
                </a:solidFill>
                <a:effectLst/>
                <a:latin typeface="+mn-lt"/>
              </a:rPr>
              <a:t> The capability to start up in the absence of support from the transmission grid. This capability is of value to restart sections of the grid after a blackout and can typically be provided by hydropower.</a:t>
            </a:r>
          </a:p>
          <a:p>
            <a:endParaRPr lang="en-US" dirty="0">
              <a:solidFill>
                <a:srgbClr val="4A4742"/>
              </a:solidFill>
              <a:latin typeface="Signik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4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5BFA-2EBE-E85E-8541-881266FA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95" y="267658"/>
            <a:ext cx="9194800" cy="806450"/>
          </a:xfrm>
        </p:spPr>
        <p:txBody>
          <a:bodyPr/>
          <a:lstStyle/>
          <a:p>
            <a:r>
              <a:rPr lang="en-US" dirty="0"/>
              <a:t>The Road ahead</a:t>
            </a:r>
          </a:p>
        </p:txBody>
      </p:sp>
      <p:pic>
        <p:nvPicPr>
          <p:cNvPr id="5" name="Content Placeholder 4" descr="Front view of winding road in desert">
            <a:extLst>
              <a:ext uri="{FF2B5EF4-FFF2-40B4-BE49-F238E27FC236}">
                <a16:creationId xmlns:a16="http://schemas.microsoft.com/office/drawing/2014/main" id="{609D5A22-CC47-45AE-892E-1AE10B29B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506" y="2046503"/>
            <a:ext cx="4684003" cy="2960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10CC0C-D6A3-8C89-0C27-25FAE8BEF468}"/>
              </a:ext>
            </a:extLst>
          </p:cNvPr>
          <p:cNvSpPr txBox="1"/>
          <p:nvPr/>
        </p:nvSpPr>
        <p:spPr>
          <a:xfrm>
            <a:off x="956281" y="1165685"/>
            <a:ext cx="43117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SCE-TOM improved computational efficiencies and new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Speed up the process and solve memory issues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Expand modeling techniques to quantify ancillary services and new hydrologic operational regimes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2) Standardize Engineering Cost Estimates-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Survey current HDC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Align escalation methods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Justify/incorporate uncertainty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Incorporate market trends/ and industrial constraints			</a:t>
            </a:r>
          </a:p>
          <a:p>
            <a:r>
              <a:rPr lang="en-US" dirty="0"/>
              <a:t>3) Publishing and Implementing EM-1110 updates</a:t>
            </a:r>
          </a:p>
        </p:txBody>
      </p:sp>
    </p:spTree>
    <p:extLst>
      <p:ext uri="{BB962C8B-B14F-4D97-AF65-F5344CB8AC3E}">
        <p14:creationId xmlns:p14="http://schemas.microsoft.com/office/powerpoint/2010/main" val="17960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AFB5F-7B3B-762D-F7D3-5B056A8390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E44398-DCD6-EEF0-C4BC-AEE8EF4EEE9A}"/>
              </a:ext>
            </a:extLst>
          </p:cNvPr>
          <p:cNvSpPr/>
          <p:nvPr/>
        </p:nvSpPr>
        <p:spPr>
          <a:xfrm>
            <a:off x="3506598" y="4689446"/>
            <a:ext cx="1015068" cy="20133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1B58D-55DA-F0B3-C791-354EA6F2259F}"/>
              </a:ext>
            </a:extLst>
          </p:cNvPr>
          <p:cNvSpPr txBox="1"/>
          <p:nvPr/>
        </p:nvSpPr>
        <p:spPr>
          <a:xfrm>
            <a:off x="3836276" y="1309055"/>
            <a:ext cx="4340772" cy="1931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4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293E-3351-A27F-13B2-0BE93373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44" y="190877"/>
            <a:ext cx="9194800" cy="806450"/>
          </a:xfrm>
        </p:spPr>
        <p:txBody>
          <a:bodyPr/>
          <a:lstStyle/>
          <a:p>
            <a:r>
              <a:rPr lang="en-US" dirty="0" err="1"/>
              <a:t>Hac’s</a:t>
            </a:r>
            <a:r>
              <a:rPr lang="en-US" dirty="0"/>
              <a:t> History and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C05A0-396A-4190-1C50-ABED7F8CDC80}"/>
              </a:ext>
            </a:extLst>
          </p:cNvPr>
          <p:cNvSpPr txBox="1"/>
          <p:nvPr/>
        </p:nvSpPr>
        <p:spPr>
          <a:xfrm>
            <a:off x="6455768" y="1451738"/>
            <a:ext cx="50134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Open Sans" panose="020B0606030504020204" pitchFamily="34" charset="0"/>
              </a:rPr>
              <a:t>History-</a:t>
            </a:r>
          </a:p>
          <a:p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In 2001, HDC was designated as an MCX responsible for hydroelectric power plant engineering and design and a TCX for pumping plant engineering and design</a:t>
            </a:r>
          </a:p>
          <a:p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The Hydropower Analysis Center (HAC) was designated as an MCX for the economic evaluation of hydropower in 1996 and as a Planning Center of Expertise for Hydropower in 2003.</a:t>
            </a:r>
          </a:p>
          <a:p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In 2008 HDC and HAC merged</a:t>
            </a:r>
          </a:p>
          <a:p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endParaRPr lang="en-US" dirty="0"/>
          </a:p>
        </p:txBody>
      </p:sp>
      <p:pic>
        <p:nvPicPr>
          <p:cNvPr id="8" name="Picture 7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B031156B-AC45-AA2D-2676-0FC80975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4" y="1565885"/>
            <a:ext cx="4091688" cy="2301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1FA842-DA39-7E4F-7A54-FE808DB1B958}"/>
              </a:ext>
            </a:extLst>
          </p:cNvPr>
          <p:cNvSpPr txBox="1"/>
          <p:nvPr/>
        </p:nvSpPr>
        <p:spPr>
          <a:xfrm>
            <a:off x="465073" y="4277568"/>
            <a:ext cx="4339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 Hydropower Analysis Center (HAC) is a Planning Center of Expertise (PCX) and MCX within the HDC and provides services such as hydropower valuation studies, asset management, and data analytics.</a:t>
            </a:r>
          </a:p>
        </p:txBody>
      </p:sp>
    </p:spTree>
    <p:extLst>
      <p:ext uri="{BB962C8B-B14F-4D97-AF65-F5344CB8AC3E}">
        <p14:creationId xmlns:p14="http://schemas.microsoft.com/office/powerpoint/2010/main" val="334578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84B826-13B2-8B14-2C61-78558837A6BD}"/>
              </a:ext>
            </a:extLst>
          </p:cNvPr>
          <p:cNvCxnSpPr>
            <a:cxnSpLocks/>
          </p:cNvCxnSpPr>
          <p:nvPr/>
        </p:nvCxnSpPr>
        <p:spPr>
          <a:xfrm>
            <a:off x="6918919" y="2860742"/>
            <a:ext cx="15949" cy="677984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0ED2B16-BD61-F3B3-DC48-D3A33714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Hydropower analysis center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913C8A-4311-F289-A6A5-403B5440BF83}"/>
              </a:ext>
            </a:extLst>
          </p:cNvPr>
          <p:cNvGrpSpPr/>
          <p:nvPr/>
        </p:nvGrpSpPr>
        <p:grpSpPr>
          <a:xfrm>
            <a:off x="423831" y="958511"/>
            <a:ext cx="10486219" cy="3413819"/>
            <a:chOff x="540004" y="1193574"/>
            <a:chExt cx="10929486" cy="3325194"/>
          </a:xfrm>
          <a:solidFill>
            <a:schemeClr val="tx2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50F0E7-816E-B4AF-DA84-1F3ABD2FF513}"/>
                </a:ext>
              </a:extLst>
            </p:cNvPr>
            <p:cNvCxnSpPr>
              <a:cxnSpLocks/>
            </p:cNvCxnSpPr>
            <p:nvPr/>
          </p:nvCxnSpPr>
          <p:spPr>
            <a:xfrm>
              <a:off x="3982520" y="3013297"/>
              <a:ext cx="0" cy="653765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F3AC36-BD91-D867-9A07-240B65904B17}"/>
                </a:ext>
              </a:extLst>
            </p:cNvPr>
            <p:cNvCxnSpPr>
              <a:cxnSpLocks/>
            </p:cNvCxnSpPr>
            <p:nvPr/>
          </p:nvCxnSpPr>
          <p:spPr>
            <a:xfrm>
              <a:off x="1144748" y="2997757"/>
              <a:ext cx="0" cy="621228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448994-7D7D-D367-CC25-81CDE46E538A}"/>
                </a:ext>
              </a:extLst>
            </p:cNvPr>
            <p:cNvCxnSpPr>
              <a:cxnSpLocks/>
            </p:cNvCxnSpPr>
            <p:nvPr/>
          </p:nvCxnSpPr>
          <p:spPr>
            <a:xfrm>
              <a:off x="2592726" y="3022227"/>
              <a:ext cx="0" cy="633676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F2AC59-213B-C82C-B5D1-91AE03D7B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9192" y="1500142"/>
              <a:ext cx="0" cy="1497889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733D3528-2D6D-2BE6-D3AA-2322E19C8ADF}"/>
                </a:ext>
              </a:extLst>
            </p:cNvPr>
            <p:cNvSpPr/>
            <p:nvPr/>
          </p:nvSpPr>
          <p:spPr>
            <a:xfrm>
              <a:off x="540004" y="3638177"/>
              <a:ext cx="1150712" cy="848650"/>
            </a:xfrm>
            <a:custGeom>
              <a:avLst/>
              <a:gdLst>
                <a:gd name="connsiteX0" fmla="*/ 0 w 2135194"/>
                <a:gd name="connsiteY0" fmla="*/ 0 h 655774"/>
                <a:gd name="connsiteX1" fmla="*/ 2135194 w 2135194"/>
                <a:gd name="connsiteY1" fmla="*/ 0 h 655774"/>
                <a:gd name="connsiteX2" fmla="*/ 2135194 w 2135194"/>
                <a:gd name="connsiteY2" fmla="*/ 655774 h 655774"/>
                <a:gd name="connsiteX3" fmla="*/ 0 w 2135194"/>
                <a:gd name="connsiteY3" fmla="*/ 655774 h 655774"/>
                <a:gd name="connsiteX4" fmla="*/ 0 w 2135194"/>
                <a:gd name="connsiteY4" fmla="*/ 0 h 6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194" h="655774">
                  <a:moveTo>
                    <a:pt x="0" y="0"/>
                  </a:moveTo>
                  <a:lnTo>
                    <a:pt x="2135194" y="0"/>
                  </a:lnTo>
                  <a:lnTo>
                    <a:pt x="2135194" y="655774"/>
                  </a:lnTo>
                  <a:lnTo>
                    <a:pt x="0" y="655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Economist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Margaret Ryan</a:t>
              </a: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CA7C00B9-92AE-9FB6-84DC-37E9A31C8957}"/>
                </a:ext>
              </a:extLst>
            </p:cNvPr>
            <p:cNvSpPr/>
            <p:nvPr/>
          </p:nvSpPr>
          <p:spPr>
            <a:xfrm>
              <a:off x="3585025" y="3670117"/>
              <a:ext cx="942182" cy="848651"/>
            </a:xfrm>
            <a:custGeom>
              <a:avLst/>
              <a:gdLst>
                <a:gd name="connsiteX0" fmla="*/ 0 w 2255914"/>
                <a:gd name="connsiteY0" fmla="*/ 0 h 647568"/>
                <a:gd name="connsiteX1" fmla="*/ 2255914 w 2255914"/>
                <a:gd name="connsiteY1" fmla="*/ 0 h 647568"/>
                <a:gd name="connsiteX2" fmla="*/ 2255914 w 2255914"/>
                <a:gd name="connsiteY2" fmla="*/ 647568 h 647568"/>
                <a:gd name="connsiteX3" fmla="*/ 0 w 2255914"/>
                <a:gd name="connsiteY3" fmla="*/ 647568 h 647568"/>
                <a:gd name="connsiteX4" fmla="*/ 0 w 2255914"/>
                <a:gd name="connsiteY4" fmla="*/ 0 h 6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914" h="647568">
                  <a:moveTo>
                    <a:pt x="0" y="0"/>
                  </a:moveTo>
                  <a:lnTo>
                    <a:pt x="2255914" y="0"/>
                  </a:lnTo>
                  <a:lnTo>
                    <a:pt x="2255914" y="647568"/>
                  </a:lnTo>
                  <a:lnTo>
                    <a:pt x="0" y="647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Economist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Mike Paruszkiewicz</a:t>
              </a: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FCDE99B9-E09E-24D1-5F49-4B20467FFFF8}"/>
                </a:ext>
              </a:extLst>
            </p:cNvPr>
            <p:cNvSpPr/>
            <p:nvPr/>
          </p:nvSpPr>
          <p:spPr>
            <a:xfrm>
              <a:off x="4621807" y="1193574"/>
              <a:ext cx="2054771" cy="717038"/>
            </a:xfrm>
            <a:custGeom>
              <a:avLst/>
              <a:gdLst>
                <a:gd name="connsiteX0" fmla="*/ 0 w 3744850"/>
                <a:gd name="connsiteY0" fmla="*/ 0 h 844526"/>
                <a:gd name="connsiteX1" fmla="*/ 3744850 w 3744850"/>
                <a:gd name="connsiteY1" fmla="*/ 0 h 844526"/>
                <a:gd name="connsiteX2" fmla="*/ 3744850 w 3744850"/>
                <a:gd name="connsiteY2" fmla="*/ 844526 h 844526"/>
                <a:gd name="connsiteX3" fmla="*/ 0 w 3744850"/>
                <a:gd name="connsiteY3" fmla="*/ 844526 h 844526"/>
                <a:gd name="connsiteX4" fmla="*/ 0 w 3744850"/>
                <a:gd name="connsiteY4" fmla="*/ 0 h 8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850" h="844526">
                  <a:moveTo>
                    <a:pt x="0" y="0"/>
                  </a:moveTo>
                  <a:lnTo>
                    <a:pt x="3744850" y="0"/>
                  </a:lnTo>
                  <a:lnTo>
                    <a:pt x="3744850" y="844526"/>
                  </a:lnTo>
                  <a:lnTo>
                    <a:pt x="0" y="844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Mark Parrish</a:t>
              </a: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Chief, HAC</a:t>
              </a: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5EAE3660-B546-9D62-3CDE-B69FB0FC9248}"/>
                </a:ext>
              </a:extLst>
            </p:cNvPr>
            <p:cNvSpPr/>
            <p:nvPr/>
          </p:nvSpPr>
          <p:spPr>
            <a:xfrm>
              <a:off x="2176714" y="3667062"/>
              <a:ext cx="911514" cy="848651"/>
            </a:xfrm>
            <a:custGeom>
              <a:avLst/>
              <a:gdLst>
                <a:gd name="connsiteX0" fmla="*/ 0 w 2205603"/>
                <a:gd name="connsiteY0" fmla="*/ 0 h 647568"/>
                <a:gd name="connsiteX1" fmla="*/ 2205603 w 2205603"/>
                <a:gd name="connsiteY1" fmla="*/ 0 h 647568"/>
                <a:gd name="connsiteX2" fmla="*/ 2205603 w 2205603"/>
                <a:gd name="connsiteY2" fmla="*/ 647568 h 647568"/>
                <a:gd name="connsiteX3" fmla="*/ 0 w 2205603"/>
                <a:gd name="connsiteY3" fmla="*/ 647568 h 647568"/>
                <a:gd name="connsiteX4" fmla="*/ 0 w 2205603"/>
                <a:gd name="connsiteY4" fmla="*/ 0 h 6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603" h="647568">
                  <a:moveTo>
                    <a:pt x="0" y="0"/>
                  </a:moveTo>
                  <a:lnTo>
                    <a:pt x="2205603" y="0"/>
                  </a:lnTo>
                  <a:lnTo>
                    <a:pt x="2205603" y="647568"/>
                  </a:lnTo>
                  <a:lnTo>
                    <a:pt x="0" y="647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Economist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David Sanna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C5C942-6CEF-5CB8-4F37-FC8E9B923C35}"/>
                </a:ext>
              </a:extLst>
            </p:cNvPr>
            <p:cNvCxnSpPr>
              <a:cxnSpLocks/>
            </p:cNvCxnSpPr>
            <p:nvPr/>
          </p:nvCxnSpPr>
          <p:spPr>
            <a:xfrm>
              <a:off x="1115360" y="3013297"/>
              <a:ext cx="10354130" cy="1786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3C51C0-A1CC-AD73-AF84-7F29F1227140}"/>
                </a:ext>
              </a:extLst>
            </p:cNvPr>
            <p:cNvCxnSpPr>
              <a:cxnSpLocks/>
            </p:cNvCxnSpPr>
            <p:nvPr/>
          </p:nvCxnSpPr>
          <p:spPr>
            <a:xfrm>
              <a:off x="5438842" y="3031157"/>
              <a:ext cx="0" cy="716992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16C838-73C0-AAD5-D559-B098BD0D7750}"/>
                </a:ext>
              </a:extLst>
            </p:cNvPr>
            <p:cNvCxnSpPr>
              <a:cxnSpLocks/>
            </p:cNvCxnSpPr>
            <p:nvPr/>
          </p:nvCxnSpPr>
          <p:spPr>
            <a:xfrm>
              <a:off x="5634118" y="2267808"/>
              <a:ext cx="571392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CEDB9A01-FC2B-B9E9-4D90-701E4B180BF8}"/>
                </a:ext>
              </a:extLst>
            </p:cNvPr>
            <p:cNvSpPr/>
            <p:nvPr/>
          </p:nvSpPr>
          <p:spPr>
            <a:xfrm>
              <a:off x="5964864" y="2164117"/>
              <a:ext cx="2434229" cy="237155"/>
            </a:xfrm>
            <a:custGeom>
              <a:avLst/>
              <a:gdLst>
                <a:gd name="connsiteX0" fmla="*/ 0 w 3744850"/>
                <a:gd name="connsiteY0" fmla="*/ 0 h 844526"/>
                <a:gd name="connsiteX1" fmla="*/ 3744850 w 3744850"/>
                <a:gd name="connsiteY1" fmla="*/ 0 h 844526"/>
                <a:gd name="connsiteX2" fmla="*/ 3744850 w 3744850"/>
                <a:gd name="connsiteY2" fmla="*/ 844526 h 844526"/>
                <a:gd name="connsiteX3" fmla="*/ 0 w 3744850"/>
                <a:gd name="connsiteY3" fmla="*/ 844526 h 844526"/>
                <a:gd name="connsiteX4" fmla="*/ 0 w 3744850"/>
                <a:gd name="connsiteY4" fmla="*/ 0 h 8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850" h="844526">
                  <a:moveTo>
                    <a:pt x="0" y="0"/>
                  </a:moveTo>
                  <a:lnTo>
                    <a:pt x="3744850" y="0"/>
                  </a:lnTo>
                  <a:lnTo>
                    <a:pt x="3744850" y="844526"/>
                  </a:lnTo>
                  <a:lnTo>
                    <a:pt x="0" y="844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GS-14 Tech Expert – VACANT</a:t>
              </a: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C27B7398-6245-B79A-1591-14ADC7CF2E26}"/>
                </a:ext>
              </a:extLst>
            </p:cNvPr>
            <p:cNvSpPr/>
            <p:nvPr/>
          </p:nvSpPr>
          <p:spPr>
            <a:xfrm>
              <a:off x="4971486" y="3667064"/>
              <a:ext cx="1002113" cy="848649"/>
            </a:xfrm>
            <a:custGeom>
              <a:avLst/>
              <a:gdLst>
                <a:gd name="connsiteX0" fmla="*/ 0 w 2538518"/>
                <a:gd name="connsiteY0" fmla="*/ 0 h 714584"/>
                <a:gd name="connsiteX1" fmla="*/ 2538518 w 2538518"/>
                <a:gd name="connsiteY1" fmla="*/ 0 h 714584"/>
                <a:gd name="connsiteX2" fmla="*/ 2538518 w 2538518"/>
                <a:gd name="connsiteY2" fmla="*/ 714584 h 714584"/>
                <a:gd name="connsiteX3" fmla="*/ 0 w 2538518"/>
                <a:gd name="connsiteY3" fmla="*/ 714584 h 714584"/>
                <a:gd name="connsiteX4" fmla="*/ 0 w 2538518"/>
                <a:gd name="connsiteY4" fmla="*/ 0 h 71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518" h="714584">
                  <a:moveTo>
                    <a:pt x="0" y="0"/>
                  </a:moveTo>
                  <a:lnTo>
                    <a:pt x="2538518" y="0"/>
                  </a:lnTo>
                  <a:lnTo>
                    <a:pt x="2538518" y="714584"/>
                  </a:lnTo>
                  <a:lnTo>
                    <a:pt x="0" y="71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 panose="020F0502020204030204"/>
                </a:rPr>
                <a:t>Economist (EIT)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Audrey </a:t>
              </a:r>
              <a:r>
                <a:rPr kumimoji="0" lang="en-US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Demeaux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2383C388-6EEA-3E91-28B8-B5EE5A5BE3E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7745019" y="-25358345"/>
            <a:ext cx="3445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A person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57B44FE6-B8FA-65C2-FB29-7B72D67A755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09" y="888668"/>
            <a:ext cx="677347" cy="884278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67614F34-87A1-F224-29BC-19194EA09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374" y="4718920"/>
            <a:ext cx="681194" cy="886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D63BDC2-EB51-D31A-D72A-2841CD86A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5" y="4737493"/>
            <a:ext cx="676681" cy="886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BC64EF-8B62-B121-7E30-B43F7FF10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023" y="4697890"/>
            <a:ext cx="772839" cy="884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reeform 40">
            <a:extLst>
              <a:ext uri="{FF2B5EF4-FFF2-40B4-BE49-F238E27FC236}">
                <a16:creationId xmlns:a16="http://schemas.microsoft.com/office/drawing/2014/main" id="{D40FCA7B-0CF5-FFCB-1B4B-D60BA9982955}"/>
              </a:ext>
            </a:extLst>
          </p:cNvPr>
          <p:cNvSpPr/>
          <p:nvPr/>
        </p:nvSpPr>
        <p:spPr>
          <a:xfrm>
            <a:off x="6431200" y="3538726"/>
            <a:ext cx="1023923" cy="871268"/>
          </a:xfrm>
          <a:custGeom>
            <a:avLst/>
            <a:gdLst>
              <a:gd name="connsiteX0" fmla="*/ 0 w 2538518"/>
              <a:gd name="connsiteY0" fmla="*/ 0 h 714584"/>
              <a:gd name="connsiteX1" fmla="*/ 2538518 w 2538518"/>
              <a:gd name="connsiteY1" fmla="*/ 0 h 714584"/>
              <a:gd name="connsiteX2" fmla="*/ 2538518 w 2538518"/>
              <a:gd name="connsiteY2" fmla="*/ 714584 h 714584"/>
              <a:gd name="connsiteX3" fmla="*/ 0 w 2538518"/>
              <a:gd name="connsiteY3" fmla="*/ 714584 h 714584"/>
              <a:gd name="connsiteX4" fmla="*/ 0 w 2538518"/>
              <a:gd name="connsiteY4" fmla="*/ 0 h 71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518" h="714584">
                <a:moveTo>
                  <a:pt x="0" y="0"/>
                </a:moveTo>
                <a:lnTo>
                  <a:pt x="2538518" y="0"/>
                </a:lnTo>
                <a:lnTo>
                  <a:pt x="2538518" y="714584"/>
                </a:lnTo>
                <a:lnTo>
                  <a:pt x="0" y="714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</a:rPr>
              <a:t>Mathematician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Hastings Marek</a:t>
            </a: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467D56EB-93B7-2FF6-5017-F20FFD82AF32}"/>
              </a:ext>
            </a:extLst>
          </p:cNvPr>
          <p:cNvSpPr/>
          <p:nvPr/>
        </p:nvSpPr>
        <p:spPr>
          <a:xfrm>
            <a:off x="8183559" y="3485376"/>
            <a:ext cx="1023923" cy="871268"/>
          </a:xfrm>
          <a:custGeom>
            <a:avLst/>
            <a:gdLst>
              <a:gd name="connsiteX0" fmla="*/ 0 w 2538518"/>
              <a:gd name="connsiteY0" fmla="*/ 0 h 714584"/>
              <a:gd name="connsiteX1" fmla="*/ 2538518 w 2538518"/>
              <a:gd name="connsiteY1" fmla="*/ 0 h 714584"/>
              <a:gd name="connsiteX2" fmla="*/ 2538518 w 2538518"/>
              <a:gd name="connsiteY2" fmla="*/ 714584 h 714584"/>
              <a:gd name="connsiteX3" fmla="*/ 0 w 2538518"/>
              <a:gd name="connsiteY3" fmla="*/ 714584 h 714584"/>
              <a:gd name="connsiteX4" fmla="*/ 0 w 2538518"/>
              <a:gd name="connsiteY4" fmla="*/ 0 h 71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518" h="714584">
                <a:moveTo>
                  <a:pt x="0" y="0"/>
                </a:moveTo>
                <a:lnTo>
                  <a:pt x="2538518" y="0"/>
                </a:lnTo>
                <a:lnTo>
                  <a:pt x="2538518" y="714584"/>
                </a:lnTo>
                <a:lnTo>
                  <a:pt x="0" y="714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</a:rPr>
              <a:t>Mathematician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</a:rPr>
              <a:t>(EIT)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solidFill>
                  <a:prstClr val="black"/>
                </a:solidFill>
                <a:latin typeface="Calibri" panose="020F0502020204030204"/>
              </a:rPr>
              <a:t>Mesa Walker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40">
            <a:extLst>
              <a:ext uri="{FF2B5EF4-FFF2-40B4-BE49-F238E27FC236}">
                <a16:creationId xmlns:a16="http://schemas.microsoft.com/office/drawing/2014/main" id="{CDCAE826-6202-47E9-305E-F8F849834AEF}"/>
              </a:ext>
            </a:extLst>
          </p:cNvPr>
          <p:cNvSpPr/>
          <p:nvPr/>
        </p:nvSpPr>
        <p:spPr>
          <a:xfrm>
            <a:off x="10056953" y="3486467"/>
            <a:ext cx="1023923" cy="871268"/>
          </a:xfrm>
          <a:custGeom>
            <a:avLst/>
            <a:gdLst>
              <a:gd name="connsiteX0" fmla="*/ 0 w 2538518"/>
              <a:gd name="connsiteY0" fmla="*/ 0 h 714584"/>
              <a:gd name="connsiteX1" fmla="*/ 2538518 w 2538518"/>
              <a:gd name="connsiteY1" fmla="*/ 0 h 714584"/>
              <a:gd name="connsiteX2" fmla="*/ 2538518 w 2538518"/>
              <a:gd name="connsiteY2" fmla="*/ 714584 h 714584"/>
              <a:gd name="connsiteX3" fmla="*/ 0 w 2538518"/>
              <a:gd name="connsiteY3" fmla="*/ 714584 h 714584"/>
              <a:gd name="connsiteX4" fmla="*/ 0 w 2538518"/>
              <a:gd name="connsiteY4" fmla="*/ 0 h 71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518" h="714584">
                <a:moveTo>
                  <a:pt x="0" y="0"/>
                </a:moveTo>
                <a:lnTo>
                  <a:pt x="2538518" y="0"/>
                </a:lnTo>
                <a:lnTo>
                  <a:pt x="2538518" y="714584"/>
                </a:lnTo>
                <a:lnTo>
                  <a:pt x="0" y="714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</a:rPr>
              <a:t>Data Scientist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</a:rPr>
              <a:t>(Student Intern)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Hunter Burr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72CFCF-A680-CED9-C0FB-888CF12D29AF}"/>
              </a:ext>
            </a:extLst>
          </p:cNvPr>
          <p:cNvCxnSpPr>
            <a:cxnSpLocks/>
          </p:cNvCxnSpPr>
          <p:nvPr/>
        </p:nvCxnSpPr>
        <p:spPr>
          <a:xfrm>
            <a:off x="8635544" y="2839341"/>
            <a:ext cx="15949" cy="64139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DA68A5-E36E-8610-95EA-0C982407C4CD}"/>
              </a:ext>
            </a:extLst>
          </p:cNvPr>
          <p:cNvCxnSpPr>
            <a:cxnSpLocks/>
          </p:cNvCxnSpPr>
          <p:nvPr/>
        </p:nvCxnSpPr>
        <p:spPr>
          <a:xfrm>
            <a:off x="10596368" y="2833614"/>
            <a:ext cx="0" cy="652853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36" name="Picture 35" descr="A picture containing wall, person, indoor, posing&#10;&#10;Description automatically generated">
            <a:extLst>
              <a:ext uri="{FF2B5EF4-FFF2-40B4-BE49-F238E27FC236}">
                <a16:creationId xmlns:a16="http://schemas.microsoft.com/office/drawing/2014/main" id="{C80ACC61-0933-1858-7EDC-7F124616A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731" y="4734621"/>
            <a:ext cx="695023" cy="1042534"/>
          </a:xfrm>
          <a:prstGeom prst="rect">
            <a:avLst/>
          </a:prstGeom>
        </p:spPr>
      </p:pic>
      <p:pic>
        <p:nvPicPr>
          <p:cNvPr id="38" name="Picture 37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38054930-63A5-5F07-25D6-83F30A945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933" y="4737493"/>
            <a:ext cx="843213" cy="965909"/>
          </a:xfrm>
          <a:prstGeom prst="rect">
            <a:avLst/>
          </a:prstGeom>
        </p:spPr>
      </p:pic>
      <p:sp>
        <p:nvSpPr>
          <p:cNvPr id="39" name="AutoShape 2">
            <a:extLst>
              <a:ext uri="{FF2B5EF4-FFF2-40B4-BE49-F238E27FC236}">
                <a16:creationId xmlns:a16="http://schemas.microsoft.com/office/drawing/2014/main" id="{0A5F59DF-FB1E-212A-9699-7EB8A882EA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3699688D-9A92-E0B1-45F8-CF8016052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 descr="A person smil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477B5460-5F06-31A3-CE59-30E7ACC07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9572" y="4697890"/>
            <a:ext cx="772839" cy="965909"/>
          </a:xfrm>
          <a:prstGeom prst="rect">
            <a:avLst/>
          </a:prstGeom>
        </p:spPr>
      </p:pic>
      <p:pic>
        <p:nvPicPr>
          <p:cNvPr id="45" name="Picture 4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52772747-04E0-B548-9B8E-3CF9537685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6337" y="4709903"/>
            <a:ext cx="772839" cy="9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7291-32A3-0F04-81F0-8F86B55A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36" y="333237"/>
            <a:ext cx="9194800" cy="806450"/>
          </a:xfrm>
        </p:spPr>
        <p:txBody>
          <a:bodyPr/>
          <a:lstStyle/>
          <a:p>
            <a:r>
              <a:rPr lang="en-US" dirty="0"/>
              <a:t>Current scope of HAC’s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D3B3B8-A8C0-8E62-C90C-21BDD34AE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213614"/>
              </p:ext>
            </p:extLst>
          </p:nvPr>
        </p:nvGraphicFramePr>
        <p:xfrm>
          <a:off x="406400" y="1219200"/>
          <a:ext cx="11176000" cy="471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440937D-97D5-4992-91BE-D7B6CC7ECD3C}"/>
              </a:ext>
            </a:extLst>
          </p:cNvPr>
          <p:cNvSpPr/>
          <p:nvPr/>
        </p:nvSpPr>
        <p:spPr>
          <a:xfrm>
            <a:off x="459961" y="4657204"/>
            <a:ext cx="3629100" cy="1944860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does hydropower interact with other project purposes?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Water supply reallocations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Environmental Impact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2F9B2D-60EC-4A3D-4D62-46698D1EADB4}"/>
              </a:ext>
            </a:extLst>
          </p:cNvPr>
          <p:cNvSpPr/>
          <p:nvPr/>
        </p:nvSpPr>
        <p:spPr>
          <a:xfrm>
            <a:off x="8628906" y="1423335"/>
            <a:ext cx="2206487" cy="2549132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How do we want the hydropower fleet to perform?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Turbine sizing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Asset investment strategies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58A78B-DFF1-74AD-BECE-0E46080ED498}"/>
              </a:ext>
            </a:extLst>
          </p:cNvPr>
          <p:cNvSpPr/>
          <p:nvPr/>
        </p:nvSpPr>
        <p:spPr>
          <a:xfrm>
            <a:off x="1033034" y="1228366"/>
            <a:ext cx="2530061" cy="2345890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How is the hydropower fleet performing: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Unexpected event reporting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Machine condition monitoring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0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B5F9-846E-4C39-38D3-CB347418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Hydropower 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9A1AB-060C-82F7-1BC6-A7AB2334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949" y="798960"/>
            <a:ext cx="2332651" cy="3602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F2723-9715-51EB-9F96-BD4A5608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033" y="3299106"/>
            <a:ext cx="2591678" cy="3025494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6D1EA2D-318E-3964-2B06-6597FFD3A4BA}"/>
              </a:ext>
            </a:extLst>
          </p:cNvPr>
          <p:cNvSpPr txBox="1">
            <a:spLocks noChangeArrowheads="1"/>
          </p:cNvSpPr>
          <p:nvPr/>
        </p:nvSpPr>
        <p:spPr>
          <a:xfrm>
            <a:off x="406399" y="1005029"/>
            <a:ext cx="7388827" cy="5358063"/>
          </a:xfrm>
          <a:prstGeom prst="rect">
            <a:avLst/>
          </a:prstGeom>
        </p:spPr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  <a:latin typeface="+mn-lt"/>
              </a:rPr>
              <a:t>Areas of Responsibility: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HAC is the National Planning Center of expertise for Hydropower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Technical services-quantifies impacts to hydropower in complex and controversial studies (EIS, Water supply reallocations)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Peer Review-responsible for ATR of hydropower studies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Research and Development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Process Improvements</a:t>
            </a:r>
            <a:endParaRPr lang="en-US" sz="1600" b="1" dirty="0">
              <a:solidFill>
                <a:prstClr val="black"/>
              </a:solidFill>
              <a:latin typeface="+mn-lt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+mn-lt"/>
              </a:rPr>
              <a:t>Trends: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Water supply use is changing the availability of water for hydropower use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Environmental demands can impact water availability for hydropower use and also increase cost (joint-use) for mitigation structures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Power Marketing Agencies (PMAs) and power customers are asked to make investment decisions under this uncertainty</a:t>
            </a:r>
          </a:p>
          <a:p>
            <a:r>
              <a:rPr lang="en-US" sz="1600" b="1" dirty="0">
                <a:solidFill>
                  <a:prstClr val="black"/>
                </a:solidFill>
                <a:latin typeface="+mn-lt"/>
              </a:rPr>
              <a:t>Innovations: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Designing and developing models that capture benefits that reflect the current state of the market and PMA use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Collaboration with the PMAs </a:t>
            </a:r>
            <a:r>
              <a:rPr lang="en-US" sz="1600" b="1" dirty="0">
                <a:solidFill>
                  <a:prstClr val="black"/>
                </a:solidFill>
              </a:rPr>
              <a:t>and power customers to properly quantify value of hydropower –updating guidance to include grid support, environmental, and updated energy market benefits</a:t>
            </a:r>
            <a:endParaRPr lang="en-US" sz="1600" b="1" dirty="0">
              <a:solidFill>
                <a:prstClr val="black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43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00B20-8237-D6CC-A482-327218C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42515" y="6653150"/>
            <a:ext cx="3081713" cy="137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4CCAA6-B84D-4CBD-96FD-FF0BE03B8F9E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B3E12AC-211C-9319-2C05-5B5D61B7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981"/>
            <a:ext cx="12192000" cy="832920"/>
          </a:xfrm>
        </p:spPr>
        <p:txBody>
          <a:bodyPr/>
          <a:lstStyle/>
          <a:p>
            <a:pPr algn="ctr"/>
            <a:r>
              <a:rPr lang="en-US" dirty="0"/>
              <a:t>Updating EM 1110-2-1701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953DFA-4FA6-869D-31DB-60860DFC0DF9}"/>
              </a:ext>
            </a:extLst>
          </p:cNvPr>
          <p:cNvGrpSpPr/>
          <p:nvPr/>
        </p:nvGrpSpPr>
        <p:grpSpPr>
          <a:xfrm>
            <a:off x="4710049" y="1549407"/>
            <a:ext cx="5540699" cy="3685196"/>
            <a:chOff x="2253090" y="1098192"/>
            <a:chExt cx="8130281" cy="54320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BA0664B-9360-65D3-7AB3-14EE25B14486}"/>
                </a:ext>
              </a:extLst>
            </p:cNvPr>
            <p:cNvSpPr/>
            <p:nvPr/>
          </p:nvSpPr>
          <p:spPr>
            <a:xfrm>
              <a:off x="2253090" y="1111564"/>
              <a:ext cx="4062860" cy="2709335"/>
            </a:xfrm>
            <a:custGeom>
              <a:avLst/>
              <a:gdLst>
                <a:gd name="connsiteX0" fmla="*/ 0 w 2709333"/>
                <a:gd name="connsiteY0" fmla="*/ 0 h 4064000"/>
                <a:gd name="connsiteX1" fmla="*/ 2257768 w 2709333"/>
                <a:gd name="connsiteY1" fmla="*/ 0 h 4064000"/>
                <a:gd name="connsiteX2" fmla="*/ 2709333 w 2709333"/>
                <a:gd name="connsiteY2" fmla="*/ 451565 h 4064000"/>
                <a:gd name="connsiteX3" fmla="*/ 2709333 w 2709333"/>
                <a:gd name="connsiteY3" fmla="*/ 4064000 h 4064000"/>
                <a:gd name="connsiteX4" fmla="*/ 0 w 2709333"/>
                <a:gd name="connsiteY4" fmla="*/ 4064000 h 4064000"/>
                <a:gd name="connsiteX5" fmla="*/ 0 w 2709333"/>
                <a:gd name="connsiteY5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3" h="4064000">
                  <a:moveTo>
                    <a:pt x="0" y="4063999"/>
                  </a:moveTo>
                  <a:lnTo>
                    <a:pt x="0" y="677348"/>
                  </a:lnTo>
                  <a:cubicBezTo>
                    <a:pt x="0" y="303260"/>
                    <a:pt x="134782" y="1"/>
                    <a:pt x="301044" y="1"/>
                  </a:cubicBezTo>
                  <a:lnTo>
                    <a:pt x="2709333" y="1"/>
                  </a:lnTo>
                  <a:lnTo>
                    <a:pt x="2709333" y="4063999"/>
                  </a:lnTo>
                  <a:lnTo>
                    <a:pt x="0" y="40639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1" rIns="142241" bIns="819573" numCol="1" spcCol="1270" anchor="ctr" anchorCtr="0">
              <a:noAutofit/>
            </a:bodyPr>
            <a:lstStyle/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400" b="1" kern="1200" dirty="0">
                <a:solidFill>
                  <a:schemeClr val="tx2"/>
                </a:solidFill>
              </a:endParaRPr>
            </a:p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tx2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2"/>
                  </a:solidFill>
                </a:rPr>
                <a:t>Appropriately measure and value hydropower production and investment impacts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436472-2C18-2074-E2F8-402E28C40487}"/>
                </a:ext>
              </a:extLst>
            </p:cNvPr>
            <p:cNvSpPr/>
            <p:nvPr/>
          </p:nvSpPr>
          <p:spPr>
            <a:xfrm>
              <a:off x="6319371" y="1098192"/>
              <a:ext cx="4064000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0" y="0"/>
                  </a:moveTo>
                  <a:lnTo>
                    <a:pt x="3612435" y="0"/>
                  </a:lnTo>
                  <a:cubicBezTo>
                    <a:pt x="3861827" y="0"/>
                    <a:pt x="4064000" y="202173"/>
                    <a:pt x="4064000" y="451565"/>
                  </a:cubicBezTo>
                  <a:lnTo>
                    <a:pt x="4064000" y="2709333"/>
                  </a:lnTo>
                  <a:lnTo>
                    <a:pt x="0" y="2709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397182"/>
                <a:satOff val="0"/>
                <a:lumOff val="4183"/>
                <a:alphaOff val="0"/>
              </a:schemeClr>
            </a:fillRef>
            <a:effectRef idx="0">
              <a:schemeClr val="accent5">
                <a:hueOff val="-4397182"/>
                <a:satOff val="0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81957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solidFill>
                  <a:schemeClr val="tx2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2"/>
                  </a:solidFill>
                </a:rPr>
                <a:t>Meet diverse analytical needs: asset management studies, water supply studies, operations research, and others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A87CE4-B246-2260-C573-06BA0B432D74}"/>
                </a:ext>
              </a:extLst>
            </p:cNvPr>
            <p:cNvSpPr/>
            <p:nvPr/>
          </p:nvSpPr>
          <p:spPr>
            <a:xfrm>
              <a:off x="2254230" y="3820899"/>
              <a:ext cx="4064000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4064000" y="2709333"/>
                  </a:moveTo>
                  <a:lnTo>
                    <a:pt x="451565" y="2709333"/>
                  </a:lnTo>
                  <a:cubicBezTo>
                    <a:pt x="202173" y="2709333"/>
                    <a:pt x="0" y="2507160"/>
                    <a:pt x="0" y="2257768"/>
                  </a:cubicBezTo>
                  <a:lnTo>
                    <a:pt x="0" y="0"/>
                  </a:lnTo>
                  <a:lnTo>
                    <a:pt x="4064000" y="0"/>
                  </a:lnTo>
                  <a:lnTo>
                    <a:pt x="4064000" y="27093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794363"/>
                <a:satOff val="0"/>
                <a:lumOff val="8366"/>
                <a:alphaOff val="0"/>
              </a:schemeClr>
            </a:fillRef>
            <a:effectRef idx="0">
              <a:schemeClr val="accent5">
                <a:hueOff val="-8794363"/>
                <a:satOff val="0"/>
                <a:lumOff val="83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819574" rIns="142240" bIns="14224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2"/>
                  </a:solidFill>
                </a:rPr>
                <a:t>Be consistent with current Federal and Army guidance as it relates to comprehensive public benefits accounting (economic, environmental, social, and other)</a:t>
              </a:r>
            </a:p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A69B0F-D7E5-787A-32B5-286A0FFB49E4}"/>
                </a:ext>
              </a:extLst>
            </p:cNvPr>
            <p:cNvSpPr/>
            <p:nvPr/>
          </p:nvSpPr>
          <p:spPr>
            <a:xfrm>
              <a:off x="6319370" y="3807525"/>
              <a:ext cx="4064001" cy="2709334"/>
            </a:xfrm>
            <a:custGeom>
              <a:avLst/>
              <a:gdLst>
                <a:gd name="connsiteX0" fmla="*/ 0 w 2709333"/>
                <a:gd name="connsiteY0" fmla="*/ 0 h 4064000"/>
                <a:gd name="connsiteX1" fmla="*/ 2257768 w 2709333"/>
                <a:gd name="connsiteY1" fmla="*/ 0 h 4064000"/>
                <a:gd name="connsiteX2" fmla="*/ 2709333 w 2709333"/>
                <a:gd name="connsiteY2" fmla="*/ 451565 h 4064000"/>
                <a:gd name="connsiteX3" fmla="*/ 2709333 w 2709333"/>
                <a:gd name="connsiteY3" fmla="*/ 4064000 h 4064000"/>
                <a:gd name="connsiteX4" fmla="*/ 0 w 2709333"/>
                <a:gd name="connsiteY4" fmla="*/ 4064000 h 4064000"/>
                <a:gd name="connsiteX5" fmla="*/ 0 w 2709333"/>
                <a:gd name="connsiteY5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3" h="4064000">
                  <a:moveTo>
                    <a:pt x="2709333" y="1"/>
                  </a:moveTo>
                  <a:lnTo>
                    <a:pt x="2709333" y="3386652"/>
                  </a:lnTo>
                  <a:cubicBezTo>
                    <a:pt x="2709333" y="3760740"/>
                    <a:pt x="2574551" y="4063999"/>
                    <a:pt x="2408289" y="4063999"/>
                  </a:cubicBezTo>
                  <a:lnTo>
                    <a:pt x="0" y="4063999"/>
                  </a:lnTo>
                  <a:lnTo>
                    <a:pt x="0" y="1"/>
                  </a:lnTo>
                  <a:lnTo>
                    <a:pt x="2709333" y="1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3191544"/>
                <a:satOff val="0"/>
                <a:lumOff val="1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9573" rIns="142241" bIns="1422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2"/>
                  </a:solidFill>
                </a:rPr>
                <a:t>Be transparent, reproducible, and well documented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1F0B5B-DB8B-22E6-9A07-CBEF82E22B8D}"/>
                </a:ext>
              </a:extLst>
            </p:cNvPr>
            <p:cNvSpPr/>
            <p:nvPr/>
          </p:nvSpPr>
          <p:spPr>
            <a:xfrm>
              <a:off x="5100170" y="3130192"/>
              <a:ext cx="2438400" cy="1354666"/>
            </a:xfrm>
            <a:custGeom>
              <a:avLst/>
              <a:gdLst>
                <a:gd name="connsiteX0" fmla="*/ 0 w 2438400"/>
                <a:gd name="connsiteY0" fmla="*/ 225782 h 1354666"/>
                <a:gd name="connsiteX1" fmla="*/ 225782 w 2438400"/>
                <a:gd name="connsiteY1" fmla="*/ 0 h 1354666"/>
                <a:gd name="connsiteX2" fmla="*/ 2212618 w 2438400"/>
                <a:gd name="connsiteY2" fmla="*/ 0 h 1354666"/>
                <a:gd name="connsiteX3" fmla="*/ 2438400 w 2438400"/>
                <a:gd name="connsiteY3" fmla="*/ 225782 h 1354666"/>
                <a:gd name="connsiteX4" fmla="*/ 2438400 w 2438400"/>
                <a:gd name="connsiteY4" fmla="*/ 1128884 h 1354666"/>
                <a:gd name="connsiteX5" fmla="*/ 2212618 w 2438400"/>
                <a:gd name="connsiteY5" fmla="*/ 1354666 h 1354666"/>
                <a:gd name="connsiteX6" fmla="*/ 225782 w 2438400"/>
                <a:gd name="connsiteY6" fmla="*/ 1354666 h 1354666"/>
                <a:gd name="connsiteX7" fmla="*/ 0 w 2438400"/>
                <a:gd name="connsiteY7" fmla="*/ 1128884 h 1354666"/>
                <a:gd name="connsiteX8" fmla="*/ 0 w 2438400"/>
                <a:gd name="connsiteY8" fmla="*/ 225782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1354666">
                  <a:moveTo>
                    <a:pt x="0" y="225782"/>
                  </a:moveTo>
                  <a:cubicBezTo>
                    <a:pt x="0" y="101086"/>
                    <a:pt x="101086" y="0"/>
                    <a:pt x="225782" y="0"/>
                  </a:cubicBezTo>
                  <a:lnTo>
                    <a:pt x="2212618" y="0"/>
                  </a:lnTo>
                  <a:cubicBezTo>
                    <a:pt x="2337314" y="0"/>
                    <a:pt x="2438400" y="101086"/>
                    <a:pt x="2438400" y="225782"/>
                  </a:cubicBezTo>
                  <a:lnTo>
                    <a:pt x="2438400" y="1128884"/>
                  </a:lnTo>
                  <a:cubicBezTo>
                    <a:pt x="2438400" y="1253580"/>
                    <a:pt x="2337314" y="1354666"/>
                    <a:pt x="2212618" y="1354666"/>
                  </a:cubicBezTo>
                  <a:lnTo>
                    <a:pt x="225782" y="1354666"/>
                  </a:lnTo>
                  <a:cubicBezTo>
                    <a:pt x="101086" y="1354666"/>
                    <a:pt x="0" y="1253580"/>
                    <a:pt x="0" y="1128884"/>
                  </a:cubicBezTo>
                  <a:lnTo>
                    <a:pt x="0" y="2257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329" tIns="142329" rIns="142329" bIns="142329" numCol="1" spcCol="1270" anchor="ctr" anchorCtr="0">
              <a:noAutofit/>
            </a:bodyPr>
            <a:lstStyle/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kern="1200" dirty="0"/>
                <a:t>The methods we develop should…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309C87-528F-DAB4-3CCA-6527DF01AFF8}"/>
              </a:ext>
            </a:extLst>
          </p:cNvPr>
          <p:cNvSpPr txBox="1"/>
          <p:nvPr/>
        </p:nvSpPr>
        <p:spPr>
          <a:xfrm>
            <a:off x="411829" y="1193606"/>
            <a:ext cx="36157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Engineer Manual 1110-2-1701 Engineering and Design – Hydropower is used as our guidance to quantify the value of hydropower.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 was published and last update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 in 1985.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current methodologies are deemed inadequate and outdated for assessing impacts in today’s regulatory, policy, and technological setting.   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 has been holding inter-agency meetings with PMAS to help develop methodologies to value hydropower for current and future 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D2B16-BD61-F3B3-DC48-D3A33714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C29B5D3-C9C4-42F1-83FA-1B182D86949B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008421"/>
            <a:ext cx="5878897" cy="5180623"/>
          </a:xfrm>
          <a:prstGeom prst="rect">
            <a:avLst/>
          </a:prstGeom>
        </p:spPr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  <a:latin typeface="+mn-lt"/>
              </a:rPr>
              <a:t>Areas of Responsibility: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Leading national USACE Hydropower Digital Transformation effort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Coordinating multidisciplinary team working across the Corps to identify future digital needs and roadmap to success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Serve as hub for collaboration to share ongoing DT projects across USACE and engagement with external industry groups on other DT lessons learned</a:t>
            </a:r>
            <a:endParaRPr lang="en-US" sz="1600" b="1" dirty="0">
              <a:solidFill>
                <a:prstClr val="black"/>
              </a:solidFill>
              <a:latin typeface="+mn-lt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+mn-lt"/>
              </a:rPr>
              <a:t>Trends: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Multiple plants exploring use of data diodes to extract and centralize operational data</a:t>
            </a:r>
            <a:endParaRPr lang="en-US" sz="1600" b="1" dirty="0">
              <a:solidFill>
                <a:prstClr val="black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Hydropower Research Institute:  identifying Use Cases to demonstrate value of aggregated industry data while growing USACE data participation</a:t>
            </a:r>
            <a:endParaRPr lang="en-US" sz="1600" b="1" dirty="0">
              <a:solidFill>
                <a:prstClr val="black"/>
              </a:solidFill>
              <a:latin typeface="+mn-lt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+mn-lt"/>
              </a:rPr>
              <a:t>Innovations: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Development and implementation of Unexpected Event Reporting and Data Dashboard projects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Identifying changes needed to existing systems to enable data to be extracted into a coordinated framework to drive effective operations, maintenance, and asset management of the USACE fleet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80B8E7-8F64-434F-958A-BA5D87B786B4}"/>
              </a:ext>
            </a:extLst>
          </p:cNvPr>
          <p:cNvGrpSpPr/>
          <p:nvPr/>
        </p:nvGrpSpPr>
        <p:grpSpPr>
          <a:xfrm>
            <a:off x="7661276" y="625211"/>
            <a:ext cx="2882900" cy="1346928"/>
            <a:chOff x="315468" y="8612"/>
            <a:chExt cx="4416552" cy="531360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8BF0ED6-5C46-FF32-00BD-39D15CC079CB}"/>
                </a:ext>
              </a:extLst>
            </p:cNvPr>
            <p:cNvSpPr/>
            <p:nvPr/>
          </p:nvSpPr>
          <p:spPr>
            <a:xfrm>
              <a:off x="315468" y="8612"/>
              <a:ext cx="4416552" cy="531360"/>
            </a:xfrm>
            <a:prstGeom prst="roundRect">
              <a:avLst/>
            </a:prstGeom>
            <a:grpFill/>
            <a:ln w="25400" cap="flat" cmpd="sng" algn="ctr">
              <a:solidFill>
                <a:srgbClr val="83847A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480AFEB-7A58-AB28-ACAB-89C4376BFD15}"/>
                </a:ext>
              </a:extLst>
            </p:cNvPr>
            <p:cNvSpPr txBox="1"/>
            <p:nvPr/>
          </p:nvSpPr>
          <p:spPr>
            <a:xfrm>
              <a:off x="341407" y="34551"/>
              <a:ext cx="4364674" cy="4794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66935" tIns="0" rIns="166935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Collection 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Acquisition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6D72A6-A489-5E10-D894-AAD97030A0C5}"/>
              </a:ext>
            </a:extLst>
          </p:cNvPr>
          <p:cNvGrpSpPr/>
          <p:nvPr/>
        </p:nvGrpSpPr>
        <p:grpSpPr>
          <a:xfrm>
            <a:off x="7685214" y="2804343"/>
            <a:ext cx="2924775" cy="1346928"/>
            <a:chOff x="315468" y="8612"/>
            <a:chExt cx="4416552" cy="5313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231B0CE-8A2A-A45A-D11E-CFE7754B0024}"/>
                </a:ext>
              </a:extLst>
            </p:cNvPr>
            <p:cNvSpPr/>
            <p:nvPr/>
          </p:nvSpPr>
          <p:spPr>
            <a:xfrm>
              <a:off x="315468" y="8612"/>
              <a:ext cx="4416552" cy="531360"/>
            </a:xfrm>
            <a:prstGeom prst="roundRect">
              <a:avLst/>
            </a:prstGeom>
            <a:solidFill>
              <a:srgbClr val="AC770D"/>
            </a:solidFill>
            <a:ln w="25400" cap="flat" cmpd="sng" algn="ctr">
              <a:solidFill>
                <a:srgbClr val="83847A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38A3B45-69A7-E5A8-C7D6-061380670D2B}"/>
                </a:ext>
              </a:extLst>
            </p:cNvPr>
            <p:cNvSpPr txBox="1"/>
            <p:nvPr/>
          </p:nvSpPr>
          <p:spPr>
            <a:xfrm>
              <a:off x="341408" y="34551"/>
              <a:ext cx="4364674" cy="4794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66935" tIns="0" rIns="166935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Organization 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Storage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3C6996-8694-7AAE-8B16-F47EBD4AB96E}"/>
              </a:ext>
            </a:extLst>
          </p:cNvPr>
          <p:cNvGrpSpPr/>
          <p:nvPr/>
        </p:nvGrpSpPr>
        <p:grpSpPr>
          <a:xfrm>
            <a:off x="7685214" y="4978063"/>
            <a:ext cx="2900837" cy="1346928"/>
            <a:chOff x="315468" y="-18867"/>
            <a:chExt cx="4468300" cy="53136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B042D30-478D-8916-44E1-17F7C6EB5151}"/>
                </a:ext>
              </a:extLst>
            </p:cNvPr>
            <p:cNvSpPr/>
            <p:nvPr/>
          </p:nvSpPr>
          <p:spPr>
            <a:xfrm>
              <a:off x="315468" y="-18867"/>
              <a:ext cx="4416552" cy="531360"/>
            </a:xfrm>
            <a:prstGeom prst="roundRect">
              <a:avLst/>
            </a:prstGeom>
            <a:grpFill/>
            <a:ln w="25400" cap="flat" cmpd="sng" algn="ctr">
              <a:solidFill>
                <a:srgbClr val="83847A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194F6E23-5ED0-39E2-B05A-6324C2CE704F}"/>
                </a:ext>
              </a:extLst>
            </p:cNvPr>
            <p:cNvSpPr txBox="1"/>
            <p:nvPr/>
          </p:nvSpPr>
          <p:spPr>
            <a:xfrm>
              <a:off x="419093" y="4527"/>
              <a:ext cx="4364675" cy="4794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66935" tIns="0" rIns="166935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Analysis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Utilization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BFE99CF-AE7D-0F73-B670-6D954B289ADD}"/>
              </a:ext>
            </a:extLst>
          </p:cNvPr>
          <p:cNvSpPr/>
          <p:nvPr/>
        </p:nvSpPr>
        <p:spPr>
          <a:xfrm rot="5400000">
            <a:off x="8680375" y="2139587"/>
            <a:ext cx="844701" cy="484632"/>
          </a:xfrm>
          <a:prstGeom prst="rightArrow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EB6C9EF-C70A-CC9D-9F41-EC2C052B50C1}"/>
              </a:ext>
            </a:extLst>
          </p:cNvPr>
          <p:cNvSpPr/>
          <p:nvPr/>
        </p:nvSpPr>
        <p:spPr>
          <a:xfrm rot="5400000">
            <a:off x="8705439" y="4322351"/>
            <a:ext cx="826792" cy="484632"/>
          </a:xfrm>
          <a:prstGeom prst="rightArrow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F22B150A-EEE9-86A1-5C45-7A60F86B795C}"/>
              </a:ext>
            </a:extLst>
          </p:cNvPr>
          <p:cNvSpPr/>
          <p:nvPr/>
        </p:nvSpPr>
        <p:spPr>
          <a:xfrm rot="5400000" flipH="1" flipV="1">
            <a:off x="4529788" y="2784838"/>
            <a:ext cx="4940300" cy="1288323"/>
          </a:xfrm>
          <a:prstGeom prst="curvedDownArrow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4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4A0D-74AA-96E8-28A2-E1A7AF2F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33" y="198579"/>
            <a:ext cx="12010768" cy="806450"/>
          </a:xfrm>
        </p:spPr>
        <p:txBody>
          <a:bodyPr/>
          <a:lstStyle/>
          <a:p>
            <a:r>
              <a:rPr lang="en-US" dirty="0"/>
              <a:t>The State of Design / Asset Management For The</a:t>
            </a:r>
            <a:br>
              <a:rPr lang="en-US" dirty="0"/>
            </a:br>
            <a:r>
              <a:rPr lang="en-US" dirty="0"/>
              <a:t>USACE Hydropower Fleet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044FC-90BA-6B19-106E-C5257134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32" y="3099264"/>
            <a:ext cx="4635975" cy="2903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B3F38-7A2D-6972-C996-C21EAD52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485" y="2573336"/>
            <a:ext cx="2280102" cy="49381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3423FE8-6118-78DB-760B-41D2C4BA412F}"/>
              </a:ext>
            </a:extLst>
          </p:cNvPr>
          <p:cNvSpPr txBox="1">
            <a:spLocks noChangeArrowheads="1"/>
          </p:cNvSpPr>
          <p:nvPr/>
        </p:nvSpPr>
        <p:spPr>
          <a:xfrm>
            <a:off x="439593" y="1301358"/>
            <a:ext cx="6303006" cy="5358063"/>
          </a:xfrm>
          <a:prstGeom prst="rect">
            <a:avLst/>
          </a:prstGeom>
        </p:spPr>
        <p:txBody>
          <a:bodyPr/>
          <a:lstStyle/>
          <a:p>
            <a:r>
              <a:rPr lang="en-US" sz="1400" b="1" dirty="0">
                <a:solidFill>
                  <a:prstClr val="black"/>
                </a:solidFill>
                <a:latin typeface="+mn-lt"/>
              </a:rPr>
              <a:t>Trends: </a:t>
            </a:r>
          </a:p>
          <a:p>
            <a:endParaRPr lang="en-US" sz="1400" b="1" dirty="0">
              <a:solidFill>
                <a:prstClr val="black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Federal Hydropower remains in the rehab stage</a:t>
            </a:r>
          </a:p>
          <a:p>
            <a:pPr lvl="1"/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Most Project Funding comes through the customer funding (SWPA, WAPA, and SEPA) or direct funding BPA mechanisms</a:t>
            </a:r>
          </a:p>
          <a:p>
            <a:pPr lvl="1"/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Hydrologic variability, electricity price uncertainty , and environmental constraints shape the design of the powerhouse</a:t>
            </a:r>
          </a:p>
          <a:p>
            <a:pPr lvl="1"/>
            <a:endParaRPr lang="en-US" sz="1400" dirty="0">
              <a:solidFill>
                <a:prstClr val="black"/>
              </a:solidFill>
            </a:endParaRPr>
          </a:p>
          <a:p>
            <a:pPr lvl="1"/>
            <a:endParaRPr lang="en-US" sz="1400" dirty="0">
              <a:solidFill>
                <a:prstClr val="black"/>
              </a:solidFill>
              <a:latin typeface="+mn-lt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+mn-lt"/>
              </a:rPr>
              <a:t>USACE Innovations/ongoing efforts:</a:t>
            </a:r>
          </a:p>
          <a:p>
            <a:endParaRPr lang="en-US" sz="1400" b="1" dirty="0">
              <a:solidFill>
                <a:prstClr val="black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Designing and developing models that capture benefits that reflect the current state of the market and PMA use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prstClr val="black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Development of Stochastic Benefit Cost Analysis methodology that addresses the uncertainty of hydrology and the energy market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</a:rPr>
              <a:t>Using systems analysis approach to justify needs of transformer spares across similar plants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20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BAC1-32A1-4A04-B795-6A09A286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Stochastic  vs Deterministic Analysis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388C78-98E1-4517-82B8-E767334A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61" y="1283823"/>
            <a:ext cx="3560053" cy="21809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A6D867-E8BE-454F-AA3E-FBC6B5BF5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66" y="1351257"/>
            <a:ext cx="3560054" cy="21827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1C077DD-9610-4A81-B305-7936D1F20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974" y="1321338"/>
            <a:ext cx="3560054" cy="2185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E39F4A-0DC4-4FBB-A513-0771E89648F0}"/>
              </a:ext>
            </a:extLst>
          </p:cNvPr>
          <p:cNvSpPr txBox="1"/>
          <p:nvPr/>
        </p:nvSpPr>
        <p:spPr>
          <a:xfrm>
            <a:off x="1679028" y="3584313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Hydrology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9C234C-1ACE-4CFD-A52C-2F4B2292ABED}"/>
              </a:ext>
            </a:extLst>
          </p:cNvPr>
          <p:cNvSpPr txBox="1"/>
          <p:nvPr/>
        </p:nvSpPr>
        <p:spPr>
          <a:xfrm>
            <a:off x="4944973" y="3679133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Unit Availability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7F0E74-EB19-49B7-A70F-5011277504E5}"/>
              </a:ext>
            </a:extLst>
          </p:cNvPr>
          <p:cNvSpPr txBox="1"/>
          <p:nvPr/>
        </p:nvSpPr>
        <p:spPr>
          <a:xfrm>
            <a:off x="8161020" y="3654631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Project Cost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54F9073-07E7-48DE-B429-4292ED658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402" y="4101298"/>
            <a:ext cx="3564815" cy="21856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F5DD815-26BA-4D72-B8D5-12737F5A8768}"/>
              </a:ext>
            </a:extLst>
          </p:cNvPr>
          <p:cNvSpPr txBox="1"/>
          <p:nvPr/>
        </p:nvSpPr>
        <p:spPr>
          <a:xfrm>
            <a:off x="7670468" y="6366018"/>
            <a:ext cx="254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Outage/Project Duration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90E3588-BB85-4967-BC29-A12F6018654D}"/>
              </a:ext>
            </a:extLst>
          </p:cNvPr>
          <p:cNvSpPr txBox="1"/>
          <p:nvPr/>
        </p:nvSpPr>
        <p:spPr>
          <a:xfrm>
            <a:off x="2320290" y="6342134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Energy Prices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94751777-4CC4-409A-AA0F-EEC1764DC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633" y="4007933"/>
            <a:ext cx="3790741" cy="2343853"/>
          </a:xfrm>
          <a:prstGeom prst="rect">
            <a:avLst/>
          </a:prstGeom>
        </p:spPr>
      </p:pic>
      <p:sp>
        <p:nvSpPr>
          <p:cNvPr id="165" name="Arrow: Right 164">
            <a:extLst>
              <a:ext uri="{FF2B5EF4-FFF2-40B4-BE49-F238E27FC236}">
                <a16:creationId xmlns:a16="http://schemas.microsoft.com/office/drawing/2014/main" id="{5DDAC19F-02E5-412C-9E35-1B1374D54BC5}"/>
              </a:ext>
            </a:extLst>
          </p:cNvPr>
          <p:cNvSpPr/>
          <p:nvPr/>
        </p:nvSpPr>
        <p:spPr>
          <a:xfrm rot="16200000">
            <a:off x="2735374" y="3450510"/>
            <a:ext cx="144349" cy="16693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38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Arrow: Right 165">
            <a:extLst>
              <a:ext uri="{FF2B5EF4-FFF2-40B4-BE49-F238E27FC236}">
                <a16:creationId xmlns:a16="http://schemas.microsoft.com/office/drawing/2014/main" id="{554DAE7F-FB6A-438A-94D1-4E31BC54707B}"/>
              </a:ext>
            </a:extLst>
          </p:cNvPr>
          <p:cNvSpPr/>
          <p:nvPr/>
        </p:nvSpPr>
        <p:spPr>
          <a:xfrm rot="16200000">
            <a:off x="5945550" y="3512201"/>
            <a:ext cx="161381" cy="16693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38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26947131-39B9-4026-AC5E-DA68650F1515}"/>
              </a:ext>
            </a:extLst>
          </p:cNvPr>
          <p:cNvSpPr/>
          <p:nvPr/>
        </p:nvSpPr>
        <p:spPr>
          <a:xfrm rot="16200000">
            <a:off x="9177680" y="3536698"/>
            <a:ext cx="144349" cy="16693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38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B4A687B8-D81C-4C2F-9C21-37FDD729213F}"/>
              </a:ext>
            </a:extLst>
          </p:cNvPr>
          <p:cNvSpPr/>
          <p:nvPr/>
        </p:nvSpPr>
        <p:spPr>
          <a:xfrm rot="16200000">
            <a:off x="3304634" y="6233909"/>
            <a:ext cx="144349" cy="16693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38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Arrow: Right 168">
            <a:extLst>
              <a:ext uri="{FF2B5EF4-FFF2-40B4-BE49-F238E27FC236}">
                <a16:creationId xmlns:a16="http://schemas.microsoft.com/office/drawing/2014/main" id="{15B06B11-81E9-46D1-87EC-4E13E98BEF55}"/>
              </a:ext>
            </a:extLst>
          </p:cNvPr>
          <p:cNvSpPr/>
          <p:nvPr/>
        </p:nvSpPr>
        <p:spPr>
          <a:xfrm rot="16200000">
            <a:off x="8785828" y="6266333"/>
            <a:ext cx="144349" cy="16693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38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2A9717D-D4F4-496D-82D3-A4EBACF59B93}"/>
              </a:ext>
            </a:extLst>
          </p:cNvPr>
          <p:cNvSpPr txBox="1"/>
          <p:nvPr/>
        </p:nvSpPr>
        <p:spPr>
          <a:xfrm>
            <a:off x="5948523" y="5611644"/>
            <a:ext cx="101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$10 mil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9717D-D4F4-496D-82D3-A4EBACF59B93}"/>
              </a:ext>
            </a:extLst>
          </p:cNvPr>
          <p:cNvSpPr txBox="1"/>
          <p:nvPr/>
        </p:nvSpPr>
        <p:spPr>
          <a:xfrm>
            <a:off x="5265640" y="5603398"/>
            <a:ext cx="7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NPV=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A9717D-D4F4-496D-82D3-A4EBACF59B93}"/>
              </a:ext>
            </a:extLst>
          </p:cNvPr>
          <p:cNvSpPr txBox="1"/>
          <p:nvPr/>
        </p:nvSpPr>
        <p:spPr>
          <a:xfrm>
            <a:off x="5896014" y="5597338"/>
            <a:ext cx="101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-$15 mil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7752" y="4220621"/>
            <a:ext cx="30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85% Probability that NPV &gt; 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058" y="4657691"/>
            <a:ext cx="2802435" cy="16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0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00">
                                      <p:cBhvr>
                                        <p:cTn id="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0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4400000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00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00">
                                      <p:cBhvr>
                                        <p:cTn id="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0" grpId="1"/>
      <p:bldP spid="19" grpId="0"/>
      <p:bldP spid="20" grpId="0"/>
      <p:bldP spid="20" grpId="1"/>
      <p:bldP spid="3" grpId="0"/>
    </p:bldLst>
  </p:timing>
</p:sld>
</file>

<file path=ppt/theme/theme1.xml><?xml version="1.0" encoding="utf-8"?>
<a:theme xmlns:a="http://schemas.openxmlformats.org/drawingml/2006/main" name="Public Title (Non-CUI)">
  <a:themeElements>
    <a:clrScheme name="USACE - Army 2023">
      <a:dk1>
        <a:srgbClr val="221F20"/>
      </a:dk1>
      <a:lt1>
        <a:srgbClr val="565557"/>
      </a:lt1>
      <a:dk2>
        <a:srgbClr val="FFFFFF"/>
      </a:dk2>
      <a:lt2>
        <a:srgbClr val="D5D5D7"/>
      </a:lt2>
      <a:accent1>
        <a:srgbClr val="727365"/>
      </a:accent1>
      <a:accent2>
        <a:srgbClr val="2F372F"/>
      </a:accent2>
      <a:accent3>
        <a:srgbClr val="FFCC01"/>
      </a:accent3>
      <a:accent4>
        <a:srgbClr val="BFB8A6"/>
      </a:accent4>
      <a:accent5>
        <a:srgbClr val="00308F"/>
      </a:accent5>
      <a:accent6>
        <a:srgbClr val="CF0000"/>
      </a:accent6>
      <a:hlink>
        <a:srgbClr val="3E6682"/>
      </a:hlink>
      <a:folHlink>
        <a:srgbClr val="7030A0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87DF4F9-41BD-4DBC-A1AD-C59F6E88C07E}" vid="{6D3B1169-CF32-4C00-9135-A47DB806356C}"/>
    </a:ext>
  </a:extLst>
</a:theme>
</file>

<file path=ppt/theme/theme2.xml><?xml version="1.0" encoding="utf-8"?>
<a:theme xmlns:a="http://schemas.openxmlformats.org/drawingml/2006/main" name="CUI Title">
  <a:themeElements>
    <a:clrScheme name="USACE - Army 2023">
      <a:dk1>
        <a:srgbClr val="221F20"/>
      </a:dk1>
      <a:lt1>
        <a:srgbClr val="565557"/>
      </a:lt1>
      <a:dk2>
        <a:srgbClr val="FFFFFF"/>
      </a:dk2>
      <a:lt2>
        <a:srgbClr val="D5D5D7"/>
      </a:lt2>
      <a:accent1>
        <a:srgbClr val="727365"/>
      </a:accent1>
      <a:accent2>
        <a:srgbClr val="2F372F"/>
      </a:accent2>
      <a:accent3>
        <a:srgbClr val="FFCC01"/>
      </a:accent3>
      <a:accent4>
        <a:srgbClr val="BFB8A6"/>
      </a:accent4>
      <a:accent5>
        <a:srgbClr val="00308F"/>
      </a:accent5>
      <a:accent6>
        <a:srgbClr val="CF0000"/>
      </a:accent6>
      <a:hlink>
        <a:srgbClr val="3E6682"/>
      </a:hlink>
      <a:folHlink>
        <a:srgbClr val="7030A0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87DF4F9-41BD-4DBC-A1AD-C59F6E88C07E}" vid="{7F5FFCEB-C90D-4DB7-9808-B2BA2A3AFCEA}"/>
    </a:ext>
  </a:extLst>
</a:theme>
</file>

<file path=ppt/theme/theme3.xml><?xml version="1.0" encoding="utf-8"?>
<a:theme xmlns:a="http://schemas.openxmlformats.org/drawingml/2006/main" name="Public Master (Non-CUI)">
  <a:themeElements>
    <a:clrScheme name="USACE - Army 2023">
      <a:dk1>
        <a:srgbClr val="221F20"/>
      </a:dk1>
      <a:lt1>
        <a:srgbClr val="565557"/>
      </a:lt1>
      <a:dk2>
        <a:srgbClr val="FFFFFF"/>
      </a:dk2>
      <a:lt2>
        <a:srgbClr val="D5D5D7"/>
      </a:lt2>
      <a:accent1>
        <a:srgbClr val="727365"/>
      </a:accent1>
      <a:accent2>
        <a:srgbClr val="2F372F"/>
      </a:accent2>
      <a:accent3>
        <a:srgbClr val="FFCC01"/>
      </a:accent3>
      <a:accent4>
        <a:srgbClr val="BFB8A6"/>
      </a:accent4>
      <a:accent5>
        <a:srgbClr val="00308F"/>
      </a:accent5>
      <a:accent6>
        <a:srgbClr val="CF0000"/>
      </a:accent6>
      <a:hlink>
        <a:srgbClr val="3E6682"/>
      </a:hlink>
      <a:folHlink>
        <a:srgbClr val="7030A0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87DF4F9-41BD-4DBC-A1AD-C59F6E88C07E}" vid="{102D11FA-A3AC-42B8-8DC7-14A5D31BD130}"/>
    </a:ext>
  </a:extLst>
</a:theme>
</file>

<file path=ppt/theme/theme4.xml><?xml version="1.0" encoding="utf-8"?>
<a:theme xmlns:a="http://schemas.openxmlformats.org/drawingml/2006/main" name="CUI Master">
  <a:themeElements>
    <a:clrScheme name="USACE - Army 2023">
      <a:dk1>
        <a:srgbClr val="221F20"/>
      </a:dk1>
      <a:lt1>
        <a:srgbClr val="565557"/>
      </a:lt1>
      <a:dk2>
        <a:srgbClr val="FFFFFF"/>
      </a:dk2>
      <a:lt2>
        <a:srgbClr val="D5D5D7"/>
      </a:lt2>
      <a:accent1>
        <a:srgbClr val="727365"/>
      </a:accent1>
      <a:accent2>
        <a:srgbClr val="2F372F"/>
      </a:accent2>
      <a:accent3>
        <a:srgbClr val="FFCC01"/>
      </a:accent3>
      <a:accent4>
        <a:srgbClr val="BFB8A6"/>
      </a:accent4>
      <a:accent5>
        <a:srgbClr val="00308F"/>
      </a:accent5>
      <a:accent6>
        <a:srgbClr val="CF0000"/>
      </a:accent6>
      <a:hlink>
        <a:srgbClr val="3E6682"/>
      </a:hlink>
      <a:folHlink>
        <a:srgbClr val="7030A0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87DF4F9-41BD-4DBC-A1AD-C59F6E88C07E}" vid="{B9E87A47-67CB-47A5-920E-4472F9BD781A}"/>
    </a:ext>
  </a:extLst>
</a:theme>
</file>

<file path=ppt/theme/theme5.xml><?xml version="1.0" encoding="utf-8"?>
<a:theme xmlns:a="http://schemas.openxmlformats.org/drawingml/2006/main" name="Chart Color Templates">
  <a:themeElements>
    <a:clrScheme name="Charts">
      <a:dk1>
        <a:srgbClr val="221F20"/>
      </a:dk1>
      <a:lt1>
        <a:srgbClr val="565557"/>
      </a:lt1>
      <a:dk2>
        <a:srgbClr val="FFFFFF"/>
      </a:dk2>
      <a:lt2>
        <a:srgbClr val="D5D5D7"/>
      </a:lt2>
      <a:accent1>
        <a:srgbClr val="F16521"/>
      </a:accent1>
      <a:accent2>
        <a:srgbClr val="2DAA27"/>
      </a:accent2>
      <a:accent3>
        <a:srgbClr val="CF0000"/>
      </a:accent3>
      <a:accent4>
        <a:srgbClr val="FFCC01"/>
      </a:accent4>
      <a:accent5>
        <a:srgbClr val="00308F"/>
      </a:accent5>
      <a:accent6>
        <a:srgbClr val="532476"/>
      </a:accent6>
      <a:hlink>
        <a:srgbClr val="4D7EA1"/>
      </a:hlink>
      <a:folHlink>
        <a:srgbClr val="CF0000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87DF4F9-41BD-4DBC-A1AD-C59F6E88C07E}" vid="{FD561039-9B96-4767-B679-72BE5A30853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8ED0AE9096B4EB76EB5CC292B3A51" ma:contentTypeVersion="13" ma:contentTypeDescription="Create a new document." ma:contentTypeScope="" ma:versionID="684e1656711a7b0a2dda761c29330077">
  <xsd:schema xmlns:xsd="http://www.w3.org/2001/XMLSchema" xmlns:xs="http://www.w3.org/2001/XMLSchema" xmlns:p="http://schemas.microsoft.com/office/2006/metadata/properties" xmlns:ns2="a0cab361-6513-43b4-8a30-e3143c87fc22" xmlns:ns3="33fcf8fa-cfe6-4901-9417-032b5a1402b7" targetNamespace="http://schemas.microsoft.com/office/2006/metadata/properties" ma:root="true" ma:fieldsID="e3d320beb7f2ea0028fc2b5f8be01dfd" ns2:_="" ns3:_="">
    <xsd:import namespace="a0cab361-6513-43b4-8a30-e3143c87fc22"/>
    <xsd:import namespace="33fcf8fa-cfe6-4901-9417-032b5a140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ab361-6513-43b4-8a30-e3143c87f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793537-d38b-4b61-9287-f0ece50f4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cf8fa-cfe6-4901-9417-032b5a1402b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4ed8bf-21dd-4914-9a62-b5d1ace64e59}" ma:internalName="TaxCatchAll" ma:showField="CatchAllData" ma:web="33fcf8fa-cfe6-4901-9417-032b5a1402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fcf8fa-cfe6-4901-9417-032b5a1402b7" xsi:nil="true"/>
    <lcf76f155ced4ddcb4097134ff3c332f xmlns="a0cab361-6513-43b4-8a30-e3143c87fc2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382E0-DEFE-4958-B986-18E9062D42BD}"/>
</file>

<file path=customXml/itemProps2.xml><?xml version="1.0" encoding="utf-8"?>
<ds:datastoreItem xmlns:ds="http://schemas.openxmlformats.org/officeDocument/2006/customXml" ds:itemID="{0B8C2CD5-50C2-4A7C-996A-3D6312B83669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4baeaec8-4928-4375-bdfb-ddb7c7196353"/>
    <ds:schemaRef ds:uri="c102d3f0-043b-425b-ac23-cafafa30bfe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7CAE72E-856B-4DF4-A9F6-93C41667E9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USACE-PowerPoint-Template-2024</Template>
  <TotalTime>802</TotalTime>
  <Words>1303</Words>
  <Application>Microsoft Macintosh PowerPoint</Application>
  <PresentationFormat>Widescreen</PresentationFormat>
  <Paragraphs>198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Open Sans</vt:lpstr>
      <vt:lpstr>Segoe UI Light</vt:lpstr>
      <vt:lpstr>Signika</vt:lpstr>
      <vt:lpstr>Wingdings</vt:lpstr>
      <vt:lpstr>Public Title (Non-CUI)</vt:lpstr>
      <vt:lpstr>CUI Title</vt:lpstr>
      <vt:lpstr>Public Master (Non-CUI)</vt:lpstr>
      <vt:lpstr>CUI Master</vt:lpstr>
      <vt:lpstr>Chart Color Templates</vt:lpstr>
      <vt:lpstr>Introduction to the Hydropower Analysis Center (HAC)  Scope and Methods</vt:lpstr>
      <vt:lpstr>Hac’s History and Mission</vt:lpstr>
      <vt:lpstr>Hydropower analysis center</vt:lpstr>
      <vt:lpstr>Current scope of HAC’s work</vt:lpstr>
      <vt:lpstr>Hydropower Planning</vt:lpstr>
      <vt:lpstr>Updating EM 1110-2-1701</vt:lpstr>
      <vt:lpstr>Digital Transformation</vt:lpstr>
      <vt:lpstr>The State of Design / Asset Management For The USACE Hydropower Fleet</vt:lpstr>
      <vt:lpstr>Stochastic  vs Deterministic Analysis</vt:lpstr>
      <vt:lpstr>Availability workbench (AWB) simulated Availability</vt:lpstr>
      <vt:lpstr>SCE-TOM Modeling Suite</vt:lpstr>
      <vt:lpstr>Alternatives Modeling/Collaboration Process</vt:lpstr>
      <vt:lpstr>Questions we’ve analyzed with this framework</vt:lpstr>
      <vt:lpstr>Typical Benefits of asset replacement in an energy Capacity market</vt:lpstr>
      <vt:lpstr>Beyond energy and capacity: Ancillary Services</vt:lpstr>
      <vt:lpstr>The Road ahead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</dc:title>
  <dc:creator>Henon, Jeffrey M CIV USARMY CENWP (USA)</dc:creator>
  <cp:lastModifiedBy>Jim Horan</cp:lastModifiedBy>
  <cp:revision>14</cp:revision>
  <dcterms:created xsi:type="dcterms:W3CDTF">2024-04-01T23:53:11Z</dcterms:created>
  <dcterms:modified xsi:type="dcterms:W3CDTF">2024-12-10T17:48:36Z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0x010100F368ED0AE9096B4EB76EB5CC292B3A51</vt:lpwstr>
  </property>
  <property fmtid="{D5CDD505-2E9C-101B-9397-08002B2CF9AE}" pid="3" name="MediaServiceImageTags">
    <vt:lpwstr/>
  </property>
</Properties>
</file>