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83" r:id="rId4"/>
    <p:sldId id="258" r:id="rId5"/>
    <p:sldId id="257" r:id="rId6"/>
    <p:sldId id="282" r:id="rId7"/>
    <p:sldId id="268" r:id="rId8"/>
    <p:sldId id="260" r:id="rId9"/>
    <p:sldId id="272" r:id="rId10"/>
    <p:sldId id="285" r:id="rId11"/>
    <p:sldId id="287" r:id="rId12"/>
    <p:sldId id="286" r:id="rId13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14A01-C1B7-F501-D0A0-681C722C0658}" v="533" dt="2024-11-26T19:55:56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2"/>
    <p:restoredTop sz="94654"/>
  </p:normalViewPr>
  <p:slideViewPr>
    <p:cSldViewPr snapToGrid="0" snapToObjects="1" showGuides="1">
      <p:cViewPr varScale="1">
        <p:scale>
          <a:sx n="171" d="100"/>
          <a:sy n="171" d="100"/>
        </p:scale>
        <p:origin x="34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2261417-ED35-A24E-B5E1-B786B5252A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48" y="2727329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48" y="1225402"/>
            <a:ext cx="6858000" cy="1491295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TITLE PRESENTATION HERE </a:t>
            </a:r>
            <a:br>
              <a:rPr lang="en-US" dirty="0"/>
            </a:br>
            <a:r>
              <a:rPr lang="en-US" dirty="0"/>
              <a:t>TWO LINES IF NEEDED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FF47D-CB1C-E843-9FF5-FCBF67C92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76EE19-B1E6-B542-A285-35994BAE651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35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45454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watch?v=2HvnQXnwqA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27" y="2549826"/>
            <a:ext cx="7980565" cy="581884"/>
          </a:xfrm>
        </p:spPr>
        <p:txBody>
          <a:bodyPr anchor="b">
            <a:norm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ELLSWORTH AIR FORCE BASE BESS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514" y="3128646"/>
            <a:ext cx="4195074" cy="5969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(Battery Energy Storage System)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7257560" y="0"/>
            <a:ext cx="1886211" cy="1630749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342DE85-DC08-4E44-8613-F1D63DC72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12" y="275344"/>
            <a:ext cx="4502486" cy="21274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228" y="3242160"/>
            <a:ext cx="2533818" cy="1901340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324423-6B57-8D15-3DDF-48FDFE4356B3}"/>
              </a:ext>
            </a:extLst>
          </p:cNvPr>
          <p:cNvSpPr txBox="1"/>
          <p:nvPr/>
        </p:nvSpPr>
        <p:spPr>
          <a:xfrm>
            <a:off x="91440" y="4267200"/>
            <a:ext cx="89687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Part of NRECA's RURAL ENERGY STORAGE DEPLOYMENT PROGRAM (RESDP)</a:t>
            </a:r>
            <a:endParaRPr lang="en-US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67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3" name="Arc 104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175C5-56D5-46B1-9ECF-B159D328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41" y="786339"/>
            <a:ext cx="4094129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TAKE AWAYS</a:t>
            </a:r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9BA169D-B9AD-48F7-A2A6-666CAA2DD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06" y="69023"/>
            <a:ext cx="3468736" cy="163202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88FE61-1503-4874-9334-0653ABA5AB3E}"/>
              </a:ext>
            </a:extLst>
          </p:cNvPr>
          <p:cNvSpPr txBox="1">
            <a:spLocks/>
          </p:cNvSpPr>
          <p:nvPr/>
        </p:nvSpPr>
        <p:spPr>
          <a:xfrm>
            <a:off x="4421221" y="1777892"/>
            <a:ext cx="4718969" cy="2915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4545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 YOUR WHY </a:t>
            </a:r>
            <a:endParaRPr lang="en-US" sz="20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SCALE BEHIND THE METER IS NEW</a:t>
            </a:r>
            <a:endParaRPr lang="en-US" sz="2000" b="0" dirty="0">
              <a:solidFill>
                <a:schemeClr val="tx1"/>
              </a:solidFill>
              <a:ea typeface="+mn-ea"/>
            </a:endParaRPr>
          </a:p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BEWARE OF PLUG AND PLAY</a:t>
            </a:r>
            <a:endParaRPr lang="en-US" sz="20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YOUR HOMEWORK (NFPA &amp; UL)</a:t>
            </a:r>
            <a:endParaRPr lang="en-US" sz="20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685800" lvl="1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1800" b="1" dirty="0">
                <a:latin typeface="Calibri"/>
                <a:ea typeface="Calibri"/>
                <a:cs typeface="Calibri"/>
              </a:rPr>
              <a:t>WE'RE STILL WAITING FOR THE UL LISTING (Maybe Jan 2025)</a:t>
            </a:r>
          </a:p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rPr>
              <a:t>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$400k Battery is now $750k </a:t>
            </a:r>
            <a:endParaRPr 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Calibri"/>
              <a:cs typeface="Arial"/>
            </a:endParaRPr>
          </a:p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342900" indent="-342900" defTabSz="914400">
              <a:spcAft>
                <a:spcPts val="600"/>
              </a:spcAft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4" name="Picture 3" descr="A person and person standing next to a metal box&#10;&#10;Description automatically generated">
            <a:extLst>
              <a:ext uri="{FF2B5EF4-FFF2-40B4-BE49-F238E27FC236}">
                <a16:creationId xmlns:a16="http://schemas.microsoft.com/office/drawing/2014/main" id="{DD420054-5907-F719-591F-B5CEE8D9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650"/>
            <a:ext cx="441960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48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FB0D4-6EB8-932E-AEBE-98585D5B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Special Thanks:</a:t>
            </a:r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B467-DE6F-6519-C390-03D2FCE6F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994099"/>
            <a:ext cx="5179868" cy="2523500"/>
          </a:xfrm>
        </p:spPr>
        <p:txBody>
          <a:bodyPr anchor="ctr">
            <a:normAutofit/>
          </a:bodyPr>
          <a:lstStyle/>
          <a:p>
            <a:pPr marL="571500" indent="-571500"/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NRECA Staff &amp; Labs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/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West River Electric's CEO and Board</a:t>
            </a:r>
          </a:p>
          <a:p>
            <a:pPr marL="571500" indent="-571500"/>
            <a:endParaRPr lang="en-US" sz="40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3" descr="A collage of a person wearing a black shirt&#10;&#10;Description automatically generated">
            <a:extLst>
              <a:ext uri="{FF2B5EF4-FFF2-40B4-BE49-F238E27FC236}">
                <a16:creationId xmlns:a16="http://schemas.microsoft.com/office/drawing/2014/main" id="{0263F30B-A06A-DD78-89C4-F45A8A87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357" y="2426088"/>
            <a:ext cx="3953572" cy="1803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23B52-3EE1-AD8E-A0DA-FE24336D45C0}"/>
              </a:ext>
            </a:extLst>
          </p:cNvPr>
          <p:cNvSpPr txBox="1"/>
          <p:nvPr/>
        </p:nvSpPr>
        <p:spPr>
          <a:xfrm>
            <a:off x="4125022" y="4231702"/>
            <a:ext cx="125869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Adam Daigle </a:t>
            </a:r>
          </a:p>
          <a:p>
            <a:r>
              <a:rPr lang="en-US" dirty="0">
                <a:ea typeface="Calibri"/>
                <a:cs typeface="Calibri"/>
              </a:rPr>
              <a:t>Energy Advisor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80540-A88E-0F97-F2EA-1D3DCFE5BF74}"/>
              </a:ext>
            </a:extLst>
          </p:cNvPr>
          <p:cNvSpPr txBox="1"/>
          <p:nvPr/>
        </p:nvSpPr>
        <p:spPr>
          <a:xfrm>
            <a:off x="6731061" y="4263948"/>
            <a:ext cx="1405053" cy="521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Sean Bestgen P.E.</a:t>
            </a:r>
          </a:p>
          <a:p>
            <a:r>
              <a:rPr lang="en-US" dirty="0">
                <a:ea typeface="Calibri"/>
                <a:cs typeface="Calibri"/>
              </a:rPr>
              <a:t>Staff Engineer</a:t>
            </a:r>
          </a:p>
        </p:txBody>
      </p:sp>
    </p:spTree>
    <p:extLst>
      <p:ext uri="{BB962C8B-B14F-4D97-AF65-F5344CB8AC3E}">
        <p14:creationId xmlns:p14="http://schemas.microsoft.com/office/powerpoint/2010/main" val="39027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3" name="Arc 104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175C5-56D5-46B1-9ECF-B159D328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221" y="359619"/>
            <a:ext cx="4094129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?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9BA169D-B9AD-48F7-A2A6-666CAA2DD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66" y="290003"/>
            <a:ext cx="2775316" cy="130436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88FE61-1503-4874-9334-0653ABA5AB3E}"/>
              </a:ext>
            </a:extLst>
          </p:cNvPr>
          <p:cNvSpPr txBox="1">
            <a:spLocks/>
          </p:cNvSpPr>
          <p:nvPr/>
        </p:nvSpPr>
        <p:spPr>
          <a:xfrm>
            <a:off x="3483961" y="1488332"/>
            <a:ext cx="5656229" cy="237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4545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Robert Raker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Manager of Public Relations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Robert.raker@westriver.coop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605-393-1500</a:t>
            </a:r>
          </a:p>
        </p:txBody>
      </p:sp>
      <p:pic>
        <p:nvPicPr>
          <p:cNvPr id="3" name="Untitled (24 x 16 in)">
            <a:hlinkClick r:id="" action="ppaction://media"/>
            <a:extLst>
              <a:ext uri="{FF2B5EF4-FFF2-40B4-BE49-F238E27FC236}">
                <a16:creationId xmlns:a16="http://schemas.microsoft.com/office/drawing/2014/main" id="{13E8C843-1AC4-820A-A67A-1712F682E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" y="3810"/>
            <a:ext cx="321945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B088C-18E0-CC53-3183-9FAC1427D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" y="-1905"/>
            <a:ext cx="3215640" cy="51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12613"/>
            <a:ext cx="266396" cy="505095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1592865"/>
            <a:ext cx="373130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9E209-ED4D-487E-B774-629709C36FB0}"/>
              </a:ext>
            </a:extLst>
          </p:cNvPr>
          <p:cNvSpPr>
            <a:spLocks/>
          </p:cNvSpPr>
          <p:nvPr/>
        </p:nvSpPr>
        <p:spPr>
          <a:xfrm>
            <a:off x="443039" y="1747878"/>
            <a:ext cx="3958549" cy="2984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20k+ Meters</a:t>
            </a:r>
            <a:endParaRPr lang="en-US" sz="2400" dirty="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60 Employees</a:t>
            </a:r>
            <a:endParaRPr lang="en-US" sz="2400" dirty="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4,500 Square Miles</a:t>
            </a:r>
            <a:endParaRPr lang="en-US" sz="2400" dirty="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7.35 Meters Per Mile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268085"/>
            <a:ext cx="3634116" cy="2192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2CE8F0C-61AA-2147-D112-DCEA971B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947" y="426522"/>
            <a:ext cx="3298075" cy="155834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2629109"/>
            <a:ext cx="3634116" cy="2192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map of the state of missouri&#10;&#10;Description automatically generated">
            <a:extLst>
              <a:ext uri="{FF2B5EF4-FFF2-40B4-BE49-F238E27FC236}">
                <a16:creationId xmlns:a16="http://schemas.microsoft.com/office/drawing/2014/main" id="{C90DD25E-C6B5-428D-FAF3-337C3D2B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90" y="2308480"/>
            <a:ext cx="4194111" cy="2513907"/>
          </a:xfrm>
          <a:prstGeom prst="rect">
            <a:avLst/>
          </a:prstGeom>
        </p:spPr>
      </p:pic>
      <p:pic>
        <p:nvPicPr>
          <p:cNvPr id="10" name="Graphic 9" descr="Arrow: Slight curve with solid fill">
            <a:extLst>
              <a:ext uri="{FF2B5EF4-FFF2-40B4-BE49-F238E27FC236}">
                <a16:creationId xmlns:a16="http://schemas.microsoft.com/office/drawing/2014/main" id="{6B9587F8-88E4-E002-4CF6-A35D32688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3740" y="3044190"/>
            <a:ext cx="18821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81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0A37B-7F37-4F13-A0E0-CD2F8725D861}"/>
              </a:ext>
            </a:extLst>
          </p:cNvPr>
          <p:cNvSpPr txBox="1">
            <a:spLocks/>
          </p:cNvSpPr>
          <p:nvPr/>
        </p:nvSpPr>
        <p:spPr>
          <a:xfrm>
            <a:off x="2257" y="70273"/>
            <a:ext cx="9140984" cy="1220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4545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BESS  - If 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  <a:t>We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Knew Then What I Know Now.</a:t>
            </a:r>
            <a:endParaRPr lang="en-US" sz="3600" b="1" kern="1200" dirty="0">
              <a:solidFill>
                <a:schemeClr val="tx1"/>
              </a:solidFill>
              <a:latin typeface="+mj-lt"/>
              <a:ea typeface="Calibri Light" panose="020F0302020204030204"/>
              <a:cs typeface="Calibri Light" panose="020F0302020204030204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914400">
              <a:spcAft>
                <a:spcPts val="600"/>
              </a:spcAft>
            </a:pP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647D288-457F-4F63-8139-EADEFFE8B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565482"/>
            <a:ext cx="2799986" cy="1325888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52" name="Arc 51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6538384" y="2504456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9E209-ED4D-487E-B774-629709C36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177" y="1369218"/>
            <a:ext cx="3578384" cy="3291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defTabSz="914400"/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Todays Agenda 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lvl="1" indent="-228600" defTabSz="914400"/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Our WHY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lvl="1" indent="-228600" defTabSz="914400"/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Picking Your Site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lvl="1" indent="-228600" defTabSz="914400"/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Choosing Your Team/Contractor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0" indent="-228600" defTabSz="914400"/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842BC-653A-4BC9-A8C8-9463F836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178904"/>
            <a:ext cx="8263890" cy="1075811"/>
          </a:xfrm>
        </p:spPr>
        <p:txBody>
          <a:bodyPr anchor="b">
            <a:normAutofit/>
          </a:bodyPr>
          <a:lstStyle/>
          <a:p>
            <a:r>
              <a:rPr lang="en-US" sz="4100"/>
              <a:t>ELLSWORTH AIR FORCE BASE</a:t>
            </a:r>
          </a:p>
        </p:txBody>
      </p:sp>
      <p:sp>
        <p:nvSpPr>
          <p:cNvPr id="103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26115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960120 w 8229600"/>
              <a:gd name="connsiteY2" fmla="*/ 0 h 13716"/>
              <a:gd name="connsiteX3" fmla="*/ 1481328 w 8229600"/>
              <a:gd name="connsiteY3" fmla="*/ 0 h 13716"/>
              <a:gd name="connsiteX4" fmla="*/ 2167128 w 8229600"/>
              <a:gd name="connsiteY4" fmla="*/ 0 h 13716"/>
              <a:gd name="connsiteX5" fmla="*/ 2935224 w 8229600"/>
              <a:gd name="connsiteY5" fmla="*/ 0 h 13716"/>
              <a:gd name="connsiteX6" fmla="*/ 3785616 w 8229600"/>
              <a:gd name="connsiteY6" fmla="*/ 0 h 13716"/>
              <a:gd name="connsiteX7" fmla="*/ 4636008 w 8229600"/>
              <a:gd name="connsiteY7" fmla="*/ 0 h 13716"/>
              <a:gd name="connsiteX8" fmla="*/ 5239512 w 8229600"/>
              <a:gd name="connsiteY8" fmla="*/ 0 h 13716"/>
              <a:gd name="connsiteX9" fmla="*/ 6007608 w 8229600"/>
              <a:gd name="connsiteY9" fmla="*/ 0 h 13716"/>
              <a:gd name="connsiteX10" fmla="*/ 6693408 w 8229600"/>
              <a:gd name="connsiteY10" fmla="*/ 0 h 13716"/>
              <a:gd name="connsiteX11" fmla="*/ 7296912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626096 w 8229600"/>
              <a:gd name="connsiteY14" fmla="*/ 13716 h 13716"/>
              <a:gd name="connsiteX15" fmla="*/ 7022592 w 8229600"/>
              <a:gd name="connsiteY15" fmla="*/ 13716 h 13716"/>
              <a:gd name="connsiteX16" fmla="*/ 6172200 w 8229600"/>
              <a:gd name="connsiteY16" fmla="*/ 13716 h 13716"/>
              <a:gd name="connsiteX17" fmla="*/ 5650992 w 8229600"/>
              <a:gd name="connsiteY17" fmla="*/ 13716 h 13716"/>
              <a:gd name="connsiteX18" fmla="*/ 4882896 w 8229600"/>
              <a:gd name="connsiteY18" fmla="*/ 13716 h 13716"/>
              <a:gd name="connsiteX19" fmla="*/ 4443984 w 8229600"/>
              <a:gd name="connsiteY19" fmla="*/ 13716 h 13716"/>
              <a:gd name="connsiteX20" fmla="*/ 3758184 w 8229600"/>
              <a:gd name="connsiteY20" fmla="*/ 13716 h 13716"/>
              <a:gd name="connsiteX21" fmla="*/ 3236976 w 8229600"/>
              <a:gd name="connsiteY21" fmla="*/ 13716 h 13716"/>
              <a:gd name="connsiteX22" fmla="*/ 2386584 w 8229600"/>
              <a:gd name="connsiteY22" fmla="*/ 13716 h 13716"/>
              <a:gd name="connsiteX23" fmla="*/ 1947672 w 8229600"/>
              <a:gd name="connsiteY23" fmla="*/ 13716 h 13716"/>
              <a:gd name="connsiteX24" fmla="*/ 1261872 w 8229600"/>
              <a:gd name="connsiteY24" fmla="*/ 13716 h 13716"/>
              <a:gd name="connsiteX25" fmla="*/ 822960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997" y="6635"/>
                  <a:pt x="8229550" y="9822"/>
                  <a:pt x="8229600" y="13716"/>
                </a:cubicBezTo>
                <a:cubicBezTo>
                  <a:pt x="7945777" y="15373"/>
                  <a:pt x="7812308" y="-13083"/>
                  <a:pt x="7461504" y="13716"/>
                </a:cubicBezTo>
                <a:cubicBezTo>
                  <a:pt x="7129391" y="48613"/>
                  <a:pt x="7087333" y="37334"/>
                  <a:pt x="6940296" y="13716"/>
                </a:cubicBezTo>
                <a:cubicBezTo>
                  <a:pt x="6810862" y="-27592"/>
                  <a:pt x="6701312" y="14789"/>
                  <a:pt x="6419088" y="13716"/>
                </a:cubicBezTo>
                <a:cubicBezTo>
                  <a:pt x="6152777" y="14283"/>
                  <a:pt x="5868611" y="44230"/>
                  <a:pt x="5650992" y="13716"/>
                </a:cubicBezTo>
                <a:cubicBezTo>
                  <a:pt x="5439747" y="10678"/>
                  <a:pt x="5334901" y="-5616"/>
                  <a:pt x="5129784" y="13716"/>
                </a:cubicBezTo>
                <a:cubicBezTo>
                  <a:pt x="4955906" y="35886"/>
                  <a:pt x="4793216" y="29316"/>
                  <a:pt x="4690872" y="13716"/>
                </a:cubicBezTo>
                <a:cubicBezTo>
                  <a:pt x="4552374" y="26515"/>
                  <a:pt x="4318742" y="1676"/>
                  <a:pt x="4087368" y="13716"/>
                </a:cubicBezTo>
                <a:cubicBezTo>
                  <a:pt x="3849418" y="28053"/>
                  <a:pt x="3751577" y="25116"/>
                  <a:pt x="3401568" y="13716"/>
                </a:cubicBezTo>
                <a:cubicBezTo>
                  <a:pt x="3067953" y="15837"/>
                  <a:pt x="3012425" y="22307"/>
                  <a:pt x="2798064" y="13716"/>
                </a:cubicBezTo>
                <a:cubicBezTo>
                  <a:pt x="2565154" y="11948"/>
                  <a:pt x="2426719" y="-36366"/>
                  <a:pt x="2276856" y="13716"/>
                </a:cubicBezTo>
                <a:cubicBezTo>
                  <a:pt x="2090980" y="-190"/>
                  <a:pt x="1702030" y="-12752"/>
                  <a:pt x="1426464" y="13716"/>
                </a:cubicBezTo>
                <a:cubicBezTo>
                  <a:pt x="1104481" y="65071"/>
                  <a:pt x="985013" y="-12262"/>
                  <a:pt x="740664" y="13716"/>
                </a:cubicBezTo>
                <a:cubicBezTo>
                  <a:pt x="507391" y="37071"/>
                  <a:pt x="191740" y="-16226"/>
                  <a:pt x="0" y="13716"/>
                </a:cubicBezTo>
                <a:cubicBezTo>
                  <a:pt x="503" y="9208"/>
                  <a:pt x="165" y="5575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236" y="7266"/>
                  <a:pt x="8229919" y="9308"/>
                  <a:pt x="8229600" y="13716"/>
                </a:cubicBezTo>
                <a:cubicBezTo>
                  <a:pt x="8094333" y="-9824"/>
                  <a:pt x="7850928" y="32876"/>
                  <a:pt x="7626096" y="13716"/>
                </a:cubicBezTo>
                <a:cubicBezTo>
                  <a:pt x="7448378" y="-5141"/>
                  <a:pt x="7315174" y="-6416"/>
                  <a:pt x="7022592" y="13716"/>
                </a:cubicBezTo>
                <a:cubicBezTo>
                  <a:pt x="6686163" y="45927"/>
                  <a:pt x="6352629" y="18938"/>
                  <a:pt x="6172200" y="13716"/>
                </a:cubicBezTo>
                <a:cubicBezTo>
                  <a:pt x="6015590" y="37773"/>
                  <a:pt x="5770309" y="16706"/>
                  <a:pt x="5650992" y="13716"/>
                </a:cubicBezTo>
                <a:cubicBezTo>
                  <a:pt x="5483975" y="7520"/>
                  <a:pt x="5165324" y="64376"/>
                  <a:pt x="4882896" y="13716"/>
                </a:cubicBezTo>
                <a:cubicBezTo>
                  <a:pt x="4568934" y="2481"/>
                  <a:pt x="4556334" y="23104"/>
                  <a:pt x="4443984" y="13716"/>
                </a:cubicBezTo>
                <a:cubicBezTo>
                  <a:pt x="4320775" y="6004"/>
                  <a:pt x="4034988" y="-8062"/>
                  <a:pt x="3758184" y="13716"/>
                </a:cubicBezTo>
                <a:cubicBezTo>
                  <a:pt x="3445155" y="-5570"/>
                  <a:pt x="3367892" y="9252"/>
                  <a:pt x="3236976" y="13716"/>
                </a:cubicBezTo>
                <a:cubicBezTo>
                  <a:pt x="3093796" y="21836"/>
                  <a:pt x="2635824" y="19560"/>
                  <a:pt x="2386584" y="13716"/>
                </a:cubicBezTo>
                <a:cubicBezTo>
                  <a:pt x="2139815" y="-7869"/>
                  <a:pt x="2105958" y="21373"/>
                  <a:pt x="1947672" y="13716"/>
                </a:cubicBezTo>
                <a:cubicBezTo>
                  <a:pt x="1801011" y="-24483"/>
                  <a:pt x="1533636" y="10074"/>
                  <a:pt x="1261872" y="13716"/>
                </a:cubicBezTo>
                <a:cubicBezTo>
                  <a:pt x="989528" y="27655"/>
                  <a:pt x="1025848" y="10113"/>
                  <a:pt x="822960" y="13716"/>
                </a:cubicBezTo>
                <a:cubicBezTo>
                  <a:pt x="653456" y="16384"/>
                  <a:pt x="304027" y="3429"/>
                  <a:pt x="0" y="13716"/>
                </a:cubicBezTo>
                <a:cubicBezTo>
                  <a:pt x="326" y="10292"/>
                  <a:pt x="-17" y="5199"/>
                  <a:pt x="0" y="0"/>
                </a:cubicBezTo>
                <a:close/>
              </a:path>
              <a:path w="8229600" h="13716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815" y="6665"/>
                  <a:pt x="8229309" y="10133"/>
                  <a:pt x="8229600" y="13716"/>
                </a:cubicBezTo>
                <a:cubicBezTo>
                  <a:pt x="7944174" y="-33676"/>
                  <a:pt x="7795646" y="-38977"/>
                  <a:pt x="7461504" y="13716"/>
                </a:cubicBezTo>
                <a:cubicBezTo>
                  <a:pt x="7129776" y="46515"/>
                  <a:pt x="7082769" y="26874"/>
                  <a:pt x="6940296" y="13716"/>
                </a:cubicBezTo>
                <a:cubicBezTo>
                  <a:pt x="6799665" y="-20447"/>
                  <a:pt x="6652769" y="27211"/>
                  <a:pt x="6419088" y="13716"/>
                </a:cubicBezTo>
                <a:cubicBezTo>
                  <a:pt x="6143970" y="47703"/>
                  <a:pt x="5863165" y="-21103"/>
                  <a:pt x="5650992" y="13716"/>
                </a:cubicBezTo>
                <a:cubicBezTo>
                  <a:pt x="5419172" y="36034"/>
                  <a:pt x="5309448" y="-4977"/>
                  <a:pt x="5129784" y="13716"/>
                </a:cubicBezTo>
                <a:cubicBezTo>
                  <a:pt x="4947928" y="21451"/>
                  <a:pt x="4795021" y="1288"/>
                  <a:pt x="4690872" y="13716"/>
                </a:cubicBezTo>
                <a:cubicBezTo>
                  <a:pt x="4564358" y="-14151"/>
                  <a:pt x="4295485" y="-29852"/>
                  <a:pt x="4087368" y="13716"/>
                </a:cubicBezTo>
                <a:cubicBezTo>
                  <a:pt x="3871704" y="35834"/>
                  <a:pt x="3732927" y="-15470"/>
                  <a:pt x="3401568" y="13716"/>
                </a:cubicBezTo>
                <a:cubicBezTo>
                  <a:pt x="3075889" y="15088"/>
                  <a:pt x="3025898" y="39828"/>
                  <a:pt x="2798064" y="13716"/>
                </a:cubicBezTo>
                <a:cubicBezTo>
                  <a:pt x="2581856" y="-25441"/>
                  <a:pt x="2428311" y="-9472"/>
                  <a:pt x="2276856" y="13716"/>
                </a:cubicBezTo>
                <a:cubicBezTo>
                  <a:pt x="2098246" y="48711"/>
                  <a:pt x="1737531" y="51387"/>
                  <a:pt x="1426464" y="13716"/>
                </a:cubicBezTo>
                <a:cubicBezTo>
                  <a:pt x="1104708" y="21917"/>
                  <a:pt x="1006595" y="11356"/>
                  <a:pt x="740664" y="13716"/>
                </a:cubicBezTo>
                <a:cubicBezTo>
                  <a:pt x="480378" y="28512"/>
                  <a:pt x="202592" y="-16929"/>
                  <a:pt x="0" y="13716"/>
                </a:cubicBezTo>
                <a:cubicBezTo>
                  <a:pt x="244" y="8978"/>
                  <a:pt x="436" y="641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3716"/>
                      <a:gd name="connsiteX1" fmla="*/ 521208 w 8229600"/>
                      <a:gd name="connsiteY1" fmla="*/ 0 h 13716"/>
                      <a:gd name="connsiteX2" fmla="*/ 1371600 w 8229600"/>
                      <a:gd name="connsiteY2" fmla="*/ 0 h 13716"/>
                      <a:gd name="connsiteX3" fmla="*/ 2221992 w 8229600"/>
                      <a:gd name="connsiteY3" fmla="*/ 0 h 13716"/>
                      <a:gd name="connsiteX4" fmla="*/ 3072384 w 8229600"/>
                      <a:gd name="connsiteY4" fmla="*/ 0 h 13716"/>
                      <a:gd name="connsiteX5" fmla="*/ 3511296 w 8229600"/>
                      <a:gd name="connsiteY5" fmla="*/ 0 h 13716"/>
                      <a:gd name="connsiteX6" fmla="*/ 4114800 w 8229600"/>
                      <a:gd name="connsiteY6" fmla="*/ 0 h 13716"/>
                      <a:gd name="connsiteX7" fmla="*/ 4553712 w 8229600"/>
                      <a:gd name="connsiteY7" fmla="*/ 0 h 13716"/>
                      <a:gd name="connsiteX8" fmla="*/ 5239512 w 8229600"/>
                      <a:gd name="connsiteY8" fmla="*/ 0 h 13716"/>
                      <a:gd name="connsiteX9" fmla="*/ 5843016 w 8229600"/>
                      <a:gd name="connsiteY9" fmla="*/ 0 h 13716"/>
                      <a:gd name="connsiteX10" fmla="*/ 6611112 w 8229600"/>
                      <a:gd name="connsiteY10" fmla="*/ 0 h 13716"/>
                      <a:gd name="connsiteX11" fmla="*/ 7461504 w 8229600"/>
                      <a:gd name="connsiteY11" fmla="*/ 0 h 13716"/>
                      <a:gd name="connsiteX12" fmla="*/ 8229600 w 8229600"/>
                      <a:gd name="connsiteY12" fmla="*/ 0 h 13716"/>
                      <a:gd name="connsiteX13" fmla="*/ 8229600 w 8229600"/>
                      <a:gd name="connsiteY13" fmla="*/ 13716 h 13716"/>
                      <a:gd name="connsiteX14" fmla="*/ 7461504 w 8229600"/>
                      <a:gd name="connsiteY14" fmla="*/ 13716 h 13716"/>
                      <a:gd name="connsiteX15" fmla="*/ 6940296 w 8229600"/>
                      <a:gd name="connsiteY15" fmla="*/ 13716 h 13716"/>
                      <a:gd name="connsiteX16" fmla="*/ 6419088 w 8229600"/>
                      <a:gd name="connsiteY16" fmla="*/ 13716 h 13716"/>
                      <a:gd name="connsiteX17" fmla="*/ 5650992 w 8229600"/>
                      <a:gd name="connsiteY17" fmla="*/ 13716 h 13716"/>
                      <a:gd name="connsiteX18" fmla="*/ 5129784 w 8229600"/>
                      <a:gd name="connsiteY18" fmla="*/ 13716 h 13716"/>
                      <a:gd name="connsiteX19" fmla="*/ 4690872 w 8229600"/>
                      <a:gd name="connsiteY19" fmla="*/ 13716 h 13716"/>
                      <a:gd name="connsiteX20" fmla="*/ 4087368 w 8229600"/>
                      <a:gd name="connsiteY20" fmla="*/ 13716 h 13716"/>
                      <a:gd name="connsiteX21" fmla="*/ 3401568 w 8229600"/>
                      <a:gd name="connsiteY21" fmla="*/ 13716 h 13716"/>
                      <a:gd name="connsiteX22" fmla="*/ 2798064 w 8229600"/>
                      <a:gd name="connsiteY22" fmla="*/ 13716 h 13716"/>
                      <a:gd name="connsiteX23" fmla="*/ 2276856 w 8229600"/>
                      <a:gd name="connsiteY23" fmla="*/ 13716 h 13716"/>
                      <a:gd name="connsiteX24" fmla="*/ 1426464 w 8229600"/>
                      <a:gd name="connsiteY24" fmla="*/ 13716 h 13716"/>
                      <a:gd name="connsiteX25" fmla="*/ 740664 w 8229600"/>
                      <a:gd name="connsiteY25" fmla="*/ 13716 h 13716"/>
                      <a:gd name="connsiteX26" fmla="*/ 0 w 8229600"/>
                      <a:gd name="connsiteY26" fmla="*/ 13716 h 13716"/>
                      <a:gd name="connsiteX27" fmla="*/ 0 w 8229600"/>
                      <a:gd name="connsiteY27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3716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169" y="6566"/>
                          <a:pt x="8229218" y="9895"/>
                          <a:pt x="8229600" y="13716"/>
                        </a:cubicBezTo>
                        <a:cubicBezTo>
                          <a:pt x="7940706" y="-13865"/>
                          <a:pt x="7792584" y="-20581"/>
                          <a:pt x="7461504" y="13716"/>
                        </a:cubicBezTo>
                        <a:cubicBezTo>
                          <a:pt x="7130424" y="48013"/>
                          <a:pt x="7080072" y="39273"/>
                          <a:pt x="6940296" y="13716"/>
                        </a:cubicBezTo>
                        <a:cubicBezTo>
                          <a:pt x="6800520" y="-11841"/>
                          <a:pt x="6672872" y="22099"/>
                          <a:pt x="6419088" y="13716"/>
                        </a:cubicBezTo>
                        <a:cubicBezTo>
                          <a:pt x="6165304" y="5333"/>
                          <a:pt x="5869721" y="415"/>
                          <a:pt x="5650992" y="13716"/>
                        </a:cubicBezTo>
                        <a:cubicBezTo>
                          <a:pt x="5432263" y="27017"/>
                          <a:pt x="5308310" y="-1549"/>
                          <a:pt x="5129784" y="13716"/>
                        </a:cubicBezTo>
                        <a:cubicBezTo>
                          <a:pt x="4951258" y="28981"/>
                          <a:pt x="4799696" y="10785"/>
                          <a:pt x="4690872" y="13716"/>
                        </a:cubicBezTo>
                        <a:cubicBezTo>
                          <a:pt x="4582048" y="16647"/>
                          <a:pt x="4311124" y="-12408"/>
                          <a:pt x="4087368" y="13716"/>
                        </a:cubicBezTo>
                        <a:cubicBezTo>
                          <a:pt x="3863612" y="39840"/>
                          <a:pt x="3730288" y="8802"/>
                          <a:pt x="3401568" y="13716"/>
                        </a:cubicBezTo>
                        <a:cubicBezTo>
                          <a:pt x="3072848" y="18630"/>
                          <a:pt x="3020684" y="27853"/>
                          <a:pt x="2798064" y="13716"/>
                        </a:cubicBezTo>
                        <a:cubicBezTo>
                          <a:pt x="2575444" y="-421"/>
                          <a:pt x="2440915" y="-11924"/>
                          <a:pt x="2276856" y="13716"/>
                        </a:cubicBezTo>
                        <a:cubicBezTo>
                          <a:pt x="2112797" y="39356"/>
                          <a:pt x="1726502" y="-14132"/>
                          <a:pt x="1426464" y="13716"/>
                        </a:cubicBezTo>
                        <a:cubicBezTo>
                          <a:pt x="1126426" y="41564"/>
                          <a:pt x="992925" y="16444"/>
                          <a:pt x="740664" y="13716"/>
                        </a:cubicBezTo>
                        <a:cubicBezTo>
                          <a:pt x="488403" y="10988"/>
                          <a:pt x="195650" y="-20633"/>
                          <a:pt x="0" y="13716"/>
                        </a:cubicBezTo>
                        <a:cubicBezTo>
                          <a:pt x="120" y="8944"/>
                          <a:pt x="-32" y="6034"/>
                          <a:pt x="0" y="0"/>
                        </a:cubicBezTo>
                        <a:close/>
                      </a:path>
                      <a:path w="8229600" h="13716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365" y="6754"/>
                          <a:pt x="8229865" y="9234"/>
                          <a:pt x="8229600" y="13716"/>
                        </a:cubicBezTo>
                        <a:cubicBezTo>
                          <a:pt x="8075287" y="30482"/>
                          <a:pt x="7821366" y="17278"/>
                          <a:pt x="7626096" y="13716"/>
                        </a:cubicBezTo>
                        <a:cubicBezTo>
                          <a:pt x="7430826" y="10154"/>
                          <a:pt x="7320004" y="-14241"/>
                          <a:pt x="7022592" y="13716"/>
                        </a:cubicBezTo>
                        <a:cubicBezTo>
                          <a:pt x="6725180" y="41673"/>
                          <a:pt x="6348804" y="-18597"/>
                          <a:pt x="6172200" y="13716"/>
                        </a:cubicBezTo>
                        <a:cubicBezTo>
                          <a:pt x="5995596" y="46029"/>
                          <a:pt x="5788102" y="18318"/>
                          <a:pt x="5650992" y="13716"/>
                        </a:cubicBezTo>
                        <a:cubicBezTo>
                          <a:pt x="5513882" y="9114"/>
                          <a:pt x="5198399" y="24549"/>
                          <a:pt x="4882896" y="13716"/>
                        </a:cubicBezTo>
                        <a:cubicBezTo>
                          <a:pt x="4567393" y="2883"/>
                          <a:pt x="4557008" y="22393"/>
                          <a:pt x="4443984" y="13716"/>
                        </a:cubicBezTo>
                        <a:cubicBezTo>
                          <a:pt x="4330960" y="5039"/>
                          <a:pt x="4061674" y="24319"/>
                          <a:pt x="3758184" y="13716"/>
                        </a:cubicBezTo>
                        <a:cubicBezTo>
                          <a:pt x="3454694" y="3113"/>
                          <a:pt x="3380392" y="14547"/>
                          <a:pt x="3236976" y="13716"/>
                        </a:cubicBezTo>
                        <a:cubicBezTo>
                          <a:pt x="3093560" y="12885"/>
                          <a:pt x="2632116" y="33035"/>
                          <a:pt x="2386584" y="13716"/>
                        </a:cubicBezTo>
                        <a:cubicBezTo>
                          <a:pt x="2141052" y="-5603"/>
                          <a:pt x="2110884" y="24205"/>
                          <a:pt x="1947672" y="13716"/>
                        </a:cubicBezTo>
                        <a:cubicBezTo>
                          <a:pt x="1784460" y="3227"/>
                          <a:pt x="1535467" y="-4111"/>
                          <a:pt x="1261872" y="13716"/>
                        </a:cubicBezTo>
                        <a:cubicBezTo>
                          <a:pt x="988277" y="31543"/>
                          <a:pt x="1021096" y="5803"/>
                          <a:pt x="822960" y="13716"/>
                        </a:cubicBezTo>
                        <a:cubicBezTo>
                          <a:pt x="624824" y="21629"/>
                          <a:pt x="298309" y="-3289"/>
                          <a:pt x="0" y="13716"/>
                        </a:cubicBezTo>
                        <a:cubicBezTo>
                          <a:pt x="52" y="10594"/>
                          <a:pt x="386" y="5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A336A-A04C-44B6-8A6C-6996CE052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1553487"/>
            <a:ext cx="5035164" cy="3089379"/>
          </a:xfrm>
        </p:spPr>
        <p:txBody>
          <a:bodyPr anchor="t">
            <a:normAutofit/>
          </a:bodyPr>
          <a:lstStyle/>
          <a:p>
            <a:r>
              <a:rPr lang="en-US" sz="1700"/>
              <a:t>Box Elder, SD</a:t>
            </a:r>
          </a:p>
          <a:p>
            <a:r>
              <a:rPr lang="en-US" sz="1700"/>
              <a:t>3611 Active Members</a:t>
            </a:r>
          </a:p>
          <a:p>
            <a:r>
              <a:rPr lang="en-US" sz="1700"/>
              <a:t>420 Civilians</a:t>
            </a:r>
          </a:p>
          <a:p>
            <a:r>
              <a:rPr lang="en-US" sz="1700"/>
              <a:t>B-1 Bomber (One Of Three Bases)</a:t>
            </a:r>
          </a:p>
          <a:p>
            <a:r>
              <a:rPr lang="en-US" sz="1700"/>
              <a:t>B-21 Raider (Mid – 2020s)</a:t>
            </a:r>
          </a:p>
          <a:p>
            <a:endParaRPr lang="en-US" sz="1700"/>
          </a:p>
          <a:p>
            <a:endParaRPr lang="en-US" sz="1700"/>
          </a:p>
        </p:txBody>
      </p:sp>
      <p:pic>
        <p:nvPicPr>
          <p:cNvPr id="4" name="Picture 3" descr="A white airplane in front of a flag&#10;&#10;Description automatically generated">
            <a:extLst>
              <a:ext uri="{FF2B5EF4-FFF2-40B4-BE49-F238E27FC236}">
                <a16:creationId xmlns:a16="http://schemas.microsoft.com/office/drawing/2014/main" id="{9977EBCC-0D41-95F6-D763-76EEB4CE5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35" y="3236595"/>
            <a:ext cx="2861310" cy="1908810"/>
          </a:xfrm>
          <a:prstGeom prst="rect">
            <a:avLst/>
          </a:prstGeom>
        </p:spPr>
      </p:pic>
      <p:pic>
        <p:nvPicPr>
          <p:cNvPr id="5" name="Picture 4" descr="A military jet flying in the sky&#10;&#10;Description automatically generated">
            <a:extLst>
              <a:ext uri="{FF2B5EF4-FFF2-40B4-BE49-F238E27FC236}">
                <a16:creationId xmlns:a16="http://schemas.microsoft.com/office/drawing/2014/main" id="{6B7BAC03-C032-1FC3-43E5-5C70DFB2E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81" r="4717" b="105"/>
          <a:stretch/>
        </p:blipFill>
        <p:spPr>
          <a:xfrm>
            <a:off x="5233035" y="1432560"/>
            <a:ext cx="2859410" cy="18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6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62" y="-616033"/>
            <a:ext cx="7334250" cy="1200150"/>
          </a:xfrm>
        </p:spPr>
        <p:txBody>
          <a:bodyPr anchor="b">
            <a:normAutofit/>
          </a:bodyPr>
          <a:lstStyle/>
          <a:p>
            <a:pPr algn="ctr"/>
            <a:r>
              <a:rPr lang="en-US" sz="2700">
                <a:solidFill>
                  <a:schemeClr val="tx2"/>
                </a:solidFill>
              </a:rPr>
              <a:t>THE BEGINNING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0"/>
            <a:ext cx="2521551" cy="1892135"/>
            <a:chOff x="-305" y="-1"/>
            <a:chExt cx="3832880" cy="2876136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44" y="1282364"/>
            <a:ext cx="4287132" cy="325891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NRECA Annual Meeting 2020</a:t>
            </a: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DOE, NRECA, DoD</a:t>
            </a: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Labs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PNNL (Pacific Northwest National Laboratory)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Sandia National Laboratories</a:t>
            </a:r>
          </a:p>
          <a:p>
            <a:pPr marL="0" indent="0">
              <a:buNone/>
            </a:pPr>
            <a:endParaRPr lang="en-US" sz="1400">
              <a:solidFill>
                <a:schemeClr val="tx2"/>
              </a:solidFill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7639299" y="3639028"/>
            <a:ext cx="1613753" cy="1395192"/>
            <a:chOff x="-305" y="-4155"/>
            <a:chExt cx="2514948" cy="2174333"/>
          </a:xfrm>
        </p:grpSpPr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2" name="Picture 4" descr="NRECA Annual Meeting &amp;amp; Expo by NRECA">
            <a:extLst>
              <a:ext uri="{FF2B5EF4-FFF2-40B4-BE49-F238E27FC236}">
                <a16:creationId xmlns:a16="http://schemas.microsoft.com/office/drawing/2014/main" id="{E1F342D4-FCD8-43EB-8A80-77E0AF68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4043" y="1922544"/>
            <a:ext cx="2412999" cy="24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DD0FA-A3B3-FC84-C079-EF00FC1352F3}"/>
              </a:ext>
            </a:extLst>
          </p:cNvPr>
          <p:cNvSpPr txBox="1"/>
          <p:nvPr/>
        </p:nvSpPr>
        <p:spPr>
          <a:xfrm>
            <a:off x="701040" y="674370"/>
            <a:ext cx="74980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44546A"/>
                </a:solidFill>
                <a:latin typeface="Arial"/>
              </a:rPr>
              <a:t>Part of NRECA's RURAL ENERGY STORAGE DEPLOYMENT PROGRAM (RESDP)</a:t>
            </a:r>
            <a:r>
              <a:rPr lang="en-US" sz="2000">
                <a:latin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78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C0520-0975-4A40-B18F-B4F940D0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178904"/>
            <a:ext cx="8263890" cy="1075811"/>
          </a:xfrm>
        </p:spPr>
        <p:txBody>
          <a:bodyPr anchor="b">
            <a:normAutofit/>
          </a:bodyPr>
          <a:lstStyle/>
          <a:p>
            <a:r>
              <a:rPr lang="en-US" sz="4100" dirty="0">
                <a:latin typeface="Arial"/>
                <a:cs typeface="Arial"/>
              </a:rPr>
              <a:t>OUR WHY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26115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960120 w 8229600"/>
              <a:gd name="connsiteY2" fmla="*/ 0 h 13716"/>
              <a:gd name="connsiteX3" fmla="*/ 1481328 w 8229600"/>
              <a:gd name="connsiteY3" fmla="*/ 0 h 13716"/>
              <a:gd name="connsiteX4" fmla="*/ 2167128 w 8229600"/>
              <a:gd name="connsiteY4" fmla="*/ 0 h 13716"/>
              <a:gd name="connsiteX5" fmla="*/ 2935224 w 8229600"/>
              <a:gd name="connsiteY5" fmla="*/ 0 h 13716"/>
              <a:gd name="connsiteX6" fmla="*/ 3785616 w 8229600"/>
              <a:gd name="connsiteY6" fmla="*/ 0 h 13716"/>
              <a:gd name="connsiteX7" fmla="*/ 4636008 w 8229600"/>
              <a:gd name="connsiteY7" fmla="*/ 0 h 13716"/>
              <a:gd name="connsiteX8" fmla="*/ 5239512 w 8229600"/>
              <a:gd name="connsiteY8" fmla="*/ 0 h 13716"/>
              <a:gd name="connsiteX9" fmla="*/ 6007608 w 8229600"/>
              <a:gd name="connsiteY9" fmla="*/ 0 h 13716"/>
              <a:gd name="connsiteX10" fmla="*/ 6693408 w 8229600"/>
              <a:gd name="connsiteY10" fmla="*/ 0 h 13716"/>
              <a:gd name="connsiteX11" fmla="*/ 7296912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626096 w 8229600"/>
              <a:gd name="connsiteY14" fmla="*/ 13716 h 13716"/>
              <a:gd name="connsiteX15" fmla="*/ 7022592 w 8229600"/>
              <a:gd name="connsiteY15" fmla="*/ 13716 h 13716"/>
              <a:gd name="connsiteX16" fmla="*/ 6172200 w 8229600"/>
              <a:gd name="connsiteY16" fmla="*/ 13716 h 13716"/>
              <a:gd name="connsiteX17" fmla="*/ 5650992 w 8229600"/>
              <a:gd name="connsiteY17" fmla="*/ 13716 h 13716"/>
              <a:gd name="connsiteX18" fmla="*/ 4882896 w 8229600"/>
              <a:gd name="connsiteY18" fmla="*/ 13716 h 13716"/>
              <a:gd name="connsiteX19" fmla="*/ 4443984 w 8229600"/>
              <a:gd name="connsiteY19" fmla="*/ 13716 h 13716"/>
              <a:gd name="connsiteX20" fmla="*/ 3758184 w 8229600"/>
              <a:gd name="connsiteY20" fmla="*/ 13716 h 13716"/>
              <a:gd name="connsiteX21" fmla="*/ 3236976 w 8229600"/>
              <a:gd name="connsiteY21" fmla="*/ 13716 h 13716"/>
              <a:gd name="connsiteX22" fmla="*/ 2386584 w 8229600"/>
              <a:gd name="connsiteY22" fmla="*/ 13716 h 13716"/>
              <a:gd name="connsiteX23" fmla="*/ 1947672 w 8229600"/>
              <a:gd name="connsiteY23" fmla="*/ 13716 h 13716"/>
              <a:gd name="connsiteX24" fmla="*/ 1261872 w 8229600"/>
              <a:gd name="connsiteY24" fmla="*/ 13716 h 13716"/>
              <a:gd name="connsiteX25" fmla="*/ 822960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997" y="6635"/>
                  <a:pt x="8229550" y="9822"/>
                  <a:pt x="8229600" y="13716"/>
                </a:cubicBezTo>
                <a:cubicBezTo>
                  <a:pt x="7945777" y="15373"/>
                  <a:pt x="7812308" y="-13083"/>
                  <a:pt x="7461504" y="13716"/>
                </a:cubicBezTo>
                <a:cubicBezTo>
                  <a:pt x="7129391" y="48613"/>
                  <a:pt x="7087333" y="37334"/>
                  <a:pt x="6940296" y="13716"/>
                </a:cubicBezTo>
                <a:cubicBezTo>
                  <a:pt x="6810862" y="-27592"/>
                  <a:pt x="6701312" y="14789"/>
                  <a:pt x="6419088" y="13716"/>
                </a:cubicBezTo>
                <a:cubicBezTo>
                  <a:pt x="6152777" y="14283"/>
                  <a:pt x="5868611" y="44230"/>
                  <a:pt x="5650992" y="13716"/>
                </a:cubicBezTo>
                <a:cubicBezTo>
                  <a:pt x="5439747" y="10678"/>
                  <a:pt x="5334901" y="-5616"/>
                  <a:pt x="5129784" y="13716"/>
                </a:cubicBezTo>
                <a:cubicBezTo>
                  <a:pt x="4955906" y="35886"/>
                  <a:pt x="4793216" y="29316"/>
                  <a:pt x="4690872" y="13716"/>
                </a:cubicBezTo>
                <a:cubicBezTo>
                  <a:pt x="4552374" y="26515"/>
                  <a:pt x="4318742" y="1676"/>
                  <a:pt x="4087368" y="13716"/>
                </a:cubicBezTo>
                <a:cubicBezTo>
                  <a:pt x="3849418" y="28053"/>
                  <a:pt x="3751577" y="25116"/>
                  <a:pt x="3401568" y="13716"/>
                </a:cubicBezTo>
                <a:cubicBezTo>
                  <a:pt x="3067953" y="15837"/>
                  <a:pt x="3012425" y="22307"/>
                  <a:pt x="2798064" y="13716"/>
                </a:cubicBezTo>
                <a:cubicBezTo>
                  <a:pt x="2565154" y="11948"/>
                  <a:pt x="2426719" y="-36366"/>
                  <a:pt x="2276856" y="13716"/>
                </a:cubicBezTo>
                <a:cubicBezTo>
                  <a:pt x="2090980" y="-190"/>
                  <a:pt x="1702030" y="-12752"/>
                  <a:pt x="1426464" y="13716"/>
                </a:cubicBezTo>
                <a:cubicBezTo>
                  <a:pt x="1104481" y="65071"/>
                  <a:pt x="985013" y="-12262"/>
                  <a:pt x="740664" y="13716"/>
                </a:cubicBezTo>
                <a:cubicBezTo>
                  <a:pt x="507391" y="37071"/>
                  <a:pt x="191740" y="-16226"/>
                  <a:pt x="0" y="13716"/>
                </a:cubicBezTo>
                <a:cubicBezTo>
                  <a:pt x="503" y="9208"/>
                  <a:pt x="165" y="5575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236" y="7266"/>
                  <a:pt x="8229919" y="9308"/>
                  <a:pt x="8229600" y="13716"/>
                </a:cubicBezTo>
                <a:cubicBezTo>
                  <a:pt x="8094333" y="-9824"/>
                  <a:pt x="7850928" y="32876"/>
                  <a:pt x="7626096" y="13716"/>
                </a:cubicBezTo>
                <a:cubicBezTo>
                  <a:pt x="7448378" y="-5141"/>
                  <a:pt x="7315174" y="-6416"/>
                  <a:pt x="7022592" y="13716"/>
                </a:cubicBezTo>
                <a:cubicBezTo>
                  <a:pt x="6686163" y="45927"/>
                  <a:pt x="6352629" y="18938"/>
                  <a:pt x="6172200" y="13716"/>
                </a:cubicBezTo>
                <a:cubicBezTo>
                  <a:pt x="6015590" y="37773"/>
                  <a:pt x="5770309" y="16706"/>
                  <a:pt x="5650992" y="13716"/>
                </a:cubicBezTo>
                <a:cubicBezTo>
                  <a:pt x="5483975" y="7520"/>
                  <a:pt x="5165324" y="64376"/>
                  <a:pt x="4882896" y="13716"/>
                </a:cubicBezTo>
                <a:cubicBezTo>
                  <a:pt x="4568934" y="2481"/>
                  <a:pt x="4556334" y="23104"/>
                  <a:pt x="4443984" y="13716"/>
                </a:cubicBezTo>
                <a:cubicBezTo>
                  <a:pt x="4320775" y="6004"/>
                  <a:pt x="4034988" y="-8062"/>
                  <a:pt x="3758184" y="13716"/>
                </a:cubicBezTo>
                <a:cubicBezTo>
                  <a:pt x="3445155" y="-5570"/>
                  <a:pt x="3367892" y="9252"/>
                  <a:pt x="3236976" y="13716"/>
                </a:cubicBezTo>
                <a:cubicBezTo>
                  <a:pt x="3093796" y="21836"/>
                  <a:pt x="2635824" y="19560"/>
                  <a:pt x="2386584" y="13716"/>
                </a:cubicBezTo>
                <a:cubicBezTo>
                  <a:pt x="2139815" y="-7869"/>
                  <a:pt x="2105958" y="21373"/>
                  <a:pt x="1947672" y="13716"/>
                </a:cubicBezTo>
                <a:cubicBezTo>
                  <a:pt x="1801011" y="-24483"/>
                  <a:pt x="1533636" y="10074"/>
                  <a:pt x="1261872" y="13716"/>
                </a:cubicBezTo>
                <a:cubicBezTo>
                  <a:pt x="989528" y="27655"/>
                  <a:pt x="1025848" y="10113"/>
                  <a:pt x="822960" y="13716"/>
                </a:cubicBezTo>
                <a:cubicBezTo>
                  <a:pt x="653456" y="16384"/>
                  <a:pt x="304027" y="3429"/>
                  <a:pt x="0" y="13716"/>
                </a:cubicBezTo>
                <a:cubicBezTo>
                  <a:pt x="326" y="10292"/>
                  <a:pt x="-17" y="5199"/>
                  <a:pt x="0" y="0"/>
                </a:cubicBezTo>
                <a:close/>
              </a:path>
              <a:path w="8229600" h="13716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815" y="6665"/>
                  <a:pt x="8229309" y="10133"/>
                  <a:pt x="8229600" y="13716"/>
                </a:cubicBezTo>
                <a:cubicBezTo>
                  <a:pt x="7944174" y="-33676"/>
                  <a:pt x="7795646" y="-38977"/>
                  <a:pt x="7461504" y="13716"/>
                </a:cubicBezTo>
                <a:cubicBezTo>
                  <a:pt x="7129776" y="46515"/>
                  <a:pt x="7082769" y="26874"/>
                  <a:pt x="6940296" y="13716"/>
                </a:cubicBezTo>
                <a:cubicBezTo>
                  <a:pt x="6799665" y="-20447"/>
                  <a:pt x="6652769" y="27211"/>
                  <a:pt x="6419088" y="13716"/>
                </a:cubicBezTo>
                <a:cubicBezTo>
                  <a:pt x="6143970" y="47703"/>
                  <a:pt x="5863165" y="-21103"/>
                  <a:pt x="5650992" y="13716"/>
                </a:cubicBezTo>
                <a:cubicBezTo>
                  <a:pt x="5419172" y="36034"/>
                  <a:pt x="5309448" y="-4977"/>
                  <a:pt x="5129784" y="13716"/>
                </a:cubicBezTo>
                <a:cubicBezTo>
                  <a:pt x="4947928" y="21451"/>
                  <a:pt x="4795021" y="1288"/>
                  <a:pt x="4690872" y="13716"/>
                </a:cubicBezTo>
                <a:cubicBezTo>
                  <a:pt x="4564358" y="-14151"/>
                  <a:pt x="4295485" y="-29852"/>
                  <a:pt x="4087368" y="13716"/>
                </a:cubicBezTo>
                <a:cubicBezTo>
                  <a:pt x="3871704" y="35834"/>
                  <a:pt x="3732927" y="-15470"/>
                  <a:pt x="3401568" y="13716"/>
                </a:cubicBezTo>
                <a:cubicBezTo>
                  <a:pt x="3075889" y="15088"/>
                  <a:pt x="3025898" y="39828"/>
                  <a:pt x="2798064" y="13716"/>
                </a:cubicBezTo>
                <a:cubicBezTo>
                  <a:pt x="2581856" y="-25441"/>
                  <a:pt x="2428311" y="-9472"/>
                  <a:pt x="2276856" y="13716"/>
                </a:cubicBezTo>
                <a:cubicBezTo>
                  <a:pt x="2098246" y="48711"/>
                  <a:pt x="1737531" y="51387"/>
                  <a:pt x="1426464" y="13716"/>
                </a:cubicBezTo>
                <a:cubicBezTo>
                  <a:pt x="1104708" y="21917"/>
                  <a:pt x="1006595" y="11356"/>
                  <a:pt x="740664" y="13716"/>
                </a:cubicBezTo>
                <a:cubicBezTo>
                  <a:pt x="480378" y="28512"/>
                  <a:pt x="202592" y="-16929"/>
                  <a:pt x="0" y="13716"/>
                </a:cubicBezTo>
                <a:cubicBezTo>
                  <a:pt x="244" y="8978"/>
                  <a:pt x="436" y="641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3716"/>
                      <a:gd name="connsiteX1" fmla="*/ 521208 w 8229600"/>
                      <a:gd name="connsiteY1" fmla="*/ 0 h 13716"/>
                      <a:gd name="connsiteX2" fmla="*/ 1371600 w 8229600"/>
                      <a:gd name="connsiteY2" fmla="*/ 0 h 13716"/>
                      <a:gd name="connsiteX3" fmla="*/ 2221992 w 8229600"/>
                      <a:gd name="connsiteY3" fmla="*/ 0 h 13716"/>
                      <a:gd name="connsiteX4" fmla="*/ 3072384 w 8229600"/>
                      <a:gd name="connsiteY4" fmla="*/ 0 h 13716"/>
                      <a:gd name="connsiteX5" fmla="*/ 3511296 w 8229600"/>
                      <a:gd name="connsiteY5" fmla="*/ 0 h 13716"/>
                      <a:gd name="connsiteX6" fmla="*/ 4114800 w 8229600"/>
                      <a:gd name="connsiteY6" fmla="*/ 0 h 13716"/>
                      <a:gd name="connsiteX7" fmla="*/ 4553712 w 8229600"/>
                      <a:gd name="connsiteY7" fmla="*/ 0 h 13716"/>
                      <a:gd name="connsiteX8" fmla="*/ 5239512 w 8229600"/>
                      <a:gd name="connsiteY8" fmla="*/ 0 h 13716"/>
                      <a:gd name="connsiteX9" fmla="*/ 5843016 w 8229600"/>
                      <a:gd name="connsiteY9" fmla="*/ 0 h 13716"/>
                      <a:gd name="connsiteX10" fmla="*/ 6611112 w 8229600"/>
                      <a:gd name="connsiteY10" fmla="*/ 0 h 13716"/>
                      <a:gd name="connsiteX11" fmla="*/ 7461504 w 8229600"/>
                      <a:gd name="connsiteY11" fmla="*/ 0 h 13716"/>
                      <a:gd name="connsiteX12" fmla="*/ 8229600 w 8229600"/>
                      <a:gd name="connsiteY12" fmla="*/ 0 h 13716"/>
                      <a:gd name="connsiteX13" fmla="*/ 8229600 w 8229600"/>
                      <a:gd name="connsiteY13" fmla="*/ 13716 h 13716"/>
                      <a:gd name="connsiteX14" fmla="*/ 7461504 w 8229600"/>
                      <a:gd name="connsiteY14" fmla="*/ 13716 h 13716"/>
                      <a:gd name="connsiteX15" fmla="*/ 6940296 w 8229600"/>
                      <a:gd name="connsiteY15" fmla="*/ 13716 h 13716"/>
                      <a:gd name="connsiteX16" fmla="*/ 6419088 w 8229600"/>
                      <a:gd name="connsiteY16" fmla="*/ 13716 h 13716"/>
                      <a:gd name="connsiteX17" fmla="*/ 5650992 w 8229600"/>
                      <a:gd name="connsiteY17" fmla="*/ 13716 h 13716"/>
                      <a:gd name="connsiteX18" fmla="*/ 5129784 w 8229600"/>
                      <a:gd name="connsiteY18" fmla="*/ 13716 h 13716"/>
                      <a:gd name="connsiteX19" fmla="*/ 4690872 w 8229600"/>
                      <a:gd name="connsiteY19" fmla="*/ 13716 h 13716"/>
                      <a:gd name="connsiteX20" fmla="*/ 4087368 w 8229600"/>
                      <a:gd name="connsiteY20" fmla="*/ 13716 h 13716"/>
                      <a:gd name="connsiteX21" fmla="*/ 3401568 w 8229600"/>
                      <a:gd name="connsiteY21" fmla="*/ 13716 h 13716"/>
                      <a:gd name="connsiteX22" fmla="*/ 2798064 w 8229600"/>
                      <a:gd name="connsiteY22" fmla="*/ 13716 h 13716"/>
                      <a:gd name="connsiteX23" fmla="*/ 2276856 w 8229600"/>
                      <a:gd name="connsiteY23" fmla="*/ 13716 h 13716"/>
                      <a:gd name="connsiteX24" fmla="*/ 1426464 w 8229600"/>
                      <a:gd name="connsiteY24" fmla="*/ 13716 h 13716"/>
                      <a:gd name="connsiteX25" fmla="*/ 740664 w 8229600"/>
                      <a:gd name="connsiteY25" fmla="*/ 13716 h 13716"/>
                      <a:gd name="connsiteX26" fmla="*/ 0 w 8229600"/>
                      <a:gd name="connsiteY26" fmla="*/ 13716 h 13716"/>
                      <a:gd name="connsiteX27" fmla="*/ 0 w 8229600"/>
                      <a:gd name="connsiteY27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3716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169" y="6566"/>
                          <a:pt x="8229218" y="9895"/>
                          <a:pt x="8229600" y="13716"/>
                        </a:cubicBezTo>
                        <a:cubicBezTo>
                          <a:pt x="7940706" y="-13865"/>
                          <a:pt x="7792584" y="-20581"/>
                          <a:pt x="7461504" y="13716"/>
                        </a:cubicBezTo>
                        <a:cubicBezTo>
                          <a:pt x="7130424" y="48013"/>
                          <a:pt x="7080072" y="39273"/>
                          <a:pt x="6940296" y="13716"/>
                        </a:cubicBezTo>
                        <a:cubicBezTo>
                          <a:pt x="6800520" y="-11841"/>
                          <a:pt x="6672872" y="22099"/>
                          <a:pt x="6419088" y="13716"/>
                        </a:cubicBezTo>
                        <a:cubicBezTo>
                          <a:pt x="6165304" y="5333"/>
                          <a:pt x="5869721" y="415"/>
                          <a:pt x="5650992" y="13716"/>
                        </a:cubicBezTo>
                        <a:cubicBezTo>
                          <a:pt x="5432263" y="27017"/>
                          <a:pt x="5308310" y="-1549"/>
                          <a:pt x="5129784" y="13716"/>
                        </a:cubicBezTo>
                        <a:cubicBezTo>
                          <a:pt x="4951258" y="28981"/>
                          <a:pt x="4799696" y="10785"/>
                          <a:pt x="4690872" y="13716"/>
                        </a:cubicBezTo>
                        <a:cubicBezTo>
                          <a:pt x="4582048" y="16647"/>
                          <a:pt x="4311124" y="-12408"/>
                          <a:pt x="4087368" y="13716"/>
                        </a:cubicBezTo>
                        <a:cubicBezTo>
                          <a:pt x="3863612" y="39840"/>
                          <a:pt x="3730288" y="8802"/>
                          <a:pt x="3401568" y="13716"/>
                        </a:cubicBezTo>
                        <a:cubicBezTo>
                          <a:pt x="3072848" y="18630"/>
                          <a:pt x="3020684" y="27853"/>
                          <a:pt x="2798064" y="13716"/>
                        </a:cubicBezTo>
                        <a:cubicBezTo>
                          <a:pt x="2575444" y="-421"/>
                          <a:pt x="2440915" y="-11924"/>
                          <a:pt x="2276856" y="13716"/>
                        </a:cubicBezTo>
                        <a:cubicBezTo>
                          <a:pt x="2112797" y="39356"/>
                          <a:pt x="1726502" y="-14132"/>
                          <a:pt x="1426464" y="13716"/>
                        </a:cubicBezTo>
                        <a:cubicBezTo>
                          <a:pt x="1126426" y="41564"/>
                          <a:pt x="992925" y="16444"/>
                          <a:pt x="740664" y="13716"/>
                        </a:cubicBezTo>
                        <a:cubicBezTo>
                          <a:pt x="488403" y="10988"/>
                          <a:pt x="195650" y="-20633"/>
                          <a:pt x="0" y="13716"/>
                        </a:cubicBezTo>
                        <a:cubicBezTo>
                          <a:pt x="120" y="8944"/>
                          <a:pt x="-32" y="6034"/>
                          <a:pt x="0" y="0"/>
                        </a:cubicBezTo>
                        <a:close/>
                      </a:path>
                      <a:path w="8229600" h="13716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365" y="6754"/>
                          <a:pt x="8229865" y="9234"/>
                          <a:pt x="8229600" y="13716"/>
                        </a:cubicBezTo>
                        <a:cubicBezTo>
                          <a:pt x="8075287" y="30482"/>
                          <a:pt x="7821366" y="17278"/>
                          <a:pt x="7626096" y="13716"/>
                        </a:cubicBezTo>
                        <a:cubicBezTo>
                          <a:pt x="7430826" y="10154"/>
                          <a:pt x="7320004" y="-14241"/>
                          <a:pt x="7022592" y="13716"/>
                        </a:cubicBezTo>
                        <a:cubicBezTo>
                          <a:pt x="6725180" y="41673"/>
                          <a:pt x="6348804" y="-18597"/>
                          <a:pt x="6172200" y="13716"/>
                        </a:cubicBezTo>
                        <a:cubicBezTo>
                          <a:pt x="5995596" y="46029"/>
                          <a:pt x="5788102" y="18318"/>
                          <a:pt x="5650992" y="13716"/>
                        </a:cubicBezTo>
                        <a:cubicBezTo>
                          <a:pt x="5513882" y="9114"/>
                          <a:pt x="5198399" y="24549"/>
                          <a:pt x="4882896" y="13716"/>
                        </a:cubicBezTo>
                        <a:cubicBezTo>
                          <a:pt x="4567393" y="2883"/>
                          <a:pt x="4557008" y="22393"/>
                          <a:pt x="4443984" y="13716"/>
                        </a:cubicBezTo>
                        <a:cubicBezTo>
                          <a:pt x="4330960" y="5039"/>
                          <a:pt x="4061674" y="24319"/>
                          <a:pt x="3758184" y="13716"/>
                        </a:cubicBezTo>
                        <a:cubicBezTo>
                          <a:pt x="3454694" y="3113"/>
                          <a:pt x="3380392" y="14547"/>
                          <a:pt x="3236976" y="13716"/>
                        </a:cubicBezTo>
                        <a:cubicBezTo>
                          <a:pt x="3093560" y="12885"/>
                          <a:pt x="2632116" y="33035"/>
                          <a:pt x="2386584" y="13716"/>
                        </a:cubicBezTo>
                        <a:cubicBezTo>
                          <a:pt x="2141052" y="-5603"/>
                          <a:pt x="2110884" y="24205"/>
                          <a:pt x="1947672" y="13716"/>
                        </a:cubicBezTo>
                        <a:cubicBezTo>
                          <a:pt x="1784460" y="3227"/>
                          <a:pt x="1535467" y="-4111"/>
                          <a:pt x="1261872" y="13716"/>
                        </a:cubicBezTo>
                        <a:cubicBezTo>
                          <a:pt x="988277" y="31543"/>
                          <a:pt x="1021096" y="5803"/>
                          <a:pt x="822960" y="13716"/>
                        </a:cubicBezTo>
                        <a:cubicBezTo>
                          <a:pt x="624824" y="21629"/>
                          <a:pt x="298309" y="-3289"/>
                          <a:pt x="0" y="13716"/>
                        </a:cubicBezTo>
                        <a:cubicBezTo>
                          <a:pt x="52" y="10594"/>
                          <a:pt x="386" y="5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37DB-3E55-48E7-BBEA-1FDCED20B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1553487"/>
            <a:ext cx="5035164" cy="3089379"/>
          </a:xfrm>
        </p:spPr>
        <p:txBody>
          <a:bodyPr anchor="t">
            <a:normAutofit/>
          </a:bodyPr>
          <a:lstStyle/>
          <a:p>
            <a:r>
              <a:rPr lang="en-US" sz="1700" dirty="0"/>
              <a:t>Safety / Training</a:t>
            </a:r>
          </a:p>
          <a:p>
            <a:r>
              <a:rPr lang="en-US" sz="1700" dirty="0"/>
              <a:t>Resiliency</a:t>
            </a:r>
          </a:p>
          <a:p>
            <a:r>
              <a:rPr lang="en-US" sz="1700" dirty="0"/>
              <a:t>Positive &amp; Supportive Relationship</a:t>
            </a:r>
          </a:p>
          <a:p>
            <a:r>
              <a:rPr lang="en-US" sz="1700" dirty="0"/>
              <a:t>Go To Trusted Energy Advisor</a:t>
            </a:r>
          </a:p>
          <a:p>
            <a:r>
              <a:rPr lang="en-US" sz="1700" dirty="0">
                <a:latin typeface="Arial"/>
                <a:cs typeface="Arial"/>
              </a:rPr>
              <a:t>Load Shedding and Data Collection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270D9-F5EA-46EA-8EDD-9DB747BDA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" r="-6" b="-6"/>
          <a:stretch/>
        </p:blipFill>
        <p:spPr>
          <a:xfrm>
            <a:off x="5756743" y="1570482"/>
            <a:ext cx="2955798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E5A5B-C004-4F9F-8ECE-9508AAC2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246888"/>
            <a:ext cx="5170932" cy="1337310"/>
          </a:xfrm>
        </p:spPr>
        <p:txBody>
          <a:bodyPr anchor="b">
            <a:normAutofit/>
          </a:bodyPr>
          <a:lstStyle/>
          <a:p>
            <a:r>
              <a:rPr lang="en-US" sz="4100"/>
              <a:t>RFP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2CC7C-47F1-4560-942C-A83CDC2F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6" r="19596" b="-2"/>
          <a:stretch/>
        </p:blipFill>
        <p:spPr>
          <a:xfrm>
            <a:off x="20" y="10"/>
            <a:ext cx="3039386" cy="514349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1796796"/>
            <a:ext cx="3182691" cy="13716"/>
          </a:xfrm>
          <a:custGeom>
            <a:avLst/>
            <a:gdLst>
              <a:gd name="connsiteX0" fmla="*/ 0 w 3182691"/>
              <a:gd name="connsiteY0" fmla="*/ 0 h 13716"/>
              <a:gd name="connsiteX1" fmla="*/ 636538 w 3182691"/>
              <a:gd name="connsiteY1" fmla="*/ 0 h 13716"/>
              <a:gd name="connsiteX2" fmla="*/ 1273076 w 3182691"/>
              <a:gd name="connsiteY2" fmla="*/ 0 h 13716"/>
              <a:gd name="connsiteX3" fmla="*/ 1909615 w 3182691"/>
              <a:gd name="connsiteY3" fmla="*/ 0 h 13716"/>
              <a:gd name="connsiteX4" fmla="*/ 2482499 w 3182691"/>
              <a:gd name="connsiteY4" fmla="*/ 0 h 13716"/>
              <a:gd name="connsiteX5" fmla="*/ 3182691 w 3182691"/>
              <a:gd name="connsiteY5" fmla="*/ 0 h 13716"/>
              <a:gd name="connsiteX6" fmla="*/ 3182691 w 3182691"/>
              <a:gd name="connsiteY6" fmla="*/ 13716 h 13716"/>
              <a:gd name="connsiteX7" fmla="*/ 2609807 w 3182691"/>
              <a:gd name="connsiteY7" fmla="*/ 13716 h 13716"/>
              <a:gd name="connsiteX8" fmla="*/ 2068749 w 3182691"/>
              <a:gd name="connsiteY8" fmla="*/ 13716 h 13716"/>
              <a:gd name="connsiteX9" fmla="*/ 1432211 w 3182691"/>
              <a:gd name="connsiteY9" fmla="*/ 13716 h 13716"/>
              <a:gd name="connsiteX10" fmla="*/ 859327 w 3182691"/>
              <a:gd name="connsiteY10" fmla="*/ 13716 h 13716"/>
              <a:gd name="connsiteX11" fmla="*/ 0 w 3182691"/>
              <a:gd name="connsiteY11" fmla="*/ 13716 h 13716"/>
              <a:gd name="connsiteX12" fmla="*/ 0 w 3182691"/>
              <a:gd name="connsiteY12" fmla="*/ 0 h 13716"/>
              <a:gd name="connsiteX0" fmla="*/ 0 w 3182691"/>
              <a:gd name="connsiteY0" fmla="*/ 0 h 13716"/>
              <a:gd name="connsiteX1" fmla="*/ 572884 w 3182691"/>
              <a:gd name="connsiteY1" fmla="*/ 0 h 13716"/>
              <a:gd name="connsiteX2" fmla="*/ 1113942 w 3182691"/>
              <a:gd name="connsiteY2" fmla="*/ 0 h 13716"/>
              <a:gd name="connsiteX3" fmla="*/ 1686826 w 3182691"/>
              <a:gd name="connsiteY3" fmla="*/ 0 h 13716"/>
              <a:gd name="connsiteX4" fmla="*/ 2323364 w 3182691"/>
              <a:gd name="connsiteY4" fmla="*/ 0 h 13716"/>
              <a:gd name="connsiteX5" fmla="*/ 3182691 w 3182691"/>
              <a:gd name="connsiteY5" fmla="*/ 0 h 13716"/>
              <a:gd name="connsiteX6" fmla="*/ 3182691 w 3182691"/>
              <a:gd name="connsiteY6" fmla="*/ 13716 h 13716"/>
              <a:gd name="connsiteX7" fmla="*/ 2546153 w 3182691"/>
              <a:gd name="connsiteY7" fmla="*/ 13716 h 13716"/>
              <a:gd name="connsiteX8" fmla="*/ 1845961 w 3182691"/>
              <a:gd name="connsiteY8" fmla="*/ 13716 h 13716"/>
              <a:gd name="connsiteX9" fmla="*/ 1304903 w 3182691"/>
              <a:gd name="connsiteY9" fmla="*/ 13716 h 13716"/>
              <a:gd name="connsiteX10" fmla="*/ 604711 w 3182691"/>
              <a:gd name="connsiteY10" fmla="*/ 13716 h 13716"/>
              <a:gd name="connsiteX11" fmla="*/ 0 w 3182691"/>
              <a:gd name="connsiteY11" fmla="*/ 13716 h 13716"/>
              <a:gd name="connsiteX12" fmla="*/ 0 w 3182691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3716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69" y="4238"/>
                  <a:pt x="3183053" y="9645"/>
                  <a:pt x="3182691" y="13716"/>
                </a:cubicBezTo>
                <a:cubicBezTo>
                  <a:pt x="2941063" y="-1403"/>
                  <a:pt x="2872422" y="11622"/>
                  <a:pt x="2609807" y="13716"/>
                </a:cubicBezTo>
                <a:cubicBezTo>
                  <a:pt x="2341801" y="5460"/>
                  <a:pt x="2328606" y="24260"/>
                  <a:pt x="2068749" y="13716"/>
                </a:cubicBezTo>
                <a:cubicBezTo>
                  <a:pt x="1813820" y="-3451"/>
                  <a:pt x="1714804" y="33033"/>
                  <a:pt x="1432211" y="13716"/>
                </a:cubicBezTo>
                <a:cubicBezTo>
                  <a:pt x="1164810" y="-31578"/>
                  <a:pt x="993140" y="23003"/>
                  <a:pt x="859327" y="13716"/>
                </a:cubicBezTo>
                <a:cubicBezTo>
                  <a:pt x="750703" y="-29546"/>
                  <a:pt x="236193" y="34159"/>
                  <a:pt x="0" y="13716"/>
                </a:cubicBezTo>
                <a:cubicBezTo>
                  <a:pt x="-950" y="8514"/>
                  <a:pt x="-119" y="3449"/>
                  <a:pt x="0" y="0"/>
                </a:cubicBezTo>
                <a:close/>
              </a:path>
              <a:path w="3182691" h="13716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1910" y="5403"/>
                  <a:pt x="3181850" y="9705"/>
                  <a:pt x="3182691" y="13716"/>
                </a:cubicBezTo>
                <a:cubicBezTo>
                  <a:pt x="3012562" y="-42392"/>
                  <a:pt x="2765408" y="31046"/>
                  <a:pt x="2546153" y="13716"/>
                </a:cubicBezTo>
                <a:cubicBezTo>
                  <a:pt x="2331952" y="9306"/>
                  <a:pt x="2142129" y="15233"/>
                  <a:pt x="1845961" y="13716"/>
                </a:cubicBezTo>
                <a:cubicBezTo>
                  <a:pt x="1537526" y="27422"/>
                  <a:pt x="1468653" y="-10747"/>
                  <a:pt x="1304903" y="13716"/>
                </a:cubicBezTo>
                <a:cubicBezTo>
                  <a:pt x="1191987" y="21566"/>
                  <a:pt x="927061" y="10054"/>
                  <a:pt x="604711" y="13716"/>
                </a:cubicBezTo>
                <a:cubicBezTo>
                  <a:pt x="273947" y="41005"/>
                  <a:pt x="111622" y="-29126"/>
                  <a:pt x="0" y="13716"/>
                </a:cubicBezTo>
                <a:cubicBezTo>
                  <a:pt x="242" y="7496"/>
                  <a:pt x="776" y="5947"/>
                  <a:pt x="0" y="0"/>
                </a:cubicBezTo>
                <a:close/>
              </a:path>
              <a:path w="3182691" h="13716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2795" y="3768"/>
                  <a:pt x="3182801" y="10153"/>
                  <a:pt x="3182691" y="13716"/>
                </a:cubicBezTo>
                <a:cubicBezTo>
                  <a:pt x="2948637" y="12517"/>
                  <a:pt x="2873728" y="17755"/>
                  <a:pt x="2609807" y="13716"/>
                </a:cubicBezTo>
                <a:cubicBezTo>
                  <a:pt x="2342839" y="7298"/>
                  <a:pt x="2331621" y="25963"/>
                  <a:pt x="2068749" y="13716"/>
                </a:cubicBezTo>
                <a:cubicBezTo>
                  <a:pt x="1813814" y="-11924"/>
                  <a:pt x="1700576" y="32167"/>
                  <a:pt x="1432211" y="13716"/>
                </a:cubicBezTo>
                <a:cubicBezTo>
                  <a:pt x="1148444" y="-31625"/>
                  <a:pt x="987622" y="-2169"/>
                  <a:pt x="859327" y="13716"/>
                </a:cubicBezTo>
                <a:cubicBezTo>
                  <a:pt x="743387" y="32850"/>
                  <a:pt x="194182" y="14217"/>
                  <a:pt x="0" y="13716"/>
                </a:cubicBezTo>
                <a:cubicBezTo>
                  <a:pt x="84" y="8233"/>
                  <a:pt x="-347" y="318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3716"/>
                      <a:gd name="connsiteX1" fmla="*/ 636538 w 3182691"/>
                      <a:gd name="connsiteY1" fmla="*/ 0 h 13716"/>
                      <a:gd name="connsiteX2" fmla="*/ 1273076 w 3182691"/>
                      <a:gd name="connsiteY2" fmla="*/ 0 h 13716"/>
                      <a:gd name="connsiteX3" fmla="*/ 1909615 w 3182691"/>
                      <a:gd name="connsiteY3" fmla="*/ 0 h 13716"/>
                      <a:gd name="connsiteX4" fmla="*/ 2482499 w 3182691"/>
                      <a:gd name="connsiteY4" fmla="*/ 0 h 13716"/>
                      <a:gd name="connsiteX5" fmla="*/ 3182691 w 3182691"/>
                      <a:gd name="connsiteY5" fmla="*/ 0 h 13716"/>
                      <a:gd name="connsiteX6" fmla="*/ 3182691 w 3182691"/>
                      <a:gd name="connsiteY6" fmla="*/ 13716 h 13716"/>
                      <a:gd name="connsiteX7" fmla="*/ 2609807 w 3182691"/>
                      <a:gd name="connsiteY7" fmla="*/ 13716 h 13716"/>
                      <a:gd name="connsiteX8" fmla="*/ 2068749 w 3182691"/>
                      <a:gd name="connsiteY8" fmla="*/ 13716 h 13716"/>
                      <a:gd name="connsiteX9" fmla="*/ 1432211 w 3182691"/>
                      <a:gd name="connsiteY9" fmla="*/ 13716 h 13716"/>
                      <a:gd name="connsiteX10" fmla="*/ 859327 w 3182691"/>
                      <a:gd name="connsiteY10" fmla="*/ 13716 h 13716"/>
                      <a:gd name="connsiteX11" fmla="*/ 0 w 3182691"/>
                      <a:gd name="connsiteY11" fmla="*/ 13716 h 13716"/>
                      <a:gd name="connsiteX12" fmla="*/ 0 w 3182691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3716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2905" y="4075"/>
                          <a:pt x="3183007" y="9784"/>
                          <a:pt x="3182691" y="13716"/>
                        </a:cubicBezTo>
                        <a:cubicBezTo>
                          <a:pt x="2947041" y="12115"/>
                          <a:pt x="2875741" y="18365"/>
                          <a:pt x="2609807" y="13716"/>
                        </a:cubicBezTo>
                        <a:cubicBezTo>
                          <a:pt x="2343873" y="9067"/>
                          <a:pt x="2331203" y="27157"/>
                          <a:pt x="2068749" y="13716"/>
                        </a:cubicBezTo>
                        <a:cubicBezTo>
                          <a:pt x="1806295" y="275"/>
                          <a:pt x="1713773" y="42516"/>
                          <a:pt x="1432211" y="13716"/>
                        </a:cubicBezTo>
                        <a:cubicBezTo>
                          <a:pt x="1150649" y="-15084"/>
                          <a:pt x="982765" y="-825"/>
                          <a:pt x="859327" y="13716"/>
                        </a:cubicBezTo>
                        <a:cubicBezTo>
                          <a:pt x="735889" y="28257"/>
                          <a:pt x="254183" y="30659"/>
                          <a:pt x="0" y="13716"/>
                        </a:cubicBezTo>
                        <a:cubicBezTo>
                          <a:pt x="-535" y="8247"/>
                          <a:pt x="-201" y="2959"/>
                          <a:pt x="0" y="0"/>
                        </a:cubicBezTo>
                        <a:close/>
                      </a:path>
                      <a:path w="3182691" h="13716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2125" y="5320"/>
                          <a:pt x="3182367" y="9001"/>
                          <a:pt x="3182691" y="13716"/>
                        </a:cubicBezTo>
                        <a:cubicBezTo>
                          <a:pt x="3026064" y="-15421"/>
                          <a:pt x="2775005" y="18495"/>
                          <a:pt x="2546153" y="13716"/>
                        </a:cubicBezTo>
                        <a:cubicBezTo>
                          <a:pt x="2317301" y="8937"/>
                          <a:pt x="2164351" y="-14456"/>
                          <a:pt x="1845961" y="13716"/>
                        </a:cubicBezTo>
                        <a:cubicBezTo>
                          <a:pt x="1527571" y="41888"/>
                          <a:pt x="1455006" y="1252"/>
                          <a:pt x="1304903" y="13716"/>
                        </a:cubicBezTo>
                        <a:cubicBezTo>
                          <a:pt x="1154800" y="26180"/>
                          <a:pt x="942107" y="-16628"/>
                          <a:pt x="604711" y="13716"/>
                        </a:cubicBezTo>
                        <a:cubicBezTo>
                          <a:pt x="267315" y="44060"/>
                          <a:pt x="141927" y="-12967"/>
                          <a:pt x="0" y="13716"/>
                        </a:cubicBezTo>
                        <a:cubicBezTo>
                          <a:pt x="58" y="7834"/>
                          <a:pt x="453" y="5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0597E-C0C3-4F15-B21D-76E4166B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029968"/>
            <a:ext cx="5170932" cy="3214116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17 Venders</a:t>
            </a:r>
          </a:p>
          <a:p>
            <a:r>
              <a:rPr lang="en-US" sz="1700" dirty="0"/>
              <a:t>6 Proposals</a:t>
            </a:r>
          </a:p>
          <a:p>
            <a:pPr lvl="1"/>
            <a:r>
              <a:rPr lang="en-US" sz="1700" dirty="0"/>
              <a:t>5 Met The Proposal Requirements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Major Overlooked Requirements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NFPA 855 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</a:rPr>
              <a:t>UL Listed </a:t>
            </a:r>
          </a:p>
          <a:p>
            <a:r>
              <a:rPr lang="en-US" sz="1700" dirty="0"/>
              <a:t>Buy American Act</a:t>
            </a:r>
          </a:p>
          <a:p>
            <a:pPr lvl="1"/>
            <a:r>
              <a:rPr lang="en-US" sz="1700" dirty="0"/>
              <a:t>51% </a:t>
            </a:r>
          </a:p>
          <a:p>
            <a:r>
              <a:rPr lang="en-US" sz="1700" dirty="0"/>
              <a:t>Size Of Our Project</a:t>
            </a:r>
          </a:p>
          <a:p>
            <a:pPr lvl="1"/>
            <a:r>
              <a:rPr lang="en-US" sz="1700" dirty="0"/>
              <a:t>To Small For Some Of The Venders</a:t>
            </a:r>
          </a:p>
          <a:p>
            <a:r>
              <a:rPr lang="en-US" sz="1700" dirty="0"/>
              <a:t>Decommissioning And Recycling / Disposal</a:t>
            </a:r>
          </a:p>
          <a:p>
            <a:pPr lvl="1"/>
            <a:r>
              <a:rPr lang="en-US" sz="1700" dirty="0"/>
              <a:t>$5 To $ 10 Per kWh</a:t>
            </a:r>
          </a:p>
          <a:p>
            <a:pPr lvl="1"/>
            <a:endParaRPr lang="en-US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C67FE-27B6-4C1C-BF36-C8226E5E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273843"/>
            <a:ext cx="5239511" cy="1332363"/>
          </a:xfrm>
        </p:spPr>
        <p:txBody>
          <a:bodyPr anchor="b">
            <a:normAutofit/>
          </a:bodyPr>
          <a:lstStyle/>
          <a:p>
            <a:r>
              <a:rPr lang="en-US" sz="4100" dirty="0"/>
              <a:t>SITE LOCATION FACTORS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736768"/>
            <a:ext cx="3257550" cy="13716"/>
          </a:xfrm>
          <a:custGeom>
            <a:avLst/>
            <a:gdLst>
              <a:gd name="connsiteX0" fmla="*/ 0 w 3257550"/>
              <a:gd name="connsiteY0" fmla="*/ 0 h 13716"/>
              <a:gd name="connsiteX1" fmla="*/ 618935 w 3257550"/>
              <a:gd name="connsiteY1" fmla="*/ 0 h 13716"/>
              <a:gd name="connsiteX2" fmla="*/ 1270445 w 3257550"/>
              <a:gd name="connsiteY2" fmla="*/ 0 h 13716"/>
              <a:gd name="connsiteX3" fmla="*/ 1954530 w 3257550"/>
              <a:gd name="connsiteY3" fmla="*/ 0 h 13716"/>
              <a:gd name="connsiteX4" fmla="*/ 2638616 w 3257550"/>
              <a:gd name="connsiteY4" fmla="*/ 0 h 13716"/>
              <a:gd name="connsiteX5" fmla="*/ 3257550 w 3257550"/>
              <a:gd name="connsiteY5" fmla="*/ 0 h 13716"/>
              <a:gd name="connsiteX6" fmla="*/ 3257550 w 3257550"/>
              <a:gd name="connsiteY6" fmla="*/ 13716 h 13716"/>
              <a:gd name="connsiteX7" fmla="*/ 2540889 w 3257550"/>
              <a:gd name="connsiteY7" fmla="*/ 13716 h 13716"/>
              <a:gd name="connsiteX8" fmla="*/ 1824228 w 3257550"/>
              <a:gd name="connsiteY8" fmla="*/ 13716 h 13716"/>
              <a:gd name="connsiteX9" fmla="*/ 1172718 w 3257550"/>
              <a:gd name="connsiteY9" fmla="*/ 13716 h 13716"/>
              <a:gd name="connsiteX10" fmla="*/ 0 w 3257550"/>
              <a:gd name="connsiteY10" fmla="*/ 13716 h 13716"/>
              <a:gd name="connsiteX11" fmla="*/ 0 w 3257550"/>
              <a:gd name="connsiteY11" fmla="*/ 0 h 13716"/>
              <a:gd name="connsiteX0" fmla="*/ 0 w 3257550"/>
              <a:gd name="connsiteY0" fmla="*/ 0 h 13716"/>
              <a:gd name="connsiteX1" fmla="*/ 618935 w 3257550"/>
              <a:gd name="connsiteY1" fmla="*/ 0 h 13716"/>
              <a:gd name="connsiteX2" fmla="*/ 1172718 w 3257550"/>
              <a:gd name="connsiteY2" fmla="*/ 0 h 13716"/>
              <a:gd name="connsiteX3" fmla="*/ 1889379 w 3257550"/>
              <a:gd name="connsiteY3" fmla="*/ 0 h 13716"/>
              <a:gd name="connsiteX4" fmla="*/ 2508314 w 3257550"/>
              <a:gd name="connsiteY4" fmla="*/ 0 h 13716"/>
              <a:gd name="connsiteX5" fmla="*/ 3257550 w 3257550"/>
              <a:gd name="connsiteY5" fmla="*/ 0 h 13716"/>
              <a:gd name="connsiteX6" fmla="*/ 3257550 w 3257550"/>
              <a:gd name="connsiteY6" fmla="*/ 13716 h 13716"/>
              <a:gd name="connsiteX7" fmla="*/ 2606040 w 3257550"/>
              <a:gd name="connsiteY7" fmla="*/ 13716 h 13716"/>
              <a:gd name="connsiteX8" fmla="*/ 1889379 w 3257550"/>
              <a:gd name="connsiteY8" fmla="*/ 13716 h 13716"/>
              <a:gd name="connsiteX9" fmla="*/ 1335595 w 3257550"/>
              <a:gd name="connsiteY9" fmla="*/ 13716 h 13716"/>
              <a:gd name="connsiteX10" fmla="*/ 684085 w 3257550"/>
              <a:gd name="connsiteY10" fmla="*/ 13716 h 13716"/>
              <a:gd name="connsiteX11" fmla="*/ 0 w 3257550"/>
              <a:gd name="connsiteY11" fmla="*/ 13716 h 13716"/>
              <a:gd name="connsiteX12" fmla="*/ 0 w 3257550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7550" h="13716" fill="none" extrusionOk="0">
                <a:moveTo>
                  <a:pt x="0" y="0"/>
                </a:moveTo>
                <a:cubicBezTo>
                  <a:pt x="238055" y="-23803"/>
                  <a:pt x="355510" y="-36061"/>
                  <a:pt x="618935" y="0"/>
                </a:cubicBezTo>
                <a:cubicBezTo>
                  <a:pt x="824013" y="-24241"/>
                  <a:pt x="1052378" y="-12230"/>
                  <a:pt x="1270445" y="0"/>
                </a:cubicBezTo>
                <a:cubicBezTo>
                  <a:pt x="1438732" y="12040"/>
                  <a:pt x="1770315" y="33841"/>
                  <a:pt x="1954530" y="0"/>
                </a:cubicBezTo>
                <a:cubicBezTo>
                  <a:pt x="2217655" y="9999"/>
                  <a:pt x="2448868" y="34235"/>
                  <a:pt x="2638616" y="0"/>
                </a:cubicBezTo>
                <a:cubicBezTo>
                  <a:pt x="2852657" y="-7225"/>
                  <a:pt x="3041821" y="26281"/>
                  <a:pt x="3257550" y="0"/>
                </a:cubicBezTo>
                <a:cubicBezTo>
                  <a:pt x="3257526" y="2719"/>
                  <a:pt x="3256828" y="10294"/>
                  <a:pt x="3257550" y="13716"/>
                </a:cubicBezTo>
                <a:cubicBezTo>
                  <a:pt x="2931967" y="26601"/>
                  <a:pt x="2704369" y="51258"/>
                  <a:pt x="2540889" y="13716"/>
                </a:cubicBezTo>
                <a:cubicBezTo>
                  <a:pt x="2357101" y="4751"/>
                  <a:pt x="2120732" y="-33757"/>
                  <a:pt x="1824228" y="13716"/>
                </a:cubicBezTo>
                <a:cubicBezTo>
                  <a:pt x="1528480" y="25465"/>
                  <a:pt x="1473939" y="29356"/>
                  <a:pt x="1172718" y="13716"/>
                </a:cubicBezTo>
                <a:cubicBezTo>
                  <a:pt x="874496" y="33606"/>
                  <a:pt x="461132" y="99226"/>
                  <a:pt x="0" y="13716"/>
                </a:cubicBezTo>
                <a:cubicBezTo>
                  <a:pt x="-388" y="8561"/>
                  <a:pt x="979" y="5441"/>
                  <a:pt x="0" y="0"/>
                </a:cubicBezTo>
                <a:close/>
              </a:path>
              <a:path w="3257550" h="13716" stroke="0" extrusionOk="0">
                <a:moveTo>
                  <a:pt x="0" y="0"/>
                </a:moveTo>
                <a:cubicBezTo>
                  <a:pt x="277703" y="1668"/>
                  <a:pt x="451855" y="-17860"/>
                  <a:pt x="618935" y="0"/>
                </a:cubicBezTo>
                <a:cubicBezTo>
                  <a:pt x="791286" y="25748"/>
                  <a:pt x="979821" y="22209"/>
                  <a:pt x="1172718" y="0"/>
                </a:cubicBezTo>
                <a:cubicBezTo>
                  <a:pt x="1355430" y="-21075"/>
                  <a:pt x="1706226" y="-126"/>
                  <a:pt x="1889379" y="0"/>
                </a:cubicBezTo>
                <a:cubicBezTo>
                  <a:pt x="2118559" y="-40586"/>
                  <a:pt x="2357830" y="5386"/>
                  <a:pt x="2508314" y="0"/>
                </a:cubicBezTo>
                <a:cubicBezTo>
                  <a:pt x="2671404" y="-45581"/>
                  <a:pt x="2885384" y="-11314"/>
                  <a:pt x="3257550" y="0"/>
                </a:cubicBezTo>
                <a:cubicBezTo>
                  <a:pt x="3257120" y="2932"/>
                  <a:pt x="3257688" y="8660"/>
                  <a:pt x="3257550" y="13716"/>
                </a:cubicBezTo>
                <a:cubicBezTo>
                  <a:pt x="2997361" y="29972"/>
                  <a:pt x="2795683" y="20602"/>
                  <a:pt x="2606040" y="13716"/>
                </a:cubicBezTo>
                <a:cubicBezTo>
                  <a:pt x="2407763" y="-38739"/>
                  <a:pt x="2223219" y="14425"/>
                  <a:pt x="1889379" y="13716"/>
                </a:cubicBezTo>
                <a:cubicBezTo>
                  <a:pt x="1628024" y="26442"/>
                  <a:pt x="1465696" y="32359"/>
                  <a:pt x="1335595" y="13716"/>
                </a:cubicBezTo>
                <a:cubicBezTo>
                  <a:pt x="1230392" y="42910"/>
                  <a:pt x="908325" y="53370"/>
                  <a:pt x="684085" y="13716"/>
                </a:cubicBezTo>
                <a:cubicBezTo>
                  <a:pt x="472226" y="-20513"/>
                  <a:pt x="192171" y="19594"/>
                  <a:pt x="0" y="13716"/>
                </a:cubicBezTo>
                <a:cubicBezTo>
                  <a:pt x="1224" y="10118"/>
                  <a:pt x="819" y="5168"/>
                  <a:pt x="0" y="0"/>
                </a:cubicBezTo>
                <a:close/>
              </a:path>
              <a:path w="3257550" h="13716" fill="none" stroke="0" extrusionOk="0">
                <a:moveTo>
                  <a:pt x="0" y="0"/>
                </a:moveTo>
                <a:cubicBezTo>
                  <a:pt x="217632" y="-7628"/>
                  <a:pt x="374307" y="-12308"/>
                  <a:pt x="618935" y="0"/>
                </a:cubicBezTo>
                <a:cubicBezTo>
                  <a:pt x="891975" y="30966"/>
                  <a:pt x="1043951" y="167"/>
                  <a:pt x="1270445" y="0"/>
                </a:cubicBezTo>
                <a:cubicBezTo>
                  <a:pt x="1543425" y="17587"/>
                  <a:pt x="1660915" y="28016"/>
                  <a:pt x="1954530" y="0"/>
                </a:cubicBezTo>
                <a:cubicBezTo>
                  <a:pt x="2235868" y="27323"/>
                  <a:pt x="2443402" y="-1099"/>
                  <a:pt x="2638616" y="0"/>
                </a:cubicBezTo>
                <a:cubicBezTo>
                  <a:pt x="2834174" y="-62503"/>
                  <a:pt x="3032409" y="-30138"/>
                  <a:pt x="3257550" y="0"/>
                </a:cubicBezTo>
                <a:cubicBezTo>
                  <a:pt x="3257119" y="2909"/>
                  <a:pt x="3256353" y="10655"/>
                  <a:pt x="3257550" y="13716"/>
                </a:cubicBezTo>
                <a:cubicBezTo>
                  <a:pt x="2973462" y="28547"/>
                  <a:pt x="2681333" y="63467"/>
                  <a:pt x="2540889" y="13716"/>
                </a:cubicBezTo>
                <a:cubicBezTo>
                  <a:pt x="2362098" y="-35740"/>
                  <a:pt x="2123314" y="62386"/>
                  <a:pt x="1824228" y="13716"/>
                </a:cubicBezTo>
                <a:cubicBezTo>
                  <a:pt x="1517972" y="24861"/>
                  <a:pt x="1466904" y="7252"/>
                  <a:pt x="1172718" y="13716"/>
                </a:cubicBezTo>
                <a:cubicBezTo>
                  <a:pt x="886213" y="17991"/>
                  <a:pt x="526598" y="-5734"/>
                  <a:pt x="0" y="13716"/>
                </a:cubicBezTo>
                <a:cubicBezTo>
                  <a:pt x="531" y="9092"/>
                  <a:pt x="217" y="521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257550"/>
                      <a:gd name="connsiteY0" fmla="*/ 0 h 13716"/>
                      <a:gd name="connsiteX1" fmla="*/ 618935 w 3257550"/>
                      <a:gd name="connsiteY1" fmla="*/ 0 h 13716"/>
                      <a:gd name="connsiteX2" fmla="*/ 1270445 w 3257550"/>
                      <a:gd name="connsiteY2" fmla="*/ 0 h 13716"/>
                      <a:gd name="connsiteX3" fmla="*/ 1954530 w 3257550"/>
                      <a:gd name="connsiteY3" fmla="*/ 0 h 13716"/>
                      <a:gd name="connsiteX4" fmla="*/ 2638616 w 3257550"/>
                      <a:gd name="connsiteY4" fmla="*/ 0 h 13716"/>
                      <a:gd name="connsiteX5" fmla="*/ 3257550 w 3257550"/>
                      <a:gd name="connsiteY5" fmla="*/ 0 h 13716"/>
                      <a:gd name="connsiteX6" fmla="*/ 3257550 w 3257550"/>
                      <a:gd name="connsiteY6" fmla="*/ 13716 h 13716"/>
                      <a:gd name="connsiteX7" fmla="*/ 2540889 w 3257550"/>
                      <a:gd name="connsiteY7" fmla="*/ 13716 h 13716"/>
                      <a:gd name="connsiteX8" fmla="*/ 1824228 w 3257550"/>
                      <a:gd name="connsiteY8" fmla="*/ 13716 h 13716"/>
                      <a:gd name="connsiteX9" fmla="*/ 1172718 w 3257550"/>
                      <a:gd name="connsiteY9" fmla="*/ 13716 h 13716"/>
                      <a:gd name="connsiteX10" fmla="*/ 0 w 3257550"/>
                      <a:gd name="connsiteY10" fmla="*/ 13716 h 13716"/>
                      <a:gd name="connsiteX11" fmla="*/ 0 w 3257550"/>
                      <a:gd name="connsiteY11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7550" h="13716" fill="none" extrusionOk="0">
                        <a:moveTo>
                          <a:pt x="0" y="0"/>
                        </a:moveTo>
                        <a:cubicBezTo>
                          <a:pt x="222571" y="-4581"/>
                          <a:pt x="395946" y="-20429"/>
                          <a:pt x="618935" y="0"/>
                        </a:cubicBezTo>
                        <a:cubicBezTo>
                          <a:pt x="841925" y="20429"/>
                          <a:pt x="1064831" y="-497"/>
                          <a:pt x="1270445" y="0"/>
                        </a:cubicBezTo>
                        <a:cubicBezTo>
                          <a:pt x="1476059" y="497"/>
                          <a:pt x="1673547" y="428"/>
                          <a:pt x="1954530" y="0"/>
                        </a:cubicBezTo>
                        <a:cubicBezTo>
                          <a:pt x="2235513" y="-428"/>
                          <a:pt x="2452407" y="27906"/>
                          <a:pt x="2638616" y="0"/>
                        </a:cubicBezTo>
                        <a:cubicBezTo>
                          <a:pt x="2824825" y="-27906"/>
                          <a:pt x="3043878" y="-22618"/>
                          <a:pt x="3257550" y="0"/>
                        </a:cubicBezTo>
                        <a:cubicBezTo>
                          <a:pt x="3257070" y="2989"/>
                          <a:pt x="3256909" y="10166"/>
                          <a:pt x="3257550" y="13716"/>
                        </a:cubicBezTo>
                        <a:cubicBezTo>
                          <a:pt x="2955505" y="25346"/>
                          <a:pt x="2697243" y="37148"/>
                          <a:pt x="2540889" y="13716"/>
                        </a:cubicBezTo>
                        <a:cubicBezTo>
                          <a:pt x="2384535" y="-9716"/>
                          <a:pt x="2114539" y="1659"/>
                          <a:pt x="1824228" y="13716"/>
                        </a:cubicBezTo>
                        <a:cubicBezTo>
                          <a:pt x="1533917" y="25773"/>
                          <a:pt x="1462450" y="19465"/>
                          <a:pt x="1172718" y="13716"/>
                        </a:cubicBezTo>
                        <a:cubicBezTo>
                          <a:pt x="882986" y="7968"/>
                          <a:pt x="500637" y="19920"/>
                          <a:pt x="0" y="13716"/>
                        </a:cubicBezTo>
                        <a:cubicBezTo>
                          <a:pt x="182" y="9317"/>
                          <a:pt x="482" y="5285"/>
                          <a:pt x="0" y="0"/>
                        </a:cubicBezTo>
                        <a:close/>
                      </a:path>
                      <a:path w="3257550" h="13716" stroke="0" extrusionOk="0">
                        <a:moveTo>
                          <a:pt x="0" y="0"/>
                        </a:moveTo>
                        <a:cubicBezTo>
                          <a:pt x="278434" y="16845"/>
                          <a:pt x="441207" y="-24568"/>
                          <a:pt x="618935" y="0"/>
                        </a:cubicBezTo>
                        <a:cubicBezTo>
                          <a:pt x="796663" y="24568"/>
                          <a:pt x="985120" y="5689"/>
                          <a:pt x="1172718" y="0"/>
                        </a:cubicBezTo>
                        <a:cubicBezTo>
                          <a:pt x="1360316" y="-5689"/>
                          <a:pt x="1666432" y="29765"/>
                          <a:pt x="1889379" y="0"/>
                        </a:cubicBezTo>
                        <a:cubicBezTo>
                          <a:pt x="2112326" y="-29765"/>
                          <a:pt x="2378171" y="13184"/>
                          <a:pt x="2508314" y="0"/>
                        </a:cubicBezTo>
                        <a:cubicBezTo>
                          <a:pt x="2638457" y="-13184"/>
                          <a:pt x="2897393" y="-18048"/>
                          <a:pt x="3257550" y="0"/>
                        </a:cubicBezTo>
                        <a:cubicBezTo>
                          <a:pt x="3257058" y="2764"/>
                          <a:pt x="3257248" y="8747"/>
                          <a:pt x="3257550" y="13716"/>
                        </a:cubicBezTo>
                        <a:cubicBezTo>
                          <a:pt x="3005417" y="-174"/>
                          <a:pt x="2789824" y="18921"/>
                          <a:pt x="2606040" y="13716"/>
                        </a:cubicBezTo>
                        <a:cubicBezTo>
                          <a:pt x="2422256" y="8512"/>
                          <a:pt x="2161816" y="12473"/>
                          <a:pt x="1889379" y="13716"/>
                        </a:cubicBezTo>
                        <a:cubicBezTo>
                          <a:pt x="1616942" y="14959"/>
                          <a:pt x="1456938" y="23973"/>
                          <a:pt x="1335595" y="13716"/>
                        </a:cubicBezTo>
                        <a:cubicBezTo>
                          <a:pt x="1214252" y="3459"/>
                          <a:pt x="876335" y="21723"/>
                          <a:pt x="684085" y="13716"/>
                        </a:cubicBezTo>
                        <a:cubicBezTo>
                          <a:pt x="491835" y="5710"/>
                          <a:pt x="213058" y="-1140"/>
                          <a:pt x="0" y="13716"/>
                        </a:cubicBezTo>
                        <a:cubicBezTo>
                          <a:pt x="614" y="9981"/>
                          <a:pt x="600" y="54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ED497-449C-4112-B61F-8B9E30745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1878614"/>
            <a:ext cx="5239512" cy="2754108"/>
          </a:xfrm>
        </p:spPr>
        <p:txBody>
          <a:bodyPr>
            <a:normAutofit/>
          </a:bodyPr>
          <a:lstStyle/>
          <a:p>
            <a:r>
              <a:rPr lang="en-US" sz="1700" dirty="0"/>
              <a:t>Building Ideas</a:t>
            </a:r>
          </a:p>
          <a:p>
            <a:pPr lvl="1"/>
            <a:r>
              <a:rPr lang="en-US" sz="1700" dirty="0"/>
              <a:t>Mission Critical</a:t>
            </a:r>
          </a:p>
          <a:p>
            <a:pPr lvl="1"/>
            <a:r>
              <a:rPr lang="en-US" sz="1700" dirty="0"/>
              <a:t>Load</a:t>
            </a:r>
          </a:p>
          <a:p>
            <a:r>
              <a:rPr lang="en-US" sz="1700" dirty="0"/>
              <a:t>Resiliency</a:t>
            </a:r>
          </a:p>
          <a:p>
            <a:pPr lvl="1"/>
            <a:r>
              <a:rPr lang="en-US" sz="1700" dirty="0"/>
              <a:t>Hours, Days, Weeks</a:t>
            </a:r>
          </a:p>
          <a:p>
            <a:r>
              <a:rPr lang="en-US" sz="1700" dirty="0"/>
              <a:t>Generator (Parallel Setup)</a:t>
            </a:r>
          </a:p>
          <a:p>
            <a:r>
              <a:rPr lang="en-US" sz="1700" dirty="0"/>
              <a:t>Occupied Structures</a:t>
            </a:r>
          </a:p>
          <a:p>
            <a:endParaRPr lang="en-US" sz="1700" dirty="0"/>
          </a:p>
          <a:p>
            <a:endParaRPr lang="en-US" sz="1700" dirty="0"/>
          </a:p>
          <a:p>
            <a:pPr marL="342900" lvl="1" indent="0">
              <a:buNone/>
            </a:pPr>
            <a:endParaRPr lang="en-US" sz="1700" dirty="0"/>
          </a:p>
        </p:txBody>
      </p:sp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F008C61F-0FA7-4D16-9933-4A88DAA7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36" b="19014"/>
          <a:stretch/>
        </p:blipFill>
        <p:spPr>
          <a:xfrm>
            <a:off x="0" y="4191823"/>
            <a:ext cx="2522899" cy="1015742"/>
          </a:xfrm>
          <a:prstGeom prst="rect">
            <a:avLst/>
          </a:prstGeom>
        </p:spPr>
      </p:pic>
      <p:pic>
        <p:nvPicPr>
          <p:cNvPr id="10" name="Picture 9" descr="A person in a hard hat working on a foundation&#10;&#10;Description automatically generated">
            <a:extLst>
              <a:ext uri="{FF2B5EF4-FFF2-40B4-BE49-F238E27FC236}">
                <a16:creationId xmlns:a16="http://schemas.microsoft.com/office/drawing/2014/main" id="{42E10B9C-3DCB-39EF-EA19-9EB6BF322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27"/>
          <a:stretch/>
        </p:blipFill>
        <p:spPr>
          <a:xfrm>
            <a:off x="4573251" y="-1191"/>
            <a:ext cx="4568463" cy="3255168"/>
          </a:xfrm>
          <a:prstGeom prst="rect">
            <a:avLst/>
          </a:prstGeom>
        </p:spPr>
      </p:pic>
      <p:pic>
        <p:nvPicPr>
          <p:cNvPr id="5" name="Picture 4" descr="A group of people standing next to a metal tower&#10;&#10;Description automatically generated">
            <a:extLst>
              <a:ext uri="{FF2B5EF4-FFF2-40B4-BE49-F238E27FC236}">
                <a16:creationId xmlns:a16="http://schemas.microsoft.com/office/drawing/2014/main" id="{A26B619C-F2ED-4A00-9A74-099EA3FDE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" r="-1"/>
          <a:stretch/>
        </p:blipFill>
        <p:spPr>
          <a:xfrm>
            <a:off x="6843176" y="2163318"/>
            <a:ext cx="2303491" cy="29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657AB-9864-4576-8A62-D11BC6B9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4123164" cy="987204"/>
          </a:xfrm>
        </p:spPr>
        <p:txBody>
          <a:bodyPr>
            <a:normAutofit/>
          </a:bodyPr>
          <a:lstStyle/>
          <a:p>
            <a:r>
              <a:rPr lang="en-US" sz="4100" dirty="0">
                <a:latin typeface="Arial"/>
                <a:cs typeface="Arial"/>
              </a:rPr>
              <a:t>Our Battery</a:t>
            </a:r>
            <a:endParaRPr lang="en-US" sz="41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258029"/>
            <a:ext cx="8140446" cy="13716"/>
          </a:xfrm>
          <a:custGeom>
            <a:avLst/>
            <a:gdLst>
              <a:gd name="connsiteX0" fmla="*/ 0 w 8140446"/>
              <a:gd name="connsiteY0" fmla="*/ 0 h 13716"/>
              <a:gd name="connsiteX1" fmla="*/ 434157 w 8140446"/>
              <a:gd name="connsiteY1" fmla="*/ 0 h 13716"/>
              <a:gd name="connsiteX2" fmla="*/ 1193932 w 8140446"/>
              <a:gd name="connsiteY2" fmla="*/ 0 h 13716"/>
              <a:gd name="connsiteX3" fmla="*/ 1628089 w 8140446"/>
              <a:gd name="connsiteY3" fmla="*/ 0 h 13716"/>
              <a:gd name="connsiteX4" fmla="*/ 2225055 w 8140446"/>
              <a:gd name="connsiteY4" fmla="*/ 0 h 13716"/>
              <a:gd name="connsiteX5" fmla="*/ 3066235 w 8140446"/>
              <a:gd name="connsiteY5" fmla="*/ 0 h 13716"/>
              <a:gd name="connsiteX6" fmla="*/ 3744605 w 8140446"/>
              <a:gd name="connsiteY6" fmla="*/ 0 h 13716"/>
              <a:gd name="connsiteX7" fmla="*/ 4504380 w 8140446"/>
              <a:gd name="connsiteY7" fmla="*/ 0 h 13716"/>
              <a:gd name="connsiteX8" fmla="*/ 5101346 w 8140446"/>
              <a:gd name="connsiteY8" fmla="*/ 0 h 13716"/>
              <a:gd name="connsiteX9" fmla="*/ 5779717 w 8140446"/>
              <a:gd name="connsiteY9" fmla="*/ 0 h 13716"/>
              <a:gd name="connsiteX10" fmla="*/ 6620896 w 8140446"/>
              <a:gd name="connsiteY10" fmla="*/ 0 h 13716"/>
              <a:gd name="connsiteX11" fmla="*/ 7136458 w 8140446"/>
              <a:gd name="connsiteY11" fmla="*/ 0 h 13716"/>
              <a:gd name="connsiteX12" fmla="*/ 8140446 w 8140446"/>
              <a:gd name="connsiteY12" fmla="*/ 0 h 13716"/>
              <a:gd name="connsiteX13" fmla="*/ 8140446 w 8140446"/>
              <a:gd name="connsiteY13" fmla="*/ 13716 h 13716"/>
              <a:gd name="connsiteX14" fmla="*/ 7543480 w 8140446"/>
              <a:gd name="connsiteY14" fmla="*/ 13716 h 13716"/>
              <a:gd name="connsiteX15" fmla="*/ 7109323 w 8140446"/>
              <a:gd name="connsiteY15" fmla="*/ 13716 h 13716"/>
              <a:gd name="connsiteX16" fmla="*/ 6430952 w 8140446"/>
              <a:gd name="connsiteY16" fmla="*/ 13716 h 13716"/>
              <a:gd name="connsiteX17" fmla="*/ 5915391 w 8140446"/>
              <a:gd name="connsiteY17" fmla="*/ 13716 h 13716"/>
              <a:gd name="connsiteX18" fmla="*/ 5237020 w 8140446"/>
              <a:gd name="connsiteY18" fmla="*/ 13716 h 13716"/>
              <a:gd name="connsiteX19" fmla="*/ 4558650 w 8140446"/>
              <a:gd name="connsiteY19" fmla="*/ 13716 h 13716"/>
              <a:gd name="connsiteX20" fmla="*/ 3880279 w 8140446"/>
              <a:gd name="connsiteY20" fmla="*/ 13716 h 13716"/>
              <a:gd name="connsiteX21" fmla="*/ 3201909 w 8140446"/>
              <a:gd name="connsiteY21" fmla="*/ 13716 h 13716"/>
              <a:gd name="connsiteX22" fmla="*/ 2604943 w 8140446"/>
              <a:gd name="connsiteY22" fmla="*/ 13716 h 13716"/>
              <a:gd name="connsiteX23" fmla="*/ 1845168 w 8140446"/>
              <a:gd name="connsiteY23" fmla="*/ 13716 h 13716"/>
              <a:gd name="connsiteX24" fmla="*/ 1166797 w 8140446"/>
              <a:gd name="connsiteY24" fmla="*/ 13716 h 13716"/>
              <a:gd name="connsiteX25" fmla="*/ 0 w 8140446"/>
              <a:gd name="connsiteY25" fmla="*/ 13716 h 13716"/>
              <a:gd name="connsiteX26" fmla="*/ 0 w 8140446"/>
              <a:gd name="connsiteY26" fmla="*/ 0 h 13716"/>
              <a:gd name="connsiteX0" fmla="*/ 0 w 8140446"/>
              <a:gd name="connsiteY0" fmla="*/ 0 h 13716"/>
              <a:gd name="connsiteX1" fmla="*/ 596966 w 8140446"/>
              <a:gd name="connsiteY1" fmla="*/ 0 h 13716"/>
              <a:gd name="connsiteX2" fmla="*/ 1031123 w 8140446"/>
              <a:gd name="connsiteY2" fmla="*/ 0 h 13716"/>
              <a:gd name="connsiteX3" fmla="*/ 1872303 w 8140446"/>
              <a:gd name="connsiteY3" fmla="*/ 0 h 13716"/>
              <a:gd name="connsiteX4" fmla="*/ 2469269 w 8140446"/>
              <a:gd name="connsiteY4" fmla="*/ 0 h 13716"/>
              <a:gd name="connsiteX5" fmla="*/ 3066235 w 8140446"/>
              <a:gd name="connsiteY5" fmla="*/ 0 h 13716"/>
              <a:gd name="connsiteX6" fmla="*/ 3907414 w 8140446"/>
              <a:gd name="connsiteY6" fmla="*/ 0 h 13716"/>
              <a:gd name="connsiteX7" fmla="*/ 4422976 w 8140446"/>
              <a:gd name="connsiteY7" fmla="*/ 0 h 13716"/>
              <a:gd name="connsiteX8" fmla="*/ 5264155 w 8140446"/>
              <a:gd name="connsiteY8" fmla="*/ 0 h 13716"/>
              <a:gd name="connsiteX9" fmla="*/ 6105335 w 8140446"/>
              <a:gd name="connsiteY9" fmla="*/ 0 h 13716"/>
              <a:gd name="connsiteX10" fmla="*/ 6783705 w 8140446"/>
              <a:gd name="connsiteY10" fmla="*/ 0 h 13716"/>
              <a:gd name="connsiteX11" fmla="*/ 8140446 w 8140446"/>
              <a:gd name="connsiteY11" fmla="*/ 0 h 13716"/>
              <a:gd name="connsiteX12" fmla="*/ 8140446 w 8140446"/>
              <a:gd name="connsiteY12" fmla="*/ 13716 h 13716"/>
              <a:gd name="connsiteX13" fmla="*/ 7706289 w 8140446"/>
              <a:gd name="connsiteY13" fmla="*/ 13716 h 13716"/>
              <a:gd name="connsiteX14" fmla="*/ 6865109 w 8140446"/>
              <a:gd name="connsiteY14" fmla="*/ 13716 h 13716"/>
              <a:gd name="connsiteX15" fmla="*/ 6349548 w 8140446"/>
              <a:gd name="connsiteY15" fmla="*/ 13716 h 13716"/>
              <a:gd name="connsiteX16" fmla="*/ 5671177 w 8140446"/>
              <a:gd name="connsiteY16" fmla="*/ 13716 h 13716"/>
              <a:gd name="connsiteX17" fmla="*/ 4829998 w 8140446"/>
              <a:gd name="connsiteY17" fmla="*/ 13716 h 13716"/>
              <a:gd name="connsiteX18" fmla="*/ 4151627 w 8140446"/>
              <a:gd name="connsiteY18" fmla="*/ 13716 h 13716"/>
              <a:gd name="connsiteX19" fmla="*/ 3717470 w 8140446"/>
              <a:gd name="connsiteY19" fmla="*/ 13716 h 13716"/>
              <a:gd name="connsiteX20" fmla="*/ 3201909 w 8140446"/>
              <a:gd name="connsiteY20" fmla="*/ 13716 h 13716"/>
              <a:gd name="connsiteX21" fmla="*/ 2360729 w 8140446"/>
              <a:gd name="connsiteY21" fmla="*/ 13716 h 13716"/>
              <a:gd name="connsiteX22" fmla="*/ 1682359 w 8140446"/>
              <a:gd name="connsiteY22" fmla="*/ 13716 h 13716"/>
              <a:gd name="connsiteX23" fmla="*/ 1166797 w 8140446"/>
              <a:gd name="connsiteY23" fmla="*/ 13716 h 13716"/>
              <a:gd name="connsiteX24" fmla="*/ 0 w 8140446"/>
              <a:gd name="connsiteY24" fmla="*/ 13716 h 13716"/>
              <a:gd name="connsiteX25" fmla="*/ 0 w 8140446"/>
              <a:gd name="connsiteY25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3716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575" y="3138"/>
                  <a:pt x="8140433" y="8565"/>
                  <a:pt x="8140446" y="13716"/>
                </a:cubicBezTo>
                <a:cubicBezTo>
                  <a:pt x="7908069" y="-25208"/>
                  <a:pt x="7683037" y="17405"/>
                  <a:pt x="7543480" y="13716"/>
                </a:cubicBezTo>
                <a:cubicBezTo>
                  <a:pt x="7393752" y="5478"/>
                  <a:pt x="7221032" y="-7801"/>
                  <a:pt x="7109323" y="13716"/>
                </a:cubicBezTo>
                <a:cubicBezTo>
                  <a:pt x="7015297" y="17911"/>
                  <a:pt x="6599332" y="36327"/>
                  <a:pt x="6430952" y="13716"/>
                </a:cubicBezTo>
                <a:cubicBezTo>
                  <a:pt x="6292915" y="-38722"/>
                  <a:pt x="6142305" y="16935"/>
                  <a:pt x="5915391" y="13716"/>
                </a:cubicBezTo>
                <a:cubicBezTo>
                  <a:pt x="5682725" y="43271"/>
                  <a:pt x="5440566" y="26848"/>
                  <a:pt x="5237020" y="13716"/>
                </a:cubicBezTo>
                <a:cubicBezTo>
                  <a:pt x="5046456" y="6005"/>
                  <a:pt x="4706449" y="47404"/>
                  <a:pt x="4558650" y="13716"/>
                </a:cubicBezTo>
                <a:cubicBezTo>
                  <a:pt x="4361396" y="-5559"/>
                  <a:pt x="4145362" y="-26875"/>
                  <a:pt x="3880279" y="13716"/>
                </a:cubicBezTo>
                <a:cubicBezTo>
                  <a:pt x="3610716" y="20839"/>
                  <a:pt x="3472690" y="-564"/>
                  <a:pt x="3201909" y="13716"/>
                </a:cubicBezTo>
                <a:cubicBezTo>
                  <a:pt x="2913595" y="30525"/>
                  <a:pt x="2753317" y="-5721"/>
                  <a:pt x="2604943" y="13716"/>
                </a:cubicBezTo>
                <a:cubicBezTo>
                  <a:pt x="2450130" y="32417"/>
                  <a:pt x="1974183" y="35587"/>
                  <a:pt x="1845168" y="13716"/>
                </a:cubicBezTo>
                <a:cubicBezTo>
                  <a:pt x="1677929" y="-4352"/>
                  <a:pt x="1378098" y="-5344"/>
                  <a:pt x="1166797" y="13716"/>
                </a:cubicBezTo>
                <a:cubicBezTo>
                  <a:pt x="921150" y="48705"/>
                  <a:pt x="327457" y="42725"/>
                  <a:pt x="0" y="13716"/>
                </a:cubicBezTo>
                <a:cubicBezTo>
                  <a:pt x="-457" y="9675"/>
                  <a:pt x="580" y="3290"/>
                  <a:pt x="0" y="0"/>
                </a:cubicBezTo>
                <a:close/>
              </a:path>
              <a:path w="8140446" h="13716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39761" y="5232"/>
                  <a:pt x="8140368" y="9058"/>
                  <a:pt x="8140446" y="13716"/>
                </a:cubicBezTo>
                <a:cubicBezTo>
                  <a:pt x="7961834" y="3834"/>
                  <a:pt x="7874097" y="5778"/>
                  <a:pt x="7706289" y="13716"/>
                </a:cubicBezTo>
                <a:cubicBezTo>
                  <a:pt x="7582508" y="-19492"/>
                  <a:pt x="7179551" y="-37683"/>
                  <a:pt x="6865109" y="13716"/>
                </a:cubicBezTo>
                <a:cubicBezTo>
                  <a:pt x="6583382" y="19545"/>
                  <a:pt x="6525821" y="32124"/>
                  <a:pt x="6349548" y="13716"/>
                </a:cubicBezTo>
                <a:cubicBezTo>
                  <a:pt x="6209953" y="6309"/>
                  <a:pt x="5959707" y="-52400"/>
                  <a:pt x="5671177" y="13716"/>
                </a:cubicBezTo>
                <a:cubicBezTo>
                  <a:pt x="5387744" y="25237"/>
                  <a:pt x="5228514" y="96935"/>
                  <a:pt x="4829998" y="13716"/>
                </a:cubicBezTo>
                <a:cubicBezTo>
                  <a:pt x="4415646" y="-33168"/>
                  <a:pt x="4343809" y="24382"/>
                  <a:pt x="4151627" y="13716"/>
                </a:cubicBezTo>
                <a:cubicBezTo>
                  <a:pt x="3950673" y="-14368"/>
                  <a:pt x="3879947" y="36571"/>
                  <a:pt x="3717470" y="13716"/>
                </a:cubicBezTo>
                <a:cubicBezTo>
                  <a:pt x="3558660" y="5538"/>
                  <a:pt x="3468854" y="24803"/>
                  <a:pt x="3201909" y="13716"/>
                </a:cubicBezTo>
                <a:cubicBezTo>
                  <a:pt x="2965673" y="5933"/>
                  <a:pt x="2568327" y="17544"/>
                  <a:pt x="2360729" y="13716"/>
                </a:cubicBezTo>
                <a:cubicBezTo>
                  <a:pt x="2171885" y="44572"/>
                  <a:pt x="1923258" y="11448"/>
                  <a:pt x="1682359" y="13716"/>
                </a:cubicBezTo>
                <a:cubicBezTo>
                  <a:pt x="1430698" y="-6950"/>
                  <a:pt x="1324229" y="-6323"/>
                  <a:pt x="1166797" y="13716"/>
                </a:cubicBezTo>
                <a:cubicBezTo>
                  <a:pt x="1001390" y="37223"/>
                  <a:pt x="324313" y="53392"/>
                  <a:pt x="0" y="13716"/>
                </a:cubicBezTo>
                <a:cubicBezTo>
                  <a:pt x="427" y="7441"/>
                  <a:pt x="425" y="4765"/>
                  <a:pt x="0" y="0"/>
                </a:cubicBezTo>
                <a:close/>
              </a:path>
              <a:path w="8140446" h="13716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370" y="2812"/>
                  <a:pt x="8139830" y="9122"/>
                  <a:pt x="8140446" y="13716"/>
                </a:cubicBezTo>
                <a:cubicBezTo>
                  <a:pt x="7892673" y="-8584"/>
                  <a:pt x="7668025" y="-3922"/>
                  <a:pt x="7543480" y="13716"/>
                </a:cubicBezTo>
                <a:cubicBezTo>
                  <a:pt x="7406710" y="-8039"/>
                  <a:pt x="7207646" y="4321"/>
                  <a:pt x="7109323" y="13716"/>
                </a:cubicBezTo>
                <a:cubicBezTo>
                  <a:pt x="6993037" y="44439"/>
                  <a:pt x="6598723" y="54833"/>
                  <a:pt x="6430952" y="13716"/>
                </a:cubicBezTo>
                <a:cubicBezTo>
                  <a:pt x="6284771" y="10743"/>
                  <a:pt x="6162730" y="15778"/>
                  <a:pt x="5915391" y="13716"/>
                </a:cubicBezTo>
                <a:cubicBezTo>
                  <a:pt x="5684668" y="9031"/>
                  <a:pt x="5422852" y="49046"/>
                  <a:pt x="5237020" y="13716"/>
                </a:cubicBezTo>
                <a:cubicBezTo>
                  <a:pt x="5035482" y="21724"/>
                  <a:pt x="4719808" y="50573"/>
                  <a:pt x="4558650" y="13716"/>
                </a:cubicBezTo>
                <a:cubicBezTo>
                  <a:pt x="4375169" y="-40159"/>
                  <a:pt x="4137553" y="7514"/>
                  <a:pt x="3880279" y="13716"/>
                </a:cubicBezTo>
                <a:cubicBezTo>
                  <a:pt x="3624533" y="28076"/>
                  <a:pt x="3467387" y="1908"/>
                  <a:pt x="3201909" y="13716"/>
                </a:cubicBezTo>
                <a:cubicBezTo>
                  <a:pt x="2918126" y="68770"/>
                  <a:pt x="2717830" y="-21728"/>
                  <a:pt x="2604943" y="13716"/>
                </a:cubicBezTo>
                <a:cubicBezTo>
                  <a:pt x="2496133" y="39953"/>
                  <a:pt x="2003915" y="13682"/>
                  <a:pt x="1845168" y="13716"/>
                </a:cubicBezTo>
                <a:cubicBezTo>
                  <a:pt x="1694518" y="10417"/>
                  <a:pt x="1344959" y="39616"/>
                  <a:pt x="1166797" y="13716"/>
                </a:cubicBezTo>
                <a:cubicBezTo>
                  <a:pt x="935925" y="64879"/>
                  <a:pt x="319712" y="-68544"/>
                  <a:pt x="0" y="13716"/>
                </a:cubicBezTo>
                <a:cubicBezTo>
                  <a:pt x="203" y="9362"/>
                  <a:pt x="845" y="232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3716"/>
                      <a:gd name="connsiteX1" fmla="*/ 434157 w 8140446"/>
                      <a:gd name="connsiteY1" fmla="*/ 0 h 13716"/>
                      <a:gd name="connsiteX2" fmla="*/ 1193932 w 8140446"/>
                      <a:gd name="connsiteY2" fmla="*/ 0 h 13716"/>
                      <a:gd name="connsiteX3" fmla="*/ 1628089 w 8140446"/>
                      <a:gd name="connsiteY3" fmla="*/ 0 h 13716"/>
                      <a:gd name="connsiteX4" fmla="*/ 2225055 w 8140446"/>
                      <a:gd name="connsiteY4" fmla="*/ 0 h 13716"/>
                      <a:gd name="connsiteX5" fmla="*/ 3066235 w 8140446"/>
                      <a:gd name="connsiteY5" fmla="*/ 0 h 13716"/>
                      <a:gd name="connsiteX6" fmla="*/ 3744605 w 8140446"/>
                      <a:gd name="connsiteY6" fmla="*/ 0 h 13716"/>
                      <a:gd name="connsiteX7" fmla="*/ 4504380 w 8140446"/>
                      <a:gd name="connsiteY7" fmla="*/ 0 h 13716"/>
                      <a:gd name="connsiteX8" fmla="*/ 5101346 w 8140446"/>
                      <a:gd name="connsiteY8" fmla="*/ 0 h 13716"/>
                      <a:gd name="connsiteX9" fmla="*/ 5779717 w 8140446"/>
                      <a:gd name="connsiteY9" fmla="*/ 0 h 13716"/>
                      <a:gd name="connsiteX10" fmla="*/ 6620896 w 8140446"/>
                      <a:gd name="connsiteY10" fmla="*/ 0 h 13716"/>
                      <a:gd name="connsiteX11" fmla="*/ 7136458 w 8140446"/>
                      <a:gd name="connsiteY11" fmla="*/ 0 h 13716"/>
                      <a:gd name="connsiteX12" fmla="*/ 8140446 w 8140446"/>
                      <a:gd name="connsiteY12" fmla="*/ 0 h 13716"/>
                      <a:gd name="connsiteX13" fmla="*/ 8140446 w 8140446"/>
                      <a:gd name="connsiteY13" fmla="*/ 13716 h 13716"/>
                      <a:gd name="connsiteX14" fmla="*/ 7543480 w 8140446"/>
                      <a:gd name="connsiteY14" fmla="*/ 13716 h 13716"/>
                      <a:gd name="connsiteX15" fmla="*/ 7109323 w 8140446"/>
                      <a:gd name="connsiteY15" fmla="*/ 13716 h 13716"/>
                      <a:gd name="connsiteX16" fmla="*/ 6430952 w 8140446"/>
                      <a:gd name="connsiteY16" fmla="*/ 13716 h 13716"/>
                      <a:gd name="connsiteX17" fmla="*/ 5915391 w 8140446"/>
                      <a:gd name="connsiteY17" fmla="*/ 13716 h 13716"/>
                      <a:gd name="connsiteX18" fmla="*/ 5237020 w 8140446"/>
                      <a:gd name="connsiteY18" fmla="*/ 13716 h 13716"/>
                      <a:gd name="connsiteX19" fmla="*/ 4558650 w 8140446"/>
                      <a:gd name="connsiteY19" fmla="*/ 13716 h 13716"/>
                      <a:gd name="connsiteX20" fmla="*/ 3880279 w 8140446"/>
                      <a:gd name="connsiteY20" fmla="*/ 13716 h 13716"/>
                      <a:gd name="connsiteX21" fmla="*/ 3201909 w 8140446"/>
                      <a:gd name="connsiteY21" fmla="*/ 13716 h 13716"/>
                      <a:gd name="connsiteX22" fmla="*/ 2604943 w 8140446"/>
                      <a:gd name="connsiteY22" fmla="*/ 13716 h 13716"/>
                      <a:gd name="connsiteX23" fmla="*/ 1845168 w 8140446"/>
                      <a:gd name="connsiteY23" fmla="*/ 13716 h 13716"/>
                      <a:gd name="connsiteX24" fmla="*/ 1166797 w 8140446"/>
                      <a:gd name="connsiteY24" fmla="*/ 13716 h 13716"/>
                      <a:gd name="connsiteX25" fmla="*/ 0 w 8140446"/>
                      <a:gd name="connsiteY25" fmla="*/ 13716 h 13716"/>
                      <a:gd name="connsiteX26" fmla="*/ 0 w 8140446"/>
                      <a:gd name="connsiteY2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3716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543" y="2784"/>
                          <a:pt x="8140462" y="9558"/>
                          <a:pt x="8140446" y="13716"/>
                        </a:cubicBezTo>
                        <a:cubicBezTo>
                          <a:pt x="7906329" y="-7615"/>
                          <a:pt x="7681180" y="22893"/>
                          <a:pt x="7543480" y="13716"/>
                        </a:cubicBezTo>
                        <a:cubicBezTo>
                          <a:pt x="7405780" y="4539"/>
                          <a:pt x="7216607" y="-912"/>
                          <a:pt x="7109323" y="13716"/>
                        </a:cubicBezTo>
                        <a:cubicBezTo>
                          <a:pt x="7002039" y="28344"/>
                          <a:pt x="6576231" y="38120"/>
                          <a:pt x="6430952" y="13716"/>
                        </a:cubicBezTo>
                        <a:cubicBezTo>
                          <a:pt x="6285673" y="-10688"/>
                          <a:pt x="6138840" y="29949"/>
                          <a:pt x="5915391" y="13716"/>
                        </a:cubicBezTo>
                        <a:cubicBezTo>
                          <a:pt x="5691942" y="-2517"/>
                          <a:pt x="5459460" y="47094"/>
                          <a:pt x="5237020" y="13716"/>
                        </a:cubicBezTo>
                        <a:cubicBezTo>
                          <a:pt x="5014580" y="-19662"/>
                          <a:pt x="4747677" y="35877"/>
                          <a:pt x="4558650" y="13716"/>
                        </a:cubicBezTo>
                        <a:cubicBezTo>
                          <a:pt x="4369623" y="-8445"/>
                          <a:pt x="4146061" y="7996"/>
                          <a:pt x="3880279" y="13716"/>
                        </a:cubicBezTo>
                        <a:cubicBezTo>
                          <a:pt x="3614497" y="19436"/>
                          <a:pt x="3473808" y="-17480"/>
                          <a:pt x="3201909" y="13716"/>
                        </a:cubicBezTo>
                        <a:cubicBezTo>
                          <a:pt x="2930010" y="44912"/>
                          <a:pt x="2728175" y="-8002"/>
                          <a:pt x="2604943" y="13716"/>
                        </a:cubicBezTo>
                        <a:cubicBezTo>
                          <a:pt x="2481711" y="35434"/>
                          <a:pt x="2004334" y="22380"/>
                          <a:pt x="1845168" y="13716"/>
                        </a:cubicBezTo>
                        <a:cubicBezTo>
                          <a:pt x="1686003" y="5052"/>
                          <a:pt x="1375070" y="33008"/>
                          <a:pt x="1166797" y="13716"/>
                        </a:cubicBezTo>
                        <a:cubicBezTo>
                          <a:pt x="958524" y="-5576"/>
                          <a:pt x="342846" y="4308"/>
                          <a:pt x="0" y="13716"/>
                        </a:cubicBezTo>
                        <a:cubicBezTo>
                          <a:pt x="-100" y="9589"/>
                          <a:pt x="468" y="2983"/>
                          <a:pt x="0" y="0"/>
                        </a:cubicBezTo>
                        <a:close/>
                      </a:path>
                      <a:path w="8140446" h="13716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39772" y="5682"/>
                          <a:pt x="8139843" y="9439"/>
                          <a:pt x="8140446" y="13716"/>
                        </a:cubicBezTo>
                        <a:cubicBezTo>
                          <a:pt x="7959314" y="-1227"/>
                          <a:pt x="7870113" y="5865"/>
                          <a:pt x="7706289" y="13716"/>
                        </a:cubicBezTo>
                        <a:cubicBezTo>
                          <a:pt x="7542465" y="21567"/>
                          <a:pt x="7157940" y="12910"/>
                          <a:pt x="6865109" y="13716"/>
                        </a:cubicBezTo>
                        <a:cubicBezTo>
                          <a:pt x="6572278" y="14522"/>
                          <a:pt x="6524256" y="33479"/>
                          <a:pt x="6349548" y="13716"/>
                        </a:cubicBezTo>
                        <a:cubicBezTo>
                          <a:pt x="6174840" y="-6047"/>
                          <a:pt x="5951624" y="-4398"/>
                          <a:pt x="5671177" y="13716"/>
                        </a:cubicBezTo>
                        <a:cubicBezTo>
                          <a:pt x="5390730" y="31830"/>
                          <a:pt x="5222992" y="55486"/>
                          <a:pt x="4829998" y="13716"/>
                        </a:cubicBezTo>
                        <a:cubicBezTo>
                          <a:pt x="4437004" y="-28054"/>
                          <a:pt x="4344181" y="34515"/>
                          <a:pt x="4151627" y="13716"/>
                        </a:cubicBezTo>
                        <a:cubicBezTo>
                          <a:pt x="3959073" y="-7083"/>
                          <a:pt x="3886970" y="28303"/>
                          <a:pt x="3717470" y="13716"/>
                        </a:cubicBezTo>
                        <a:cubicBezTo>
                          <a:pt x="3547970" y="-871"/>
                          <a:pt x="3451521" y="27300"/>
                          <a:pt x="3201909" y="13716"/>
                        </a:cubicBezTo>
                        <a:cubicBezTo>
                          <a:pt x="2952297" y="132"/>
                          <a:pt x="2543413" y="1457"/>
                          <a:pt x="2360729" y="13716"/>
                        </a:cubicBezTo>
                        <a:cubicBezTo>
                          <a:pt x="2178045" y="25975"/>
                          <a:pt x="1906056" y="21275"/>
                          <a:pt x="1682359" y="13716"/>
                        </a:cubicBezTo>
                        <a:cubicBezTo>
                          <a:pt x="1458662" y="6158"/>
                          <a:pt x="1330405" y="3474"/>
                          <a:pt x="1166797" y="13716"/>
                        </a:cubicBezTo>
                        <a:cubicBezTo>
                          <a:pt x="1003189" y="23958"/>
                          <a:pt x="278098" y="14961"/>
                          <a:pt x="0" y="13716"/>
                        </a:cubicBezTo>
                        <a:cubicBezTo>
                          <a:pt x="303" y="7982"/>
                          <a:pt x="182" y="52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7A9D4-3BDB-484B-9ACD-DF33C668E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038"/>
            <a:ext cx="3661826" cy="318897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800" dirty="0">
                <a:latin typeface="Arial"/>
                <a:cs typeface="Arial"/>
              </a:rPr>
              <a:t>Go Electric Troes Battery / Microgrid Controller</a:t>
            </a:r>
          </a:p>
          <a:p>
            <a:r>
              <a:rPr lang="en-US" sz="3100" dirty="0">
                <a:latin typeface="Arial"/>
                <a:cs typeface="Arial"/>
              </a:rPr>
              <a:t>Lithium Ion Battery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75kW</a:t>
            </a:r>
            <a:endParaRPr lang="en-US" dirty="0"/>
          </a:p>
          <a:p>
            <a:r>
              <a:rPr lang="en-US" sz="2800" dirty="0">
                <a:latin typeface="Arial"/>
                <a:cs typeface="Arial"/>
              </a:rPr>
              <a:t>277 kWh </a:t>
            </a:r>
            <a:endParaRPr lang="en-US" sz="2800" dirty="0"/>
          </a:p>
          <a:p>
            <a:r>
              <a:rPr lang="en-US" sz="2800" dirty="0"/>
              <a:t>10 Year Warranty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500" dirty="0">
                <a:latin typeface="Arial"/>
                <a:cs typeface="Arial"/>
              </a:rPr>
              <a:t>80 % Degradation</a:t>
            </a:r>
          </a:p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FEND Data Diode</a:t>
            </a:r>
          </a:p>
          <a:p>
            <a:r>
              <a:rPr lang="en-US">
                <a:latin typeface="Arial"/>
                <a:cs typeface="Arial"/>
              </a:rPr>
              <a:t>IntelliVent</a:t>
            </a:r>
            <a:r>
              <a:rPr lang="en-US" dirty="0">
                <a:latin typeface="Arial"/>
                <a:cs typeface="Arial"/>
              </a:rPr>
              <a:t> - explosion prevention system, developed by Pacific Northwest National Labs (PNNL) </a:t>
            </a:r>
            <a:endParaRPr lang="en-US"/>
          </a:p>
          <a:p>
            <a:endParaRPr lang="en-US" sz="2800" dirty="0"/>
          </a:p>
        </p:txBody>
      </p:sp>
      <p:pic>
        <p:nvPicPr>
          <p:cNvPr id="5" name="Picture 4" descr="A group of people standing in front of a power generator&#10;&#10;Description automatically generated">
            <a:extLst>
              <a:ext uri="{FF2B5EF4-FFF2-40B4-BE49-F238E27FC236}">
                <a16:creationId xmlns:a16="http://schemas.microsoft.com/office/drawing/2014/main" id="{46819D25-D8A4-5106-B693-701AF67C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12" r="6672"/>
          <a:stretch/>
        </p:blipFill>
        <p:spPr>
          <a:xfrm>
            <a:off x="4615211" y="3232705"/>
            <a:ext cx="4530095" cy="1919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46451-8129-39B1-5905-8EA71538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490" y="0"/>
            <a:ext cx="4322479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5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8ED0AE9096B4EB76EB5CC292B3A51" ma:contentTypeVersion="13" ma:contentTypeDescription="Create a new document." ma:contentTypeScope="" ma:versionID="684e1656711a7b0a2dda761c29330077">
  <xsd:schema xmlns:xsd="http://www.w3.org/2001/XMLSchema" xmlns:xs="http://www.w3.org/2001/XMLSchema" xmlns:p="http://schemas.microsoft.com/office/2006/metadata/properties" xmlns:ns2="a0cab361-6513-43b4-8a30-e3143c87fc22" xmlns:ns3="33fcf8fa-cfe6-4901-9417-032b5a1402b7" targetNamespace="http://schemas.microsoft.com/office/2006/metadata/properties" ma:root="true" ma:fieldsID="e3d320beb7f2ea0028fc2b5f8be01dfd" ns2:_="" ns3:_="">
    <xsd:import namespace="a0cab361-6513-43b4-8a30-e3143c87fc22"/>
    <xsd:import namespace="33fcf8fa-cfe6-4901-9417-032b5a140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ab361-6513-43b4-8a30-e3143c87f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793537-d38b-4b61-9287-f0ece50f4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f8fa-cfe6-4901-9417-032b5a1402b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4ed8bf-21dd-4914-9a62-b5d1ace64e59}" ma:internalName="TaxCatchAll" ma:showField="CatchAllData" ma:web="33fcf8fa-cfe6-4901-9417-032b5a140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fcf8fa-cfe6-4901-9417-032b5a1402b7" xsi:nil="true"/>
    <lcf76f155ced4ddcb4097134ff3c332f xmlns="a0cab361-6513-43b4-8a30-e3143c87fc2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75F076-F50A-4195-B6F3-CE3AFDE09475}"/>
</file>

<file path=customXml/itemProps2.xml><?xml version="1.0" encoding="utf-8"?>
<ds:datastoreItem xmlns:ds="http://schemas.openxmlformats.org/officeDocument/2006/customXml" ds:itemID="{993F9091-AC4B-4F40-8408-6B93277C7857}"/>
</file>

<file path=customXml/itemProps3.xml><?xml version="1.0" encoding="utf-8"?>
<ds:datastoreItem xmlns:ds="http://schemas.openxmlformats.org/officeDocument/2006/customXml" ds:itemID="{611197EE-F7B9-42EE-A918-A27045F82BB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11147</TotalTime>
  <Words>330</Words>
  <Application>Microsoft Macintosh PowerPoint</Application>
  <PresentationFormat>On-screen Show (16:9)</PresentationFormat>
  <Paragraphs>82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Office Theme</vt:lpstr>
      <vt:lpstr>ELLSWORTH AIR FORCE BASE BESS </vt:lpstr>
      <vt:lpstr>PowerPoint Presentation</vt:lpstr>
      <vt:lpstr>PowerPoint Presentation</vt:lpstr>
      <vt:lpstr>ELLSWORTH AIR FORCE BASE</vt:lpstr>
      <vt:lpstr>THE BEGINNING</vt:lpstr>
      <vt:lpstr>OUR WHY</vt:lpstr>
      <vt:lpstr>RFP</vt:lpstr>
      <vt:lpstr>SITE LOCATION FACTORS</vt:lpstr>
      <vt:lpstr>Our Battery</vt:lpstr>
      <vt:lpstr>TAKE AWAYS</vt:lpstr>
      <vt:lpstr>Special Thanks: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Jim Horan</cp:lastModifiedBy>
  <cp:revision>283</cp:revision>
  <cp:lastPrinted>2022-02-23T23:10:31Z</cp:lastPrinted>
  <dcterms:created xsi:type="dcterms:W3CDTF">2017-11-07T19:52:00Z</dcterms:created>
  <dcterms:modified xsi:type="dcterms:W3CDTF">2024-11-26T21:01:07Z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0x010100F368ED0AE9096B4EB76EB5CC292B3A51</vt:lpwstr>
  </property>
</Properties>
</file>