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4"/>
  </p:notesMasterIdLst>
  <p:sldIdLst>
    <p:sldId id="426" r:id="rId3"/>
    <p:sldId id="595" r:id="rId4"/>
    <p:sldId id="598" r:id="rId5"/>
    <p:sldId id="640" r:id="rId6"/>
    <p:sldId id="643" r:id="rId7"/>
    <p:sldId id="661" r:id="rId8"/>
    <p:sldId id="667" r:id="rId9"/>
    <p:sldId id="670" r:id="rId10"/>
    <p:sldId id="676" r:id="rId11"/>
    <p:sldId id="439" r:id="rId12"/>
    <p:sldId id="28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0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FFC5F-FDE5-4E0A-B97B-D564ABAF00A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FE97F5-EBFD-4350-81E0-AA4AE2D01977}" type="parTrans" cxnId="{C6475C2D-60D9-45AC-B035-49903A1C1676}">
      <dgm:prSet/>
      <dgm:spPr/>
      <dgm:t>
        <a:bodyPr/>
        <a:lstStyle/>
        <a:p>
          <a:endParaRPr lang="en-US"/>
        </a:p>
      </dgm:t>
    </dgm:pt>
    <dgm:pt modelId="{CECA76DA-8C42-4AEF-BE8F-AD45F7491198}">
      <dgm:prSet custT="1"/>
      <dgm:spPr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algn="ctr" rtl="0"/>
          <a:r>
            <a:rPr lang="en-US" sz="2200">
              <a:latin typeface="+mj-lt"/>
            </a:rPr>
            <a:t>RTO Expansion</a:t>
          </a:r>
        </a:p>
      </dgm:t>
    </dgm:pt>
    <dgm:pt modelId="{693FBD76-40A4-44FA-A465-689CDB48EED0}" type="parTrans" cxnId="{69CEA226-F292-45D6-BDB7-2B0C3898FE77}">
      <dgm:prSet/>
      <dgm:spPr/>
      <dgm:t>
        <a:bodyPr/>
        <a:lstStyle/>
        <a:p>
          <a:endParaRPr lang="en-US"/>
        </a:p>
      </dgm:t>
    </dgm:pt>
    <dgm:pt modelId="{C4928445-86E5-4468-B55E-71AEF047E705}">
      <dgm:prSet/>
      <dgm:spPr>
        <a:noFill/>
        <a:ln>
          <a:noFill/>
        </a:ln>
      </dgm:spPr>
      <dgm:t>
        <a:bodyPr/>
        <a:lstStyle/>
        <a:p>
          <a:pPr rtl="0"/>
          <a:r>
            <a:rPr lang="en-US"/>
            <a:t>7 organizations joining RTO in 2024; expected $49M annual savings for new &amp; existing members</a:t>
          </a:r>
        </a:p>
      </dgm:t>
    </dgm:pt>
    <dgm:pt modelId="{7D3C6C4D-1FA7-445E-98C1-1109ED96A220}" type="sibTrans" cxnId="{69CEA226-F292-45D6-BDB7-2B0C3898FE77}">
      <dgm:prSet/>
      <dgm:spPr/>
      <dgm:t>
        <a:bodyPr/>
        <a:lstStyle/>
        <a:p>
          <a:endParaRPr lang="en-US"/>
        </a:p>
      </dgm:t>
    </dgm:pt>
    <dgm:pt modelId="{D0F4F6C5-A8F0-401C-8F38-36FBEF953384}" type="sibTrans" cxnId="{C6475C2D-60D9-45AC-B035-49903A1C1676}">
      <dgm:prSet/>
      <dgm:spPr/>
      <dgm:t>
        <a:bodyPr/>
        <a:lstStyle/>
        <a:p>
          <a:endParaRPr lang="en-US"/>
        </a:p>
      </dgm:t>
    </dgm:pt>
    <dgm:pt modelId="{06B07A77-953D-42E9-AF0D-0DFB1917DB71}" type="parTrans" cxnId="{0ECAB36A-5A86-43E7-8962-F403E413386F}">
      <dgm:prSet/>
      <dgm:spPr/>
      <dgm:t>
        <a:bodyPr/>
        <a:lstStyle/>
        <a:p>
          <a:endParaRPr lang="en-US"/>
        </a:p>
      </dgm:t>
    </dgm:pt>
    <dgm:pt modelId="{937C8474-B5D0-4920-B8D1-BE8F1FC59F20}">
      <dgm:prSet custT="1"/>
      <dgm:spPr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algn="ctr" rtl="0"/>
          <a:r>
            <a:rPr lang="en-US" sz="2200">
              <a:latin typeface="+mj-lt"/>
            </a:rPr>
            <a:t>Western Energy Imbalance Service (WEIS) Market </a:t>
          </a:r>
        </a:p>
      </dgm:t>
    </dgm:pt>
    <dgm:pt modelId="{3BE12C74-EA3B-466C-B405-63BA00467341}" type="parTrans" cxnId="{ECE50B4D-E30A-4352-BE33-FD7F4F6F1761}">
      <dgm:prSet/>
      <dgm:spPr/>
      <dgm:t>
        <a:bodyPr/>
        <a:lstStyle/>
        <a:p>
          <a:endParaRPr lang="en-US"/>
        </a:p>
      </dgm:t>
    </dgm:pt>
    <dgm:pt modelId="{CD3D951D-548B-4B7F-9B55-D86E384780DE}">
      <dgm:prSet/>
      <dgm:spPr>
        <a:noFill/>
        <a:ln>
          <a:noFill/>
        </a:ln>
      </dgm:spPr>
      <dgm:t>
        <a:bodyPr/>
        <a:lstStyle/>
        <a:p>
          <a:pPr rtl="0"/>
          <a:r>
            <a:rPr lang="en-US"/>
            <a:t>Launched Feb. 2021; 3 new members joined in 2023 bringing load to 13.5GW</a:t>
          </a:r>
        </a:p>
      </dgm:t>
    </dgm:pt>
    <dgm:pt modelId="{ABCACC56-C8D6-4231-A249-6499F3825850}" type="sibTrans" cxnId="{ECE50B4D-E30A-4352-BE33-FD7F4F6F1761}">
      <dgm:prSet/>
      <dgm:spPr/>
      <dgm:t>
        <a:bodyPr/>
        <a:lstStyle/>
        <a:p>
          <a:endParaRPr lang="en-US"/>
        </a:p>
      </dgm:t>
    </dgm:pt>
    <dgm:pt modelId="{D7C8972F-D065-4A55-91BF-9164844FA567}" type="sibTrans" cxnId="{0ECAB36A-5A86-43E7-8962-F403E413386F}">
      <dgm:prSet/>
      <dgm:spPr/>
      <dgm:t>
        <a:bodyPr/>
        <a:lstStyle/>
        <a:p>
          <a:endParaRPr lang="en-US"/>
        </a:p>
      </dgm:t>
    </dgm:pt>
    <dgm:pt modelId="{000278EC-A25A-495B-9AC7-86DA9C67238B}" type="parTrans" cxnId="{73E9A242-7537-4E5F-B979-1EDD7A442655}">
      <dgm:prSet/>
      <dgm:spPr/>
      <dgm:t>
        <a:bodyPr/>
        <a:lstStyle/>
        <a:p>
          <a:endParaRPr lang="en-US"/>
        </a:p>
      </dgm:t>
    </dgm:pt>
    <dgm:pt modelId="{25A03510-551B-4607-86E6-DF31ED1A6E07}">
      <dgm:prSet custT="1"/>
      <dgm:spPr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algn="ctr" rtl="0"/>
          <a:r>
            <a:rPr lang="en-US" sz="2200">
              <a:latin typeface="+mj-lt"/>
            </a:rPr>
            <a:t>Markets+</a:t>
          </a:r>
        </a:p>
      </dgm:t>
    </dgm:pt>
    <dgm:pt modelId="{352FF591-6110-4E54-8D61-17ACCEE2602E}" type="parTrans" cxnId="{AA1B9538-A58B-4B4F-BBF7-A9A25245E068}">
      <dgm:prSet/>
      <dgm:spPr/>
      <dgm:t>
        <a:bodyPr/>
        <a:lstStyle/>
        <a:p>
          <a:endParaRPr lang="en-US"/>
        </a:p>
      </dgm:t>
    </dgm:pt>
    <dgm:pt modelId="{90045B34-BE5E-4165-A83F-867FB0027B4A}">
      <dgm:prSet/>
      <dgm:spPr>
        <a:noFill/>
        <a:ln>
          <a:noFill/>
        </a:ln>
      </dgm:spPr>
      <dgm:t>
        <a:bodyPr/>
        <a:lstStyle/>
        <a:p>
          <a:pPr rtl="0"/>
          <a:r>
            <a:rPr lang="en-US"/>
            <a:t>New real-time/day-ahead market in development with western parties</a:t>
          </a:r>
        </a:p>
      </dgm:t>
    </dgm:pt>
    <dgm:pt modelId="{1EB7F036-4F07-4BFB-B4AD-AF7044B4D265}" type="sibTrans" cxnId="{AA1B9538-A58B-4B4F-BBF7-A9A25245E068}">
      <dgm:prSet/>
      <dgm:spPr/>
      <dgm:t>
        <a:bodyPr/>
        <a:lstStyle/>
        <a:p>
          <a:endParaRPr lang="en-US"/>
        </a:p>
      </dgm:t>
    </dgm:pt>
    <dgm:pt modelId="{BBAC6AAE-9B4B-4BCF-A239-9D702002E729}" type="sibTrans" cxnId="{73E9A242-7537-4E5F-B979-1EDD7A442655}">
      <dgm:prSet/>
      <dgm:spPr/>
      <dgm:t>
        <a:bodyPr/>
        <a:lstStyle/>
        <a:p>
          <a:endParaRPr lang="en-US"/>
        </a:p>
      </dgm:t>
    </dgm:pt>
    <dgm:pt modelId="{8B3511ED-24A0-4BEA-9363-755F197B36F1}" type="parTrans" cxnId="{3105F36A-820F-4606-AB15-22E69A7F908A}">
      <dgm:prSet/>
      <dgm:spPr/>
      <dgm:t>
        <a:bodyPr/>
        <a:lstStyle/>
        <a:p>
          <a:endParaRPr lang="en-US"/>
        </a:p>
      </dgm:t>
    </dgm:pt>
    <dgm:pt modelId="{889279C8-5E36-4DC5-AC8A-EA93F9F690C9}">
      <dgm:prSet custT="1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algn="ctr" rtl="0"/>
          <a:r>
            <a:rPr lang="en-US" sz="2200">
              <a:latin typeface="+mj-lt"/>
            </a:rPr>
            <a:t>Western Reliability Coordination Service</a:t>
          </a:r>
        </a:p>
      </dgm:t>
    </dgm:pt>
    <dgm:pt modelId="{3CB36901-63BA-4DFB-884E-9F7D19DE7B0D}" type="parTrans" cxnId="{FC6D119C-06FC-48D0-82B6-A8E95E079C06}">
      <dgm:prSet/>
      <dgm:spPr/>
      <dgm:t>
        <a:bodyPr/>
        <a:lstStyle/>
        <a:p>
          <a:endParaRPr lang="en-US"/>
        </a:p>
      </dgm:t>
    </dgm:pt>
    <dgm:pt modelId="{93D919C8-FBA1-4899-8786-3750020EEC0E}">
      <dgm:prSet/>
      <dgm:spPr>
        <a:noFill/>
        <a:ln>
          <a:noFill/>
        </a:ln>
      </dgm:spPr>
      <dgm:t>
        <a:bodyPr/>
        <a:lstStyle/>
        <a:p>
          <a:pPr rtl="0"/>
          <a:r>
            <a:rPr lang="en-US"/>
            <a:t>Maintaining reliability for </a:t>
          </a:r>
          <a:r>
            <a:rPr lang="en-US" b="0" i="0"/>
            <a:t>13 western transmission operators</a:t>
          </a:r>
          <a:endParaRPr lang="en-US"/>
        </a:p>
      </dgm:t>
    </dgm:pt>
    <dgm:pt modelId="{2385D6F2-767A-4FFD-978D-26B3A195A136}" type="sibTrans" cxnId="{FC6D119C-06FC-48D0-82B6-A8E95E079C06}">
      <dgm:prSet/>
      <dgm:spPr/>
      <dgm:t>
        <a:bodyPr/>
        <a:lstStyle/>
        <a:p>
          <a:endParaRPr lang="en-US"/>
        </a:p>
      </dgm:t>
    </dgm:pt>
    <dgm:pt modelId="{DE515860-A72C-4E6B-8149-61925BE595CE}" type="sibTrans" cxnId="{3105F36A-820F-4606-AB15-22E69A7F908A}">
      <dgm:prSet/>
      <dgm:spPr/>
      <dgm:t>
        <a:bodyPr/>
        <a:lstStyle/>
        <a:p>
          <a:endParaRPr lang="en-US"/>
        </a:p>
      </dgm:t>
    </dgm:pt>
    <dgm:pt modelId="{1B893239-EC0A-40C9-B18E-D5677D87F331}" type="parTrans" cxnId="{97E653C6-F511-41EB-806E-1AAAFCD9324C}">
      <dgm:prSet/>
      <dgm:spPr/>
      <dgm:t>
        <a:bodyPr/>
        <a:lstStyle/>
        <a:p>
          <a:endParaRPr lang="en-US"/>
        </a:p>
      </dgm:t>
    </dgm:pt>
    <dgm:pt modelId="{03B83B18-37F9-41F2-B81A-5511C855E639}">
      <dgm:prSet custT="1"/>
      <dgm:spPr>
        <a:solidFill>
          <a:srgbClr val="FF75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algn="ctr" rtl="0"/>
          <a:r>
            <a:rPr lang="en-US" sz="2200">
              <a:latin typeface="+mj-lt"/>
            </a:rPr>
            <a:t>Western Interconnection Unscheduled Flow Mitigation Plan</a:t>
          </a:r>
        </a:p>
      </dgm:t>
    </dgm:pt>
    <dgm:pt modelId="{64EA6A07-D4B1-4BDE-B8A9-0526244E885D}" type="parTrans" cxnId="{133090EF-B27C-4DDF-84A2-E47651B321EA}">
      <dgm:prSet/>
      <dgm:spPr/>
      <dgm:t>
        <a:bodyPr/>
        <a:lstStyle/>
        <a:p>
          <a:endParaRPr lang="en-US"/>
        </a:p>
      </dgm:t>
    </dgm:pt>
    <dgm:pt modelId="{BBCD5626-1FC7-48B6-8687-FCDAFC458CFE}">
      <dgm:prSet/>
      <dgm:spPr>
        <a:noFill/>
        <a:ln>
          <a:noFill/>
        </a:ln>
      </dgm:spPr>
      <dgm:t>
        <a:bodyPr/>
        <a:lstStyle/>
        <a:p>
          <a:pPr rtl="0"/>
          <a:r>
            <a:rPr lang="en-US"/>
            <a:t>Helping 6 western organizations manage grid congestion</a:t>
          </a:r>
        </a:p>
      </dgm:t>
    </dgm:pt>
    <dgm:pt modelId="{8DB21B1B-0868-488E-B608-F6695EAE9266}" type="sibTrans" cxnId="{133090EF-B27C-4DDF-84A2-E47651B321EA}">
      <dgm:prSet/>
      <dgm:spPr/>
      <dgm:t>
        <a:bodyPr/>
        <a:lstStyle/>
        <a:p>
          <a:endParaRPr lang="en-US"/>
        </a:p>
      </dgm:t>
    </dgm:pt>
    <dgm:pt modelId="{A188313F-5BC2-4715-A19B-2D2E3DCCBDF6}" type="sibTrans" cxnId="{97E653C6-F511-41EB-806E-1AAAFCD9324C}">
      <dgm:prSet/>
      <dgm:spPr/>
      <dgm:t>
        <a:bodyPr/>
        <a:lstStyle/>
        <a:p>
          <a:endParaRPr lang="en-US"/>
        </a:p>
      </dgm:t>
    </dgm:pt>
    <dgm:pt modelId="{A00AA56A-8E43-480C-A504-DAA546C8CB4D}" type="parTrans" cxnId="{146ED622-7D27-461F-BD71-FBCDB2DEE0EC}">
      <dgm:prSet/>
      <dgm:spPr/>
      <dgm:t>
        <a:bodyPr/>
        <a:lstStyle/>
        <a:p>
          <a:endParaRPr lang="en-US"/>
        </a:p>
      </dgm:t>
    </dgm:pt>
    <dgm:pt modelId="{A17790CB-51FA-4379-92B1-4787391C60D5}">
      <dgm:prSet custT="1"/>
      <dgm:spPr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algn="ctr" rtl="0"/>
          <a:r>
            <a:rPr lang="en-US" sz="2200">
              <a:latin typeface="+mj-lt"/>
            </a:rPr>
            <a:t>Western Resource Adequacy Program Operator</a:t>
          </a:r>
        </a:p>
      </dgm:t>
    </dgm:pt>
    <dgm:pt modelId="{3C1AA1F6-03AC-4B9C-ADFB-54F7A3FEA4AA}" type="parTrans" cxnId="{49D29B6F-1DB7-4B24-8C18-20772FD3AC49}">
      <dgm:prSet/>
      <dgm:spPr/>
      <dgm:t>
        <a:bodyPr/>
        <a:lstStyle/>
        <a:p>
          <a:endParaRPr lang="en-US"/>
        </a:p>
      </dgm:t>
    </dgm:pt>
    <dgm:pt modelId="{EBBE7F4F-5A36-4DDB-BD9E-50B2E7AFD526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r>
            <a:rPr lang="en-US"/>
            <a:t>Partnering with Western Power Pool to ensure resource adequacy</a:t>
          </a:r>
        </a:p>
      </dgm:t>
    </dgm:pt>
    <dgm:pt modelId="{F94229BC-B23E-4A21-AA8E-FF6AB75ACB38}" type="sibTrans" cxnId="{49D29B6F-1DB7-4B24-8C18-20772FD3AC49}">
      <dgm:prSet/>
      <dgm:spPr/>
      <dgm:t>
        <a:bodyPr/>
        <a:lstStyle/>
        <a:p>
          <a:endParaRPr lang="en-US"/>
        </a:p>
      </dgm:t>
    </dgm:pt>
    <dgm:pt modelId="{8B75801C-6AD3-4317-824C-91DE66A0F610}" type="sibTrans" cxnId="{146ED622-7D27-461F-BD71-FBCDB2DEE0EC}">
      <dgm:prSet/>
      <dgm:spPr/>
      <dgm:t>
        <a:bodyPr/>
        <a:lstStyle/>
        <a:p>
          <a:endParaRPr lang="en-US"/>
        </a:p>
      </dgm:t>
    </dgm:pt>
    <dgm:pt modelId="{136514D3-9FBC-4F42-9A92-95F5F36E677A}" type="pres">
      <dgm:prSet presAssocID="{3DAFFC5F-FDE5-4E0A-B97B-D564ABAF00A6}" presName="linear" presStyleCnt="0">
        <dgm:presLayoutVars>
          <dgm:animLvl val="lvl"/>
          <dgm:resizeHandles val="exact"/>
        </dgm:presLayoutVars>
      </dgm:prSet>
      <dgm:spPr/>
    </dgm:pt>
    <dgm:pt modelId="{D86290ED-646C-4C93-82A6-8424E1C70EFB}" type="pres">
      <dgm:prSet presAssocID="{CECA76DA-8C42-4AEF-BE8F-AD45F7491198}" presName="parentText" presStyleLbl="node1" presStyleIdx="0" presStyleCnt="6" custLinFactNeighborX="-337">
        <dgm:presLayoutVars>
          <dgm:chMax val="0"/>
          <dgm:bulletEnabled val="1"/>
        </dgm:presLayoutVars>
      </dgm:prSet>
      <dgm:spPr/>
    </dgm:pt>
    <dgm:pt modelId="{53E792A5-76CF-4048-A66C-F42C3F60E906}" type="pres">
      <dgm:prSet presAssocID="{CECA76DA-8C42-4AEF-BE8F-AD45F7491198}" presName="childText" presStyleLbl="revTx" presStyleIdx="0" presStyleCnt="6">
        <dgm:presLayoutVars>
          <dgm:bulletEnabled val="1"/>
        </dgm:presLayoutVars>
      </dgm:prSet>
      <dgm:spPr/>
    </dgm:pt>
    <dgm:pt modelId="{C474AF35-9B20-47D9-8FC0-59B218D5F37F}" type="pres">
      <dgm:prSet presAssocID="{937C8474-B5D0-4920-B8D1-BE8F1FC59F2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722F154-0A2B-4C25-994C-A2ED6B09190E}" type="pres">
      <dgm:prSet presAssocID="{937C8474-B5D0-4920-B8D1-BE8F1FC59F20}" presName="childText" presStyleLbl="revTx" presStyleIdx="1" presStyleCnt="6">
        <dgm:presLayoutVars>
          <dgm:bulletEnabled val="1"/>
        </dgm:presLayoutVars>
      </dgm:prSet>
      <dgm:spPr/>
    </dgm:pt>
    <dgm:pt modelId="{A48FACA6-F8CB-4434-A6E7-7E12CE33CD9B}" type="pres">
      <dgm:prSet presAssocID="{25A03510-551B-4607-86E6-DF31ED1A6E0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9E4EF3E-006C-4E66-ABEF-7E136E6B7236}" type="pres">
      <dgm:prSet presAssocID="{25A03510-551B-4607-86E6-DF31ED1A6E07}" presName="childText" presStyleLbl="revTx" presStyleIdx="2" presStyleCnt="6">
        <dgm:presLayoutVars>
          <dgm:bulletEnabled val="1"/>
        </dgm:presLayoutVars>
      </dgm:prSet>
      <dgm:spPr/>
    </dgm:pt>
    <dgm:pt modelId="{FE019425-19DF-479D-9C51-1B0B6A69CD70}" type="pres">
      <dgm:prSet presAssocID="{889279C8-5E36-4DC5-AC8A-EA93F9F690C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6A812C3-BB99-4DF1-9261-EA61D8D5AAB9}" type="pres">
      <dgm:prSet presAssocID="{889279C8-5E36-4DC5-AC8A-EA93F9F690C9}" presName="childText" presStyleLbl="revTx" presStyleIdx="3" presStyleCnt="6">
        <dgm:presLayoutVars>
          <dgm:bulletEnabled val="1"/>
        </dgm:presLayoutVars>
      </dgm:prSet>
      <dgm:spPr/>
    </dgm:pt>
    <dgm:pt modelId="{E6F9FAE3-7049-463C-9685-BA34D9D03717}" type="pres">
      <dgm:prSet presAssocID="{03B83B18-37F9-41F2-B81A-5511C855E63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BCC7833-0BF5-4D83-8FE1-7F94C3B81398}" type="pres">
      <dgm:prSet presAssocID="{03B83B18-37F9-41F2-B81A-5511C855E639}" presName="childText" presStyleLbl="revTx" presStyleIdx="4" presStyleCnt="6">
        <dgm:presLayoutVars>
          <dgm:bulletEnabled val="1"/>
        </dgm:presLayoutVars>
      </dgm:prSet>
      <dgm:spPr/>
    </dgm:pt>
    <dgm:pt modelId="{1A32F912-281F-4B82-B7E8-A4F0FD9E7D16}" type="pres">
      <dgm:prSet presAssocID="{A17790CB-51FA-4379-92B1-4787391C60D5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FCDD0C1-4E32-492B-AD41-C7180B7EDCE8}" type="pres">
      <dgm:prSet presAssocID="{A17790CB-51FA-4379-92B1-4787391C60D5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1E69E606-DC4D-4506-BFB1-CBDD6C1F2E52}" type="presOf" srcId="{93D919C8-FBA1-4899-8786-3750020EEC0E}" destId="{26A812C3-BB99-4DF1-9261-EA61D8D5AAB9}" srcOrd="0" destOrd="0" presId="urn:microsoft.com/office/officeart/2005/8/layout/vList2"/>
    <dgm:cxn modelId="{5C6B4B0F-D4C2-4A0A-AC91-257532338194}" type="presOf" srcId="{03B83B18-37F9-41F2-B81A-5511C855E639}" destId="{E6F9FAE3-7049-463C-9685-BA34D9D03717}" srcOrd="0" destOrd="0" presId="urn:microsoft.com/office/officeart/2005/8/layout/vList2"/>
    <dgm:cxn modelId="{4F2C0611-3DD3-4F7B-8797-68AA5AE6AA76}" type="presOf" srcId="{CD3D951D-548B-4B7F-9B55-D86E384780DE}" destId="{D722F154-0A2B-4C25-994C-A2ED6B09190E}" srcOrd="0" destOrd="0" presId="urn:microsoft.com/office/officeart/2005/8/layout/vList2"/>
    <dgm:cxn modelId="{3766361B-8FE4-41E9-9F2F-3A7D976DEF1D}" type="presOf" srcId="{BBCD5626-1FC7-48B6-8687-FCDAFC458CFE}" destId="{EBCC7833-0BF5-4D83-8FE1-7F94C3B81398}" srcOrd="0" destOrd="0" presId="urn:microsoft.com/office/officeart/2005/8/layout/vList2"/>
    <dgm:cxn modelId="{146ED622-7D27-461F-BD71-FBCDB2DEE0EC}" srcId="{3DAFFC5F-FDE5-4E0A-B97B-D564ABAF00A6}" destId="{A17790CB-51FA-4379-92B1-4787391C60D5}" srcOrd="5" destOrd="0" parTransId="{A00AA56A-8E43-480C-A504-DAA546C8CB4D}" sibTransId="{8B75801C-6AD3-4317-824C-91DE66A0F610}"/>
    <dgm:cxn modelId="{69CEA226-F292-45D6-BDB7-2B0C3898FE77}" srcId="{CECA76DA-8C42-4AEF-BE8F-AD45F7491198}" destId="{C4928445-86E5-4468-B55E-71AEF047E705}" srcOrd="0" destOrd="0" parTransId="{693FBD76-40A4-44FA-A465-689CDB48EED0}" sibTransId="{7D3C6C4D-1FA7-445E-98C1-1109ED96A220}"/>
    <dgm:cxn modelId="{C6475C2D-60D9-45AC-B035-49903A1C1676}" srcId="{3DAFFC5F-FDE5-4E0A-B97B-D564ABAF00A6}" destId="{CECA76DA-8C42-4AEF-BE8F-AD45F7491198}" srcOrd="0" destOrd="0" parTransId="{95FE97F5-EBFD-4350-81E0-AA4AE2D01977}" sibTransId="{D0F4F6C5-A8F0-401C-8F38-36FBEF953384}"/>
    <dgm:cxn modelId="{AA1B9538-A58B-4B4F-BBF7-A9A25245E068}" srcId="{25A03510-551B-4607-86E6-DF31ED1A6E07}" destId="{90045B34-BE5E-4165-A83F-867FB0027B4A}" srcOrd="0" destOrd="0" parTransId="{352FF591-6110-4E54-8D61-17ACCEE2602E}" sibTransId="{1EB7F036-4F07-4BFB-B4AD-AF7044B4D265}"/>
    <dgm:cxn modelId="{640AE93D-0D3F-4F33-BCF6-0D7D386BC29B}" type="presOf" srcId="{C4928445-86E5-4468-B55E-71AEF047E705}" destId="{53E792A5-76CF-4048-A66C-F42C3F60E906}" srcOrd="0" destOrd="0" presId="urn:microsoft.com/office/officeart/2005/8/layout/vList2"/>
    <dgm:cxn modelId="{73E9A242-7537-4E5F-B979-1EDD7A442655}" srcId="{3DAFFC5F-FDE5-4E0A-B97B-D564ABAF00A6}" destId="{25A03510-551B-4607-86E6-DF31ED1A6E07}" srcOrd="2" destOrd="0" parTransId="{000278EC-A25A-495B-9AC7-86DA9C67238B}" sibTransId="{BBAC6AAE-9B4B-4BCF-A239-9D702002E729}"/>
    <dgm:cxn modelId="{ECE50B4D-E30A-4352-BE33-FD7F4F6F1761}" srcId="{937C8474-B5D0-4920-B8D1-BE8F1FC59F20}" destId="{CD3D951D-548B-4B7F-9B55-D86E384780DE}" srcOrd="0" destOrd="0" parTransId="{3BE12C74-EA3B-466C-B405-63BA00467341}" sibTransId="{ABCACC56-C8D6-4231-A249-6499F3825850}"/>
    <dgm:cxn modelId="{A1EF335A-E996-4ABC-BD28-E2D024A58D46}" type="presOf" srcId="{3DAFFC5F-FDE5-4E0A-B97B-D564ABAF00A6}" destId="{136514D3-9FBC-4F42-9A92-95F5F36E677A}" srcOrd="0" destOrd="0" presId="urn:microsoft.com/office/officeart/2005/8/layout/vList2"/>
    <dgm:cxn modelId="{8A6B375F-461E-4B48-BB87-59A622614B71}" type="presOf" srcId="{CECA76DA-8C42-4AEF-BE8F-AD45F7491198}" destId="{D86290ED-646C-4C93-82A6-8424E1C70EFB}" srcOrd="0" destOrd="0" presId="urn:microsoft.com/office/officeart/2005/8/layout/vList2"/>
    <dgm:cxn modelId="{0ECAB36A-5A86-43E7-8962-F403E413386F}" srcId="{3DAFFC5F-FDE5-4E0A-B97B-D564ABAF00A6}" destId="{937C8474-B5D0-4920-B8D1-BE8F1FC59F20}" srcOrd="1" destOrd="0" parTransId="{06B07A77-953D-42E9-AF0D-0DFB1917DB71}" sibTransId="{D7C8972F-D065-4A55-91BF-9164844FA567}"/>
    <dgm:cxn modelId="{3105F36A-820F-4606-AB15-22E69A7F908A}" srcId="{3DAFFC5F-FDE5-4E0A-B97B-D564ABAF00A6}" destId="{889279C8-5E36-4DC5-AC8A-EA93F9F690C9}" srcOrd="3" destOrd="0" parTransId="{8B3511ED-24A0-4BEA-9363-755F197B36F1}" sibTransId="{DE515860-A72C-4E6B-8149-61925BE595CE}"/>
    <dgm:cxn modelId="{49D29B6F-1DB7-4B24-8C18-20772FD3AC49}" srcId="{A17790CB-51FA-4379-92B1-4787391C60D5}" destId="{EBBE7F4F-5A36-4DDB-BD9E-50B2E7AFD526}" srcOrd="0" destOrd="0" parTransId="{3C1AA1F6-03AC-4B9C-ADFB-54F7A3FEA4AA}" sibTransId="{F94229BC-B23E-4A21-AA8E-FF6AB75ACB38}"/>
    <dgm:cxn modelId="{AB5C4475-5857-4731-A345-B65C5239F1FC}" type="presOf" srcId="{90045B34-BE5E-4165-A83F-867FB0027B4A}" destId="{69E4EF3E-006C-4E66-ABEF-7E136E6B7236}" srcOrd="0" destOrd="0" presId="urn:microsoft.com/office/officeart/2005/8/layout/vList2"/>
    <dgm:cxn modelId="{1E8F9178-66D1-4838-AB4D-4560FAD40452}" type="presOf" srcId="{A17790CB-51FA-4379-92B1-4787391C60D5}" destId="{1A32F912-281F-4B82-B7E8-A4F0FD9E7D16}" srcOrd="0" destOrd="0" presId="urn:microsoft.com/office/officeart/2005/8/layout/vList2"/>
    <dgm:cxn modelId="{80D09580-A24C-412B-B8D9-AFFC34E5DD9A}" type="presOf" srcId="{EBBE7F4F-5A36-4DDB-BD9E-50B2E7AFD526}" destId="{6FCDD0C1-4E32-492B-AD41-C7180B7EDCE8}" srcOrd="0" destOrd="0" presId="urn:microsoft.com/office/officeart/2005/8/layout/vList2"/>
    <dgm:cxn modelId="{FC6D119C-06FC-48D0-82B6-A8E95E079C06}" srcId="{889279C8-5E36-4DC5-AC8A-EA93F9F690C9}" destId="{93D919C8-FBA1-4899-8786-3750020EEC0E}" srcOrd="0" destOrd="0" parTransId="{3CB36901-63BA-4DFB-884E-9F7D19DE7B0D}" sibTransId="{2385D6F2-767A-4FFD-978D-26B3A195A136}"/>
    <dgm:cxn modelId="{298790A6-9940-4033-B145-830D181CA86D}" type="presOf" srcId="{889279C8-5E36-4DC5-AC8A-EA93F9F690C9}" destId="{FE019425-19DF-479D-9C51-1B0B6A69CD70}" srcOrd="0" destOrd="0" presId="urn:microsoft.com/office/officeart/2005/8/layout/vList2"/>
    <dgm:cxn modelId="{97E653C6-F511-41EB-806E-1AAAFCD9324C}" srcId="{3DAFFC5F-FDE5-4E0A-B97B-D564ABAF00A6}" destId="{03B83B18-37F9-41F2-B81A-5511C855E639}" srcOrd="4" destOrd="0" parTransId="{1B893239-EC0A-40C9-B18E-D5677D87F331}" sibTransId="{A188313F-5BC2-4715-A19B-2D2E3DCCBDF6}"/>
    <dgm:cxn modelId="{E8657DE0-B597-4E4D-85A0-CEAEAA0A6653}" type="presOf" srcId="{25A03510-551B-4607-86E6-DF31ED1A6E07}" destId="{A48FACA6-F8CB-4434-A6E7-7E12CE33CD9B}" srcOrd="0" destOrd="0" presId="urn:microsoft.com/office/officeart/2005/8/layout/vList2"/>
    <dgm:cxn modelId="{133090EF-B27C-4DDF-84A2-E47651B321EA}" srcId="{03B83B18-37F9-41F2-B81A-5511C855E639}" destId="{BBCD5626-1FC7-48B6-8687-FCDAFC458CFE}" srcOrd="0" destOrd="0" parTransId="{64EA6A07-D4B1-4BDE-B8A9-0526244E885D}" sibTransId="{8DB21B1B-0868-488E-B608-F6695EAE9266}"/>
    <dgm:cxn modelId="{B450DDF7-FD3C-4C9B-9E67-97F58AEF09DE}" type="presOf" srcId="{937C8474-B5D0-4920-B8D1-BE8F1FC59F20}" destId="{C474AF35-9B20-47D9-8FC0-59B218D5F37F}" srcOrd="0" destOrd="0" presId="urn:microsoft.com/office/officeart/2005/8/layout/vList2"/>
    <dgm:cxn modelId="{E5F47AC7-7B3B-4516-99CD-1ECDE74BA508}" type="presParOf" srcId="{136514D3-9FBC-4F42-9A92-95F5F36E677A}" destId="{D86290ED-646C-4C93-82A6-8424E1C70EFB}" srcOrd="0" destOrd="0" presId="urn:microsoft.com/office/officeart/2005/8/layout/vList2"/>
    <dgm:cxn modelId="{71C271A9-D830-4536-861A-F98FBC676A81}" type="presParOf" srcId="{136514D3-9FBC-4F42-9A92-95F5F36E677A}" destId="{53E792A5-76CF-4048-A66C-F42C3F60E906}" srcOrd="1" destOrd="0" presId="urn:microsoft.com/office/officeart/2005/8/layout/vList2"/>
    <dgm:cxn modelId="{3EAF73D7-1321-4C04-BF9A-4C2A2166397C}" type="presParOf" srcId="{136514D3-9FBC-4F42-9A92-95F5F36E677A}" destId="{C474AF35-9B20-47D9-8FC0-59B218D5F37F}" srcOrd="2" destOrd="0" presId="urn:microsoft.com/office/officeart/2005/8/layout/vList2"/>
    <dgm:cxn modelId="{2AD47165-910A-4CE0-B232-DB800326CF79}" type="presParOf" srcId="{136514D3-9FBC-4F42-9A92-95F5F36E677A}" destId="{D722F154-0A2B-4C25-994C-A2ED6B09190E}" srcOrd="3" destOrd="0" presId="urn:microsoft.com/office/officeart/2005/8/layout/vList2"/>
    <dgm:cxn modelId="{C7EEEE31-BB69-4326-B49F-C7184210C01D}" type="presParOf" srcId="{136514D3-9FBC-4F42-9A92-95F5F36E677A}" destId="{A48FACA6-F8CB-4434-A6E7-7E12CE33CD9B}" srcOrd="4" destOrd="0" presId="urn:microsoft.com/office/officeart/2005/8/layout/vList2"/>
    <dgm:cxn modelId="{7ACE843C-C1C6-45A5-9751-9A45249D124F}" type="presParOf" srcId="{136514D3-9FBC-4F42-9A92-95F5F36E677A}" destId="{69E4EF3E-006C-4E66-ABEF-7E136E6B7236}" srcOrd="5" destOrd="0" presId="urn:microsoft.com/office/officeart/2005/8/layout/vList2"/>
    <dgm:cxn modelId="{401C1F76-778F-4082-BED3-00C74F30AD7E}" type="presParOf" srcId="{136514D3-9FBC-4F42-9A92-95F5F36E677A}" destId="{FE019425-19DF-479D-9C51-1B0B6A69CD70}" srcOrd="6" destOrd="0" presId="urn:microsoft.com/office/officeart/2005/8/layout/vList2"/>
    <dgm:cxn modelId="{6B7D45A5-9E1C-4DB5-A5A6-7A6F592027E7}" type="presParOf" srcId="{136514D3-9FBC-4F42-9A92-95F5F36E677A}" destId="{26A812C3-BB99-4DF1-9261-EA61D8D5AAB9}" srcOrd="7" destOrd="0" presId="urn:microsoft.com/office/officeart/2005/8/layout/vList2"/>
    <dgm:cxn modelId="{6A8A7E37-CDAE-4656-8EF0-72F79AECD106}" type="presParOf" srcId="{136514D3-9FBC-4F42-9A92-95F5F36E677A}" destId="{E6F9FAE3-7049-463C-9685-BA34D9D03717}" srcOrd="8" destOrd="0" presId="urn:microsoft.com/office/officeart/2005/8/layout/vList2"/>
    <dgm:cxn modelId="{C4F322F7-905B-4F38-8AAA-BEB84EC612B5}" type="presParOf" srcId="{136514D3-9FBC-4F42-9A92-95F5F36E677A}" destId="{EBCC7833-0BF5-4D83-8FE1-7F94C3B81398}" srcOrd="9" destOrd="0" presId="urn:microsoft.com/office/officeart/2005/8/layout/vList2"/>
    <dgm:cxn modelId="{31C25A8B-22CF-4BCA-936D-F25A5C401C24}" type="presParOf" srcId="{136514D3-9FBC-4F42-9A92-95F5F36E677A}" destId="{1A32F912-281F-4B82-B7E8-A4F0FD9E7D16}" srcOrd="10" destOrd="0" presId="urn:microsoft.com/office/officeart/2005/8/layout/vList2"/>
    <dgm:cxn modelId="{3E689D1A-9F44-4D16-87E7-89F0405CE67A}" type="presParOf" srcId="{136514D3-9FBC-4F42-9A92-95F5F36E677A}" destId="{6FCDD0C1-4E32-492B-AD41-C7180B7EDCE8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7DC065-A6CE-48B8-852D-A4BE02DD732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DE7793-CEA4-4FD5-B3C0-EDEE0C5653EF}" type="parTrans" cxnId="{1595B6EB-152F-47D5-90BE-916837503ED3}">
      <dgm:prSet/>
      <dgm:spPr/>
      <dgm:t>
        <a:bodyPr/>
        <a:lstStyle/>
        <a:p>
          <a:endParaRPr lang="en-US"/>
        </a:p>
      </dgm:t>
    </dgm:pt>
    <dgm:pt modelId="{5CC99FCB-16FE-47F4-9389-147E7D60BC1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/>
            <a:t>Phase 1: Funded Investigation</a:t>
          </a:r>
        </a:p>
      </dgm:t>
    </dgm:pt>
    <dgm:pt modelId="{97548E37-12C5-42AA-8C9C-5406436697D1}" type="parTrans" cxnId="{1D1F72A7-B7FA-461D-A5FE-0D8E5BD57CCB}">
      <dgm:prSet/>
      <dgm:spPr/>
      <dgm:t>
        <a:bodyPr/>
        <a:lstStyle/>
        <a:p>
          <a:endParaRPr lang="en-US"/>
        </a:p>
      </dgm:t>
    </dgm:pt>
    <dgm:pt modelId="{D3790233-7569-4DC6-A5C0-02FD4496547D}">
      <dgm:prSet phldrT="[Text]"/>
      <dgm:spPr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algn="ctr"/>
          <a:r>
            <a:rPr lang="en-US" dirty="0"/>
            <a:t>Supportive entities that want to design Markets+ market operations and draft governing documents</a:t>
          </a:r>
        </a:p>
      </dgm:t>
    </dgm:pt>
    <dgm:pt modelId="{0EBACAFE-E279-4087-9430-ED9D4A5DF03C}" type="sibTrans" cxnId="{1D1F72A7-B7FA-461D-A5FE-0D8E5BD57CCB}">
      <dgm:prSet/>
      <dgm:spPr/>
      <dgm:t>
        <a:bodyPr/>
        <a:lstStyle/>
        <a:p>
          <a:endParaRPr lang="en-US"/>
        </a:p>
      </dgm:t>
    </dgm:pt>
    <dgm:pt modelId="{5C86B410-6B3E-4CD6-88E0-A2CD392B164B}" type="parTrans" cxnId="{22941E74-2DEE-4762-A161-BCC453A821E7}">
      <dgm:prSet/>
      <dgm:spPr/>
      <dgm:t>
        <a:bodyPr/>
        <a:lstStyle/>
        <a:p>
          <a:endParaRPr lang="en-US"/>
        </a:p>
      </dgm:t>
    </dgm:pt>
    <dgm:pt modelId="{4DF9DE0B-38E9-458D-BDCF-B2B2B98E453E}">
      <dgm:prSet phldrT="[Text]"/>
      <dgm:spPr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dirty="0"/>
            <a:t>FERC Tarif filed and waiting approval</a:t>
          </a:r>
        </a:p>
      </dgm:t>
    </dgm:pt>
    <dgm:pt modelId="{B3AA01EB-AFB6-4043-A0AA-88A43510CAC9}" type="sibTrans" cxnId="{22941E74-2DEE-4762-A161-BCC453A821E7}">
      <dgm:prSet/>
      <dgm:spPr/>
      <dgm:t>
        <a:bodyPr/>
        <a:lstStyle/>
        <a:p>
          <a:endParaRPr lang="en-US"/>
        </a:p>
      </dgm:t>
    </dgm:pt>
    <dgm:pt modelId="{6760490C-5BD2-4E99-984D-FB7C575561B6}" type="sibTrans" cxnId="{1595B6EB-152F-47D5-90BE-916837503ED3}">
      <dgm:prSet/>
      <dgm:spPr/>
      <dgm:t>
        <a:bodyPr/>
        <a:lstStyle/>
        <a:p>
          <a:endParaRPr lang="en-US"/>
        </a:p>
      </dgm:t>
    </dgm:pt>
    <dgm:pt modelId="{AEDE275A-B92D-4DE4-8624-8C9DE5A5F0D5}" type="parTrans" cxnId="{2D84FD6C-0FC9-401B-9E2C-8233D453D448}">
      <dgm:prSet/>
      <dgm:spPr/>
      <dgm:t>
        <a:bodyPr/>
        <a:lstStyle/>
        <a:p>
          <a:endParaRPr lang="en-US"/>
        </a:p>
      </dgm:t>
    </dgm:pt>
    <dgm:pt modelId="{E6C9B97A-D7AF-4908-9684-FF1C96F3E38E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/>
            <a:t>Phase 2: Implementation</a:t>
          </a:r>
        </a:p>
      </dgm:t>
    </dgm:pt>
    <dgm:pt modelId="{BC7FA078-0C66-4EB5-8C59-6CA0F6BF7F34}" type="parTrans" cxnId="{1810876C-5E5B-48FB-AEDC-D6F1AADB957C}">
      <dgm:prSet/>
      <dgm:spPr/>
      <dgm:t>
        <a:bodyPr/>
        <a:lstStyle/>
        <a:p>
          <a:endParaRPr lang="en-US"/>
        </a:p>
      </dgm:t>
    </dgm:pt>
    <dgm:pt modelId="{0DE8C75D-0B6E-4BB9-9B5E-7DEEDB43F042}">
      <dgm:prSet phldrT="[Text]"/>
      <dgm:spPr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dirty="0"/>
            <a:t>Upon FERC approval, SPP acquires/modifies necessary software, hardware and related processes</a:t>
          </a:r>
        </a:p>
      </dgm:t>
    </dgm:pt>
    <dgm:pt modelId="{7ADFE1E8-A6C2-4AE1-BC44-95F1C209E990}" type="sibTrans" cxnId="{1810876C-5E5B-48FB-AEDC-D6F1AADB957C}">
      <dgm:prSet/>
      <dgm:spPr/>
      <dgm:t>
        <a:bodyPr/>
        <a:lstStyle/>
        <a:p>
          <a:endParaRPr lang="en-US"/>
        </a:p>
      </dgm:t>
    </dgm:pt>
    <dgm:pt modelId="{ABE1ED1F-275D-4A98-9885-AFDDAA31256E}" type="parTrans" cxnId="{B0DF76F8-AD67-4998-B236-5B07D27B9F7F}">
      <dgm:prSet/>
      <dgm:spPr/>
      <dgm:t>
        <a:bodyPr/>
        <a:lstStyle/>
        <a:p>
          <a:endParaRPr lang="en-US"/>
        </a:p>
      </dgm:t>
    </dgm:pt>
    <dgm:pt modelId="{1C642807-365B-4363-9A96-EE86086E52AE}">
      <dgm:prSet phldrT="[Text]"/>
      <dgm:spPr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/>
            <a:t>Participating entities fully commit to fund efforts</a:t>
          </a:r>
        </a:p>
      </dgm:t>
    </dgm:pt>
    <dgm:pt modelId="{F5B61B53-C89E-43A3-89D5-F84E1769CF61}" type="sibTrans" cxnId="{B0DF76F8-AD67-4998-B236-5B07D27B9F7F}">
      <dgm:prSet/>
      <dgm:spPr/>
      <dgm:t>
        <a:bodyPr/>
        <a:lstStyle/>
        <a:p>
          <a:endParaRPr lang="en-US"/>
        </a:p>
      </dgm:t>
    </dgm:pt>
    <dgm:pt modelId="{8E9E7DAC-C11D-4F75-AEDB-4EC413D46CE1}" type="parTrans" cxnId="{0F45056D-A908-4EE8-BA06-DABE8F90DF20}">
      <dgm:prSet/>
      <dgm:spPr/>
      <dgm:t>
        <a:bodyPr/>
        <a:lstStyle/>
        <a:p>
          <a:endParaRPr lang="en-US"/>
        </a:p>
      </dgm:t>
    </dgm:pt>
    <dgm:pt modelId="{EFCA3D53-03BF-4CA5-BFCB-D8EAB391F99E}">
      <dgm:prSet/>
      <dgm:spPr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dirty="0"/>
            <a:t>Entities integrated into the system</a:t>
          </a:r>
        </a:p>
        <a:p>
          <a:r>
            <a:rPr lang="en-US" dirty="0"/>
            <a:t>Estimated to be in 2027</a:t>
          </a:r>
        </a:p>
      </dgm:t>
    </dgm:pt>
    <dgm:pt modelId="{8F534E25-85C7-4F92-8420-8FFD4B1656CE}" type="sibTrans" cxnId="{0F45056D-A908-4EE8-BA06-DABE8F90DF20}">
      <dgm:prSet/>
      <dgm:spPr/>
      <dgm:t>
        <a:bodyPr/>
        <a:lstStyle/>
        <a:p>
          <a:endParaRPr lang="en-US"/>
        </a:p>
      </dgm:t>
    </dgm:pt>
    <dgm:pt modelId="{8ABD3B4F-78AD-4E39-864D-6F06547E2A01}" type="sibTrans" cxnId="{2D84FD6C-0FC9-401B-9E2C-8233D453D448}">
      <dgm:prSet/>
      <dgm:spPr/>
      <dgm:t>
        <a:bodyPr/>
        <a:lstStyle/>
        <a:p>
          <a:endParaRPr lang="en-US"/>
        </a:p>
      </dgm:t>
    </dgm:pt>
    <dgm:pt modelId="{21609DB9-B54D-4D09-BA06-3EE3D043E1C6}" type="pres">
      <dgm:prSet presAssocID="{E87DC065-A6CE-48B8-852D-A4BE02DD7327}" presName="theList" presStyleCnt="0">
        <dgm:presLayoutVars>
          <dgm:dir/>
          <dgm:animLvl val="lvl"/>
          <dgm:resizeHandles val="exact"/>
        </dgm:presLayoutVars>
      </dgm:prSet>
      <dgm:spPr/>
    </dgm:pt>
    <dgm:pt modelId="{881F1F1A-DE08-4A15-A24F-414420E93E7B}" type="pres">
      <dgm:prSet presAssocID="{5CC99FCB-16FE-47F4-9389-147E7D60BC14}" presName="compNode" presStyleCnt="0"/>
      <dgm:spPr/>
    </dgm:pt>
    <dgm:pt modelId="{52B5CCE8-0E42-47B3-BDCB-DD61FF597CB8}" type="pres">
      <dgm:prSet presAssocID="{5CC99FCB-16FE-47F4-9389-147E7D60BC14}" presName="aNode" presStyleLbl="bgShp" presStyleIdx="0" presStyleCnt="2"/>
      <dgm:spPr/>
    </dgm:pt>
    <dgm:pt modelId="{D2850C0C-2584-42CB-9AD5-AAE1D67D54C0}" type="pres">
      <dgm:prSet presAssocID="{5CC99FCB-16FE-47F4-9389-147E7D60BC14}" presName="textNode" presStyleLbl="bgShp" presStyleIdx="0" presStyleCnt="2"/>
      <dgm:spPr/>
    </dgm:pt>
    <dgm:pt modelId="{3CD5F26D-95BA-423C-88FC-1997B5C879BD}" type="pres">
      <dgm:prSet presAssocID="{5CC99FCB-16FE-47F4-9389-147E7D60BC14}" presName="compChildNode" presStyleCnt="0"/>
      <dgm:spPr/>
    </dgm:pt>
    <dgm:pt modelId="{E9DCA405-0E79-49D0-B6A9-56CC27AA3C6D}" type="pres">
      <dgm:prSet presAssocID="{5CC99FCB-16FE-47F4-9389-147E7D60BC14}" presName="theInnerList" presStyleCnt="0"/>
      <dgm:spPr/>
    </dgm:pt>
    <dgm:pt modelId="{51E6B32B-97F1-421A-AFB8-B7E74477F66A}" type="pres">
      <dgm:prSet presAssocID="{D3790233-7569-4DC6-A5C0-02FD4496547D}" presName="childNode" presStyleLbl="node1" presStyleIdx="0" presStyleCnt="5">
        <dgm:presLayoutVars>
          <dgm:bulletEnabled val="1"/>
        </dgm:presLayoutVars>
      </dgm:prSet>
      <dgm:spPr/>
    </dgm:pt>
    <dgm:pt modelId="{BBBF429C-7041-41A0-8BDD-333529CC4A47}" type="pres">
      <dgm:prSet presAssocID="{D3790233-7569-4DC6-A5C0-02FD4496547D}" presName="aSpace2" presStyleCnt="0"/>
      <dgm:spPr/>
    </dgm:pt>
    <dgm:pt modelId="{AC9856EF-CA40-4155-8538-2457AEC181E4}" type="pres">
      <dgm:prSet presAssocID="{4DF9DE0B-38E9-458D-BDCF-B2B2B98E453E}" presName="childNode" presStyleLbl="node1" presStyleIdx="1" presStyleCnt="5">
        <dgm:presLayoutVars>
          <dgm:bulletEnabled val="1"/>
        </dgm:presLayoutVars>
      </dgm:prSet>
      <dgm:spPr/>
    </dgm:pt>
    <dgm:pt modelId="{9AAC8FA6-FD60-4E36-83FC-12A66DBBE86E}" type="pres">
      <dgm:prSet presAssocID="{5CC99FCB-16FE-47F4-9389-147E7D60BC14}" presName="aSpace" presStyleCnt="0"/>
      <dgm:spPr/>
    </dgm:pt>
    <dgm:pt modelId="{A4C30FB6-F2F4-4F77-BCFF-9A142456E7AB}" type="pres">
      <dgm:prSet presAssocID="{E6C9B97A-D7AF-4908-9684-FF1C96F3E38E}" presName="compNode" presStyleCnt="0"/>
      <dgm:spPr/>
    </dgm:pt>
    <dgm:pt modelId="{F706B246-9AEA-42A4-82D7-9A81D2473587}" type="pres">
      <dgm:prSet presAssocID="{E6C9B97A-D7AF-4908-9684-FF1C96F3E38E}" presName="aNode" presStyleLbl="bgShp" presStyleIdx="1" presStyleCnt="2"/>
      <dgm:spPr/>
    </dgm:pt>
    <dgm:pt modelId="{21B6AC6D-FB05-4BAB-8E3E-2B3EEE0CA1DD}" type="pres">
      <dgm:prSet presAssocID="{E6C9B97A-D7AF-4908-9684-FF1C96F3E38E}" presName="textNode" presStyleLbl="bgShp" presStyleIdx="1" presStyleCnt="2"/>
      <dgm:spPr/>
    </dgm:pt>
    <dgm:pt modelId="{C3D2510F-DC5D-405A-AFBC-4BF6BBECC3B6}" type="pres">
      <dgm:prSet presAssocID="{E6C9B97A-D7AF-4908-9684-FF1C96F3E38E}" presName="compChildNode" presStyleCnt="0"/>
      <dgm:spPr/>
    </dgm:pt>
    <dgm:pt modelId="{60B73501-AD92-4544-B7CA-5E7B2533AC96}" type="pres">
      <dgm:prSet presAssocID="{E6C9B97A-D7AF-4908-9684-FF1C96F3E38E}" presName="theInnerList" presStyleCnt="0"/>
      <dgm:spPr/>
    </dgm:pt>
    <dgm:pt modelId="{D824E8C0-A793-40B7-A3D8-EBC33F489A95}" type="pres">
      <dgm:prSet presAssocID="{0DE8C75D-0B6E-4BB9-9B5E-7DEEDB43F042}" presName="childNode" presStyleLbl="node1" presStyleIdx="2" presStyleCnt="5">
        <dgm:presLayoutVars>
          <dgm:bulletEnabled val="1"/>
        </dgm:presLayoutVars>
      </dgm:prSet>
      <dgm:spPr/>
    </dgm:pt>
    <dgm:pt modelId="{A2F7BE1D-9496-4C44-9D01-8C1FBD86B82C}" type="pres">
      <dgm:prSet presAssocID="{0DE8C75D-0B6E-4BB9-9B5E-7DEEDB43F042}" presName="aSpace2" presStyleCnt="0"/>
      <dgm:spPr/>
    </dgm:pt>
    <dgm:pt modelId="{0A1A85AA-9A85-4027-98D8-7DD9DB4F041D}" type="pres">
      <dgm:prSet presAssocID="{1C642807-365B-4363-9A96-EE86086E52AE}" presName="childNode" presStyleLbl="node1" presStyleIdx="3" presStyleCnt="5">
        <dgm:presLayoutVars>
          <dgm:bulletEnabled val="1"/>
        </dgm:presLayoutVars>
      </dgm:prSet>
      <dgm:spPr/>
    </dgm:pt>
    <dgm:pt modelId="{77824E07-5052-4430-BB8C-F92DB05F5CE8}" type="pres">
      <dgm:prSet presAssocID="{1C642807-365B-4363-9A96-EE86086E52AE}" presName="aSpace2" presStyleCnt="0"/>
      <dgm:spPr/>
    </dgm:pt>
    <dgm:pt modelId="{0F6524FB-AF90-48C6-AD5A-1755CD122953}" type="pres">
      <dgm:prSet presAssocID="{EFCA3D53-03BF-4CA5-BFCB-D8EAB391F99E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D0E6A620-14C0-475F-81D3-174A52F7ABB6}" type="presOf" srcId="{E6C9B97A-D7AF-4908-9684-FF1C96F3E38E}" destId="{F706B246-9AEA-42A4-82D7-9A81D2473587}" srcOrd="0" destOrd="0" presId="urn:microsoft.com/office/officeart/2005/8/layout/lProcess2"/>
    <dgm:cxn modelId="{0037A555-6A5A-4A47-8064-2D40FC794720}" type="presOf" srcId="{EFCA3D53-03BF-4CA5-BFCB-D8EAB391F99E}" destId="{0F6524FB-AF90-48C6-AD5A-1755CD122953}" srcOrd="0" destOrd="0" presId="urn:microsoft.com/office/officeart/2005/8/layout/lProcess2"/>
    <dgm:cxn modelId="{1810876C-5E5B-48FB-AEDC-D6F1AADB957C}" srcId="{E6C9B97A-D7AF-4908-9684-FF1C96F3E38E}" destId="{0DE8C75D-0B6E-4BB9-9B5E-7DEEDB43F042}" srcOrd="0" destOrd="0" parTransId="{BC7FA078-0C66-4EB5-8C59-6CA0F6BF7F34}" sibTransId="{7ADFE1E8-A6C2-4AE1-BC44-95F1C209E990}"/>
    <dgm:cxn modelId="{2D84FD6C-0FC9-401B-9E2C-8233D453D448}" srcId="{E87DC065-A6CE-48B8-852D-A4BE02DD7327}" destId="{E6C9B97A-D7AF-4908-9684-FF1C96F3E38E}" srcOrd="1" destOrd="0" parTransId="{AEDE275A-B92D-4DE4-8624-8C9DE5A5F0D5}" sibTransId="{8ABD3B4F-78AD-4E39-864D-6F06547E2A01}"/>
    <dgm:cxn modelId="{0F45056D-A908-4EE8-BA06-DABE8F90DF20}" srcId="{E6C9B97A-D7AF-4908-9684-FF1C96F3E38E}" destId="{EFCA3D53-03BF-4CA5-BFCB-D8EAB391F99E}" srcOrd="2" destOrd="0" parTransId="{8E9E7DAC-C11D-4F75-AEDB-4EC413D46CE1}" sibTransId="{8F534E25-85C7-4F92-8420-8FFD4B1656CE}"/>
    <dgm:cxn modelId="{68F43A70-04E4-4615-AFC6-1E7CC3D28C2F}" type="presOf" srcId="{1C642807-365B-4363-9A96-EE86086E52AE}" destId="{0A1A85AA-9A85-4027-98D8-7DD9DB4F041D}" srcOrd="0" destOrd="0" presId="urn:microsoft.com/office/officeart/2005/8/layout/lProcess2"/>
    <dgm:cxn modelId="{22941E74-2DEE-4762-A161-BCC453A821E7}" srcId="{5CC99FCB-16FE-47F4-9389-147E7D60BC14}" destId="{4DF9DE0B-38E9-458D-BDCF-B2B2B98E453E}" srcOrd="1" destOrd="0" parTransId="{5C86B410-6B3E-4CD6-88E0-A2CD392B164B}" sibTransId="{B3AA01EB-AFB6-4043-A0AA-88A43510CAC9}"/>
    <dgm:cxn modelId="{4A080AA6-DA19-45D3-BD3C-3A6257E2E07E}" type="presOf" srcId="{E6C9B97A-D7AF-4908-9684-FF1C96F3E38E}" destId="{21B6AC6D-FB05-4BAB-8E3E-2B3EEE0CA1DD}" srcOrd="1" destOrd="0" presId="urn:microsoft.com/office/officeart/2005/8/layout/lProcess2"/>
    <dgm:cxn modelId="{1D1F72A7-B7FA-461D-A5FE-0D8E5BD57CCB}" srcId="{5CC99FCB-16FE-47F4-9389-147E7D60BC14}" destId="{D3790233-7569-4DC6-A5C0-02FD4496547D}" srcOrd="0" destOrd="0" parTransId="{97548E37-12C5-42AA-8C9C-5406436697D1}" sibTransId="{0EBACAFE-E279-4087-9430-ED9D4A5DF03C}"/>
    <dgm:cxn modelId="{57F7F5B6-3D52-46E6-A83B-B46A8D0BFBFE}" type="presOf" srcId="{5CC99FCB-16FE-47F4-9389-147E7D60BC14}" destId="{D2850C0C-2584-42CB-9AD5-AAE1D67D54C0}" srcOrd="1" destOrd="0" presId="urn:microsoft.com/office/officeart/2005/8/layout/lProcess2"/>
    <dgm:cxn modelId="{FC5E23BD-A3A0-4DDE-9809-A231FF2E254C}" type="presOf" srcId="{0DE8C75D-0B6E-4BB9-9B5E-7DEEDB43F042}" destId="{D824E8C0-A793-40B7-A3D8-EBC33F489A95}" srcOrd="0" destOrd="0" presId="urn:microsoft.com/office/officeart/2005/8/layout/lProcess2"/>
    <dgm:cxn modelId="{99A7D9D1-E99A-4F1B-BE5E-78EFB7475A7F}" type="presOf" srcId="{D3790233-7569-4DC6-A5C0-02FD4496547D}" destId="{51E6B32B-97F1-421A-AFB8-B7E74477F66A}" srcOrd="0" destOrd="0" presId="urn:microsoft.com/office/officeart/2005/8/layout/lProcess2"/>
    <dgm:cxn modelId="{6D6A6FD3-EB02-487C-B4DF-3C2945127642}" type="presOf" srcId="{5CC99FCB-16FE-47F4-9389-147E7D60BC14}" destId="{52B5CCE8-0E42-47B3-BDCB-DD61FF597CB8}" srcOrd="0" destOrd="0" presId="urn:microsoft.com/office/officeart/2005/8/layout/lProcess2"/>
    <dgm:cxn modelId="{CFEAC1DC-E748-42EE-B390-44F9C2E9C9DF}" type="presOf" srcId="{4DF9DE0B-38E9-458D-BDCF-B2B2B98E453E}" destId="{AC9856EF-CA40-4155-8538-2457AEC181E4}" srcOrd="0" destOrd="0" presId="urn:microsoft.com/office/officeart/2005/8/layout/lProcess2"/>
    <dgm:cxn modelId="{1595B6EB-152F-47D5-90BE-916837503ED3}" srcId="{E87DC065-A6CE-48B8-852D-A4BE02DD7327}" destId="{5CC99FCB-16FE-47F4-9389-147E7D60BC14}" srcOrd="0" destOrd="0" parTransId="{D8DE7793-CEA4-4FD5-B3C0-EDEE0C5653EF}" sibTransId="{6760490C-5BD2-4E99-984D-FB7C575561B6}"/>
    <dgm:cxn modelId="{B0DF76F8-AD67-4998-B236-5B07D27B9F7F}" srcId="{E6C9B97A-D7AF-4908-9684-FF1C96F3E38E}" destId="{1C642807-365B-4363-9A96-EE86086E52AE}" srcOrd="1" destOrd="0" parTransId="{ABE1ED1F-275D-4A98-9885-AFDDAA31256E}" sibTransId="{F5B61B53-C89E-43A3-89D5-F84E1769CF61}"/>
    <dgm:cxn modelId="{C9AA1DFA-6BF6-4F00-BE3D-0BBED90B07C9}" type="presOf" srcId="{E87DC065-A6CE-48B8-852D-A4BE02DD7327}" destId="{21609DB9-B54D-4D09-BA06-3EE3D043E1C6}" srcOrd="0" destOrd="0" presId="urn:microsoft.com/office/officeart/2005/8/layout/lProcess2"/>
    <dgm:cxn modelId="{E7E63CED-B5DA-4CB8-A82C-FB48E6B07E2B}" type="presParOf" srcId="{21609DB9-B54D-4D09-BA06-3EE3D043E1C6}" destId="{881F1F1A-DE08-4A15-A24F-414420E93E7B}" srcOrd="0" destOrd="0" presId="urn:microsoft.com/office/officeart/2005/8/layout/lProcess2"/>
    <dgm:cxn modelId="{32FC81C5-E573-4B46-A181-D3DD67263CAE}" type="presParOf" srcId="{881F1F1A-DE08-4A15-A24F-414420E93E7B}" destId="{52B5CCE8-0E42-47B3-BDCB-DD61FF597CB8}" srcOrd="0" destOrd="0" presId="urn:microsoft.com/office/officeart/2005/8/layout/lProcess2"/>
    <dgm:cxn modelId="{EDAB8913-49C7-4D04-9DCE-C7F85C4C5773}" type="presParOf" srcId="{881F1F1A-DE08-4A15-A24F-414420E93E7B}" destId="{D2850C0C-2584-42CB-9AD5-AAE1D67D54C0}" srcOrd="1" destOrd="0" presId="urn:microsoft.com/office/officeart/2005/8/layout/lProcess2"/>
    <dgm:cxn modelId="{D0678D35-B3FE-4A3B-84C3-1C3867F56339}" type="presParOf" srcId="{881F1F1A-DE08-4A15-A24F-414420E93E7B}" destId="{3CD5F26D-95BA-423C-88FC-1997B5C879BD}" srcOrd="2" destOrd="0" presId="urn:microsoft.com/office/officeart/2005/8/layout/lProcess2"/>
    <dgm:cxn modelId="{9A287C0A-578F-4FEB-B624-A07CE7D18A64}" type="presParOf" srcId="{3CD5F26D-95BA-423C-88FC-1997B5C879BD}" destId="{E9DCA405-0E79-49D0-B6A9-56CC27AA3C6D}" srcOrd="0" destOrd="0" presId="urn:microsoft.com/office/officeart/2005/8/layout/lProcess2"/>
    <dgm:cxn modelId="{5EB9E631-53BB-43CB-993D-73B11A18E685}" type="presParOf" srcId="{E9DCA405-0E79-49D0-B6A9-56CC27AA3C6D}" destId="{51E6B32B-97F1-421A-AFB8-B7E74477F66A}" srcOrd="0" destOrd="0" presId="urn:microsoft.com/office/officeart/2005/8/layout/lProcess2"/>
    <dgm:cxn modelId="{F9570BF1-51BD-4AFD-B78D-FF7943114130}" type="presParOf" srcId="{E9DCA405-0E79-49D0-B6A9-56CC27AA3C6D}" destId="{BBBF429C-7041-41A0-8BDD-333529CC4A47}" srcOrd="1" destOrd="0" presId="urn:microsoft.com/office/officeart/2005/8/layout/lProcess2"/>
    <dgm:cxn modelId="{FF506846-C9DA-41A2-A43C-7CD981CFD9FE}" type="presParOf" srcId="{E9DCA405-0E79-49D0-B6A9-56CC27AA3C6D}" destId="{AC9856EF-CA40-4155-8538-2457AEC181E4}" srcOrd="2" destOrd="0" presId="urn:microsoft.com/office/officeart/2005/8/layout/lProcess2"/>
    <dgm:cxn modelId="{740E6540-9110-461B-9425-E48D805F1391}" type="presParOf" srcId="{21609DB9-B54D-4D09-BA06-3EE3D043E1C6}" destId="{9AAC8FA6-FD60-4E36-83FC-12A66DBBE86E}" srcOrd="1" destOrd="0" presId="urn:microsoft.com/office/officeart/2005/8/layout/lProcess2"/>
    <dgm:cxn modelId="{527BF18F-8B99-4C33-A8DB-A06F4F017B28}" type="presParOf" srcId="{21609DB9-B54D-4D09-BA06-3EE3D043E1C6}" destId="{A4C30FB6-F2F4-4F77-BCFF-9A142456E7AB}" srcOrd="2" destOrd="0" presId="urn:microsoft.com/office/officeart/2005/8/layout/lProcess2"/>
    <dgm:cxn modelId="{9078E6C7-2D12-46BE-9177-4E49258EFF57}" type="presParOf" srcId="{A4C30FB6-F2F4-4F77-BCFF-9A142456E7AB}" destId="{F706B246-9AEA-42A4-82D7-9A81D2473587}" srcOrd="0" destOrd="0" presId="urn:microsoft.com/office/officeart/2005/8/layout/lProcess2"/>
    <dgm:cxn modelId="{9CC3BAA0-0E60-48FF-84E9-349385CD8428}" type="presParOf" srcId="{A4C30FB6-F2F4-4F77-BCFF-9A142456E7AB}" destId="{21B6AC6D-FB05-4BAB-8E3E-2B3EEE0CA1DD}" srcOrd="1" destOrd="0" presId="urn:microsoft.com/office/officeart/2005/8/layout/lProcess2"/>
    <dgm:cxn modelId="{85220556-EA5C-435B-BFFB-3F878BBD68F1}" type="presParOf" srcId="{A4C30FB6-F2F4-4F77-BCFF-9A142456E7AB}" destId="{C3D2510F-DC5D-405A-AFBC-4BF6BBECC3B6}" srcOrd="2" destOrd="0" presId="urn:microsoft.com/office/officeart/2005/8/layout/lProcess2"/>
    <dgm:cxn modelId="{E0D9BE8B-4CB9-40B7-B50D-05A7E050DD8B}" type="presParOf" srcId="{C3D2510F-DC5D-405A-AFBC-4BF6BBECC3B6}" destId="{60B73501-AD92-4544-B7CA-5E7B2533AC96}" srcOrd="0" destOrd="0" presId="urn:microsoft.com/office/officeart/2005/8/layout/lProcess2"/>
    <dgm:cxn modelId="{8A7A3DD2-D64C-4D04-84F8-F5FD1CF759BF}" type="presParOf" srcId="{60B73501-AD92-4544-B7CA-5E7B2533AC96}" destId="{D824E8C0-A793-40B7-A3D8-EBC33F489A95}" srcOrd="0" destOrd="0" presId="urn:microsoft.com/office/officeart/2005/8/layout/lProcess2"/>
    <dgm:cxn modelId="{133E6508-DA5E-47A8-99C2-667C2EF3F7E1}" type="presParOf" srcId="{60B73501-AD92-4544-B7CA-5E7B2533AC96}" destId="{A2F7BE1D-9496-4C44-9D01-8C1FBD86B82C}" srcOrd="1" destOrd="0" presId="urn:microsoft.com/office/officeart/2005/8/layout/lProcess2"/>
    <dgm:cxn modelId="{E7B2A2AB-03B3-4569-93D9-FA8E8A24940C}" type="presParOf" srcId="{60B73501-AD92-4544-B7CA-5E7B2533AC96}" destId="{0A1A85AA-9A85-4027-98D8-7DD9DB4F041D}" srcOrd="2" destOrd="0" presId="urn:microsoft.com/office/officeart/2005/8/layout/lProcess2"/>
    <dgm:cxn modelId="{A92CAE0B-AABD-4E1C-A4A2-39A43EE79C35}" type="presParOf" srcId="{60B73501-AD92-4544-B7CA-5E7B2533AC96}" destId="{77824E07-5052-4430-BB8C-F92DB05F5CE8}" srcOrd="3" destOrd="0" presId="urn:microsoft.com/office/officeart/2005/8/layout/lProcess2"/>
    <dgm:cxn modelId="{A1912079-2DE8-4FA0-866B-5CA0F86282D6}" type="presParOf" srcId="{60B73501-AD92-4544-B7CA-5E7B2533AC96}" destId="{0F6524FB-AF90-48C6-AD5A-1755CD12295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C3BB49-FA67-4234-840F-9C0B030FCC6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7C2B9E-6CF7-4AAF-BA75-D86E247DF39F}" type="parTrans" cxnId="{75A61E4E-9898-46C3-860B-E5FFE02BB5D1}">
      <dgm:prSet custT="1"/>
      <dgm:spPr/>
      <dgm:t>
        <a:bodyPr/>
        <a:lstStyle/>
        <a:p>
          <a:endParaRPr lang="en-US" sz="1800"/>
        </a:p>
      </dgm:t>
    </dgm:pt>
    <dgm:pt modelId="{6C7C022E-791F-407F-A099-A3B09BF8ABE9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rtl="0"/>
          <a:r>
            <a:rPr lang="en-US" sz="1800"/>
            <a:t>In Nov. 2020 received letters of commitment to investigate RTO membership and expansion in Western Interconnection</a:t>
          </a:r>
        </a:p>
      </dgm:t>
    </dgm:pt>
    <dgm:pt modelId="{2E2BF1D1-D813-4570-8B4D-6FADD71645C1}" type="sibTrans" cxnId="{75A61E4E-9898-46C3-860B-E5FFE02BB5D1}">
      <dgm:prSet custT="1"/>
      <dgm:spPr/>
      <dgm:t>
        <a:bodyPr/>
        <a:lstStyle/>
        <a:p>
          <a:endParaRPr lang="en-US" sz="1800"/>
        </a:p>
      </dgm:t>
    </dgm:pt>
    <dgm:pt modelId="{D6ABCC71-C0B2-4E43-A212-E630D2EE5B63}" type="parTrans" cxnId="{41264416-F998-46C9-A5C2-8FFF6C901C0C}">
      <dgm:prSet custT="1"/>
      <dgm:spPr/>
      <dgm:t>
        <a:bodyPr/>
        <a:lstStyle/>
        <a:p>
          <a:endParaRPr lang="en-US" sz="1800"/>
        </a:p>
      </dgm:t>
    </dgm:pt>
    <dgm:pt modelId="{1CA6EDE4-0D5A-4CFB-AA9C-9CA9FECA52D3}">
      <dgm:prSet custT="1"/>
      <dgm:spPr>
        <a:solidFill>
          <a:schemeClr val="accent2">
            <a:hueOff val="-454438"/>
            <a:satOff val="902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rtl="0"/>
          <a:r>
            <a:rPr lang="en-US" sz="1800"/>
            <a:t>Six entities with facilities in the Western Interconnection</a:t>
          </a:r>
        </a:p>
      </dgm:t>
    </dgm:pt>
    <dgm:pt modelId="{A1C17F7C-0A5E-46E1-92CD-644A6A5433D5}" type="sibTrans" cxnId="{41264416-F998-46C9-A5C2-8FFF6C901C0C}">
      <dgm:prSet custT="1"/>
      <dgm:spPr/>
      <dgm:t>
        <a:bodyPr/>
        <a:lstStyle/>
        <a:p>
          <a:endParaRPr lang="en-US" sz="1800"/>
        </a:p>
      </dgm:t>
    </dgm:pt>
    <dgm:pt modelId="{10FF315B-D8EB-4200-873A-B038275E4B30}" type="parTrans" cxnId="{EC19A4C8-7D11-4927-A82B-D808BCB5FFFE}">
      <dgm:prSet custT="1"/>
      <dgm:spPr/>
      <dgm:t>
        <a:bodyPr/>
        <a:lstStyle/>
        <a:p>
          <a:endParaRPr lang="en-US" sz="1800"/>
        </a:p>
      </dgm:t>
    </dgm:pt>
    <dgm:pt modelId="{EE63E970-87BA-4779-8550-88E739B24D40}">
      <dgm:prSet custT="1"/>
      <dgm:spPr>
        <a:solidFill>
          <a:schemeClr val="accent2">
            <a:hueOff val="-908876"/>
            <a:satOff val="1804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rtl="0"/>
          <a:r>
            <a:rPr lang="en-US" sz="1800"/>
            <a:t>Goal to place Western facilities under RTO with minimal changes</a:t>
          </a:r>
        </a:p>
      </dgm:t>
    </dgm:pt>
    <dgm:pt modelId="{77BA7369-9022-4707-B878-3B67A2523F72}" type="sibTrans" cxnId="{EC19A4C8-7D11-4927-A82B-D808BCB5FFFE}">
      <dgm:prSet custT="1"/>
      <dgm:spPr/>
      <dgm:t>
        <a:bodyPr/>
        <a:lstStyle/>
        <a:p>
          <a:endParaRPr lang="en-US" sz="1800"/>
        </a:p>
      </dgm:t>
    </dgm:pt>
    <dgm:pt modelId="{C41D379A-22B8-46C5-B0C4-0229C099C6BC}" type="parTrans" cxnId="{A70A4B03-FF41-47F7-8ED3-7679A9C336D6}">
      <dgm:prSet custT="1"/>
      <dgm:spPr/>
      <dgm:t>
        <a:bodyPr/>
        <a:lstStyle/>
        <a:p>
          <a:endParaRPr lang="en-US" sz="1800"/>
        </a:p>
      </dgm:t>
    </dgm:pt>
    <dgm:pt modelId="{409881B9-7801-46D5-8841-CDDC83DAAFA0}">
      <dgm:prSet custT="1"/>
      <dgm:spPr>
        <a:solidFill>
          <a:schemeClr val="accent2">
            <a:hueOff val="-1363314"/>
            <a:satOff val="2706"/>
            <a:lumOff val="-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rtl="0"/>
          <a:r>
            <a:rPr lang="en-US" sz="1800" dirty="0"/>
            <a:t>SPP Board approved Integration Terms &amp; Conditions in July 2021 and July 2022</a:t>
          </a:r>
        </a:p>
      </dgm:t>
    </dgm:pt>
    <dgm:pt modelId="{EBF41973-5355-4E95-B2B2-6D27C57560FA}" type="sibTrans" cxnId="{A70A4B03-FF41-47F7-8ED3-7679A9C336D6}">
      <dgm:prSet custT="1"/>
      <dgm:spPr/>
      <dgm:t>
        <a:bodyPr/>
        <a:lstStyle/>
        <a:p>
          <a:endParaRPr lang="en-US" sz="1800"/>
        </a:p>
      </dgm:t>
    </dgm:pt>
    <dgm:pt modelId="{B2AE6D83-9C9D-4E98-B528-542C440EAB3A}" type="parTrans" cxnId="{56F94B3B-41CE-42FE-B9A2-5C753F153EFA}">
      <dgm:prSet custT="1"/>
      <dgm:spPr/>
      <dgm:t>
        <a:bodyPr/>
        <a:lstStyle/>
        <a:p>
          <a:endParaRPr lang="en-US" sz="1800"/>
        </a:p>
      </dgm:t>
    </dgm:pt>
    <dgm:pt modelId="{31FF17C8-B1AA-4D8D-924F-D808245F47CA}">
      <dgm:prSet custT="1"/>
      <dgm:spPr>
        <a:solidFill>
          <a:schemeClr val="accent2">
            <a:hueOff val="-1817752"/>
            <a:satOff val="3608"/>
            <a:lumOff val="-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rtl="0"/>
          <a:r>
            <a:rPr lang="en-US" sz="1800" dirty="0"/>
            <a:t>RTO Go-Live scheduled for April 1, 2026</a:t>
          </a:r>
        </a:p>
      </dgm:t>
    </dgm:pt>
    <dgm:pt modelId="{3D1BCACA-1CAF-416C-A0E2-FE44A7B7708C}" type="sibTrans" cxnId="{56F94B3B-41CE-42FE-B9A2-5C753F153EFA}">
      <dgm:prSet custT="1"/>
      <dgm:spPr/>
      <dgm:t>
        <a:bodyPr/>
        <a:lstStyle/>
        <a:p>
          <a:endParaRPr lang="en-US" sz="1800"/>
        </a:p>
      </dgm:t>
    </dgm:pt>
    <dgm:pt modelId="{140678A9-7543-4DD7-98C4-0D4CF79012E8}" type="pres">
      <dgm:prSet presAssocID="{3AC3BB49-FA67-4234-840F-9C0B030FCC60}" presName="linear" presStyleCnt="0">
        <dgm:presLayoutVars>
          <dgm:animLvl val="lvl"/>
          <dgm:resizeHandles val="exact"/>
        </dgm:presLayoutVars>
      </dgm:prSet>
      <dgm:spPr/>
    </dgm:pt>
    <dgm:pt modelId="{FC6432B2-F6EE-4629-9B9C-92DC04F72284}" type="pres">
      <dgm:prSet presAssocID="{6C7C022E-791F-407F-A099-A3B09BF8AB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152728E-B6AA-4BEF-A15F-326506C13F69}" type="pres">
      <dgm:prSet presAssocID="{2E2BF1D1-D813-4570-8B4D-6FADD71645C1}" presName="spacer" presStyleCnt="0"/>
      <dgm:spPr/>
    </dgm:pt>
    <dgm:pt modelId="{346B9392-21A9-45B2-A016-980DAB02AC9C}" type="pres">
      <dgm:prSet presAssocID="{1CA6EDE4-0D5A-4CFB-AA9C-9CA9FECA52D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E43B914-B345-45E3-965A-D48E7D616AE9}" type="pres">
      <dgm:prSet presAssocID="{A1C17F7C-0A5E-46E1-92CD-644A6A5433D5}" presName="spacer" presStyleCnt="0"/>
      <dgm:spPr/>
    </dgm:pt>
    <dgm:pt modelId="{41C7A16D-A0A0-4C17-B86C-8797DA83C288}" type="pres">
      <dgm:prSet presAssocID="{EE63E970-87BA-4779-8550-88E739B24D4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6F48CC4-B030-4E9C-808D-9C95FDD38028}" type="pres">
      <dgm:prSet presAssocID="{77BA7369-9022-4707-B878-3B67A2523F72}" presName="spacer" presStyleCnt="0"/>
      <dgm:spPr/>
    </dgm:pt>
    <dgm:pt modelId="{BD97506C-8798-43E7-B9EA-55332F287AB7}" type="pres">
      <dgm:prSet presAssocID="{409881B9-7801-46D5-8841-CDDC83DAAFA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17C94B9-476A-4D67-B7CF-9FA18FECADBB}" type="pres">
      <dgm:prSet presAssocID="{EBF41973-5355-4E95-B2B2-6D27C57560FA}" presName="spacer" presStyleCnt="0"/>
      <dgm:spPr/>
    </dgm:pt>
    <dgm:pt modelId="{E31F3561-235A-46E2-8850-203DB16251DB}" type="pres">
      <dgm:prSet presAssocID="{31FF17C8-B1AA-4D8D-924F-D808245F47C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70A4B03-FF41-47F7-8ED3-7679A9C336D6}" srcId="{3AC3BB49-FA67-4234-840F-9C0B030FCC60}" destId="{409881B9-7801-46D5-8841-CDDC83DAAFA0}" srcOrd="3" destOrd="0" parTransId="{C41D379A-22B8-46C5-B0C4-0229C099C6BC}" sibTransId="{EBF41973-5355-4E95-B2B2-6D27C57560FA}"/>
    <dgm:cxn modelId="{41264416-F998-46C9-A5C2-8FFF6C901C0C}" srcId="{3AC3BB49-FA67-4234-840F-9C0B030FCC60}" destId="{1CA6EDE4-0D5A-4CFB-AA9C-9CA9FECA52D3}" srcOrd="1" destOrd="0" parTransId="{D6ABCC71-C0B2-4E43-A212-E630D2EE5B63}" sibTransId="{A1C17F7C-0A5E-46E1-92CD-644A6A5433D5}"/>
    <dgm:cxn modelId="{5971012C-B5C3-41EA-AD18-8442B048FFE0}" type="presOf" srcId="{31FF17C8-B1AA-4D8D-924F-D808245F47CA}" destId="{E31F3561-235A-46E2-8850-203DB16251DB}" srcOrd="0" destOrd="0" presId="urn:microsoft.com/office/officeart/2005/8/layout/vList2"/>
    <dgm:cxn modelId="{56F94B3B-41CE-42FE-B9A2-5C753F153EFA}" srcId="{3AC3BB49-FA67-4234-840F-9C0B030FCC60}" destId="{31FF17C8-B1AA-4D8D-924F-D808245F47CA}" srcOrd="4" destOrd="0" parTransId="{B2AE6D83-9C9D-4E98-B528-542C440EAB3A}" sibTransId="{3D1BCACA-1CAF-416C-A0E2-FE44A7B7708C}"/>
    <dgm:cxn modelId="{24843845-CE17-408D-BDB2-5777FD8C55D6}" type="presOf" srcId="{409881B9-7801-46D5-8841-CDDC83DAAFA0}" destId="{BD97506C-8798-43E7-B9EA-55332F287AB7}" srcOrd="0" destOrd="0" presId="urn:microsoft.com/office/officeart/2005/8/layout/vList2"/>
    <dgm:cxn modelId="{75A61E4E-9898-46C3-860B-E5FFE02BB5D1}" srcId="{3AC3BB49-FA67-4234-840F-9C0B030FCC60}" destId="{6C7C022E-791F-407F-A099-A3B09BF8ABE9}" srcOrd="0" destOrd="0" parTransId="{567C2B9E-6CF7-4AAF-BA75-D86E247DF39F}" sibTransId="{2E2BF1D1-D813-4570-8B4D-6FADD71645C1}"/>
    <dgm:cxn modelId="{7325F263-5E57-4C62-AB38-4A51E47E3D3A}" type="presOf" srcId="{1CA6EDE4-0D5A-4CFB-AA9C-9CA9FECA52D3}" destId="{346B9392-21A9-45B2-A016-980DAB02AC9C}" srcOrd="0" destOrd="0" presId="urn:microsoft.com/office/officeart/2005/8/layout/vList2"/>
    <dgm:cxn modelId="{C78EBCAC-8F82-4631-9C6B-EFA77B6DF5C9}" type="presOf" srcId="{3AC3BB49-FA67-4234-840F-9C0B030FCC60}" destId="{140678A9-7543-4DD7-98C4-0D4CF79012E8}" srcOrd="0" destOrd="0" presId="urn:microsoft.com/office/officeart/2005/8/layout/vList2"/>
    <dgm:cxn modelId="{1583C3C4-FFCC-49C0-80CB-771C48EBBA6A}" type="presOf" srcId="{6C7C022E-791F-407F-A099-A3B09BF8ABE9}" destId="{FC6432B2-F6EE-4629-9B9C-92DC04F72284}" srcOrd="0" destOrd="0" presId="urn:microsoft.com/office/officeart/2005/8/layout/vList2"/>
    <dgm:cxn modelId="{EC19A4C8-7D11-4927-A82B-D808BCB5FFFE}" srcId="{3AC3BB49-FA67-4234-840F-9C0B030FCC60}" destId="{EE63E970-87BA-4779-8550-88E739B24D40}" srcOrd="2" destOrd="0" parTransId="{10FF315B-D8EB-4200-873A-B038275E4B30}" sibTransId="{77BA7369-9022-4707-B878-3B67A2523F72}"/>
    <dgm:cxn modelId="{5B96C7F0-AF04-440C-93CA-F7B81381DB84}" type="presOf" srcId="{EE63E970-87BA-4779-8550-88E739B24D40}" destId="{41C7A16D-A0A0-4C17-B86C-8797DA83C288}" srcOrd="0" destOrd="0" presId="urn:microsoft.com/office/officeart/2005/8/layout/vList2"/>
    <dgm:cxn modelId="{0E24617E-C060-4410-A1F7-6F468D1B4EA7}" type="presParOf" srcId="{140678A9-7543-4DD7-98C4-0D4CF79012E8}" destId="{FC6432B2-F6EE-4629-9B9C-92DC04F72284}" srcOrd="0" destOrd="0" presId="urn:microsoft.com/office/officeart/2005/8/layout/vList2"/>
    <dgm:cxn modelId="{D2C43B3E-03B2-4AA7-82C5-E60246C6069E}" type="presParOf" srcId="{140678A9-7543-4DD7-98C4-0D4CF79012E8}" destId="{4152728E-B6AA-4BEF-A15F-326506C13F69}" srcOrd="1" destOrd="0" presId="urn:microsoft.com/office/officeart/2005/8/layout/vList2"/>
    <dgm:cxn modelId="{C0FFEFCE-189E-4AAA-A7D7-79393AF82270}" type="presParOf" srcId="{140678A9-7543-4DD7-98C4-0D4CF79012E8}" destId="{346B9392-21A9-45B2-A016-980DAB02AC9C}" srcOrd="2" destOrd="0" presId="urn:microsoft.com/office/officeart/2005/8/layout/vList2"/>
    <dgm:cxn modelId="{0B975AF1-0AB9-4920-A418-1AA5840BF3C6}" type="presParOf" srcId="{140678A9-7543-4DD7-98C4-0D4CF79012E8}" destId="{4E43B914-B345-45E3-965A-D48E7D616AE9}" srcOrd="3" destOrd="0" presId="urn:microsoft.com/office/officeart/2005/8/layout/vList2"/>
    <dgm:cxn modelId="{9748DDC9-2092-4957-BE8A-7E68FC7C7C57}" type="presParOf" srcId="{140678A9-7543-4DD7-98C4-0D4CF79012E8}" destId="{41C7A16D-A0A0-4C17-B86C-8797DA83C288}" srcOrd="4" destOrd="0" presId="urn:microsoft.com/office/officeart/2005/8/layout/vList2"/>
    <dgm:cxn modelId="{60ED1EE9-F03C-4474-947A-B4EAFEBEEAE8}" type="presParOf" srcId="{140678A9-7543-4DD7-98C4-0D4CF79012E8}" destId="{B6F48CC4-B030-4E9C-808D-9C95FDD38028}" srcOrd="5" destOrd="0" presId="urn:microsoft.com/office/officeart/2005/8/layout/vList2"/>
    <dgm:cxn modelId="{F61D8236-1E40-4899-88A3-7F304807C59B}" type="presParOf" srcId="{140678A9-7543-4DD7-98C4-0D4CF79012E8}" destId="{BD97506C-8798-43E7-B9EA-55332F287AB7}" srcOrd="6" destOrd="0" presId="urn:microsoft.com/office/officeart/2005/8/layout/vList2"/>
    <dgm:cxn modelId="{98CEE544-F599-47ED-8ADC-CDC9BF874309}" type="presParOf" srcId="{140678A9-7543-4DD7-98C4-0D4CF79012E8}" destId="{E17C94B9-476A-4D67-B7CF-9FA18FECADBB}" srcOrd="7" destOrd="0" presId="urn:microsoft.com/office/officeart/2005/8/layout/vList2"/>
    <dgm:cxn modelId="{B3C102C4-446C-41DB-AABD-DABA27270106}" type="presParOf" srcId="{140678A9-7543-4DD7-98C4-0D4CF79012E8}" destId="{E31F3561-235A-46E2-8850-203DB16251D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290ED-646C-4C93-82A6-8424E1C70EFB}">
      <dsp:nvSpPr>
        <dsp:cNvPr id="0" name=""/>
        <dsp:cNvSpPr/>
      </dsp:nvSpPr>
      <dsp:spPr>
        <a:xfrm>
          <a:off x="0" y="861"/>
          <a:ext cx="7942236" cy="55692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j-lt"/>
            </a:rPr>
            <a:t>RTO Expansion</a:t>
          </a:r>
        </a:p>
      </dsp:txBody>
      <dsp:txXfrm>
        <a:off x="27187" y="28048"/>
        <a:ext cx="7887862" cy="502546"/>
      </dsp:txXfrm>
    </dsp:sp>
    <dsp:sp modelId="{53E792A5-76CF-4048-A66C-F42C3F60E906}">
      <dsp:nvSpPr>
        <dsp:cNvPr id="0" name=""/>
        <dsp:cNvSpPr/>
      </dsp:nvSpPr>
      <dsp:spPr>
        <a:xfrm>
          <a:off x="0" y="557781"/>
          <a:ext cx="7942236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166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7 organizations joining RTO in 2024; expected $49M annual savings for new &amp; existing members</a:t>
          </a:r>
        </a:p>
      </dsp:txBody>
      <dsp:txXfrm>
        <a:off x="0" y="557781"/>
        <a:ext cx="7942236" cy="281520"/>
      </dsp:txXfrm>
    </dsp:sp>
    <dsp:sp modelId="{C474AF35-9B20-47D9-8FC0-59B218D5F37F}">
      <dsp:nvSpPr>
        <dsp:cNvPr id="0" name=""/>
        <dsp:cNvSpPr/>
      </dsp:nvSpPr>
      <dsp:spPr>
        <a:xfrm>
          <a:off x="0" y="839301"/>
          <a:ext cx="7942236" cy="55692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j-lt"/>
            </a:rPr>
            <a:t>Western Energy Imbalance Service (WEIS) Market </a:t>
          </a:r>
        </a:p>
      </dsp:txBody>
      <dsp:txXfrm>
        <a:off x="27187" y="866488"/>
        <a:ext cx="7887862" cy="502546"/>
      </dsp:txXfrm>
    </dsp:sp>
    <dsp:sp modelId="{D722F154-0A2B-4C25-994C-A2ED6B09190E}">
      <dsp:nvSpPr>
        <dsp:cNvPr id="0" name=""/>
        <dsp:cNvSpPr/>
      </dsp:nvSpPr>
      <dsp:spPr>
        <a:xfrm>
          <a:off x="0" y="1396221"/>
          <a:ext cx="7942236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166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Launched Feb. 2021; 3 new members joined in 2023 bringing load to 13.5GW</a:t>
          </a:r>
        </a:p>
      </dsp:txBody>
      <dsp:txXfrm>
        <a:off x="0" y="1396221"/>
        <a:ext cx="7942236" cy="281520"/>
      </dsp:txXfrm>
    </dsp:sp>
    <dsp:sp modelId="{A48FACA6-F8CB-4434-A6E7-7E12CE33CD9B}">
      <dsp:nvSpPr>
        <dsp:cNvPr id="0" name=""/>
        <dsp:cNvSpPr/>
      </dsp:nvSpPr>
      <dsp:spPr>
        <a:xfrm>
          <a:off x="0" y="1677741"/>
          <a:ext cx="7942236" cy="55692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j-lt"/>
            </a:rPr>
            <a:t>Markets+</a:t>
          </a:r>
        </a:p>
      </dsp:txBody>
      <dsp:txXfrm>
        <a:off x="27187" y="1704928"/>
        <a:ext cx="7887862" cy="502546"/>
      </dsp:txXfrm>
    </dsp:sp>
    <dsp:sp modelId="{69E4EF3E-006C-4E66-ABEF-7E136E6B7236}">
      <dsp:nvSpPr>
        <dsp:cNvPr id="0" name=""/>
        <dsp:cNvSpPr/>
      </dsp:nvSpPr>
      <dsp:spPr>
        <a:xfrm>
          <a:off x="0" y="2234661"/>
          <a:ext cx="7942236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166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New real-time/day-ahead market in development with western parties</a:t>
          </a:r>
        </a:p>
      </dsp:txBody>
      <dsp:txXfrm>
        <a:off x="0" y="2234661"/>
        <a:ext cx="7942236" cy="281520"/>
      </dsp:txXfrm>
    </dsp:sp>
    <dsp:sp modelId="{FE019425-19DF-479D-9C51-1B0B6A69CD70}">
      <dsp:nvSpPr>
        <dsp:cNvPr id="0" name=""/>
        <dsp:cNvSpPr/>
      </dsp:nvSpPr>
      <dsp:spPr>
        <a:xfrm>
          <a:off x="0" y="2516181"/>
          <a:ext cx="7942236" cy="556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j-lt"/>
            </a:rPr>
            <a:t>Western Reliability Coordination Service</a:t>
          </a:r>
        </a:p>
      </dsp:txBody>
      <dsp:txXfrm>
        <a:off x="27187" y="2543368"/>
        <a:ext cx="7887862" cy="502546"/>
      </dsp:txXfrm>
    </dsp:sp>
    <dsp:sp modelId="{26A812C3-BB99-4DF1-9261-EA61D8D5AAB9}">
      <dsp:nvSpPr>
        <dsp:cNvPr id="0" name=""/>
        <dsp:cNvSpPr/>
      </dsp:nvSpPr>
      <dsp:spPr>
        <a:xfrm>
          <a:off x="0" y="3073101"/>
          <a:ext cx="7942236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166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Maintaining reliability for </a:t>
          </a:r>
          <a:r>
            <a:rPr lang="en-US" sz="1300" b="0" i="0" kern="1200"/>
            <a:t>13 western transmission operators</a:t>
          </a:r>
          <a:endParaRPr lang="en-US" sz="1300" kern="1200"/>
        </a:p>
      </dsp:txBody>
      <dsp:txXfrm>
        <a:off x="0" y="3073101"/>
        <a:ext cx="7942236" cy="281520"/>
      </dsp:txXfrm>
    </dsp:sp>
    <dsp:sp modelId="{E6F9FAE3-7049-463C-9685-BA34D9D03717}">
      <dsp:nvSpPr>
        <dsp:cNvPr id="0" name=""/>
        <dsp:cNvSpPr/>
      </dsp:nvSpPr>
      <dsp:spPr>
        <a:xfrm>
          <a:off x="0" y="3354621"/>
          <a:ext cx="7942236" cy="556920"/>
        </a:xfrm>
        <a:prstGeom prst="roundRect">
          <a:avLst/>
        </a:prstGeom>
        <a:solidFill>
          <a:srgbClr val="FF75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j-lt"/>
            </a:rPr>
            <a:t>Western Interconnection Unscheduled Flow Mitigation Plan</a:t>
          </a:r>
        </a:p>
      </dsp:txBody>
      <dsp:txXfrm>
        <a:off x="27187" y="3381808"/>
        <a:ext cx="7887862" cy="502546"/>
      </dsp:txXfrm>
    </dsp:sp>
    <dsp:sp modelId="{EBCC7833-0BF5-4D83-8FE1-7F94C3B81398}">
      <dsp:nvSpPr>
        <dsp:cNvPr id="0" name=""/>
        <dsp:cNvSpPr/>
      </dsp:nvSpPr>
      <dsp:spPr>
        <a:xfrm>
          <a:off x="0" y="3911541"/>
          <a:ext cx="7942236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166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Helping 6 western organizations manage grid congestion</a:t>
          </a:r>
        </a:p>
      </dsp:txBody>
      <dsp:txXfrm>
        <a:off x="0" y="3911541"/>
        <a:ext cx="7942236" cy="281520"/>
      </dsp:txXfrm>
    </dsp:sp>
    <dsp:sp modelId="{1A32F912-281F-4B82-B7E8-A4F0FD9E7D16}">
      <dsp:nvSpPr>
        <dsp:cNvPr id="0" name=""/>
        <dsp:cNvSpPr/>
      </dsp:nvSpPr>
      <dsp:spPr>
        <a:xfrm>
          <a:off x="0" y="4193061"/>
          <a:ext cx="7942236" cy="55692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j-lt"/>
            </a:rPr>
            <a:t>Western Resource Adequacy Program Operator</a:t>
          </a:r>
        </a:p>
      </dsp:txBody>
      <dsp:txXfrm>
        <a:off x="27187" y="4220248"/>
        <a:ext cx="7887862" cy="502546"/>
      </dsp:txXfrm>
    </dsp:sp>
    <dsp:sp modelId="{6FCDD0C1-4E32-492B-AD41-C7180B7EDCE8}">
      <dsp:nvSpPr>
        <dsp:cNvPr id="0" name=""/>
        <dsp:cNvSpPr/>
      </dsp:nvSpPr>
      <dsp:spPr>
        <a:xfrm>
          <a:off x="0" y="4749981"/>
          <a:ext cx="7942236" cy="28152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166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Partnering with Western Power Pool to ensure resource adequacy</a:t>
          </a:r>
        </a:p>
      </dsp:txBody>
      <dsp:txXfrm>
        <a:off x="0" y="4749981"/>
        <a:ext cx="7942236" cy="28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5CCE8-0E42-47B3-BDCB-DD61FF597CB8}">
      <dsp:nvSpPr>
        <dsp:cNvPr id="0" name=""/>
        <dsp:cNvSpPr/>
      </dsp:nvSpPr>
      <dsp:spPr>
        <a:xfrm>
          <a:off x="5034" y="0"/>
          <a:ext cx="4842569" cy="485140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Phase 1: Funded Investigation</a:t>
          </a:r>
        </a:p>
      </dsp:txBody>
      <dsp:txXfrm>
        <a:off x="5034" y="0"/>
        <a:ext cx="4842569" cy="1455420"/>
      </dsp:txXfrm>
    </dsp:sp>
    <dsp:sp modelId="{51E6B32B-97F1-421A-AFB8-B7E74477F66A}">
      <dsp:nvSpPr>
        <dsp:cNvPr id="0" name=""/>
        <dsp:cNvSpPr/>
      </dsp:nvSpPr>
      <dsp:spPr>
        <a:xfrm>
          <a:off x="489291" y="1456841"/>
          <a:ext cx="3874055" cy="146276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Supportive entities that want to design Markets+ market operations and draft governing documents</a:t>
          </a:r>
        </a:p>
      </dsp:txBody>
      <dsp:txXfrm>
        <a:off x="532134" y="1499684"/>
        <a:ext cx="3788369" cy="1377077"/>
      </dsp:txXfrm>
    </dsp:sp>
    <dsp:sp modelId="{AC9856EF-CA40-4155-8538-2457AEC181E4}">
      <dsp:nvSpPr>
        <dsp:cNvPr id="0" name=""/>
        <dsp:cNvSpPr/>
      </dsp:nvSpPr>
      <dsp:spPr>
        <a:xfrm>
          <a:off x="489291" y="3144645"/>
          <a:ext cx="3874055" cy="146276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FERC Tarif filed and waiting approval</a:t>
          </a:r>
        </a:p>
      </dsp:txBody>
      <dsp:txXfrm>
        <a:off x="532134" y="3187488"/>
        <a:ext cx="3788369" cy="1377077"/>
      </dsp:txXfrm>
    </dsp:sp>
    <dsp:sp modelId="{F706B246-9AEA-42A4-82D7-9A81D2473587}">
      <dsp:nvSpPr>
        <dsp:cNvPr id="0" name=""/>
        <dsp:cNvSpPr/>
      </dsp:nvSpPr>
      <dsp:spPr>
        <a:xfrm>
          <a:off x="5210796" y="0"/>
          <a:ext cx="4842569" cy="485140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Phase 2: Implementation</a:t>
          </a:r>
        </a:p>
      </dsp:txBody>
      <dsp:txXfrm>
        <a:off x="5210796" y="0"/>
        <a:ext cx="4842569" cy="1455420"/>
      </dsp:txXfrm>
    </dsp:sp>
    <dsp:sp modelId="{D824E8C0-A793-40B7-A3D8-EBC33F489A95}">
      <dsp:nvSpPr>
        <dsp:cNvPr id="0" name=""/>
        <dsp:cNvSpPr/>
      </dsp:nvSpPr>
      <dsp:spPr>
        <a:xfrm>
          <a:off x="5695053" y="1455834"/>
          <a:ext cx="3874055" cy="95310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Upon FERC approval, SPP acquires/modifies necessary software, hardware and related processes</a:t>
          </a:r>
        </a:p>
      </dsp:txBody>
      <dsp:txXfrm>
        <a:off x="5722968" y="1483749"/>
        <a:ext cx="3818225" cy="897275"/>
      </dsp:txXfrm>
    </dsp:sp>
    <dsp:sp modelId="{0A1A85AA-9A85-4027-98D8-7DD9DB4F041D}">
      <dsp:nvSpPr>
        <dsp:cNvPr id="0" name=""/>
        <dsp:cNvSpPr/>
      </dsp:nvSpPr>
      <dsp:spPr>
        <a:xfrm>
          <a:off x="5695053" y="2555572"/>
          <a:ext cx="3874055" cy="95310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Participating entities fully commit to fund efforts</a:t>
          </a:r>
        </a:p>
      </dsp:txBody>
      <dsp:txXfrm>
        <a:off x="5722968" y="2583487"/>
        <a:ext cx="3818225" cy="897275"/>
      </dsp:txXfrm>
    </dsp:sp>
    <dsp:sp modelId="{0F6524FB-AF90-48C6-AD5A-1755CD122953}">
      <dsp:nvSpPr>
        <dsp:cNvPr id="0" name=""/>
        <dsp:cNvSpPr/>
      </dsp:nvSpPr>
      <dsp:spPr>
        <a:xfrm>
          <a:off x="5695053" y="3655309"/>
          <a:ext cx="3874055" cy="95310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Entities integrated into the system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Estimated to be in 2027</a:t>
          </a:r>
        </a:p>
      </dsp:txBody>
      <dsp:txXfrm>
        <a:off x="5722968" y="3683224"/>
        <a:ext cx="3818225" cy="897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432B2-F6EE-4629-9B9C-92DC04F72284}">
      <dsp:nvSpPr>
        <dsp:cNvPr id="0" name=""/>
        <dsp:cNvSpPr/>
      </dsp:nvSpPr>
      <dsp:spPr>
        <a:xfrm>
          <a:off x="0" y="363"/>
          <a:ext cx="10617388" cy="7661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 Nov. 2020 received letters of commitment to investigate RTO membership and expansion in Western Interconnection</a:t>
          </a:r>
        </a:p>
      </dsp:txBody>
      <dsp:txXfrm>
        <a:off x="37401" y="37764"/>
        <a:ext cx="10542586" cy="691365"/>
      </dsp:txXfrm>
    </dsp:sp>
    <dsp:sp modelId="{346B9392-21A9-45B2-A016-980DAB02AC9C}">
      <dsp:nvSpPr>
        <dsp:cNvPr id="0" name=""/>
        <dsp:cNvSpPr/>
      </dsp:nvSpPr>
      <dsp:spPr>
        <a:xfrm>
          <a:off x="0" y="780817"/>
          <a:ext cx="10617388" cy="766167"/>
        </a:xfrm>
        <a:prstGeom prst="roundRect">
          <a:avLst/>
        </a:prstGeom>
        <a:solidFill>
          <a:schemeClr val="accent2">
            <a:hueOff val="-454438"/>
            <a:satOff val="902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Six entities with facilities in the Western Interconnection</a:t>
          </a:r>
        </a:p>
      </dsp:txBody>
      <dsp:txXfrm>
        <a:off x="37401" y="818218"/>
        <a:ext cx="10542586" cy="691365"/>
      </dsp:txXfrm>
    </dsp:sp>
    <dsp:sp modelId="{41C7A16D-A0A0-4C17-B86C-8797DA83C288}">
      <dsp:nvSpPr>
        <dsp:cNvPr id="0" name=""/>
        <dsp:cNvSpPr/>
      </dsp:nvSpPr>
      <dsp:spPr>
        <a:xfrm>
          <a:off x="0" y="1561272"/>
          <a:ext cx="10617388" cy="766167"/>
        </a:xfrm>
        <a:prstGeom prst="roundRect">
          <a:avLst/>
        </a:prstGeom>
        <a:solidFill>
          <a:schemeClr val="accent2">
            <a:hueOff val="-908876"/>
            <a:satOff val="1804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Goal to place Western facilities under RTO with minimal changes</a:t>
          </a:r>
        </a:p>
      </dsp:txBody>
      <dsp:txXfrm>
        <a:off x="37401" y="1598673"/>
        <a:ext cx="10542586" cy="691365"/>
      </dsp:txXfrm>
    </dsp:sp>
    <dsp:sp modelId="{BD97506C-8798-43E7-B9EA-55332F287AB7}">
      <dsp:nvSpPr>
        <dsp:cNvPr id="0" name=""/>
        <dsp:cNvSpPr/>
      </dsp:nvSpPr>
      <dsp:spPr>
        <a:xfrm>
          <a:off x="0" y="2341727"/>
          <a:ext cx="10617388" cy="766167"/>
        </a:xfrm>
        <a:prstGeom prst="roundRect">
          <a:avLst/>
        </a:prstGeom>
        <a:solidFill>
          <a:schemeClr val="accent2">
            <a:hueOff val="-1363314"/>
            <a:satOff val="2706"/>
            <a:lumOff val="-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SPP Board approved Integration Terms &amp; Conditions in July 2021 and July 2022</a:t>
          </a:r>
        </a:p>
      </dsp:txBody>
      <dsp:txXfrm>
        <a:off x="37401" y="2379128"/>
        <a:ext cx="10542586" cy="691365"/>
      </dsp:txXfrm>
    </dsp:sp>
    <dsp:sp modelId="{E31F3561-235A-46E2-8850-203DB16251DB}">
      <dsp:nvSpPr>
        <dsp:cNvPr id="0" name=""/>
        <dsp:cNvSpPr/>
      </dsp:nvSpPr>
      <dsp:spPr>
        <a:xfrm>
          <a:off x="0" y="3122181"/>
          <a:ext cx="10617388" cy="766167"/>
        </a:xfrm>
        <a:prstGeom prst="roundRect">
          <a:avLst/>
        </a:prstGeom>
        <a:solidFill>
          <a:schemeClr val="accent2">
            <a:hueOff val="-1817752"/>
            <a:satOff val="3608"/>
            <a:lumOff val="-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RTO Go-Live scheduled for April 1, 2026</a:t>
          </a:r>
        </a:p>
      </dsp:txBody>
      <dsp:txXfrm>
        <a:off x="37401" y="3159582"/>
        <a:ext cx="10542586" cy="691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212E8-A02B-4C87-B3DC-A955CA1B1E34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5791E-BB10-48FC-A297-592526681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1213" y="1220788"/>
            <a:ext cx="5856287" cy="3294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7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673A0-9730-427B-BB97-18C0C28887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786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673A0-9730-427B-BB97-18C0C28887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94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A3DEE2-8B4D-4E62-ACDD-E5FD04E79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29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itchFamily="34" charset="0"/>
                <a:ea typeface="ＭＳ Ｐゴシック" pitchFamily="34" charset="-128"/>
              </a:rPr>
              <a:t>We offer a number of services for our members, including: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itchFamily="34" charset="0"/>
                <a:ea typeface="ＭＳ Ｐゴシック" pitchFamily="34" charset="-128"/>
              </a:rPr>
              <a:t> Facilitating meetings and decision-making processes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itchFamily="34" charset="0"/>
                <a:ea typeface="ＭＳ Ｐゴシック" pitchFamily="34" charset="-128"/>
              </a:rPr>
              <a:t> Monitoring the grid to maintain electric reliability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itchFamily="34" charset="0"/>
                <a:ea typeface="ＭＳ Ｐゴシック" pitchFamily="34" charset="-128"/>
              </a:rPr>
              <a:t> Processing requests for use of the transmission grid under a tariff with consistent rates and terms for all participants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itchFamily="34" charset="0"/>
                <a:ea typeface="ＭＳ Ｐゴシック" pitchFamily="34" charset="-128"/>
              </a:rPr>
              <a:t> Operating a wholesale energy market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itchFamily="34" charset="0"/>
                <a:ea typeface="ＭＳ Ｐゴシック" pitchFamily="34" charset="-128"/>
              </a:rPr>
              <a:t> Ensuring that users, owners, and operators of the bulk transmission system are in compliance with federal reliability standards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itchFamily="34" charset="0"/>
                <a:ea typeface="ＭＳ Ｐゴシック" pitchFamily="34" charset="-128"/>
              </a:rPr>
              <a:t> Creating regional reliability standards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itchFamily="34" charset="0"/>
                <a:ea typeface="ＭＳ Ｐゴシック" pitchFamily="34" charset="-128"/>
              </a:rPr>
              <a:t> Planning for future transmission needs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itchFamily="34" charset="0"/>
                <a:ea typeface="ＭＳ Ｐゴシック" pitchFamily="34" charset="-128"/>
              </a:rPr>
              <a:t>With all of our services, we focus on being regional, independent, and cost-effective. Our overarching goal is maintaining electric reliability.</a:t>
            </a:r>
          </a:p>
        </p:txBody>
      </p:sp>
    </p:spTree>
    <p:extLst>
      <p:ext uri="{BB962C8B-B14F-4D97-AF65-F5344CB8AC3E}">
        <p14:creationId xmlns:p14="http://schemas.microsoft.com/office/powerpoint/2010/main" val="270374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4" y="-1"/>
            <a:ext cx="12195694" cy="6858001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 bwMode="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4406" y="1136821"/>
            <a:ext cx="10069032" cy="2965621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4405" y="4102442"/>
            <a:ext cx="7174923" cy="1757251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7" y="455492"/>
            <a:ext cx="3347210" cy="115478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 bwMode="white">
          <a:xfrm>
            <a:off x="4211237" y="6390804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 bwMode="white">
          <a:xfrm>
            <a:off x="6380514" y="6376351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 bwMode="white">
          <a:xfrm>
            <a:off x="7585616" y="6376351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962" y="6394208"/>
            <a:ext cx="269235" cy="2692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298" y="6380816"/>
            <a:ext cx="297489" cy="2974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547" y="6366090"/>
            <a:ext cx="307777" cy="307777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 userDrawn="1"/>
        </p:nvSpPr>
        <p:spPr bwMode="white">
          <a:xfrm>
            <a:off x="1225568" y="6276399"/>
            <a:ext cx="25289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8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together to responsibly and economically keep the lights on today and in the future.</a:t>
            </a:r>
            <a:endParaRPr kumimoji="0" lang="en-US" altLang="en-US" sz="9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480" y="455492"/>
            <a:ext cx="2044728" cy="10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45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Graphic with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200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4" y="564204"/>
            <a:ext cx="4159182" cy="1214354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64204"/>
            <a:ext cx="6392727" cy="5729591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48113"/>
            <a:ext cx="4159181" cy="4445683"/>
          </a:xfrm>
        </p:spPr>
        <p:txBody>
          <a:bodyPr>
            <a:normAutofit/>
          </a:bodyPr>
          <a:lstStyle>
            <a:lvl1pPr marL="0" indent="0">
              <a:buNone/>
              <a:defRPr sz="2400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608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3" y="554478"/>
            <a:ext cx="4688205" cy="1193936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6119" y="554477"/>
            <a:ext cx="5825665" cy="5586831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28800"/>
            <a:ext cx="4688205" cy="44455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651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Info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3055" y="564204"/>
            <a:ext cx="5566322" cy="273347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36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3055" y="3297677"/>
            <a:ext cx="5566322" cy="3032117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2000" cap="none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2164" y="729338"/>
            <a:ext cx="4864235" cy="4919662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2" y="5998919"/>
            <a:ext cx="1706908" cy="8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54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4" y="-1"/>
            <a:ext cx="12195694" cy="6858001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 bwMode="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4406" y="1136821"/>
            <a:ext cx="10069032" cy="2965621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4405" y="4102442"/>
            <a:ext cx="7174923" cy="1757251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7" y="455492"/>
            <a:ext cx="3347210" cy="115478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 bwMode="white">
          <a:xfrm>
            <a:off x="4211237" y="6390804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 bwMode="white">
          <a:xfrm>
            <a:off x="6380514" y="6376351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 bwMode="white">
          <a:xfrm>
            <a:off x="7585616" y="6376351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962" y="6394208"/>
            <a:ext cx="269235" cy="2692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298" y="6380816"/>
            <a:ext cx="297489" cy="2974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547" y="6366090"/>
            <a:ext cx="307777" cy="307777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 userDrawn="1"/>
        </p:nvSpPr>
        <p:spPr bwMode="white">
          <a:xfrm>
            <a:off x="1225568" y="6268705"/>
            <a:ext cx="252898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9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together to responsibly and economically keep the lights on today and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4198531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REQUIRE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 bwMode="lt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0" y="1128409"/>
            <a:ext cx="10050012" cy="294375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7"/>
            <a:ext cx="10050013" cy="1672577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7" y="455492"/>
            <a:ext cx="3347210" cy="115478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 bwMode="invGray">
          <a:xfrm>
            <a:off x="4211237" y="6390804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 bwMode="invGray">
          <a:xfrm>
            <a:off x="6380514" y="6376351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 bwMode="invGray">
          <a:xfrm>
            <a:off x="7585616" y="6376351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927962" y="6394208"/>
            <a:ext cx="269235" cy="2692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6075298" y="6380816"/>
            <a:ext cx="297489" cy="297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7294547" y="6366090"/>
            <a:ext cx="307777" cy="307777"/>
          </a:xfrm>
          <a:prstGeom prst="rect">
            <a:avLst/>
          </a:prstGeom>
        </p:spPr>
      </p:pic>
      <p:sp>
        <p:nvSpPr>
          <p:cNvPr id="26" name="Rectangle 1"/>
          <p:cNvSpPr>
            <a:spLocks noChangeArrowheads="1"/>
          </p:cNvSpPr>
          <p:nvPr userDrawn="1"/>
        </p:nvSpPr>
        <p:spPr bwMode="invGray">
          <a:xfrm>
            <a:off x="1225568" y="6268705"/>
            <a:ext cx="252898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9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together to responsibly and economically keep the lights on today and in the future.</a:t>
            </a: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55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 bwMode="lt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1" y="1171692"/>
            <a:ext cx="10050012" cy="291374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8"/>
            <a:ext cx="10050013" cy="1796213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94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2261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790" y="1510018"/>
            <a:ext cx="494601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0018"/>
            <a:ext cx="496597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859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776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REQUIRE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 bwMode="lt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rgbClr val="CF1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0" y="1128409"/>
            <a:ext cx="10050012" cy="294375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7"/>
            <a:ext cx="10050013" cy="1672577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97" y="455492"/>
            <a:ext cx="3347210" cy="115478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 bwMode="invGray">
          <a:xfrm>
            <a:off x="4211237" y="6390804"/>
            <a:ext cx="183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SouthwestPowerPool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 bwMode="invGray">
          <a:xfrm>
            <a:off x="6380514" y="6376351"/>
            <a:ext cx="97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SPPorg</a:t>
            </a:r>
            <a:endParaRPr lang="en-US" sz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 bwMode="invGray">
          <a:xfrm>
            <a:off x="7585616" y="6376351"/>
            <a:ext cx="192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Segoe UI Semilight" panose="020B0402040204020203" pitchFamily="34" charset="0"/>
                <a:cs typeface="Segoe UI Semilight" panose="020B0402040204020203" pitchFamily="34" charset="0"/>
              </a:rPr>
              <a:t>southwest-power-pool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927962" y="6394208"/>
            <a:ext cx="269235" cy="2692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6075298" y="6380816"/>
            <a:ext cx="297489" cy="297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7294547" y="6366090"/>
            <a:ext cx="307777" cy="307777"/>
          </a:xfrm>
          <a:prstGeom prst="rect">
            <a:avLst/>
          </a:prstGeom>
        </p:spPr>
      </p:pic>
      <p:sp>
        <p:nvSpPr>
          <p:cNvPr id="26" name="Rectangle 1"/>
          <p:cNvSpPr>
            <a:spLocks noChangeArrowheads="1"/>
          </p:cNvSpPr>
          <p:nvPr userDrawn="1"/>
        </p:nvSpPr>
        <p:spPr bwMode="invGray">
          <a:xfrm>
            <a:off x="1225568" y="6276399"/>
            <a:ext cx="25289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8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together to responsibly and economically keep the lights on today and in the future.</a:t>
            </a:r>
            <a:endParaRPr kumimoji="0" lang="en-US" altLang="en-US" sz="9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480" y="455492"/>
            <a:ext cx="2044728" cy="10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33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it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570452"/>
            <a:ext cx="10058401" cy="58774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739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2199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6772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Graphic with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94872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4" y="564204"/>
            <a:ext cx="4159182" cy="1214354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64204"/>
            <a:ext cx="6392727" cy="5729591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48113"/>
            <a:ext cx="4159181" cy="4445683"/>
          </a:xfrm>
        </p:spPr>
        <p:txBody>
          <a:bodyPr>
            <a:normAutofit/>
          </a:bodyPr>
          <a:lstStyle>
            <a:lvl1pPr marL="0" indent="0">
              <a:buNone/>
              <a:defRPr sz="2400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671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43" y="554478"/>
            <a:ext cx="4688205" cy="1193936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6119" y="554477"/>
            <a:ext cx="5825665" cy="5586831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844" y="1828800"/>
            <a:ext cx="4688205" cy="44455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2565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Info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3055" y="564204"/>
            <a:ext cx="5566322" cy="2733473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36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3055" y="3297677"/>
            <a:ext cx="5566322" cy="3032117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2000" cap="none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2164" y="729338"/>
            <a:ext cx="4864235" cy="4919662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87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1DB6-5490-422B-B7C4-10C42B0CBD67}" type="datetime1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ltGray">
          <a:xfrm rot="16200000">
            <a:off x="9921240" y="4046539"/>
            <a:ext cx="3581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6561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(OPTIONA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 userDrawn="1"/>
        </p:nvSpPr>
        <p:spPr bwMode="ltGray">
          <a:xfrm>
            <a:off x="0" y="0"/>
            <a:ext cx="8239328" cy="6858000"/>
          </a:xfrm>
          <a:custGeom>
            <a:avLst/>
            <a:gdLst>
              <a:gd name="connsiteX0" fmla="*/ 1412263 w 8239328"/>
              <a:gd name="connsiteY0" fmla="*/ 0 h 6858000"/>
              <a:gd name="connsiteX1" fmla="*/ 6611273 w 8239328"/>
              <a:gd name="connsiteY1" fmla="*/ 0 h 6858000"/>
              <a:gd name="connsiteX2" fmla="*/ 6700889 w 8239328"/>
              <a:gd name="connsiteY2" fmla="*/ 70424 h 6858000"/>
              <a:gd name="connsiteX3" fmla="*/ 8239328 w 8239328"/>
              <a:gd name="connsiteY3" fmla="*/ 3332615 h 6858000"/>
              <a:gd name="connsiteX4" fmla="*/ 6375437 w 8239328"/>
              <a:gd name="connsiteY4" fmla="*/ 6838174 h 6858000"/>
              <a:gd name="connsiteX5" fmla="*/ 6344512 w 8239328"/>
              <a:gd name="connsiteY5" fmla="*/ 6858000 h 6858000"/>
              <a:gd name="connsiteX6" fmla="*/ 1679024 w 8239328"/>
              <a:gd name="connsiteY6" fmla="*/ 6858000 h 6858000"/>
              <a:gd name="connsiteX7" fmla="*/ 1648099 w 8239328"/>
              <a:gd name="connsiteY7" fmla="*/ 6838174 h 6858000"/>
              <a:gd name="connsiteX8" fmla="*/ 40735 w 8239328"/>
              <a:gd name="connsiteY8" fmla="*/ 4786192 h 6858000"/>
              <a:gd name="connsiteX9" fmla="*/ 0 w 8239328"/>
              <a:gd name="connsiteY9" fmla="*/ 4665803 h 6858000"/>
              <a:gd name="connsiteX10" fmla="*/ 0 w 8239328"/>
              <a:gd name="connsiteY10" fmla="*/ 1999427 h 6858000"/>
              <a:gd name="connsiteX11" fmla="*/ 40735 w 8239328"/>
              <a:gd name="connsiteY11" fmla="*/ 1879038 h 6858000"/>
              <a:gd name="connsiteX12" fmla="*/ 1322647 w 8239328"/>
              <a:gd name="connsiteY12" fmla="*/ 704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9327" h="6858000">
                <a:moveTo>
                  <a:pt x="1412263" y="0"/>
                </a:moveTo>
                <a:lnTo>
                  <a:pt x="6611273" y="0"/>
                </a:lnTo>
                <a:lnTo>
                  <a:pt x="6700889" y="70424"/>
                </a:lnTo>
                <a:cubicBezTo>
                  <a:pt x="7640452" y="845821"/>
                  <a:pt x="8239328" y="2019281"/>
                  <a:pt x="8239328" y="3332615"/>
                </a:cubicBezTo>
                <a:cubicBezTo>
                  <a:pt x="8239328" y="4791876"/>
                  <a:pt x="7499975" y="6078451"/>
                  <a:pt x="6375437" y="6838174"/>
                </a:cubicBezTo>
                <a:lnTo>
                  <a:pt x="6344512" y="6858000"/>
                </a:lnTo>
                <a:lnTo>
                  <a:pt x="1679024" y="6858000"/>
                </a:lnTo>
                <a:lnTo>
                  <a:pt x="1648099" y="6838174"/>
                </a:lnTo>
                <a:cubicBezTo>
                  <a:pt x="917149" y="6344354"/>
                  <a:pt x="348940" y="5627939"/>
                  <a:pt x="40735" y="4786192"/>
                </a:cubicBezTo>
                <a:lnTo>
                  <a:pt x="0" y="4665803"/>
                </a:lnTo>
                <a:lnTo>
                  <a:pt x="0" y="1999427"/>
                </a:lnTo>
                <a:lnTo>
                  <a:pt x="40735" y="1879038"/>
                </a:lnTo>
                <a:cubicBezTo>
                  <a:pt x="301524" y="1166791"/>
                  <a:pt x="748470" y="544278"/>
                  <a:pt x="1322647" y="7042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1" y="1171692"/>
            <a:ext cx="10050012" cy="291374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790" y="4124528"/>
            <a:ext cx="10050013" cy="1796213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val 20"/>
          <p:cNvSpPr/>
          <p:nvPr userDrawn="1"/>
        </p:nvSpPr>
        <p:spPr bwMode="ltGray">
          <a:xfrm>
            <a:off x="11680382" y="6363350"/>
            <a:ext cx="348347" cy="3558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Slide Number Placeholder 5"/>
          <p:cNvSpPr txBox="1"/>
          <p:nvPr userDrawn="1"/>
        </p:nvSpPr>
        <p:spPr bwMode="inv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2" y="5998919"/>
            <a:ext cx="1706908" cy="8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81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1597688"/>
            <a:ext cx="10058401" cy="485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376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790" y="1510018"/>
            <a:ext cx="494601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0018"/>
            <a:ext cx="4965970" cy="477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031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570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wit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158" y="570452"/>
            <a:ext cx="10058401" cy="58774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65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571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054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395" y="570452"/>
            <a:ext cx="10942151" cy="939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158" y="1607736"/>
            <a:ext cx="10058401" cy="484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6119" y="636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790" y="636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 bwMode="gray">
          <a:xfrm>
            <a:off x="11680382" y="6363350"/>
            <a:ext cx="348347" cy="35587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4" y="5998464"/>
            <a:ext cx="1687155" cy="8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0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3200" kern="1200" cap="all" baseline="0">
          <a:solidFill>
            <a:srgbClr val="2A363B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11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79692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0826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37636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395" y="570452"/>
            <a:ext cx="10942151" cy="939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158" y="1607736"/>
            <a:ext cx="10058401" cy="484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6119" y="636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8B47EF-2ACA-4A53-9CA3-46A7C8033480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790" y="636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 bwMode="gray">
          <a:xfrm>
            <a:off x="11680382" y="6363350"/>
            <a:ext cx="348347" cy="35587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Slide Number Placeholder 5"/>
          <p:cNvSpPr txBox="1"/>
          <p:nvPr userDrawn="1"/>
        </p:nvSpPr>
        <p:spPr bwMode="gray">
          <a:xfrm>
            <a:off x="11680382" y="6329793"/>
            <a:ext cx="365125" cy="365125"/>
          </a:xfrm>
          <a:prstGeom prst="rect">
            <a:avLst/>
          </a:prstGeom>
        </p:spPr>
        <p:txBody>
          <a:bodyPr vert="horz" lIns="27432" tIns="45720" rIns="27432" bIns="45720" rtlCol="0" anchor="b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559" y="6371739"/>
            <a:ext cx="600933" cy="3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8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ransition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3200" kern="1200" cap="all" baseline="0">
          <a:solidFill>
            <a:srgbClr val="2A363B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11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79692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08267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37636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s://spp.org/western-services/rto-wes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4406" y="1136821"/>
            <a:ext cx="10069032" cy="3358979"/>
          </a:xfrm>
        </p:spPr>
        <p:txBody>
          <a:bodyPr>
            <a:normAutofit/>
          </a:bodyPr>
          <a:lstStyle/>
          <a:p>
            <a:r>
              <a:rPr lang="en-US" dirty="0"/>
              <a:t>SPP Markets Update</a:t>
            </a:r>
            <a:endParaRPr lang="en-US" sz="2700" i="1" dirty="0">
              <a:latin typeface="+mn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64405" y="5029200"/>
            <a:ext cx="7174923" cy="83049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Bruce Rew, PE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Senior Vice President, Operations</a:t>
            </a:r>
          </a:p>
          <a:p>
            <a:pPr>
              <a:spcBef>
                <a:spcPts val="6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6863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kkxHEb0svoe4ah8p-E2jWo5JOjqOQzM1-FMt8zBly5LpXfBtS2UgXcdGCGvHGQp3QHBS_314EKH1JrIA08H0vfMlytRM9_zRxS22PfnTbixKHwD-4Tw4P-NAypMOgGRp4CogidC_nakI_lKi4wnb7dW6eW7BxVghCvLq7BMhU-KCvZ8r-O-IbKrF9ny1vulEJUU1f9YMDclGS6ucxjJhO219dQiF_NzpE98xbr9tKT2ENaJsr199DbJyBQx8oT82R1_U8gmijESvdpmlZSzdI3RkmftUG1HO4CJwKRu7m-T_zgnNrZuAoW2sF3V-XJC4sQbsGkB-w3sVyeYGK3vHPAQ5PsGUPwerTHl7EUHoAtuF5let7tJrlpsEKVZrtyrFebawps7tE91aWKVU6U7kD0Q-6SKKsFikr5ueUs4HwsxHONpIeaiD5satjuAkvo1Krwn5CQ8tUFOrcbKjA9UMMqGoes9AdJ1g8BubvHXiaGzNeWSP-42BT_9piI3bjceyiquRzuIadYETQkEcVSTRBUqAldoIkPQ5iCvrm7xGb3N0JUP7AlWu74Fuqh7uSMajTce_GdNjuR6ZQzPx6bFRI_i756W-PegYwRxwpmBtphugNGdMggLT_gX7tVBWCJrTOvS2zT-4QRYkfJPTwuknd2Rwl0mSoeNafF0mKO_LfaNgeq_ekW4C1w6aYeoMwV2ku8WfpqUyxLJ_HsCltHW9WyCJpQ=w1156-h937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19"/>
          <a:stretch>
            <a:fillRect/>
          </a:stretch>
        </p:blipFill>
        <p:spPr bwMode="auto">
          <a:xfrm>
            <a:off x="0" y="-1"/>
            <a:ext cx="12361752" cy="69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3144" y="740229"/>
            <a:ext cx="7576457" cy="5704114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</p:txBody>
      </p:sp>
      <p:sp>
        <p:nvSpPr>
          <p:cNvPr id="1382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8347" y="964458"/>
            <a:ext cx="7005384" cy="708896"/>
          </a:xfrm>
          <a:solidFill>
            <a:schemeClr val="tx2">
              <a:alpha val="70000"/>
            </a:schemeClr>
          </a:solidFill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SPP RTO Major Services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888347" y="1961801"/>
            <a:ext cx="3360420" cy="3090038"/>
          </a:xfrm>
          <a:solidFill>
            <a:schemeClr val="tx2">
              <a:alpha val="70000"/>
            </a:scheme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1" eaLnBrk="1" hangingPunct="1"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</a:rPr>
              <a:t>Facilitation</a:t>
            </a:r>
          </a:p>
          <a:p>
            <a:pPr lvl="1" eaLnBrk="1" hangingPunct="1"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</a:rPr>
              <a:t>Reliability Coordination</a:t>
            </a:r>
          </a:p>
          <a:p>
            <a:pPr lvl="1" eaLnBrk="1" hangingPunct="1"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</a:rPr>
              <a:t>Balancing Authority</a:t>
            </a:r>
          </a:p>
          <a:p>
            <a:pPr lvl="1" eaLnBrk="1" hangingPunct="1"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</a:rPr>
              <a:t>Transmission Service/Tariff Administration</a:t>
            </a:r>
          </a:p>
        </p:txBody>
      </p:sp>
      <p:sp>
        <p:nvSpPr>
          <p:cNvPr id="138244" name="Content Placeholder 6"/>
          <p:cNvSpPr>
            <a:spLocks noGrp="1"/>
          </p:cNvSpPr>
          <p:nvPr>
            <p:ph sz="half" idx="2"/>
          </p:nvPr>
        </p:nvSpPr>
        <p:spPr bwMode="auto">
          <a:xfrm>
            <a:off x="4536803" y="1961801"/>
            <a:ext cx="3360420" cy="3090038"/>
          </a:xfrm>
          <a:solidFill>
            <a:schemeClr val="tx2">
              <a:alpha val="70000"/>
            </a:scheme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1" eaLnBrk="1" hangingPunct="1"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</a:rPr>
              <a:t>Market Operation </a:t>
            </a:r>
          </a:p>
          <a:p>
            <a:pPr lvl="1" eaLnBrk="1" hangingPunct="1"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</a:rPr>
              <a:t>Transmission Planning</a:t>
            </a:r>
          </a:p>
          <a:p>
            <a:pPr lvl="1" eaLnBrk="1" hangingPunct="1"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347" y="5340286"/>
            <a:ext cx="7054533" cy="646331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OUR APPROACH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itchFamily="34" charset="0"/>
              </a:rPr>
              <a:t>: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Arial" pitchFamily="34" charset="0"/>
              </a:rPr>
              <a:t>Regional, independent, cost-effective and reliability-focused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37324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31FB5A-6650-2E3C-CE56-2B6A9AB35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055" y="288901"/>
            <a:ext cx="5566322" cy="2733473"/>
          </a:xfrm>
        </p:spPr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ECC557-CCF0-FF6C-13B2-16A467861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055" y="3022374"/>
            <a:ext cx="5566322" cy="30321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egoe UI Light"/>
                <a:cs typeface="Segoe UI Light"/>
              </a:rPr>
              <a:t>Bruce Rew, PE</a:t>
            </a:r>
            <a:endParaRPr lang="en-US" dirty="0"/>
          </a:p>
          <a:p>
            <a:r>
              <a:rPr lang="en-US" dirty="0">
                <a:latin typeface="Segoe UI Light"/>
                <a:cs typeface="Segoe UI Light"/>
              </a:rPr>
              <a:t>Senior Vice President, Operations</a:t>
            </a:r>
          </a:p>
          <a:p>
            <a:r>
              <a:rPr lang="en-US" dirty="0">
                <a:latin typeface="Segoe UI Light"/>
                <a:cs typeface="Segoe UI Light"/>
              </a:rPr>
              <a:t>BRew@spp.org</a:t>
            </a: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59B1F19-CC02-3D69-850B-CF52A5B31E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9" r="154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78178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Western services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0877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96732" y="1634715"/>
          <a:ext cx="7942236" cy="503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936" y="152400"/>
            <a:ext cx="3348792" cy="123286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586748" y="1571215"/>
            <a:ext cx="1446759" cy="144675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804234" y="1988867"/>
            <a:ext cx="1506583" cy="1506583"/>
          </a:xfrm>
          <a:prstGeom prst="ellipse">
            <a:avLst/>
          </a:prstGeom>
          <a:solidFill>
            <a:srgbClr val="FF7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642859" y="3951425"/>
            <a:ext cx="1295400" cy="129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215568" y="3288168"/>
            <a:ext cx="1748225" cy="1748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629253" y="5175516"/>
            <a:ext cx="1506583" cy="1506583"/>
          </a:xfrm>
          <a:prstGeom prst="ellipse">
            <a:avLst/>
          </a:prstGeom>
          <a:solidFill>
            <a:srgbClr val="FBA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2261" y="2144869"/>
            <a:ext cx="15085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Arial"/>
              </a:rPr>
              <a:t>Achieve clean energy goals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50643" y="3457657"/>
            <a:ext cx="16815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Arial"/>
              </a:rPr>
              <a:t>New opportunities to trade low-cost power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34400" y="4135904"/>
            <a:ext cx="150855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Arial"/>
              </a:rPr>
              <a:t>Provide economic benefits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51355" y="5479714"/>
            <a:ext cx="150855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Arial"/>
              </a:rPr>
              <a:t>Maintain resource adequacy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96150" y="1798866"/>
            <a:ext cx="150855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Arial"/>
              </a:rPr>
              <a:t>Reinforce system reliability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6040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Markets+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50317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Options for evolving western markets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87762" y="1351998"/>
            <a:ext cx="180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cs typeface="Arial" pitchFamily="34" charset="0"/>
              </a:rPr>
              <a:t>RTO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686800" y="134251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99BB"/>
                </a:solidFill>
                <a:effectLst/>
                <a:uLnTx/>
                <a:uFillTx/>
                <a:latin typeface="Segoe UI"/>
                <a:cs typeface="Arial" pitchFamily="34" charset="0"/>
              </a:rPr>
              <a:t>MARKETS+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90600" y="2173510"/>
            <a:ext cx="2666999" cy="444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Segoe UI"/>
                <a:cs typeface="Arial" pitchFamily="34" charset="0"/>
              </a:rPr>
              <a:t>Transmission Planning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90599" y="3756316"/>
            <a:ext cx="2667000" cy="45886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cs typeface="Arial" pitchFamily="34" charset="0"/>
              </a:rPr>
              <a:t>Resource Adequacy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0599" y="5500171"/>
            <a:ext cx="2667000" cy="44417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cs typeface="Arial" pitchFamily="34" charset="0"/>
              </a:rPr>
              <a:t>EDAM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90599" y="4942938"/>
            <a:ext cx="2667000" cy="444173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cs typeface="Arial" pitchFamily="34" charset="0"/>
              </a:rPr>
              <a:t>Western EIM or WEIS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90600" y="2696770"/>
            <a:ext cx="2666999" cy="444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Segoe UI"/>
                <a:cs typeface="Arial" pitchFamily="34" charset="0"/>
              </a:rPr>
              <a:t>BAA Consolidation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90599" y="3230170"/>
            <a:ext cx="2667000" cy="444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Segoe UI"/>
                <a:cs typeface="Arial" pitchFamily="34" charset="0"/>
              </a:rPr>
              <a:t>Transmission Service Provider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37556" y="1346925"/>
            <a:ext cx="241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cs typeface="Arial" pitchFamily="34" charset="0"/>
              </a:rPr>
              <a:t>Current path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523211" y="2173510"/>
            <a:ext cx="2993176" cy="41104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96987" y="2397733"/>
            <a:ext cx="2666999" cy="444173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cs typeface="Arial" pitchFamily="34" charset="0"/>
              </a:rPr>
              <a:t>Transmission Planning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696986" y="3979698"/>
            <a:ext cx="2667000" cy="4588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cs typeface="Arial" pitchFamily="34" charset="0"/>
              </a:rPr>
              <a:t>Resource Adequacy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696987" y="4498765"/>
            <a:ext cx="2667000" cy="444173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cs typeface="Arial" pitchFamily="34" charset="0"/>
              </a:rPr>
              <a:t>Day-Ahead Market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696987" y="5003141"/>
            <a:ext cx="2667000" cy="444173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cs typeface="Arial" pitchFamily="34" charset="0"/>
              </a:rPr>
              <a:t>Real-Time Market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696987" y="2944160"/>
            <a:ext cx="2666999" cy="444173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cs typeface="Arial" pitchFamily="34" charset="0"/>
              </a:rPr>
              <a:t>BAA Consolidation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696986" y="3477560"/>
            <a:ext cx="2667000" cy="444173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cs typeface="Arial" pitchFamily="34" charset="0"/>
              </a:rPr>
              <a:t>Transmission Service Provider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96988" y="5507517"/>
            <a:ext cx="2666999" cy="444173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cs typeface="Arial" pitchFamily="34" charset="0"/>
              </a:rPr>
              <a:t>Reliability Coordinator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346487" y="3843825"/>
            <a:ext cx="3048000" cy="13353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534401" y="2104366"/>
            <a:ext cx="2666999" cy="444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Segoe UI"/>
                <a:cs typeface="Arial" pitchFamily="34" charset="0"/>
              </a:rPr>
              <a:t>Transmission Planning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534400" y="2659537"/>
            <a:ext cx="2666999" cy="444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Segoe UI"/>
                <a:cs typeface="Arial" pitchFamily="34" charset="0"/>
              </a:rPr>
              <a:t>BAA Consolidation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534399" y="5270739"/>
            <a:ext cx="2667000" cy="45886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cs typeface="Arial" pitchFamily="34" charset="0"/>
              </a:rPr>
              <a:t>Resource Adequacy 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534399" y="4006634"/>
            <a:ext cx="2667000" cy="44417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cs typeface="Arial" pitchFamily="34" charset="0"/>
              </a:rPr>
              <a:t>Day-Ahead Market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8534399" y="4583940"/>
            <a:ext cx="2667000" cy="44417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cs typeface="Arial" pitchFamily="34" charset="0"/>
              </a:rPr>
              <a:t>Real-Time Market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534400" y="3184193"/>
            <a:ext cx="2667000" cy="5203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Segoe UI"/>
                <a:cs typeface="Arial" pitchFamily="34" charset="0"/>
              </a:rPr>
              <a:t>Transmission Service Provider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34400" y="5839760"/>
            <a:ext cx="2667000" cy="4441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Segoe UI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A363B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cs typeface="Arial" pitchFamily="34" charset="0"/>
              </a:rPr>
              <a:t>Reliability Coordinator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7876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197" y="570452"/>
            <a:ext cx="11230350" cy="939566"/>
          </a:xfrm>
        </p:spPr>
        <p:txBody>
          <a:bodyPr/>
          <a:lstStyle/>
          <a:p>
            <a:r>
              <a:rPr lang="en-US"/>
              <a:t>Participation phases – Incremental approach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708708"/>
              </p:ext>
            </p:extLst>
          </p:nvPr>
        </p:nvGraphicFramePr>
        <p:xfrm>
          <a:off x="936625" y="1597025"/>
          <a:ext cx="100584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848983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RTO Expansion into the West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4936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95" y="570452"/>
            <a:ext cx="11204467" cy="939566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RTO Expansion </a:t>
            </a:r>
            <a:r>
              <a:rPr lang="en-US"/>
              <a:t>into the western Interconnect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824441"/>
              </p:ext>
            </p:extLst>
          </p:nvPr>
        </p:nvGraphicFramePr>
        <p:xfrm>
          <a:off x="937158" y="1597689"/>
          <a:ext cx="10617388" cy="388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2057400" y="57912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cs typeface="Arial"/>
              </a:rPr>
              <a:t>Current information at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cs typeface="Arial"/>
                <a:hlinkClick r:id="rId9"/>
              </a:rPr>
              <a:t>spp.org/western-services/rto-west/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A363B"/>
                </a:solidFill>
                <a:effectLst/>
                <a:uLnTx/>
                <a:uFillTx/>
                <a:latin typeface="Segoe UI"/>
                <a:cs typeface="Arial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0965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06069"/>
            <a:ext cx="12192000" cy="7464069"/>
          </a:xfrm>
        </p:spPr>
      </p:pic>
      <p:grpSp>
        <p:nvGrpSpPr>
          <p:cNvPr id="2" name="Group 1"/>
          <p:cNvGrpSpPr/>
          <p:nvPr/>
        </p:nvGrpSpPr>
        <p:grpSpPr>
          <a:xfrm>
            <a:off x="10995559" y="6329793"/>
            <a:ext cx="1049948" cy="389427"/>
            <a:chOff x="10995559" y="6329793"/>
            <a:chExt cx="1049948" cy="389427"/>
          </a:xfrm>
        </p:grpSpPr>
        <p:sp>
          <p:nvSpPr>
            <p:cNvPr id="10" name="Oval 9"/>
            <p:cNvSpPr/>
            <p:nvPr/>
          </p:nvSpPr>
          <p:spPr bwMode="gray">
            <a:xfrm>
              <a:off x="11680382" y="6363350"/>
              <a:ext cx="348347" cy="35587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Segoe UI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cs typeface="Arial"/>
              </a:endParaRPr>
            </a:p>
          </p:txBody>
        </p:sp>
        <p:sp>
          <p:nvSpPr>
            <p:cNvPr id="11" name="Slide Number Placeholder 5"/>
            <p:cNvSpPr txBox="1"/>
            <p:nvPr/>
          </p:nvSpPr>
          <p:spPr bwMode="gray">
            <a:xfrm>
              <a:off x="11680382" y="6329793"/>
              <a:ext cx="365125" cy="365125"/>
            </a:xfrm>
            <a:prstGeom prst="rect">
              <a:avLst/>
            </a:prstGeom>
          </p:spPr>
          <p:txBody>
            <a:bodyPr vert="horz" lIns="27432" tIns="45720" rIns="27432" bIns="45720" rtlCol="0" anchor="b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400" kern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Segoe UI Semilight" panose="020B0402040204020203" pitchFamily="34" charset="0"/>
                  <a:ea typeface="Segoe UI Black" panose="020B0A02040204020203" pitchFamily="34" charset="0"/>
                  <a:cs typeface="Segoe UI Semilight" panose="020B0402040204020203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DCF08F63-ED02-406C-9432-F3661D040FC6}" type="slidenum">
                <a:rPr kumimoji="0" 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A363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Segoe UI Black" panose="020B0A02040204020203" pitchFamily="34" charset="0"/>
                  <a:cs typeface="Segoe UI Semilight" panose="020B0402040204020203" pitchFamily="34" charset="0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9</a:t>
              </a:fld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A363B">
                    <a:lumMod val="25000"/>
                    <a:lumOff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5559" y="6371739"/>
              <a:ext cx="600933" cy="3064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6130521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74800000"/>
  <p:tag name="SB_SLIDEID" val="105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74800001"/>
  <p:tag name="SB_SLIDEID" val="122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75600018"/>
  <p:tag name="SB_SLIDEID" val="122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75300012"/>
  <p:tag name="SB_SLIDEID" val="122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75900023"/>
  <p:tag name="SB_SLIDEID" val="121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80100027"/>
  <p:tag name="SB_SLIDEID" val="122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80100028"/>
  <p:tag name="SB_SLIDEID" val="122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80200030"/>
  <p:tag name="SB_SLIDEID" val="122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23022417075500001"/>
  <p:tag name="SB_SLIDEID" val="11481"/>
</p:tagLst>
</file>

<file path=ppt/theme/theme1.xml><?xml version="1.0" encoding="utf-8"?>
<a:theme xmlns:a="http://schemas.openxmlformats.org/drawingml/2006/main" name="Custom Design">
  <a:themeElements>
    <a:clrScheme name="SPP Official Branding">
      <a:dk1>
        <a:srgbClr val="2A363B"/>
      </a:dk1>
      <a:lt1>
        <a:sysClr val="window" lastClr="FFFFFF"/>
      </a:lt1>
      <a:dk2>
        <a:srgbClr val="5A6770"/>
      </a:dk2>
      <a:lt2>
        <a:srgbClr val="E7E6E6"/>
      </a:lt2>
      <a:accent1>
        <a:srgbClr val="C7202F"/>
      </a:accent1>
      <a:accent2>
        <a:srgbClr val="2399BB"/>
      </a:accent2>
      <a:accent3>
        <a:srgbClr val="1FBF92"/>
      </a:accent3>
      <a:accent4>
        <a:srgbClr val="FBAB18"/>
      </a:accent4>
      <a:accent5>
        <a:srgbClr val="A142C0"/>
      </a:accent5>
      <a:accent6>
        <a:srgbClr val="A67777"/>
      </a:accent6>
      <a:hlink>
        <a:srgbClr val="2399BB"/>
      </a:hlink>
      <a:folHlink>
        <a:srgbClr val="FBAB18"/>
      </a:folHlink>
    </a:clrScheme>
    <a:fontScheme name="SPP Branding Fonts">
      <a:majorFont>
        <a:latin typeface="Segoe UI Semibold"/>
        <a:ea typeface="Arial"/>
        <a:cs typeface="Arial"/>
      </a:majorFont>
      <a:minorFont>
        <a:latin typeface="Segoe UI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WES 20190918 WIDESCREEN.potx" id="{502E6F89-0096-4DA0-A587-D306CD43C496}" vid="{464B6F9A-D72F-48DC-975E-A997C0D8659E}"/>
    </a:ext>
  </a:extLst>
</a:theme>
</file>

<file path=ppt/theme/theme2.xml><?xml version="1.0" encoding="utf-8"?>
<a:theme xmlns:a="http://schemas.openxmlformats.org/drawingml/2006/main" name="2_Custom Design">
  <a:themeElements>
    <a:clrScheme name="SPP Official Branding">
      <a:dk1>
        <a:srgbClr val="2A363B"/>
      </a:dk1>
      <a:lt1>
        <a:sysClr val="window" lastClr="FFFFFF"/>
      </a:lt1>
      <a:dk2>
        <a:srgbClr val="5A6770"/>
      </a:dk2>
      <a:lt2>
        <a:srgbClr val="E7E6E6"/>
      </a:lt2>
      <a:accent1>
        <a:srgbClr val="C7202F"/>
      </a:accent1>
      <a:accent2>
        <a:srgbClr val="2399BB"/>
      </a:accent2>
      <a:accent3>
        <a:srgbClr val="1FBF92"/>
      </a:accent3>
      <a:accent4>
        <a:srgbClr val="FBAB18"/>
      </a:accent4>
      <a:accent5>
        <a:srgbClr val="A142C0"/>
      </a:accent5>
      <a:accent6>
        <a:srgbClr val="A67777"/>
      </a:accent6>
      <a:hlink>
        <a:srgbClr val="2399BB"/>
      </a:hlink>
      <a:folHlink>
        <a:srgbClr val="FBAB18"/>
      </a:folHlink>
    </a:clrScheme>
    <a:fontScheme name="SPP Branding Fonts">
      <a:majorFont>
        <a:latin typeface="Segoe UI Semibold"/>
        <a:ea typeface="Segoe UI Semibold"/>
        <a:cs typeface="Arial"/>
      </a:majorFont>
      <a:minorFont>
        <a:latin typeface="Segoe UI"/>
        <a:ea typeface="Segoe U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P PPT Template 20190814 FINAL WIDESCREEN.potx" id="{10AD0C55-BE9D-4B13-8D75-74B6445015A1}" vid="{8E0107B0-13B2-48E8-83F3-11EE5F9C4C6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8ED0AE9096B4EB76EB5CC292B3A51" ma:contentTypeVersion="13" ma:contentTypeDescription="Create a new document." ma:contentTypeScope="" ma:versionID="684e1656711a7b0a2dda761c29330077">
  <xsd:schema xmlns:xsd="http://www.w3.org/2001/XMLSchema" xmlns:xs="http://www.w3.org/2001/XMLSchema" xmlns:p="http://schemas.microsoft.com/office/2006/metadata/properties" xmlns:ns2="a0cab361-6513-43b4-8a30-e3143c87fc22" xmlns:ns3="33fcf8fa-cfe6-4901-9417-032b5a1402b7" targetNamespace="http://schemas.microsoft.com/office/2006/metadata/properties" ma:root="true" ma:fieldsID="e3d320beb7f2ea0028fc2b5f8be01dfd" ns2:_="" ns3:_="">
    <xsd:import namespace="a0cab361-6513-43b4-8a30-e3143c87fc22"/>
    <xsd:import namespace="33fcf8fa-cfe6-4901-9417-032b5a1402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ab361-6513-43b4-8a30-e3143c87fc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793537-d38b-4b61-9287-f0ece50f4b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cf8fa-cfe6-4901-9417-032b5a1402b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4ed8bf-21dd-4914-9a62-b5d1ace64e59}" ma:internalName="TaxCatchAll" ma:showField="CatchAllData" ma:web="33fcf8fa-cfe6-4901-9417-032b5a1402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fcf8fa-cfe6-4901-9417-032b5a1402b7" xsi:nil="true"/>
    <lcf76f155ced4ddcb4097134ff3c332f xmlns="a0cab361-6513-43b4-8a30-e3143c87fc2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0CF127-8D99-4E1D-8581-535731BD2EB3}"/>
</file>

<file path=customXml/itemProps2.xml><?xml version="1.0" encoding="utf-8"?>
<ds:datastoreItem xmlns:ds="http://schemas.openxmlformats.org/officeDocument/2006/customXml" ds:itemID="{898AF765-510C-45C9-B045-7E6C3BBDC172}"/>
</file>

<file path=customXml/itemProps3.xml><?xml version="1.0" encoding="utf-8"?>
<ds:datastoreItem xmlns:ds="http://schemas.openxmlformats.org/officeDocument/2006/customXml" ds:itemID="{F783AD58-7973-4F2A-81A8-01A7B2EA2798}"/>
</file>

<file path=docMetadata/LabelInfo.xml><?xml version="1.0" encoding="utf-8"?>
<clbl:labelList xmlns:clbl="http://schemas.microsoft.com/office/2020/mipLabelMetadata">
  <clbl:label id="{e9692091-66b8-45b5-9087-387cbcef98ca}" enabled="1" method="Privileged" siteId="{3230926a-71b7-4370-a137-197badc066a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483</Words>
  <Application>Microsoft Macintosh PowerPoint</Application>
  <PresentationFormat>Widescreen</PresentationFormat>
  <Paragraphs>90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Arial</vt:lpstr>
      <vt:lpstr>Calibri</vt:lpstr>
      <vt:lpstr>Rockwell</vt:lpstr>
      <vt:lpstr>Segoe UI</vt:lpstr>
      <vt:lpstr>Segoe UI Black</vt:lpstr>
      <vt:lpstr>Segoe UI Light</vt:lpstr>
      <vt:lpstr>Segoe UI Semibold</vt:lpstr>
      <vt:lpstr>Segoe UI Semilight</vt:lpstr>
      <vt:lpstr>Custom Design</vt:lpstr>
      <vt:lpstr>2_Custom Design</vt:lpstr>
      <vt:lpstr>SPP Markets Update</vt:lpstr>
      <vt:lpstr>Western services</vt:lpstr>
      <vt:lpstr>PowerPoint Presentation</vt:lpstr>
      <vt:lpstr>Markets+</vt:lpstr>
      <vt:lpstr>Options for evolving western markets</vt:lpstr>
      <vt:lpstr>Participation phases – Incremental approach</vt:lpstr>
      <vt:lpstr>RTO Expansion into the West</vt:lpstr>
      <vt:lpstr>RTO Expansion into the western Interconnect</vt:lpstr>
      <vt:lpstr>PowerPoint Presentation</vt:lpstr>
      <vt:lpstr>SPP RTO Major Services</vt:lpstr>
      <vt:lpstr>CONTACT</vt:lpstr>
    </vt:vector>
  </TitlesOfParts>
  <Company>Southwest Power 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SPP Markets Update</dc:title>
  <dc:creator>Bruce Rew</dc:creator>
  <cp:lastModifiedBy>Jim Horan</cp:lastModifiedBy>
  <cp:revision>5</cp:revision>
  <dcterms:created xsi:type="dcterms:W3CDTF">2024-11-22T16:55:31Z</dcterms:created>
  <dcterms:modified xsi:type="dcterms:W3CDTF">2024-11-22T19:39:23Z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0x010100F368ED0AE9096B4EB76EB5CC292B3A51</vt:lpwstr>
  </property>
</Properties>
</file>