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</p:sldMasterIdLst>
  <p:notesMasterIdLst>
    <p:notesMasterId r:id="rId24"/>
  </p:notesMasterIdLst>
  <p:sldIdLst>
    <p:sldId id="256" r:id="rId2"/>
    <p:sldId id="305" r:id="rId3"/>
    <p:sldId id="307" r:id="rId4"/>
    <p:sldId id="317" r:id="rId5"/>
    <p:sldId id="308" r:id="rId6"/>
    <p:sldId id="332" r:id="rId7"/>
    <p:sldId id="331" r:id="rId8"/>
    <p:sldId id="311" r:id="rId9"/>
    <p:sldId id="315" r:id="rId10"/>
    <p:sldId id="752" r:id="rId11"/>
    <p:sldId id="754" r:id="rId12"/>
    <p:sldId id="758" r:id="rId13"/>
    <p:sldId id="755" r:id="rId14"/>
    <p:sldId id="319" r:id="rId15"/>
    <p:sldId id="761" r:id="rId16"/>
    <p:sldId id="273" r:id="rId17"/>
    <p:sldId id="760" r:id="rId18"/>
    <p:sldId id="320" r:id="rId19"/>
    <p:sldId id="759" r:id="rId20"/>
    <p:sldId id="762" r:id="rId21"/>
    <p:sldId id="301" r:id="rId22"/>
    <p:sldId id="2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51"/>
    <a:srgbClr val="003E52"/>
    <a:srgbClr val="244A9F"/>
    <a:srgbClr val="7A5F36"/>
    <a:srgbClr val="CB9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442" autoAdjust="0"/>
  </p:normalViewPr>
  <p:slideViewPr>
    <p:cSldViewPr snapToGrid="0">
      <p:cViewPr varScale="1">
        <p:scale>
          <a:sx n="108" d="100"/>
          <a:sy n="108" d="100"/>
        </p:scale>
        <p:origin x="1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64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7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88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3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3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1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0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7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0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3" name="Picture 2" descr="Reclamation logo with a shield of a dam with water flowing over it.">
            <a:extLst>
              <a:ext uri="{FF2B5EF4-FFF2-40B4-BE49-F238E27FC236}">
                <a16:creationId xmlns:a16="http://schemas.microsoft.com/office/drawing/2014/main" id="{E042B84B-9C66-D847-90D9-DF527311A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9" name="Picture 8" descr="Reclamation Logo with a shield of a dam with water coming over it.">
            <a:extLst>
              <a:ext uri="{FF2B5EF4-FFF2-40B4-BE49-F238E27FC236}">
                <a16:creationId xmlns:a16="http://schemas.microsoft.com/office/drawing/2014/main" id="{EA3A73DA-679F-074A-96C1-E615A9DB6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AE80E283-ECAE-E44C-A8FC-0CAA5120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F51B79B-C4ED-8849-927E-8CEA64E47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Reclamation Logo with a shield of a dam with water coming over it.">
            <a:extLst>
              <a:ext uri="{FF2B5EF4-FFF2-40B4-BE49-F238E27FC236}">
                <a16:creationId xmlns:a16="http://schemas.microsoft.com/office/drawing/2014/main" id="{F7A0F34E-4FE3-414C-ABF2-18E0EA097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7C424-6CF4-1C48-9E16-CCD580512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1170432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A5A0AA-839E-DC4B-9CE9-63A01A0F2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46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80583B-BC6D-7849-AA09-9936EB956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752" y="0"/>
            <a:ext cx="6172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AF630C4-9FDA-4544-BEBA-59DDF9CFA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59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97EA4-3422-8346-8A01-84C0760291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7600"/>
            <a:ext cx="12192000" cy="3300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BD53839-A870-CB42-AA25-4D5DE894C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ABE3-6B9D-A047-8478-3EB36A9B87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6480" y="1810512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BC9EFA7-0C7B-3B4D-84C6-D9ECAD9A2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5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0A0278B-38E8-E740-8686-83D8227BC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26B73D7-2EB5-924E-9437-EEA7FAD94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07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AFD07AD-7827-7140-B4A2-C25A2D02A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C98CAC-2EC6-814D-BD87-A43FF2421E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776" y="0"/>
            <a:ext cx="712317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BF4CB59-E142-7A4E-8A14-BDEDBE96C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28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 Goes Here</a:t>
            </a:r>
            <a:br>
              <a:rPr lang="en-US"/>
            </a:br>
            <a:r>
              <a:rPr lang="en-US"/>
              <a:t>No more than four lines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7FCA-AF25-0945-AAAC-AC64FE014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409" y="5123170"/>
            <a:ext cx="3337560" cy="1094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6481F-D54D-294F-9E23-BEE787B61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65313"/>
            <a:ext cx="11704638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2B760C0-123A-0443-8BD4-9CD580D28E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664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10" name="Picture 9" descr="Reclamation Logo with a shield of a dam with water coming over it.">
            <a:extLst>
              <a:ext uri="{FF2B5EF4-FFF2-40B4-BE49-F238E27FC236}">
                <a16:creationId xmlns:a16="http://schemas.microsoft.com/office/drawing/2014/main" id="{B2650061-4C58-3843-99D4-8E7FFC58E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60629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261EBE97-3737-E14B-B214-9FC0B9851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96F2B6A2-B572-7346-A3BA-A427CDB94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5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F976217D-518E-1347-BD75-969E8840E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DD72EDF4-091B-2B46-BA4B-248CDA98F0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33735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6248D53A-3267-2044-9336-32DCEC320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13A1E567-7374-1945-BE9E-4D0CE5C1E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49" r:id="rId13"/>
    <p:sldLayoutId id="2147483650" r:id="rId14"/>
    <p:sldLayoutId id="2147483652" r:id="rId15"/>
    <p:sldLayoutId id="2147483669" r:id="rId16"/>
    <p:sldLayoutId id="2147483653" r:id="rId17"/>
    <p:sldLayoutId id="2147483654" r:id="rId18"/>
    <p:sldLayoutId id="2147483655" r:id="rId19"/>
    <p:sldLayoutId id="2147483657" r:id="rId20"/>
    <p:sldLayoutId id="2147483670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pulskamp@usbr.go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usbr.gov/powe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175" y="2137210"/>
            <a:ext cx="9743498" cy="2583580"/>
          </a:xfrm>
          <a:effectLst/>
        </p:spPr>
        <p:txBody>
          <a:bodyPr/>
          <a:lstStyle/>
          <a:p>
            <a:r>
              <a:rPr lang="en-US" dirty="0"/>
              <a:t>US Bureau of Reclamation</a:t>
            </a:r>
            <a:br>
              <a:rPr lang="en-US" dirty="0"/>
            </a:br>
            <a:r>
              <a:rPr lang="en-US" sz="4500" dirty="0"/>
              <a:t>Hydropower Priorities</a:t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5" y="4579870"/>
            <a:ext cx="9144000" cy="1655762"/>
          </a:xfrm>
          <a:effectLst/>
        </p:spPr>
        <p:txBody>
          <a:bodyPr>
            <a:normAutofit/>
          </a:bodyPr>
          <a:lstStyle/>
          <a:p>
            <a:r>
              <a:rPr lang="en-US" sz="3200" dirty="0"/>
              <a:t>Mid-West Electric Consumers Association</a:t>
            </a:r>
          </a:p>
          <a:p>
            <a:r>
              <a:rPr lang="en-US" sz="3200" dirty="0"/>
              <a:t>December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3BD63-B69E-437C-8682-D6B343A6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4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712D337-93B3-4D14-8388-FF04E101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to meet the Goals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7E680-FB87-4AE1-A5D1-D00428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06A42E-7BEF-4C31-B2A1-BA1056EC59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Goal 1:  Ensure that Reclamation hydropower is a valuable part of the long-term national energy portfolio</a:t>
            </a:r>
            <a:endParaRPr lang="en-US" sz="2400" dirty="0"/>
          </a:p>
          <a:p>
            <a:pPr lvl="1"/>
            <a:r>
              <a:rPr lang="en-US" dirty="0"/>
              <a:t>Objective 1:  Demonstrate the Value of hydropower.</a:t>
            </a:r>
          </a:p>
          <a:p>
            <a:pPr lvl="2"/>
            <a:r>
              <a:rPr lang="en-US" sz="1600" dirty="0"/>
              <a:t>Quantify the value of hydropower, beyond energy generation, through the development of a valuation of the real-world benefits associated with ancillary services, development of  guidelines on carbon-free generation credits.  MOU engagement.</a:t>
            </a:r>
          </a:p>
          <a:p>
            <a:pPr lvl="2"/>
            <a:r>
              <a:rPr lang="en-US" sz="1600" dirty="0"/>
              <a:t>Investigate new marketing strategies with the PMAs</a:t>
            </a:r>
          </a:p>
          <a:p>
            <a:pPr lvl="2"/>
            <a:endParaRPr lang="en-US" sz="1600" dirty="0"/>
          </a:p>
          <a:p>
            <a:pPr lvl="1"/>
            <a:r>
              <a:rPr lang="en-US" dirty="0"/>
              <a:t>Objective 2:  Educate and Engage the Public and our Partners in advancing the importance of Hydropower.</a:t>
            </a:r>
          </a:p>
          <a:p>
            <a:pPr lvl="2"/>
            <a:r>
              <a:rPr lang="en-US" sz="1600" dirty="0"/>
              <a:t>Use products from objective 1 and work with Partners to promote the benefits of hydropower. MOU engagement</a:t>
            </a:r>
          </a:p>
          <a:p>
            <a:pPr lvl="2"/>
            <a:r>
              <a:rPr lang="en-US" sz="1600" dirty="0"/>
              <a:t>Public outreach campaign using social media, other mediums – engage Public Affairs Office.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5C895A-4E43-4839-95FF-C421F63A07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6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5395-E998-491A-BF95-24AFFC44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to meet the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989E13-5C5C-42D8-8170-44620324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4128B-5BEF-4DDA-BDD8-0F5C758ED3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Goal 2: Customer satisfaction is core to the long-term success of Reclamation Hydropower</a:t>
            </a:r>
            <a:endParaRPr lang="en-US" sz="2400" dirty="0"/>
          </a:p>
          <a:p>
            <a:pPr lvl="1"/>
            <a:r>
              <a:rPr lang="en-US" dirty="0"/>
              <a:t>Objective 1:  Achieve Cost Stability of hydropower resources while maintaining high reliability.</a:t>
            </a:r>
          </a:p>
          <a:p>
            <a:pPr lvl="2"/>
            <a:r>
              <a:rPr lang="en-US" sz="1600" dirty="0"/>
              <a:t>Establish a world class asset management program – life cycle management</a:t>
            </a:r>
          </a:p>
          <a:p>
            <a:pPr lvl="2"/>
            <a:r>
              <a:rPr lang="en-US" sz="1600" dirty="0"/>
              <a:t>Look to best practices, experiences across Reclamation that can be implemented in </a:t>
            </a:r>
            <a:r>
              <a:rPr lang="en-US" sz="1600"/>
              <a:t>other locations </a:t>
            </a:r>
            <a:endParaRPr lang="en-US" sz="1600" dirty="0"/>
          </a:p>
          <a:p>
            <a:pPr marL="914400" lvl="2" indent="0">
              <a:buNone/>
            </a:pPr>
            <a:endParaRPr lang="en-US" sz="1600" dirty="0"/>
          </a:p>
          <a:p>
            <a:pPr lvl="1"/>
            <a:r>
              <a:rPr lang="en-US" dirty="0"/>
              <a:t>Objective 2:  Maximize Benefits of hydropower through increased efficiencies.</a:t>
            </a:r>
          </a:p>
          <a:p>
            <a:pPr lvl="2"/>
            <a:r>
              <a:rPr lang="en-US" sz="1600" dirty="0"/>
              <a:t>Research ways to obtain standardized equipment</a:t>
            </a:r>
          </a:p>
          <a:p>
            <a:pPr lvl="2"/>
            <a:r>
              <a:rPr lang="en-US" sz="1600" dirty="0"/>
              <a:t>Performance/Risk based maintenance vs time-based maintenance</a:t>
            </a:r>
          </a:p>
          <a:p>
            <a:pPr lvl="2"/>
            <a:r>
              <a:rPr lang="en-US" sz="1600" dirty="0"/>
              <a:t>Maintenance Management, Outage Scheduling</a:t>
            </a:r>
          </a:p>
          <a:p>
            <a:pPr marL="914400" lvl="2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EFF00-6128-4090-84B1-FEDB227A8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49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D5B03-A978-4202-A45A-22BAA728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2 Continued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640A3-100D-45A3-9D48-DDBA08EA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F5A37-135F-4F0B-95E5-887063949A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Goal 2: Customer satisfaction is core to the long-term success of Reclamation Hydropower</a:t>
            </a:r>
          </a:p>
          <a:p>
            <a:pPr lvl="1"/>
            <a:r>
              <a:rPr lang="en-US" dirty="0"/>
              <a:t>Objective 3:  Enhance Scientific capacity and technological tools necessary to increase hydropower performance.</a:t>
            </a:r>
          </a:p>
          <a:p>
            <a:pPr lvl="2"/>
            <a:r>
              <a:rPr lang="en-US" sz="1600" dirty="0"/>
              <a:t>Performance/Risk based maintenance monitoring equipment – Predictive forced outage and maintenance tools</a:t>
            </a:r>
          </a:p>
          <a:p>
            <a:pPr lvl="2"/>
            <a:r>
              <a:rPr lang="en-US" sz="1600" dirty="0"/>
              <a:t>Maximize use and benefit of Maximo, condition assessment tools and analytics. </a:t>
            </a:r>
          </a:p>
          <a:p>
            <a:pPr lvl="2"/>
            <a:endParaRPr lang="en-US" sz="1600" dirty="0"/>
          </a:p>
          <a:p>
            <a:pPr lvl="1"/>
            <a:r>
              <a:rPr lang="en-US" dirty="0"/>
              <a:t>Objective 4:  Maximize collaboration with partners to maintain cutting edge technology and efficiencies in providing hydropower. </a:t>
            </a:r>
          </a:p>
          <a:p>
            <a:pPr lvl="2"/>
            <a:r>
              <a:rPr lang="en-US" sz="1600" dirty="0"/>
              <a:t>Research diagnostic tools that help inform decision making.</a:t>
            </a:r>
          </a:p>
          <a:p>
            <a:pPr lvl="2"/>
            <a:r>
              <a:rPr lang="en-US" sz="1600" dirty="0"/>
              <a:t>Draw on partners experience and implemented practices related to efficiencies and technology.  MOU engagement.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1E229-1675-4454-9382-DB8E76295B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24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40CB-C5BD-4579-AECD-87FC33E77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to meet the Goals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993046-B82F-4F17-AD18-A892CEE9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37081-F02C-4B27-9E9F-D2DD96EA17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Goal 3: Invest in our people to ensure Reclamation continues to employ a skilled, dedicated, and capable workforce</a:t>
            </a:r>
            <a:endParaRPr lang="en-US" sz="2400" dirty="0"/>
          </a:p>
          <a:p>
            <a:pPr lvl="1"/>
            <a:r>
              <a:rPr lang="en-US" dirty="0"/>
              <a:t>Objective 1: Cultivate and enhance an effective and diverse workforce to meet current and future challenges in delivering reliable water and power to the West.</a:t>
            </a:r>
          </a:p>
          <a:p>
            <a:pPr lvl="2"/>
            <a:r>
              <a:rPr lang="en-US" sz="1600" dirty="0"/>
              <a:t>Staff Retention</a:t>
            </a:r>
          </a:p>
          <a:p>
            <a:pPr lvl="2"/>
            <a:r>
              <a:rPr lang="en-US" sz="1600" dirty="0"/>
              <a:t>Staff Development – Shared crews across Reclamation for major jobs and cross training</a:t>
            </a:r>
          </a:p>
          <a:p>
            <a:pPr lvl="2"/>
            <a:r>
              <a:rPr lang="en-US" sz="1600" dirty="0"/>
              <a:t>Human Performance training and investment </a:t>
            </a:r>
            <a:r>
              <a:rPr lang="en-US" dirty="0"/>
              <a:t>	</a:t>
            </a:r>
            <a:endParaRPr lang="en-US" sz="1600" dirty="0"/>
          </a:p>
          <a:p>
            <a:pPr lvl="1"/>
            <a:r>
              <a:rPr lang="en-US" dirty="0"/>
              <a:t>Objective 2 Provide a positive and safe work environment to support employee development and performance.</a:t>
            </a:r>
          </a:p>
          <a:p>
            <a:pPr lvl="2"/>
            <a:r>
              <a:rPr lang="en-US" sz="1600" dirty="0"/>
              <a:t>Online training support for apprentice programs and continued education.</a:t>
            </a:r>
          </a:p>
          <a:p>
            <a:pPr lvl="2"/>
            <a:r>
              <a:rPr lang="en-US" sz="1600" dirty="0"/>
              <a:t>Maintenance task training videos. </a:t>
            </a:r>
          </a:p>
          <a:p>
            <a:pPr lvl="2"/>
            <a:endParaRPr lang="en-US" sz="16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F5DB5-DCE7-45F1-A56D-6F45F6FAA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06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del of a space ship&#10;&#10;Description automatically generated with medium confidence">
            <a:extLst>
              <a:ext uri="{FF2B5EF4-FFF2-40B4-BE49-F238E27FC236}">
                <a16:creationId xmlns:a16="http://schemas.microsoft.com/office/drawing/2014/main" id="{6DD8097A-ADA2-4E8B-BF1C-381D2236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100" y="2147651"/>
            <a:ext cx="3195281" cy="401291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507F4E4-9312-4E32-BC58-2C2F4809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CC6B4-8BA0-49DE-9493-88EF6B2C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F651A2-2FF2-4AF2-869C-8B248453D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endParaRPr lang="en-US" sz="28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ADE768-3742-45B8-A674-9A383AFCF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picture containing indoor, metal, step&#10;&#10;Description automatically generated">
            <a:extLst>
              <a:ext uri="{FF2B5EF4-FFF2-40B4-BE49-F238E27FC236}">
                <a16:creationId xmlns:a16="http://schemas.microsoft.com/office/drawing/2014/main" id="{7FC5B7EE-5900-4BAE-8009-0DAEDD05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730" y="2675540"/>
            <a:ext cx="4142509" cy="3106882"/>
          </a:xfrm>
          <a:prstGeom prst="rect">
            <a:avLst/>
          </a:prstGeom>
        </p:spPr>
      </p:pic>
      <p:pic>
        <p:nvPicPr>
          <p:cNvPr id="6" name="Picture 5" descr="A picture containing text, mountain, nature, valley&#10;&#10;Description automatically generated">
            <a:extLst>
              <a:ext uri="{FF2B5EF4-FFF2-40B4-BE49-F238E27FC236}">
                <a16:creationId xmlns:a16="http://schemas.microsoft.com/office/drawing/2014/main" id="{52431CC2-1A54-444A-95CD-ECB55A820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1" y="2169960"/>
            <a:ext cx="2738499" cy="41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2789F-7B00-B359-188B-1E0A00F9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Persistent Drought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B29DC-3F0B-8B26-596D-B7499FF3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0409" y="639466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1D9053B-8DB2-EA4A-A9CF-0F8FB54823AA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1" name="Content Placeholder 10" descr="A picture containing mountain, outdoor, ruin, stone&#10;&#10;Description automatically generated">
            <a:extLst>
              <a:ext uri="{FF2B5EF4-FFF2-40B4-BE49-F238E27FC236}">
                <a16:creationId xmlns:a16="http://schemas.microsoft.com/office/drawing/2014/main" id="{DEBB8724-E92E-F883-9560-0A1C13419CC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126163" y="2044813"/>
            <a:ext cx="5807075" cy="3873273"/>
          </a:xfr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0161E42-B128-4708-3E89-665019EFF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9960" y="5623560"/>
            <a:ext cx="914400" cy="1060704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540438-0437-435B-2AEC-C78500A84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24633"/>
              </p:ext>
            </p:extLst>
          </p:nvPr>
        </p:nvGraphicFramePr>
        <p:xfrm>
          <a:off x="228600" y="2005949"/>
          <a:ext cx="5806441" cy="3958940"/>
        </p:xfrm>
        <a:graphic>
          <a:graphicData uri="http://schemas.openxmlformats.org/drawingml/2006/table">
            <a:tbl>
              <a:tblPr firstRow="1" bandRow="1"/>
              <a:tblGrid>
                <a:gridCol w="1413387">
                  <a:extLst>
                    <a:ext uri="{9D8B030D-6E8A-4147-A177-3AD203B41FA5}">
                      <a16:colId xmlns:a16="http://schemas.microsoft.com/office/drawing/2014/main" val="3887811730"/>
                    </a:ext>
                  </a:extLst>
                </a:gridCol>
                <a:gridCol w="1921468">
                  <a:extLst>
                    <a:ext uri="{9D8B030D-6E8A-4147-A177-3AD203B41FA5}">
                      <a16:colId xmlns:a16="http://schemas.microsoft.com/office/drawing/2014/main" val="3551396768"/>
                    </a:ext>
                  </a:extLst>
                </a:gridCol>
                <a:gridCol w="2471586">
                  <a:extLst>
                    <a:ext uri="{9D8B030D-6E8A-4147-A177-3AD203B41FA5}">
                      <a16:colId xmlns:a16="http://schemas.microsoft.com/office/drawing/2014/main" val="261369275"/>
                    </a:ext>
                  </a:extLst>
                </a:gridCol>
              </a:tblGrid>
              <a:tr h="1029324">
                <a:tc>
                  <a:txBody>
                    <a:bodyPr/>
                    <a:lstStyle/>
                    <a:p>
                      <a:r>
                        <a:rPr lang="en-US" sz="1900" b="1" dirty="0"/>
                        <a:t>FY Period</a:t>
                      </a:r>
                      <a:endParaRPr lang="en-US" sz="1900" dirty="0"/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Net Generation Rolling Average (MWh)</a:t>
                      </a:r>
                      <a:endParaRPr lang="en-US" sz="1900"/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/>
                        <a:t>Percent Change (from Previous FY Period)</a:t>
                      </a:r>
                      <a:endParaRPr lang="en-US" sz="1900"/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0803733"/>
                  </a:ext>
                </a:extLst>
              </a:tr>
              <a:tr h="732404">
                <a:tc>
                  <a:txBody>
                    <a:bodyPr/>
                    <a:lstStyle/>
                    <a:p>
                      <a:r>
                        <a:rPr lang="en-US" sz="1900"/>
                        <a:t>1985-1994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41,266,801.07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 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9887944"/>
                  </a:ext>
                </a:extLst>
              </a:tr>
              <a:tr h="732404">
                <a:tc>
                  <a:txBody>
                    <a:bodyPr/>
                    <a:lstStyle/>
                    <a:p>
                      <a:r>
                        <a:rPr lang="en-US" sz="1900"/>
                        <a:t>1995-2004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44,628,049.05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8.1%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90290"/>
                  </a:ext>
                </a:extLst>
              </a:tr>
              <a:tr h="732404">
                <a:tc>
                  <a:txBody>
                    <a:bodyPr/>
                    <a:lstStyle/>
                    <a:p>
                      <a:r>
                        <a:rPr lang="en-US" sz="1900"/>
                        <a:t>2005-2014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41,212,450.62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-7.7%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528525"/>
                  </a:ext>
                </a:extLst>
              </a:tr>
              <a:tr h="732404">
                <a:tc>
                  <a:txBody>
                    <a:bodyPr/>
                    <a:lstStyle/>
                    <a:p>
                      <a:r>
                        <a:rPr lang="en-US" sz="1900"/>
                        <a:t>2015-2024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36,994,584.67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-10.2%</a:t>
                      </a:r>
                    </a:p>
                  </a:txBody>
                  <a:tcPr marL="98973" marR="98973" marT="49487" marB="494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466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91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311D3C-180E-FC1D-14D9-7B1F9C39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Capital Investment and Repair Needs - Power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88BD5B-A8E9-0A5D-079C-FD3D6B31DD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 close-up of a pie chart&#10;&#10;Description automatically generated">
            <a:extLst>
              <a:ext uri="{FF2B5EF4-FFF2-40B4-BE49-F238E27FC236}">
                <a16:creationId xmlns:a16="http://schemas.microsoft.com/office/drawing/2014/main" id="{188ECF4B-5CBA-9756-A1FD-B8071970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298491"/>
            <a:ext cx="8982075" cy="5193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3ED37-C25D-92C6-34C0-7E7B17183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79" y="1222291"/>
            <a:ext cx="5474495" cy="31911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2F790-0761-D517-5DCA-EE6E98FF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3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B0D6-892A-4FF0-ADDB-D089D75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9CC85-9FCD-4C4C-A16C-9AB1DCCA6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6879210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800" dirty="0"/>
          </a:p>
          <a:p>
            <a:r>
              <a:rPr lang="en-US" dirty="0">
                <a:latin typeface="Segoe UI Semibold"/>
                <a:cs typeface="Segoe UI Semibold"/>
              </a:rPr>
              <a:t>Long lead times and limited domestic manufacturing are creating strain</a:t>
            </a:r>
          </a:p>
          <a:p>
            <a:endParaRPr lang="en-US" dirty="0">
              <a:latin typeface="Segoe UI Semibold"/>
              <a:cs typeface="Segoe UI Semibold"/>
            </a:endParaRPr>
          </a:p>
          <a:p>
            <a:r>
              <a:rPr lang="en-US" dirty="0">
                <a:latin typeface="Segoe UI Semibold"/>
                <a:cs typeface="Segoe UI Semibold"/>
              </a:rPr>
              <a:t>DOE recently released a report on these challenges at https://www.energy.gov/eere/water/hydropower-supply-chain-deep-dive-assessment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AE37-2BC8-4F38-9B79-4694E9DD0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AAF20-E643-BB1C-CFB5-7979A93F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A picture containing indoor, metal, step&#10;&#10;Description automatically generated">
            <a:extLst>
              <a:ext uri="{FF2B5EF4-FFF2-40B4-BE49-F238E27FC236}">
                <a16:creationId xmlns:a16="http://schemas.microsoft.com/office/drawing/2014/main" id="{CF2D9C98-58B7-157D-925C-4A0478264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305" y="1875559"/>
            <a:ext cx="4142509" cy="310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00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B0D6-892A-4FF0-ADDB-D089D75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Predictive Maintenance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9CC85-9FCD-4C4C-A16C-9AB1DCCA6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6456" y="1655064"/>
            <a:ext cx="6879210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800" dirty="0"/>
          </a:p>
          <a:p>
            <a:r>
              <a:rPr lang="en-US" sz="3000" dirty="0">
                <a:latin typeface="Segoe UI Semibold"/>
                <a:cs typeface="Segoe UI Semibold"/>
              </a:rPr>
              <a:t>Provide Alternatives to Time-Based Inspections Requiring Outages</a:t>
            </a:r>
          </a:p>
          <a:p>
            <a:pPr lvl="1"/>
            <a:r>
              <a:rPr lang="en-US" sz="2800" dirty="0">
                <a:latin typeface="Segoe UI Semibold"/>
                <a:cs typeface="Segoe UI Semibold"/>
              </a:rPr>
              <a:t>Investigate Technology and Return on Investment</a:t>
            </a:r>
          </a:p>
          <a:p>
            <a:pPr lvl="1"/>
            <a:r>
              <a:rPr lang="en-US" sz="2800" dirty="0">
                <a:latin typeface="Segoe UI Semibold"/>
                <a:cs typeface="Segoe UI Semibold"/>
              </a:rPr>
              <a:t>Provide a Toolbox of Methods to Allow Management Flexibility and  Appropriate Reliability</a:t>
            </a:r>
          </a:p>
          <a:p>
            <a:pPr lvl="1"/>
            <a:r>
              <a:rPr lang="en-US" sz="2800" dirty="0">
                <a:latin typeface="Segoe UI Semibold"/>
                <a:cs typeface="Segoe UI Semibold"/>
              </a:rPr>
              <a:t>Stabilize Maintenance Costs</a:t>
            </a:r>
          </a:p>
          <a:p>
            <a:pPr lvl="1"/>
            <a:r>
              <a:rPr lang="en-US" sz="2800" dirty="0">
                <a:latin typeface="Segoe UI Semibold"/>
                <a:cs typeface="Segoe UI Semibold"/>
              </a:rPr>
              <a:t>Increase Workforce Efficiency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AE37-2BC8-4F38-9B79-4694E9DD0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AAF20-E643-BB1C-CFB5-7979A93F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A model of a space ship&#10;&#10;Description automatically generated with medium confidence">
            <a:extLst>
              <a:ext uri="{FF2B5EF4-FFF2-40B4-BE49-F238E27FC236}">
                <a16:creationId xmlns:a16="http://schemas.microsoft.com/office/drawing/2014/main" id="{B1C7EC21-9A87-B8E2-FE43-431592C3F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655064"/>
            <a:ext cx="3603082" cy="45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0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B0D6-892A-4FF0-ADDB-D089D75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Project Planning and Execution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9CC85-9FCD-4C4C-A16C-9AB1DCCA6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6879210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800" dirty="0"/>
          </a:p>
          <a:p>
            <a:r>
              <a:rPr lang="en-US" sz="3000" dirty="0">
                <a:latin typeface="Segoe UI Semibold"/>
                <a:cs typeface="Segoe UI Semibold"/>
              </a:rPr>
              <a:t>Working with EPRI and TVA to improve our project planning</a:t>
            </a:r>
          </a:p>
          <a:p>
            <a:r>
              <a:rPr lang="en-US" sz="3000" dirty="0">
                <a:latin typeface="Segoe UI Semibold"/>
                <a:cs typeface="Segoe UI Semibold"/>
              </a:rPr>
              <a:t>Creating acquisitions and contracting tools to speed up contracting process</a:t>
            </a:r>
          </a:p>
          <a:p>
            <a:r>
              <a:rPr lang="en-US" sz="3000" dirty="0">
                <a:latin typeface="Segoe UI Semibold"/>
                <a:cs typeface="Segoe UI Semibold"/>
              </a:rPr>
              <a:t>Better planning up front can help us execute projects efficiently and on time</a:t>
            </a:r>
            <a:endParaRPr lang="en-US" sz="2800" dirty="0">
              <a:latin typeface="Segoe UI Semibold"/>
              <a:cs typeface="Segoe UI Semibold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AE37-2BC8-4F38-9B79-4694E9DD0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AAF20-E643-BB1C-CFB5-7979A93F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picture containing text, mountain, nature, valley&#10;&#10;Description automatically generated">
            <a:extLst>
              <a:ext uri="{FF2B5EF4-FFF2-40B4-BE49-F238E27FC236}">
                <a16:creationId xmlns:a16="http://schemas.microsoft.com/office/drawing/2014/main" id="{ADCF98AB-BFD6-393A-4623-60DA7833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196" y="1690688"/>
            <a:ext cx="3101190" cy="46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0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 descr="A picture containing sitting, large, side, plane&#10;&#10;Description automatically generated">
            <a:extLst>
              <a:ext uri="{FF2B5EF4-FFF2-40B4-BE49-F238E27FC236}">
                <a16:creationId xmlns:a16="http://schemas.microsoft.com/office/drawing/2014/main" id="{6EB4DCC4-0073-4540-8961-DFB94F2135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081" b="33081"/>
          <a:stretch>
            <a:fillRect/>
          </a:stretch>
        </p:blipFill>
        <p:spPr>
          <a:xfrm>
            <a:off x="-15240" y="3619403"/>
            <a:ext cx="12192000" cy="330034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D3AC28-2E84-4428-99BE-5EB04991E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1E07A-F285-F1A4-C106-89DC782D0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13717"/>
            <a:ext cx="11422930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Reclamation Hydropower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Reclamation Hydropower Strategic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Challenges / Focus Areas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0726C-ABA6-4DDE-8DF8-227B60F6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902DBF-22C2-4F30-83AD-207E273C4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88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0">
            <a:extLst>
              <a:ext uri="{FF2B5EF4-FFF2-40B4-BE49-F238E27FC236}">
                <a16:creationId xmlns:a16="http://schemas.microsoft.com/office/drawing/2014/main" id="{115EAB05-9F4B-7F8E-F6E4-FF8A700BD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37" b="13037"/>
          <a:stretch>
            <a:fillRect/>
          </a:stretch>
        </p:blipFill>
        <p:spPr>
          <a:xfrm>
            <a:off x="538419" y="1485979"/>
            <a:ext cx="4405846" cy="4895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24B0D6-892A-4FF0-ADDB-D089D759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9CC85-9FCD-4C4C-A16C-9AB1DCCA6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083" y="1690688"/>
            <a:ext cx="6879210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D</a:t>
            </a:r>
            <a:r>
              <a:rPr lang="en-US" sz="2400" kern="100" dirty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eveloped and deployed a unit dispatch optimization system that has increased our generation efficiencies on average by about 2%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H</a:t>
            </a:r>
            <a:r>
              <a:rPr lang="en-US" sz="2400" kern="100" dirty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ave installed turbines that have high efficiencies at a wide head range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Work closely with the PMAs to ensure we are flexible and reliable to provide generation when it is most valuable to our customers</a:t>
            </a:r>
            <a:endParaRPr lang="en-US" sz="2400" kern="100" dirty="0">
              <a:effectLst/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lvl="1"/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/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AE37-2BC8-4F38-9B79-4694E9DD07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AAF20-E643-BB1C-CFB5-7979A93F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67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3670-5E00-49F7-AF9E-92DF3A3E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– </a:t>
            </a:r>
            <a:br>
              <a:rPr lang="en-US" dirty="0"/>
            </a:br>
            <a:r>
              <a:rPr lang="en-US" dirty="0"/>
              <a:t>Provide Value to our Customers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0F7658-6DD7-4E9B-9A0E-1379D335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21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9F8215-5FED-D55F-B3B4-9A26857959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Reclamation has a long history of meeting our challenges and providing value to our customers</a:t>
            </a:r>
          </a:p>
          <a:p>
            <a:endParaRPr lang="en-US" dirty="0"/>
          </a:p>
          <a:p>
            <a:r>
              <a:rPr lang="en-US" dirty="0"/>
              <a:t>We are attuned to our current challenges and see opportunities to more efficiently provide reliable and valuable hydropower to our customers</a:t>
            </a:r>
          </a:p>
          <a:p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dirty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Continue to work to make Reclamation hydropower a valuable resource to our country, the West and our customers for the </a:t>
            </a:r>
            <a:r>
              <a:rPr lang="en-US" dirty="0"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       </a:t>
            </a:r>
            <a:r>
              <a:rPr lang="en-US" dirty="0"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next 100 years.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5A0C99-3CDE-907F-9784-7C31E123E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6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54AF925-444F-2D40-980F-94567954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701" y="941131"/>
            <a:ext cx="4184416" cy="1994419"/>
          </a:xfrm>
        </p:spPr>
        <p:txBody>
          <a:bodyPr/>
          <a:lstStyle/>
          <a:p>
            <a:r>
              <a:rPr lang="en-US" dirty="0"/>
              <a:t>Michael Pulskamp</a:t>
            </a:r>
          </a:p>
          <a:p>
            <a:pPr marL="0" lvl="1" indent="-117475" algn="l"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</a:rPr>
              <a:t>Senior Advisor, Hydropower</a:t>
            </a:r>
          </a:p>
          <a:p>
            <a:pPr lvl="1" indent="-517525" algn="l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mpulskamp@usbr.gov</a:t>
            </a:r>
            <a:endParaRPr lang="en-US" dirty="0">
              <a:solidFill>
                <a:schemeClr val="bg1"/>
              </a:solidFill>
            </a:endParaRPr>
          </a:p>
          <a:p>
            <a:pPr lvl="1" indent="-517525" algn="l"/>
            <a:endParaRPr lang="en-US" sz="1000" dirty="0">
              <a:solidFill>
                <a:schemeClr val="bg1"/>
              </a:solidFill>
            </a:endParaRPr>
          </a:p>
          <a:p>
            <a:pPr lvl="1" indent="-517525" algn="l"/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https://www.usbr.gov/power/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2BF3D-9FD2-49CC-8490-6E963AC17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8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EC7BB2-6F84-4F04-A6CD-E5441A1E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34" y="1536730"/>
            <a:ext cx="6115366" cy="47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5EB70E-7497-E64A-BCBD-872D7D809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Reclamation 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3EBAB4-0D27-404B-A1BD-61FFE7B99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US Water Wholesaler</a:t>
            </a:r>
          </a:p>
          <a:p>
            <a:pPr lvl="1"/>
            <a:r>
              <a:rPr lang="en-US" dirty="0"/>
              <a:t>~ 187 Water Resource Projects</a:t>
            </a:r>
          </a:p>
          <a:p>
            <a:pPr lvl="1"/>
            <a:r>
              <a:rPr lang="en-US" dirty="0"/>
              <a:t>~ 337 Reservoirs</a:t>
            </a:r>
          </a:p>
          <a:p>
            <a:pPr lvl="1"/>
            <a:r>
              <a:rPr lang="en-US" dirty="0"/>
              <a:t>~ 476 Dams</a:t>
            </a:r>
          </a:p>
          <a:p>
            <a:pPr lvl="1"/>
            <a:endParaRPr lang="en-US" dirty="0"/>
          </a:p>
          <a:p>
            <a:r>
              <a:rPr lang="en-US" dirty="0"/>
              <a:t>#2 US Hydropower Generator</a:t>
            </a:r>
          </a:p>
          <a:p>
            <a:pPr lvl="1"/>
            <a:r>
              <a:rPr lang="en-US" dirty="0"/>
              <a:t>77 Reclamation-Owned Facilities</a:t>
            </a:r>
          </a:p>
          <a:p>
            <a:pPr lvl="1"/>
            <a:r>
              <a:rPr lang="en-US" dirty="0"/>
              <a:t>53 Reclamation-Owned/Operated</a:t>
            </a:r>
            <a:endParaRPr lang="en-US" sz="500" dirty="0"/>
          </a:p>
          <a:p>
            <a:pPr lvl="1"/>
            <a:r>
              <a:rPr lang="en-US" dirty="0"/>
              <a:t>~ 14,750 MW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F080B03-8B74-4FDA-9BAF-BD51D4EC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FF91-9925-4565-BAF9-DA1FFEC03B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4975-6A3F-470F-B683-53A25D36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Reclamation Hydropower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55484-5DA5-4590-8615-5AAE975B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981804-B2FC-4ABF-8F72-BA0E5E763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BE3F92-36D9-4EB6-AF6D-807B13424C21}"/>
              </a:ext>
            </a:extLst>
          </p:cNvPr>
          <p:cNvSpPr/>
          <p:nvPr/>
        </p:nvSpPr>
        <p:spPr>
          <a:xfrm>
            <a:off x="7039464" y="1422456"/>
            <a:ext cx="3196504" cy="301467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B8A7A5-9A4D-408F-9A87-8E8FB0DEA70A}"/>
              </a:ext>
            </a:extLst>
          </p:cNvPr>
          <p:cNvSpPr/>
          <p:nvPr/>
        </p:nvSpPr>
        <p:spPr>
          <a:xfrm>
            <a:off x="8131430" y="3764182"/>
            <a:ext cx="2638975" cy="253232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F7A40E-021E-4A5B-8517-56B4B8534487}"/>
              </a:ext>
            </a:extLst>
          </p:cNvPr>
          <p:cNvSpPr/>
          <p:nvPr/>
        </p:nvSpPr>
        <p:spPr>
          <a:xfrm>
            <a:off x="9144001" y="1422456"/>
            <a:ext cx="2973556" cy="3014674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22ADC5-4E5F-0132-62A0-B2734FE9D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400941"/>
              </p:ext>
            </p:extLst>
          </p:nvPr>
        </p:nvGraphicFramePr>
        <p:xfrm>
          <a:off x="228599" y="2062395"/>
          <a:ext cx="6412655" cy="22238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82073">
                  <a:extLst>
                    <a:ext uri="{9D8B030D-6E8A-4147-A177-3AD203B41FA5}">
                      <a16:colId xmlns:a16="http://schemas.microsoft.com/office/drawing/2014/main" val="2914821567"/>
                    </a:ext>
                  </a:extLst>
                </a:gridCol>
                <a:gridCol w="897767">
                  <a:extLst>
                    <a:ext uri="{9D8B030D-6E8A-4147-A177-3AD203B41FA5}">
                      <a16:colId xmlns:a16="http://schemas.microsoft.com/office/drawing/2014/main" val="2889370270"/>
                    </a:ext>
                  </a:extLst>
                </a:gridCol>
                <a:gridCol w="586908">
                  <a:extLst>
                    <a:ext uri="{9D8B030D-6E8A-4147-A177-3AD203B41FA5}">
                      <a16:colId xmlns:a16="http://schemas.microsoft.com/office/drawing/2014/main" val="2829892176"/>
                    </a:ext>
                  </a:extLst>
                </a:gridCol>
                <a:gridCol w="980266">
                  <a:extLst>
                    <a:ext uri="{9D8B030D-6E8A-4147-A177-3AD203B41FA5}">
                      <a16:colId xmlns:a16="http://schemas.microsoft.com/office/drawing/2014/main" val="3025079672"/>
                    </a:ext>
                  </a:extLst>
                </a:gridCol>
                <a:gridCol w="1465641">
                  <a:extLst>
                    <a:ext uri="{9D8B030D-6E8A-4147-A177-3AD203B41FA5}">
                      <a16:colId xmlns:a16="http://schemas.microsoft.com/office/drawing/2014/main" val="65818678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u="none" strike="noStrike" dirty="0">
                          <a:effectLst/>
                        </a:rPr>
                        <a:t>Reclamation Region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Facility </a:t>
                      </a:r>
                    </a:p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(#)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Unit </a:t>
                      </a:r>
                    </a:p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(#)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Capacity (MW)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Net Generation (MWh)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192681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Columbia-Pacific Northwest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56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7,537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20,737,011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91983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California-Great Basin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26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1,910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3,847,052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403882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Lower Colorado Basin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500" b="1" u="none" strike="noStrike" dirty="0">
                          <a:effectLst/>
                        </a:rPr>
                        <a:t>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500" b="1" u="none" strike="noStrike" dirty="0">
                          <a:effectLst/>
                        </a:rPr>
                        <a:t>28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500" b="1" u="none" strike="noStrike" dirty="0">
                          <a:effectLst/>
                        </a:rPr>
                        <a:t>2,454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4,809,569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8275446"/>
                  </a:ext>
                </a:extLst>
              </a:tr>
              <a:tr h="2807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Upper Colorado Basin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22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1,816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4,814,168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635254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u="none" strike="noStrike" dirty="0">
                          <a:effectLst/>
                        </a:rPr>
                        <a:t>Missouri Basin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21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44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1,041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2,786,783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984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u="none" strike="noStrike" dirty="0">
                          <a:effectLst/>
                        </a:rPr>
                        <a:t>Reclamation Total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53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176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14,758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500" b="1" u="none" strike="noStrike" dirty="0">
                          <a:effectLst/>
                        </a:rPr>
                        <a:t>36,994,584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05152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9FD3735-54DA-95AA-1697-7C84E0A7975A}"/>
              </a:ext>
            </a:extLst>
          </p:cNvPr>
          <p:cNvSpPr txBox="1"/>
          <p:nvPr/>
        </p:nvSpPr>
        <p:spPr>
          <a:xfrm>
            <a:off x="228600" y="6438043"/>
            <a:ext cx="6660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Source: https://www.usbr.gov/power/facil/Reclamation_Hydroelectric_Powerplants_Summary_Table_11_24.pdf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5F8D8-5E6B-968C-0E7E-0A76C0295AF1}"/>
              </a:ext>
            </a:extLst>
          </p:cNvPr>
          <p:cNvSpPr txBox="1"/>
          <p:nvPr/>
        </p:nvSpPr>
        <p:spPr>
          <a:xfrm>
            <a:off x="130944" y="4657957"/>
            <a:ext cx="8347230" cy="68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font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>
                <a:solidFill>
                  <a:schemeClr val="dk1"/>
                </a:solidFill>
              </a:rPr>
              <a:t>Facility: Reclamation owned, operated, and maintained (“reserved works”) power facilities.</a:t>
            </a:r>
          </a:p>
          <a:p>
            <a:pPr marR="0" font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>
                <a:solidFill>
                  <a:schemeClr val="dk1"/>
                </a:solidFill>
              </a:rPr>
              <a:t>Net Generation (MWh): Ten-year rolling average.</a:t>
            </a:r>
          </a:p>
        </p:txBody>
      </p:sp>
    </p:spTree>
    <p:extLst>
      <p:ext uri="{BB962C8B-B14F-4D97-AF65-F5344CB8AC3E}">
        <p14:creationId xmlns:p14="http://schemas.microsoft.com/office/powerpoint/2010/main" val="298390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45D8D7F-BFB8-4082-AB23-6DCDFA264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04" y="1216370"/>
            <a:ext cx="6382396" cy="44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55EB70E-7497-E64A-BCBD-872D7D80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9480"/>
            <a:ext cx="11704320" cy="1325563"/>
          </a:xfrm>
        </p:spPr>
        <p:txBody>
          <a:bodyPr/>
          <a:lstStyle/>
          <a:p>
            <a:r>
              <a:rPr lang="en-US" dirty="0"/>
              <a:t>Reclamation Hydropower Program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3EBAB4-0D27-404B-A1BD-61FFE7B99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Senior Advisor, Hydropower and the Power Resource Office are responsible for development and oversight of the Reclamation-Wide Hydropower Program, and to provide support to the Regional Power Programs</a:t>
            </a:r>
          </a:p>
          <a:p>
            <a:endParaRPr lang="en-US" sz="2400" dirty="0"/>
          </a:p>
          <a:p>
            <a:r>
              <a:rPr lang="en-US" sz="2400" dirty="0"/>
              <a:t>Regional Power Programs are managed by Regional Directors through Regional Power Managers</a:t>
            </a:r>
          </a:p>
          <a:p>
            <a:pPr lvl="1"/>
            <a:r>
              <a:rPr lang="en-US" sz="2000" dirty="0"/>
              <a:t>Implementation is carried out through Area Offices</a:t>
            </a:r>
          </a:p>
          <a:p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F080B03-8B74-4FDA-9BAF-BD51D4EC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FF91-9925-4565-BAF9-DA1FFEC03B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22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AD9C2D4-218B-442C-A911-73842E22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Reclamation Hydropower Program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96D52AE-E773-4997-B147-957CE3382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Reclamation Hydropower Management Team (HMT)</a:t>
            </a:r>
          </a:p>
          <a:p>
            <a:pPr lvl="1"/>
            <a:r>
              <a:rPr lang="en-US" dirty="0"/>
              <a:t>Senior Advisor, Hydropower </a:t>
            </a:r>
          </a:p>
          <a:p>
            <a:pPr lvl="1"/>
            <a:r>
              <a:rPr lang="en-US" dirty="0"/>
              <a:t>Manager, Power Resources Office (PRO)</a:t>
            </a:r>
          </a:p>
          <a:p>
            <a:pPr lvl="1"/>
            <a:r>
              <a:rPr lang="en-US" dirty="0"/>
              <a:t>Regional Hydropower Business Line Managers (Regional Power Managers)</a:t>
            </a:r>
          </a:p>
          <a:p>
            <a:endParaRPr lang="en-US" dirty="0"/>
          </a:p>
          <a:p>
            <a:r>
              <a:rPr lang="en-US" dirty="0"/>
              <a:t>Memorandum of Agreement between the Senior Advisor, Hydropower and the Regional Directors establish roles, responsibilities and communication expectations of the HMT members.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737F07-359B-4057-BFED-310BBA45F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A6F6B-EB57-4335-A521-52743BFC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6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503-450E-4B11-C5C6-24F72AA2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Reclamation Hydropower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B3BD2-C2E3-1108-E5A9-5BD81EDF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98715-C77F-5687-7743-3C99E4DDE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HMT strives to work as One Reclamation to find optimal solutions to agency challenges that result in good business decisions </a:t>
            </a:r>
          </a:p>
          <a:p>
            <a:r>
              <a:rPr lang="en-US" dirty="0"/>
              <a:t>Must be balance that recognizes that there a differences in equipment, power markets and the relationships/arrangements with power customers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CFE516-AE5B-0D55-85F4-44803E24C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20973-255B-12C4-ABA7-433B4BFB4C66}"/>
              </a:ext>
            </a:extLst>
          </p:cNvPr>
          <p:cNvSpPr/>
          <p:nvPr/>
        </p:nvSpPr>
        <p:spPr>
          <a:xfrm>
            <a:off x="8327592" y="4005068"/>
            <a:ext cx="2362399" cy="202485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1A3C2-933D-E3BB-0F24-F21C0B5187F9}"/>
              </a:ext>
            </a:extLst>
          </p:cNvPr>
          <p:cNvSpPr/>
          <p:nvPr/>
        </p:nvSpPr>
        <p:spPr>
          <a:xfrm>
            <a:off x="4914800" y="4005069"/>
            <a:ext cx="2362399" cy="202485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E92726-39EB-4EA7-A07D-2CE885410AFB}"/>
              </a:ext>
            </a:extLst>
          </p:cNvPr>
          <p:cNvSpPr/>
          <p:nvPr/>
        </p:nvSpPr>
        <p:spPr>
          <a:xfrm>
            <a:off x="1502009" y="4005069"/>
            <a:ext cx="2362399" cy="202485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0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AD9C2D4-218B-442C-A911-73842E22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Plan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936323-BCE5-4E5B-9913-7CC94D929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Reclamation Hydropower Strategic Plan for FY2021-2026 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Reclamation Hydropower Strategic Action Plan 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https://usbr.gov/power/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A6F6B-EB57-4335-A521-52743BFC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8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94EBE8-DBEC-47D4-BA1D-F698076B6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4BEFE3B-4ACA-45EF-9F82-4DF5FB34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398" y="1796097"/>
            <a:ext cx="2769946" cy="35846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nature, waterfall&#10;&#10;Description automatically generated">
            <a:extLst>
              <a:ext uri="{FF2B5EF4-FFF2-40B4-BE49-F238E27FC236}">
                <a16:creationId xmlns:a16="http://schemas.microsoft.com/office/drawing/2014/main" id="{BADCF9B2-989D-4611-8120-017F4B774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119" y="1804192"/>
            <a:ext cx="2769801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8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07F4E4-9312-4E32-BC58-2C2F4809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CC6B4-8BA0-49DE-9493-88EF6B2C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9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F651A2-2FF2-4AF2-869C-8B248453D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Goals</a:t>
            </a:r>
          </a:p>
          <a:p>
            <a:pPr marL="0" indent="0">
              <a:buNone/>
            </a:pPr>
            <a:endParaRPr lang="en-US"/>
          </a:p>
          <a:p>
            <a:pPr marL="514350" indent="-514350">
              <a:buAutoNum type="arabicPeriod"/>
            </a:pPr>
            <a:r>
              <a:rPr lang="en-US"/>
              <a:t>Ensure Reclamation hydropower is a valuable part of the long-term national energy portfolio</a:t>
            </a:r>
          </a:p>
          <a:p>
            <a:pPr marL="514350" indent="-514350">
              <a:buFont typeface="Arial"/>
              <a:buAutoNum type="arabicPeriod"/>
            </a:pPr>
            <a:r>
              <a:rPr lang="en-US"/>
              <a:t>Customer satisfaction is core to the long-term success of Reclamation hydropower.</a:t>
            </a:r>
          </a:p>
          <a:p>
            <a:pPr marL="514350" indent="-514350">
              <a:buFont typeface="Arial"/>
              <a:buAutoNum type="arabicPeriod"/>
            </a:pPr>
            <a:r>
              <a:rPr lang="en-US"/>
              <a:t>Invest in our people to ensure Reclamation continues to employ a skilled, dedicated, and capable workforce.</a:t>
            </a:r>
            <a:endParaRPr lang="en-US" sz="1000"/>
          </a:p>
          <a:p>
            <a:pPr marL="0" indent="0">
              <a:buNone/>
            </a:pPr>
            <a:endParaRPr lang="en-US"/>
          </a:p>
          <a:p>
            <a:pPr marL="514350" indent="-514350">
              <a:buAutoNum type="arabicPeriod"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ADE768-3742-45B8-A674-9A383AFCF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8ED0AE9096B4EB76EB5CC292B3A51" ma:contentTypeVersion="13" ma:contentTypeDescription="Create a new document." ma:contentTypeScope="" ma:versionID="684e1656711a7b0a2dda761c29330077">
  <xsd:schema xmlns:xsd="http://www.w3.org/2001/XMLSchema" xmlns:xs="http://www.w3.org/2001/XMLSchema" xmlns:p="http://schemas.microsoft.com/office/2006/metadata/properties" xmlns:ns2="a0cab361-6513-43b4-8a30-e3143c87fc22" xmlns:ns3="33fcf8fa-cfe6-4901-9417-032b5a1402b7" targetNamespace="http://schemas.microsoft.com/office/2006/metadata/properties" ma:root="true" ma:fieldsID="e3d320beb7f2ea0028fc2b5f8be01dfd" ns2:_="" ns3:_="">
    <xsd:import namespace="a0cab361-6513-43b4-8a30-e3143c87fc22"/>
    <xsd:import namespace="33fcf8fa-cfe6-4901-9417-032b5a140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ab361-6513-43b4-8a30-e3143c87f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793537-d38b-4b61-9287-f0ece50f4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f8fa-cfe6-4901-9417-032b5a1402b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4ed8bf-21dd-4914-9a62-b5d1ace64e59}" ma:internalName="TaxCatchAll" ma:showField="CatchAllData" ma:web="33fcf8fa-cfe6-4901-9417-032b5a140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fcf8fa-cfe6-4901-9417-032b5a1402b7" xsi:nil="true"/>
    <lcf76f155ced4ddcb4097134ff3c332f xmlns="a0cab361-6513-43b4-8a30-e3143c87fc2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69F89-7E44-4DAC-83C5-DD779A433F9B}"/>
</file>

<file path=customXml/itemProps2.xml><?xml version="1.0" encoding="utf-8"?>
<ds:datastoreItem xmlns:ds="http://schemas.openxmlformats.org/officeDocument/2006/customXml" ds:itemID="{79078E8F-9E16-42FE-A670-E06D723C389F}"/>
</file>

<file path=customXml/itemProps3.xml><?xml version="1.0" encoding="utf-8"?>
<ds:datastoreItem xmlns:ds="http://schemas.openxmlformats.org/officeDocument/2006/customXml" ds:itemID="{AECCE1B4-3E82-418A-A3E8-DDCBCAC53DED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1849</TotalTime>
  <Words>1153</Words>
  <Application>Microsoft Macintosh PowerPoint</Application>
  <PresentationFormat>Widescreen</PresentationFormat>
  <Paragraphs>219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Segoe UI</vt:lpstr>
      <vt:lpstr>Segoe UI Semibold</vt:lpstr>
      <vt:lpstr>Office Theme</vt:lpstr>
      <vt:lpstr>US Bureau of Reclamation Hydropower Priorities </vt:lpstr>
      <vt:lpstr>Presentation Agenda</vt:lpstr>
      <vt:lpstr>Reclamation Overview</vt:lpstr>
      <vt:lpstr>Reclamation Hydropower Program</vt:lpstr>
      <vt:lpstr>Reclamation Hydropower Program</vt:lpstr>
      <vt:lpstr>Reclamation Hydropower Program</vt:lpstr>
      <vt:lpstr>Reclamation Hydropower Program</vt:lpstr>
      <vt:lpstr>Strategic Plan</vt:lpstr>
      <vt:lpstr>Strategic Plan</vt:lpstr>
      <vt:lpstr>Objectives to meet the Goals</vt:lpstr>
      <vt:lpstr>Objectives to meet the Goals</vt:lpstr>
      <vt:lpstr>Goal 2 Continued</vt:lpstr>
      <vt:lpstr>Objectives to meet the Goals</vt:lpstr>
      <vt:lpstr>Challenges and Opportunities</vt:lpstr>
      <vt:lpstr>Persistent Drought</vt:lpstr>
      <vt:lpstr>Capital Investment and Repair Needs - Power</vt:lpstr>
      <vt:lpstr>Supply Chain</vt:lpstr>
      <vt:lpstr>Getting to Predictive Maintenance</vt:lpstr>
      <vt:lpstr>Improve Project Planning and Execution</vt:lpstr>
      <vt:lpstr>Optimizing Operations</vt:lpstr>
      <vt:lpstr>Bottom Line –  Provide Value to our Customers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No more that two lines</dc:title>
  <dc:subject/>
  <dc:creator>Soeth, Peter D</dc:creator>
  <cp:keywords/>
  <dc:description/>
  <cp:lastModifiedBy>Jim Horan</cp:lastModifiedBy>
  <cp:revision>9</cp:revision>
  <cp:lastPrinted>2024-11-27T16:39:52Z</cp:lastPrinted>
  <dcterms:created xsi:type="dcterms:W3CDTF">2016-11-04T19:21:58Z</dcterms:created>
  <dcterms:modified xsi:type="dcterms:W3CDTF">2024-11-27T17:47:46Z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0x010100F368ED0AE9096B4EB76EB5CC292B3A51</vt:lpwstr>
  </property>
</Properties>
</file>