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97_5390F236.xml" ContentType="application/vnd.ms-powerpoint.comment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701" r:id="rId5"/>
    <p:sldId id="325" r:id="rId6"/>
    <p:sldId id="326" r:id="rId7"/>
    <p:sldId id="657" r:id="rId8"/>
    <p:sldId id="658" r:id="rId9"/>
    <p:sldId id="694" r:id="rId10"/>
    <p:sldId id="695" r:id="rId11"/>
    <p:sldId id="697" r:id="rId12"/>
    <p:sldId id="546" r:id="rId13"/>
    <p:sldId id="655" r:id="rId14"/>
    <p:sldId id="660" r:id="rId15"/>
    <p:sldId id="690" r:id="rId16"/>
    <p:sldId id="700" r:id="rId17"/>
    <p:sldId id="661" r:id="rId18"/>
    <p:sldId id="676" r:id="rId19"/>
    <p:sldId id="663" r:id="rId20"/>
    <p:sldId id="693" r:id="rId21"/>
    <p:sldId id="698" r:id="rId22"/>
    <p:sldId id="689" r:id="rId23"/>
    <p:sldId id="699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324B03-85EA-4B93-3B8C-E89E7312CCFE}" name="Cohen, Stuart" initials="CS" userId="S::scohen@nrel.gov::571e89f4-ee75-499e-80f7-215e44b2fb60" providerId="AD"/>
  <p188:author id="{B7ED01C8-0486-5424-87D5-60375398196A}" name="Stark, Greg" initials="GS" userId="S::gstark@nrel.gov::6fbd8992-d523-495a-8f99-d4adaee203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ynn Schroed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45A"/>
    <a:srgbClr val="F2F2F2"/>
    <a:srgbClr val="00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EBF5A-C296-4D9B-87AD-7B90D227F6AB}" v="1021" dt="2024-12-04T17:34:46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8" autoAdjust="0"/>
    <p:restoredTop sz="89799" autoAdjust="0"/>
  </p:normalViewPr>
  <p:slideViewPr>
    <p:cSldViewPr snapToGrid="0" snapToObjects="1">
      <p:cViewPr varScale="1">
        <p:scale>
          <a:sx n="122" d="100"/>
          <a:sy n="122" d="100"/>
        </p:scale>
        <p:origin x="1152" y="192"/>
      </p:cViewPr>
      <p:guideLst>
        <p:guide orient="horz" pos="684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64" d="100"/>
        <a:sy n="164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29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vramasam\Desktop\RV\Work\Papers\Pumped%20Hydro%20Storage\Models\HDR%20Workshop\GS-6669%20Implementation%20for%20NREL%206-13-23%20PHS%20-%20SC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Simulated $/kWh vs Base Case $/kWh for a Large-PSH system</a:t>
            </a:r>
          </a:p>
        </c:rich>
      </c:tx>
      <c:layout>
        <c:manualLayout>
          <c:xMode val="edge"/>
          <c:yMode val="edge"/>
          <c:x val="0.26721094959283936"/>
          <c:y val="4.00302452212384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279042778234811"/>
          <c:y val="0.15290274985114574"/>
          <c:w val="0.62333286813961686"/>
          <c:h val="0.810179116773155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Charts!$D$64</c:f>
              <c:strCache>
                <c:ptCount val="1"/>
                <c:pt idx="0">
                  <c:v>Low $/kWh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BA6DA6A-02C2-4A41-A5AB-ED74853493C8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D2345560-40E3-0647-A0D5-2280323059C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79A-4B7B-BB20-63F78D2F6F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DF1E750-91D4-3342-85FA-2B38AFE8953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81B8B43D-B43C-5A46-A91C-85958DBB1DD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79A-4B7B-BB20-63F78D2F6F8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3FC4B7E-5DBB-3E41-B9B2-4D1E266FC95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83A284EF-6AA4-E148-95F1-88533BCF13F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79A-4B7B-BB20-63F78D2F6F8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7EDD6DC-9482-7F45-8AAB-20C6D4681E00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2D9D78F-682E-E946-8EC6-D1991038D4E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79A-4B7B-BB20-63F78D2F6F8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0795A97-37D8-7643-A4DC-E6EB274C1FAC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EA148AC-CF3D-C44D-A3C9-96813D73F0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79A-4B7B-BB20-63F78D2F6F8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F67E60A-9C5D-7040-B9A2-3417DC4F47F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068A8B98-0161-3141-A8F0-FDAAE8C5DD7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79A-4B7B-BB20-63F78D2F6F8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BFF1AD5-BB3A-6346-94AC-2FB280570F8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96CB36F-BDEF-614E-A31E-22BBD324FEB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79A-4B7B-BB20-63F78D2F6F86}"/>
                </c:ext>
              </c:extLst>
            </c:dLbl>
            <c:dLbl>
              <c:idx val="7"/>
              <c:layout>
                <c:manualLayout>
                  <c:x val="-0.16497985771910403"/>
                  <c:y val="5.5047283539304279E-3"/>
                </c:manualLayout>
              </c:layout>
              <c:tx>
                <c:rich>
                  <a:bodyPr/>
                  <a:lstStyle/>
                  <a:p>
                    <a:fld id="{EC13AE38-483A-834A-9BBA-6F0791439FE3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76701BE-A213-584B-AE27-58287B5E6E3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79A-4B7B-BB20-63F78D2F6F86}"/>
                </c:ext>
              </c:extLst>
            </c:dLbl>
            <c:dLbl>
              <c:idx val="8"/>
              <c:layout>
                <c:manualLayout>
                  <c:x val="-0.16033976032508804"/>
                  <c:y val="3.6698975865590206E-3"/>
                </c:manualLayout>
              </c:layout>
              <c:tx>
                <c:rich>
                  <a:bodyPr/>
                  <a:lstStyle/>
                  <a:p>
                    <a:fld id="{018FF558-781F-BB40-9C1B-FB3CE937BA8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D4AA0E71-3581-7D44-AA86-BCF2534823E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79A-4B7B-BB20-63F78D2F6F8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2763526-392E-7B45-8D97-409C0293CDC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85813FCA-DEAE-7247-91B5-409885F61BB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79A-4B7B-BB20-63F78D2F6F86}"/>
                </c:ext>
              </c:extLst>
            </c:dLbl>
            <c:dLbl>
              <c:idx val="10"/>
              <c:layout>
                <c:manualLayout>
                  <c:x val="-0.22927657209144256"/>
                  <c:y val="7.8312550544594045E-3"/>
                </c:manualLayout>
              </c:layout>
              <c:tx>
                <c:rich>
                  <a:bodyPr/>
                  <a:lstStyle/>
                  <a:p>
                    <a:fld id="{1950B083-2741-7346-B6C1-465FE4F7A06D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CFBEF052-1844-1F48-9604-3B92375AD59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16638339639374"/>
                      <c:h val="9.17644353947423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79A-4B7B-BB20-63F78D2F6F86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Charts!$C$65:$C$75</c:f>
              <c:strCache>
                <c:ptCount val="11"/>
                <c:pt idx="0">
                  <c:v>Nominal Head (Ft)</c:v>
                </c:pt>
                <c:pt idx="1">
                  <c:v>Duration (Hrs)</c:v>
                </c:pt>
                <c:pt idx="2">
                  <c:v>Conveyance Length (Ft)</c:v>
                </c:pt>
                <c:pt idx="3">
                  <c:v>Transmission Miles</c:v>
                </c:pt>
                <c:pt idx="4">
                  <c:v>Power Station Type</c:v>
                </c:pt>
                <c:pt idx="5">
                  <c:v>Tranmission Type</c:v>
                </c:pt>
                <c:pt idx="6">
                  <c:v>Access Tunnel Length (Miles)</c:v>
                </c:pt>
                <c:pt idx="7">
                  <c:v>Power Station Structure Geology Type</c:v>
                </c:pt>
                <c:pt idx="8">
                  <c:v>U. Reservoir Intake Type</c:v>
                </c:pt>
                <c:pt idx="9">
                  <c:v>L. Reservoir Intake Type</c:v>
                </c:pt>
                <c:pt idx="10">
                  <c:v>Penstock Type</c:v>
                </c:pt>
              </c:strCache>
            </c:strRef>
          </c:cat>
          <c:val>
            <c:numRef>
              <c:f>Charts!$D$65:$D$75</c:f>
              <c:numCache>
                <c:formatCode>_("$"* #,##0.00_);_("$"* \(#,##0.00\);_("$"* "-"??_);_(@_)</c:formatCode>
                <c:ptCount val="11"/>
                <c:pt idx="0">
                  <c:v>326</c:v>
                </c:pt>
                <c:pt idx="1">
                  <c:v>347</c:v>
                </c:pt>
                <c:pt idx="2">
                  <c:v>384</c:v>
                </c:pt>
                <c:pt idx="3">
                  <c:v>398</c:v>
                </c:pt>
                <c:pt idx="4">
                  <c:v>397</c:v>
                </c:pt>
                <c:pt idx="5">
                  <c:v>411</c:v>
                </c:pt>
                <c:pt idx="6">
                  <c:v>421</c:v>
                </c:pt>
                <c:pt idx="7">
                  <c:v>428</c:v>
                </c:pt>
                <c:pt idx="8">
                  <c:v>428</c:v>
                </c:pt>
                <c:pt idx="9">
                  <c:v>425</c:v>
                </c:pt>
                <c:pt idx="10">
                  <c:v>428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Charts!$G$65:$G$75</c15:f>
                <c15:dlblRangeCache>
                  <c:ptCount val="11"/>
                  <c:pt idx="0">
                    <c:v>2500 ft</c:v>
                  </c:pt>
                  <c:pt idx="1">
                    <c:v>14 hours</c:v>
                  </c:pt>
                  <c:pt idx="2">
                    <c:v>1000 ft</c:v>
                  </c:pt>
                  <c:pt idx="3">
                    <c:v>10 miles</c:v>
                  </c:pt>
                  <c:pt idx="4">
                    <c:v>Surface</c:v>
                  </c:pt>
                  <c:pt idx="5">
                    <c:v>Single</c:v>
                  </c:pt>
                  <c:pt idx="6">
                    <c:v>0.25 miles</c:v>
                  </c:pt>
                  <c:pt idx="7">
                    <c:v>Average</c:v>
                  </c:pt>
                  <c:pt idx="8">
                    <c:v>Vertical</c:v>
                  </c:pt>
                  <c:pt idx="9">
                    <c:v>Vertical</c:v>
                  </c:pt>
                  <c:pt idx="10">
                    <c:v>Underground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579A-4B7B-BB20-63F78D2F6F86}"/>
            </c:ext>
          </c:extLst>
        </c:ser>
        <c:ser>
          <c:idx val="1"/>
          <c:order val="1"/>
          <c:tx>
            <c:strRef>
              <c:f>Charts!$E$64</c:f>
              <c:strCache>
                <c:ptCount val="1"/>
                <c:pt idx="0">
                  <c:v> High $/kWh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E72F0F8-1C04-8746-B2E7-A4776504826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5916D14-7410-FF4A-A6F2-38F8586D2E0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579A-4B7B-BB20-63F78D2F6F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D7EF1E-DAB6-6142-8CD1-A70E5B5767F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2E1D877F-1EBA-1346-B3F1-CBB8C90748B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79A-4B7B-BB20-63F78D2F6F8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D87D910-C8C2-2043-B87A-1411FA457AD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63C2D28D-B060-5545-B1F5-B95A4797564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79A-4B7B-BB20-63F78D2F6F8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26C632-3013-994D-B9F5-01F362DF996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04D6ECE-E1B5-BA43-8985-A9E25428CA9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79A-4B7B-BB20-63F78D2F6F8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F58EFAD-8084-3841-8DBC-C964650182C2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BD483FF0-3FC6-9E46-A9EA-C50E6033AD9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04374691671767"/>
                      <c:h val="9.17644353947423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579A-4B7B-BB20-63F78D2F6F8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28C80B9-BB92-814F-B3A0-2DB44F46D66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53F33A99-BCAE-AD46-ABC1-AD023D0CB75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579A-4B7B-BB20-63F78D2F6F8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8313045-FB8E-9D4D-B868-A0AEF759F6BD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5667786-4634-6647-BF12-646E7BF7202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579A-4B7B-BB20-63F78D2F6F86}"/>
                </c:ext>
              </c:extLst>
            </c:dLbl>
            <c:dLbl>
              <c:idx val="7"/>
              <c:layout>
                <c:manualLayout>
                  <c:x val="5.597014925373134E-3"/>
                  <c:y val="3.6698692479955114E-3"/>
                </c:manualLayout>
              </c:layout>
              <c:tx>
                <c:rich>
                  <a:bodyPr/>
                  <a:lstStyle/>
                  <a:p>
                    <a:fld id="{DDD0C86C-67BB-C44E-B8E8-FA21B6247DE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D6FFC990-3B7A-B049-BCC1-DCC92C83A9E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579A-4B7B-BB20-63F78D2F6F86}"/>
                </c:ext>
              </c:extLst>
            </c:dLbl>
            <c:dLbl>
              <c:idx val="8"/>
              <c:layout>
                <c:manualLayout>
                  <c:x val="7.4626865671641104E-3"/>
                  <c:y val="1.835151340027518E-3"/>
                </c:manualLayout>
              </c:layout>
              <c:tx>
                <c:rich>
                  <a:bodyPr/>
                  <a:lstStyle/>
                  <a:p>
                    <a:fld id="{FDEC62E7-C0E9-A743-A2B8-CA9981327C1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7D863C4-941A-8D48-A56F-8F565DCA07E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579A-4B7B-BB20-63F78D2F6F8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BE3E84E-B48F-344D-8AD7-A709B64FF1E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08962DE-250D-6046-A718-747F4E81D00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579A-4B7B-BB20-63F78D2F6F8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5962023-9128-9B47-8F5D-08D70014BDC2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E56506F-8A1D-4040-8D2C-6FAC7B7E758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579A-4B7B-BB20-63F78D2F6F86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Charts!$C$65:$C$75</c:f>
              <c:strCache>
                <c:ptCount val="11"/>
                <c:pt idx="0">
                  <c:v>Nominal Head (Ft)</c:v>
                </c:pt>
                <c:pt idx="1">
                  <c:v>Duration (Hrs)</c:v>
                </c:pt>
                <c:pt idx="2">
                  <c:v>Conveyance Length (Ft)</c:v>
                </c:pt>
                <c:pt idx="3">
                  <c:v>Transmission Miles</c:v>
                </c:pt>
                <c:pt idx="4">
                  <c:v>Power Station Type</c:v>
                </c:pt>
                <c:pt idx="5">
                  <c:v>Tranmission Type</c:v>
                </c:pt>
                <c:pt idx="6">
                  <c:v>Access Tunnel Length (Miles)</c:v>
                </c:pt>
                <c:pt idx="7">
                  <c:v>Power Station Structure Geology Type</c:v>
                </c:pt>
                <c:pt idx="8">
                  <c:v>U. Reservoir Intake Type</c:v>
                </c:pt>
                <c:pt idx="9">
                  <c:v>L. Reservoir Intake Type</c:v>
                </c:pt>
                <c:pt idx="10">
                  <c:v>Penstock Type</c:v>
                </c:pt>
              </c:strCache>
            </c:strRef>
          </c:cat>
          <c:val>
            <c:numRef>
              <c:f>Charts!$E$65:$E$75</c:f>
              <c:numCache>
                <c:formatCode>_("$"* #,##0.00_);_("$"* \(#,##0.00\);_("$"* "-"??_);_(@_)</c:formatCode>
                <c:ptCount val="11"/>
                <c:pt idx="0">
                  <c:v>687</c:v>
                </c:pt>
                <c:pt idx="1">
                  <c:v>552</c:v>
                </c:pt>
                <c:pt idx="2">
                  <c:v>523</c:v>
                </c:pt>
                <c:pt idx="3">
                  <c:v>457</c:v>
                </c:pt>
                <c:pt idx="4">
                  <c:v>428</c:v>
                </c:pt>
                <c:pt idx="5">
                  <c:v>428</c:v>
                </c:pt>
                <c:pt idx="6">
                  <c:v>435</c:v>
                </c:pt>
                <c:pt idx="7">
                  <c:v>435</c:v>
                </c:pt>
                <c:pt idx="8">
                  <c:v>431</c:v>
                </c:pt>
                <c:pt idx="9">
                  <c:v>428</c:v>
                </c:pt>
                <c:pt idx="10">
                  <c:v>429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Charts!$H$65:$H$75</c15:f>
                <c15:dlblRangeCache>
                  <c:ptCount val="11"/>
                  <c:pt idx="0">
                    <c:v>800 ft</c:v>
                  </c:pt>
                  <c:pt idx="1">
                    <c:v>6 hours</c:v>
                  </c:pt>
                  <c:pt idx="2">
                    <c:v>10000 ft</c:v>
                  </c:pt>
                  <c:pt idx="3">
                    <c:v>50 miles</c:v>
                  </c:pt>
                  <c:pt idx="4">
                    <c:v>Underground</c:v>
                  </c:pt>
                  <c:pt idx="5">
                    <c:v>Double</c:v>
                  </c:pt>
                  <c:pt idx="6">
                    <c:v>1.25 miles</c:v>
                  </c:pt>
                  <c:pt idx="7">
                    <c:v>Adverse</c:v>
                  </c:pt>
                  <c:pt idx="8">
                    <c:v>Horizontal</c:v>
                  </c:pt>
                  <c:pt idx="9">
                    <c:v>Horizontal</c:v>
                  </c:pt>
                  <c:pt idx="10">
                    <c:v>Surface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579A-4B7B-BB20-63F78D2F6F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overlap val="100"/>
        <c:axId val="635745680"/>
        <c:axId val="635746008"/>
      </c:barChart>
      <c:catAx>
        <c:axId val="6357456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5746008"/>
        <c:crossesAt val="428"/>
        <c:auto val="1"/>
        <c:lblAlgn val="ctr"/>
        <c:lblOffset val="100"/>
        <c:noMultiLvlLbl val="0"/>
      </c:catAx>
      <c:valAx>
        <c:axId val="635746008"/>
        <c:scaling>
          <c:orientation val="minMax"/>
          <c:max val="900"/>
          <c:min val="1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574568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omments/modernComment_297_5390F2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69A859-24C0-4544-B146-5E856A39CE0B}" authorId="{B7ED01C8-0486-5424-87D5-60375398196A}" created="2023-07-07T16:34:02.417">
    <pc:sldMkLst xmlns:pc="http://schemas.microsoft.com/office/powerpoint/2013/main/command">
      <pc:docMk/>
      <pc:sldMk cId="1402008118" sldId="663"/>
    </pc:sldMkLst>
    <p188:txBody>
      <a:bodyPr/>
      <a:lstStyle/>
      <a:p>
        <a:r>
          <a:rPr lang="en-US"/>
          <a:t>These are okay, but it seems like you’re selling your work a little short (e.g., one-stop shopping for data and tools where the tools, btw, are transparent and easily user modifiable, projections as to expected VRE growth and storage needs, etc..  All-in-all, pretty cool!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F718B-8BE3-4406-BDA8-2CB9594776C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02EA42B-49B1-479A-887D-1CD4EA4C77E8}">
      <dgm:prSet custT="1"/>
      <dgm:spPr/>
      <dgm:t>
        <a:bodyPr/>
        <a:lstStyle/>
        <a:p>
          <a:pPr>
            <a:defRPr cap="all"/>
          </a:pPr>
          <a:r>
            <a:rPr lang="en-US" sz="1800" dirty="0"/>
            <a:t>PSH resource assessment</a:t>
          </a:r>
        </a:p>
      </dgm:t>
    </dgm:pt>
    <dgm:pt modelId="{5274E200-1064-449A-B84D-C60F91802247}" type="parTrans" cxnId="{5B133E46-4F2D-48E2-8722-5A5997F47311}">
      <dgm:prSet/>
      <dgm:spPr/>
      <dgm:t>
        <a:bodyPr/>
        <a:lstStyle/>
        <a:p>
          <a:endParaRPr lang="en-US"/>
        </a:p>
      </dgm:t>
    </dgm:pt>
    <dgm:pt modelId="{7A564E52-C6E2-49C3-92E9-158C43081A0B}" type="sibTrans" cxnId="{5B133E46-4F2D-48E2-8722-5A5997F47311}">
      <dgm:prSet/>
      <dgm:spPr/>
      <dgm:t>
        <a:bodyPr/>
        <a:lstStyle/>
        <a:p>
          <a:endParaRPr lang="en-US"/>
        </a:p>
      </dgm:t>
    </dgm:pt>
    <dgm:pt modelId="{9DC899EF-FD1C-4E4E-9B92-386E1362323C}">
      <dgm:prSet custT="1"/>
      <dgm:spPr/>
      <dgm:t>
        <a:bodyPr/>
        <a:lstStyle/>
        <a:p>
          <a:pPr>
            <a:defRPr cap="all"/>
          </a:pPr>
          <a:r>
            <a:rPr lang="en-US" sz="1800" dirty="0"/>
            <a:t>Long-Term Grid Capacity Expansion Modeling</a:t>
          </a:r>
        </a:p>
      </dgm:t>
    </dgm:pt>
    <dgm:pt modelId="{2EF92A08-E6DC-4FCC-8D95-1C04F6ECBD55}" type="parTrans" cxnId="{23DA05AC-4669-438D-A5A9-A0BCD6A738E9}">
      <dgm:prSet/>
      <dgm:spPr/>
      <dgm:t>
        <a:bodyPr/>
        <a:lstStyle/>
        <a:p>
          <a:endParaRPr lang="en-US"/>
        </a:p>
      </dgm:t>
    </dgm:pt>
    <dgm:pt modelId="{24790898-C50F-4929-8C20-B5439A9FDE8B}" type="sibTrans" cxnId="{23DA05AC-4669-438D-A5A9-A0BCD6A738E9}">
      <dgm:prSet/>
      <dgm:spPr/>
      <dgm:t>
        <a:bodyPr/>
        <a:lstStyle/>
        <a:p>
          <a:endParaRPr lang="en-US"/>
        </a:p>
      </dgm:t>
    </dgm:pt>
    <dgm:pt modelId="{CBADC1BB-6CA1-476B-B562-98073629ECCB}">
      <dgm:prSet custT="1"/>
      <dgm:spPr/>
      <dgm:t>
        <a:bodyPr/>
        <a:lstStyle/>
        <a:p>
          <a:pPr>
            <a:defRPr cap="all"/>
          </a:pPr>
          <a:r>
            <a:rPr lang="en-US" sz="1800" dirty="0"/>
            <a:t>Component-Level Bottom-up PSH cost modeling</a:t>
          </a:r>
        </a:p>
      </dgm:t>
    </dgm:pt>
    <dgm:pt modelId="{BAADB619-509B-49AF-91BC-58644F262B44}" type="parTrans" cxnId="{A4183CAB-820B-4926-8B8E-C66455C89B43}">
      <dgm:prSet/>
      <dgm:spPr/>
      <dgm:t>
        <a:bodyPr/>
        <a:lstStyle/>
        <a:p>
          <a:endParaRPr lang="en-US"/>
        </a:p>
      </dgm:t>
    </dgm:pt>
    <dgm:pt modelId="{1826D40C-E9E9-4DCA-84BA-B83D77AB70C3}" type="sibTrans" cxnId="{A4183CAB-820B-4926-8B8E-C66455C89B43}">
      <dgm:prSet/>
      <dgm:spPr/>
      <dgm:t>
        <a:bodyPr/>
        <a:lstStyle/>
        <a:p>
          <a:endParaRPr lang="en-US"/>
        </a:p>
      </dgm:t>
    </dgm:pt>
    <dgm:pt modelId="{0E2A9652-8399-4736-852B-E79D5EE0545D}">
      <dgm:prSet custT="1"/>
      <dgm:spPr/>
      <dgm:t>
        <a:bodyPr/>
        <a:lstStyle/>
        <a:p>
          <a:pPr>
            <a:defRPr cap="all"/>
          </a:pPr>
          <a:r>
            <a:rPr lang="en-US" sz="1800" dirty="0"/>
            <a:t>PSH life cycle Greenhouse Gas (GHG) impacts analysis (LCA)</a:t>
          </a:r>
        </a:p>
      </dgm:t>
    </dgm:pt>
    <dgm:pt modelId="{36391CEC-DEA3-4133-9E3F-1B57704BA67D}" type="parTrans" cxnId="{0A1DB953-F142-4B13-B511-2EDF28F823C1}">
      <dgm:prSet/>
      <dgm:spPr/>
      <dgm:t>
        <a:bodyPr/>
        <a:lstStyle/>
        <a:p>
          <a:endParaRPr lang="en-US"/>
        </a:p>
      </dgm:t>
    </dgm:pt>
    <dgm:pt modelId="{37F964E4-9B41-49A1-B258-0D9DBB70087F}" type="sibTrans" cxnId="{0A1DB953-F142-4B13-B511-2EDF28F823C1}">
      <dgm:prSet/>
      <dgm:spPr/>
      <dgm:t>
        <a:bodyPr/>
        <a:lstStyle/>
        <a:p>
          <a:endParaRPr lang="en-US"/>
        </a:p>
      </dgm:t>
    </dgm:pt>
    <dgm:pt modelId="{DA202E61-66A1-439A-977A-77A324E1BA6B}" type="pres">
      <dgm:prSet presAssocID="{997F718B-8BE3-4406-BDA8-2CB9594776C8}" presName="root" presStyleCnt="0">
        <dgm:presLayoutVars>
          <dgm:dir/>
          <dgm:resizeHandles val="exact"/>
        </dgm:presLayoutVars>
      </dgm:prSet>
      <dgm:spPr/>
    </dgm:pt>
    <dgm:pt modelId="{0C0D10F5-0F1B-4EE3-89E8-771C9919759F}" type="pres">
      <dgm:prSet presAssocID="{202EA42B-49B1-479A-887D-1CD4EA4C77E8}" presName="compNode" presStyleCnt="0"/>
      <dgm:spPr/>
    </dgm:pt>
    <dgm:pt modelId="{5A03FC2B-1F55-4185-B862-FF53976AD390}" type="pres">
      <dgm:prSet presAssocID="{202EA42B-49B1-479A-887D-1CD4EA4C77E8}" presName="iconBgRect" presStyleLbl="bgShp" presStyleIdx="0" presStyleCnt="4"/>
      <dgm:spPr/>
    </dgm:pt>
    <dgm:pt modelId="{E0286CFC-86DD-4A52-9D91-FF1394028D2F}" type="pres">
      <dgm:prSet presAssocID="{202EA42B-49B1-479A-887D-1CD4EA4C77E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C5EE552-5292-4445-8DD2-7B7AAED2C604}" type="pres">
      <dgm:prSet presAssocID="{202EA42B-49B1-479A-887D-1CD4EA4C77E8}" presName="spaceRect" presStyleCnt="0"/>
      <dgm:spPr/>
    </dgm:pt>
    <dgm:pt modelId="{7E8BCD7C-28C6-4496-9E2B-48D35936B74F}" type="pres">
      <dgm:prSet presAssocID="{202EA42B-49B1-479A-887D-1CD4EA4C77E8}" presName="textRect" presStyleLbl="revTx" presStyleIdx="0" presStyleCnt="4">
        <dgm:presLayoutVars>
          <dgm:chMax val="1"/>
          <dgm:chPref val="1"/>
        </dgm:presLayoutVars>
      </dgm:prSet>
      <dgm:spPr/>
    </dgm:pt>
    <dgm:pt modelId="{92033AAD-10ED-4083-A735-5225BF34D5FF}" type="pres">
      <dgm:prSet presAssocID="{7A564E52-C6E2-49C3-92E9-158C43081A0B}" presName="sibTrans" presStyleCnt="0"/>
      <dgm:spPr/>
    </dgm:pt>
    <dgm:pt modelId="{25A1F06A-32AF-4D9C-9B16-1F3EBA5B7C0B}" type="pres">
      <dgm:prSet presAssocID="{9DC899EF-FD1C-4E4E-9B92-386E1362323C}" presName="compNode" presStyleCnt="0"/>
      <dgm:spPr/>
    </dgm:pt>
    <dgm:pt modelId="{E60337F6-0824-4063-B22F-C64E44C8CFE7}" type="pres">
      <dgm:prSet presAssocID="{9DC899EF-FD1C-4E4E-9B92-386E1362323C}" presName="iconBgRect" presStyleLbl="bgShp" presStyleIdx="1" presStyleCnt="4"/>
      <dgm:spPr/>
    </dgm:pt>
    <dgm:pt modelId="{CD5643F6-932A-4A82-A8DB-E357E70E51DC}" type="pres">
      <dgm:prSet presAssocID="{9DC899EF-FD1C-4E4E-9B92-386E1362323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626431E-2B29-470C-B602-5F31D1C99615}" type="pres">
      <dgm:prSet presAssocID="{9DC899EF-FD1C-4E4E-9B92-386E1362323C}" presName="spaceRect" presStyleCnt="0"/>
      <dgm:spPr/>
    </dgm:pt>
    <dgm:pt modelId="{95E5FB95-2310-4823-94F8-B6482A4AC866}" type="pres">
      <dgm:prSet presAssocID="{9DC899EF-FD1C-4E4E-9B92-386E1362323C}" presName="textRect" presStyleLbl="revTx" presStyleIdx="1" presStyleCnt="4">
        <dgm:presLayoutVars>
          <dgm:chMax val="1"/>
          <dgm:chPref val="1"/>
        </dgm:presLayoutVars>
      </dgm:prSet>
      <dgm:spPr/>
    </dgm:pt>
    <dgm:pt modelId="{6F2A2859-679E-4409-85A1-BEC1E4443839}" type="pres">
      <dgm:prSet presAssocID="{24790898-C50F-4929-8C20-B5439A9FDE8B}" presName="sibTrans" presStyleCnt="0"/>
      <dgm:spPr/>
    </dgm:pt>
    <dgm:pt modelId="{2E087693-C129-4140-B234-D92E393DAC99}" type="pres">
      <dgm:prSet presAssocID="{CBADC1BB-6CA1-476B-B562-98073629ECCB}" presName="compNode" presStyleCnt="0"/>
      <dgm:spPr/>
    </dgm:pt>
    <dgm:pt modelId="{45B416A8-F289-4426-9365-E10B409F6EA8}" type="pres">
      <dgm:prSet presAssocID="{CBADC1BB-6CA1-476B-B562-98073629ECCB}" presName="iconBgRect" presStyleLbl="bgShp" presStyleIdx="2" presStyleCnt="4"/>
      <dgm:spPr/>
    </dgm:pt>
    <dgm:pt modelId="{EFC65BF6-4C5A-4139-BF09-EE2B78C13DB8}" type="pres">
      <dgm:prSet presAssocID="{CBADC1BB-6CA1-476B-B562-98073629ECC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46F0B19-B137-4D37-81A2-E6CBEDBABAB6}" type="pres">
      <dgm:prSet presAssocID="{CBADC1BB-6CA1-476B-B562-98073629ECCB}" presName="spaceRect" presStyleCnt="0"/>
      <dgm:spPr/>
    </dgm:pt>
    <dgm:pt modelId="{B1B8BAEC-DF29-4342-828B-FFC79B1DD72C}" type="pres">
      <dgm:prSet presAssocID="{CBADC1BB-6CA1-476B-B562-98073629ECCB}" presName="textRect" presStyleLbl="revTx" presStyleIdx="2" presStyleCnt="4">
        <dgm:presLayoutVars>
          <dgm:chMax val="1"/>
          <dgm:chPref val="1"/>
        </dgm:presLayoutVars>
      </dgm:prSet>
      <dgm:spPr/>
    </dgm:pt>
    <dgm:pt modelId="{7934A38C-C7FF-40EC-9EF2-4EA8A52301D4}" type="pres">
      <dgm:prSet presAssocID="{1826D40C-E9E9-4DCA-84BA-B83D77AB70C3}" presName="sibTrans" presStyleCnt="0"/>
      <dgm:spPr/>
    </dgm:pt>
    <dgm:pt modelId="{1B7F91E2-1AA4-49FD-A0F2-8E00203102E7}" type="pres">
      <dgm:prSet presAssocID="{0E2A9652-8399-4736-852B-E79D5EE0545D}" presName="compNode" presStyleCnt="0"/>
      <dgm:spPr/>
    </dgm:pt>
    <dgm:pt modelId="{03E1F4C5-6CCA-413C-913C-3667F0B37CE7}" type="pres">
      <dgm:prSet presAssocID="{0E2A9652-8399-4736-852B-E79D5EE0545D}" presName="iconBgRect" presStyleLbl="bgShp" presStyleIdx="3" presStyleCnt="4"/>
      <dgm:spPr/>
    </dgm:pt>
    <dgm:pt modelId="{1D0E5796-86F7-4875-B7BB-7DE1A27961B4}" type="pres">
      <dgm:prSet presAssocID="{0E2A9652-8399-4736-852B-E79D5EE0545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BC136C6-E31D-4638-802D-B31B2256A979}" type="pres">
      <dgm:prSet presAssocID="{0E2A9652-8399-4736-852B-E79D5EE0545D}" presName="spaceRect" presStyleCnt="0"/>
      <dgm:spPr/>
    </dgm:pt>
    <dgm:pt modelId="{357D22DF-646B-4A3F-B4B9-80B2D2820F83}" type="pres">
      <dgm:prSet presAssocID="{0E2A9652-8399-4736-852B-E79D5EE0545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0146D0B-FEC4-4B31-AC9B-C273059F1A83}" type="presOf" srcId="{9DC899EF-FD1C-4E4E-9B92-386E1362323C}" destId="{95E5FB95-2310-4823-94F8-B6482A4AC866}" srcOrd="0" destOrd="0" presId="urn:microsoft.com/office/officeart/2018/5/layout/IconCircleLabelList"/>
    <dgm:cxn modelId="{49822621-E40C-40F1-BCF1-AB8CE83A0685}" type="presOf" srcId="{202EA42B-49B1-479A-887D-1CD4EA4C77E8}" destId="{7E8BCD7C-28C6-4496-9E2B-48D35936B74F}" srcOrd="0" destOrd="0" presId="urn:microsoft.com/office/officeart/2018/5/layout/IconCircleLabelList"/>
    <dgm:cxn modelId="{BC962E40-21C6-451B-AAAD-E52E156E9D41}" type="presOf" srcId="{CBADC1BB-6CA1-476B-B562-98073629ECCB}" destId="{B1B8BAEC-DF29-4342-828B-FFC79B1DD72C}" srcOrd="0" destOrd="0" presId="urn:microsoft.com/office/officeart/2018/5/layout/IconCircleLabelList"/>
    <dgm:cxn modelId="{5B133E46-4F2D-48E2-8722-5A5997F47311}" srcId="{997F718B-8BE3-4406-BDA8-2CB9594776C8}" destId="{202EA42B-49B1-479A-887D-1CD4EA4C77E8}" srcOrd="0" destOrd="0" parTransId="{5274E200-1064-449A-B84D-C60F91802247}" sibTransId="{7A564E52-C6E2-49C3-92E9-158C43081A0B}"/>
    <dgm:cxn modelId="{0A1DB953-F142-4B13-B511-2EDF28F823C1}" srcId="{997F718B-8BE3-4406-BDA8-2CB9594776C8}" destId="{0E2A9652-8399-4736-852B-E79D5EE0545D}" srcOrd="3" destOrd="0" parTransId="{36391CEC-DEA3-4133-9E3F-1B57704BA67D}" sibTransId="{37F964E4-9B41-49A1-B258-0D9DBB70087F}"/>
    <dgm:cxn modelId="{B85CD379-F49A-45D2-9C33-A636F11F3D1C}" type="presOf" srcId="{997F718B-8BE3-4406-BDA8-2CB9594776C8}" destId="{DA202E61-66A1-439A-977A-77A324E1BA6B}" srcOrd="0" destOrd="0" presId="urn:microsoft.com/office/officeart/2018/5/layout/IconCircleLabelList"/>
    <dgm:cxn modelId="{A4183CAB-820B-4926-8B8E-C66455C89B43}" srcId="{997F718B-8BE3-4406-BDA8-2CB9594776C8}" destId="{CBADC1BB-6CA1-476B-B562-98073629ECCB}" srcOrd="2" destOrd="0" parTransId="{BAADB619-509B-49AF-91BC-58644F262B44}" sibTransId="{1826D40C-E9E9-4DCA-84BA-B83D77AB70C3}"/>
    <dgm:cxn modelId="{23DA05AC-4669-438D-A5A9-A0BCD6A738E9}" srcId="{997F718B-8BE3-4406-BDA8-2CB9594776C8}" destId="{9DC899EF-FD1C-4E4E-9B92-386E1362323C}" srcOrd="1" destOrd="0" parTransId="{2EF92A08-E6DC-4FCC-8D95-1C04F6ECBD55}" sibTransId="{24790898-C50F-4929-8C20-B5439A9FDE8B}"/>
    <dgm:cxn modelId="{76222ADE-FD1D-4B3C-A944-D8BE9DC6106F}" type="presOf" srcId="{0E2A9652-8399-4736-852B-E79D5EE0545D}" destId="{357D22DF-646B-4A3F-B4B9-80B2D2820F83}" srcOrd="0" destOrd="0" presId="urn:microsoft.com/office/officeart/2018/5/layout/IconCircleLabelList"/>
    <dgm:cxn modelId="{8E8EED84-60E4-4196-802E-728382023C54}" type="presParOf" srcId="{DA202E61-66A1-439A-977A-77A324E1BA6B}" destId="{0C0D10F5-0F1B-4EE3-89E8-771C9919759F}" srcOrd="0" destOrd="0" presId="urn:microsoft.com/office/officeart/2018/5/layout/IconCircleLabelList"/>
    <dgm:cxn modelId="{15FDD20A-22C3-482A-9ABE-3273B94BE741}" type="presParOf" srcId="{0C0D10F5-0F1B-4EE3-89E8-771C9919759F}" destId="{5A03FC2B-1F55-4185-B862-FF53976AD390}" srcOrd="0" destOrd="0" presId="urn:microsoft.com/office/officeart/2018/5/layout/IconCircleLabelList"/>
    <dgm:cxn modelId="{CFD85A3F-144E-49C0-A2FA-DA6FFE480203}" type="presParOf" srcId="{0C0D10F5-0F1B-4EE3-89E8-771C9919759F}" destId="{E0286CFC-86DD-4A52-9D91-FF1394028D2F}" srcOrd="1" destOrd="0" presId="urn:microsoft.com/office/officeart/2018/5/layout/IconCircleLabelList"/>
    <dgm:cxn modelId="{2EF4126B-4C2F-4F34-9566-6E29AC559439}" type="presParOf" srcId="{0C0D10F5-0F1B-4EE3-89E8-771C9919759F}" destId="{2C5EE552-5292-4445-8DD2-7B7AAED2C604}" srcOrd="2" destOrd="0" presId="urn:microsoft.com/office/officeart/2018/5/layout/IconCircleLabelList"/>
    <dgm:cxn modelId="{8291EA54-8F0D-427D-AFD3-3C3192D2A472}" type="presParOf" srcId="{0C0D10F5-0F1B-4EE3-89E8-771C9919759F}" destId="{7E8BCD7C-28C6-4496-9E2B-48D35936B74F}" srcOrd="3" destOrd="0" presId="urn:microsoft.com/office/officeart/2018/5/layout/IconCircleLabelList"/>
    <dgm:cxn modelId="{498FDCB8-A1DE-4680-9059-02CAA11A7421}" type="presParOf" srcId="{DA202E61-66A1-439A-977A-77A324E1BA6B}" destId="{92033AAD-10ED-4083-A735-5225BF34D5FF}" srcOrd="1" destOrd="0" presId="urn:microsoft.com/office/officeart/2018/5/layout/IconCircleLabelList"/>
    <dgm:cxn modelId="{F4A257D1-80A0-4316-9E32-90A8A4733B9E}" type="presParOf" srcId="{DA202E61-66A1-439A-977A-77A324E1BA6B}" destId="{25A1F06A-32AF-4D9C-9B16-1F3EBA5B7C0B}" srcOrd="2" destOrd="0" presId="urn:microsoft.com/office/officeart/2018/5/layout/IconCircleLabelList"/>
    <dgm:cxn modelId="{17F87C4A-DD7B-4975-9004-23A7B6767544}" type="presParOf" srcId="{25A1F06A-32AF-4D9C-9B16-1F3EBA5B7C0B}" destId="{E60337F6-0824-4063-B22F-C64E44C8CFE7}" srcOrd="0" destOrd="0" presId="urn:microsoft.com/office/officeart/2018/5/layout/IconCircleLabelList"/>
    <dgm:cxn modelId="{3742FC24-4203-4560-B5C9-A4E216FDD927}" type="presParOf" srcId="{25A1F06A-32AF-4D9C-9B16-1F3EBA5B7C0B}" destId="{CD5643F6-932A-4A82-A8DB-E357E70E51DC}" srcOrd="1" destOrd="0" presId="urn:microsoft.com/office/officeart/2018/5/layout/IconCircleLabelList"/>
    <dgm:cxn modelId="{2D4F1404-1223-43F0-BEB0-B4967085A5F3}" type="presParOf" srcId="{25A1F06A-32AF-4D9C-9B16-1F3EBA5B7C0B}" destId="{C626431E-2B29-470C-B602-5F31D1C99615}" srcOrd="2" destOrd="0" presId="urn:microsoft.com/office/officeart/2018/5/layout/IconCircleLabelList"/>
    <dgm:cxn modelId="{BAE888AA-C6E7-4833-89FF-C021A9788E9B}" type="presParOf" srcId="{25A1F06A-32AF-4D9C-9B16-1F3EBA5B7C0B}" destId="{95E5FB95-2310-4823-94F8-B6482A4AC866}" srcOrd="3" destOrd="0" presId="urn:microsoft.com/office/officeart/2018/5/layout/IconCircleLabelList"/>
    <dgm:cxn modelId="{550977F7-FF93-4A07-A713-1C7AA1BAC687}" type="presParOf" srcId="{DA202E61-66A1-439A-977A-77A324E1BA6B}" destId="{6F2A2859-679E-4409-85A1-BEC1E4443839}" srcOrd="3" destOrd="0" presId="urn:microsoft.com/office/officeart/2018/5/layout/IconCircleLabelList"/>
    <dgm:cxn modelId="{14ADFCE3-FDBE-4CFF-BA60-1047951C7101}" type="presParOf" srcId="{DA202E61-66A1-439A-977A-77A324E1BA6B}" destId="{2E087693-C129-4140-B234-D92E393DAC99}" srcOrd="4" destOrd="0" presId="urn:microsoft.com/office/officeart/2018/5/layout/IconCircleLabelList"/>
    <dgm:cxn modelId="{329B4CC8-C6F4-414F-9594-A3F7355A63FA}" type="presParOf" srcId="{2E087693-C129-4140-B234-D92E393DAC99}" destId="{45B416A8-F289-4426-9365-E10B409F6EA8}" srcOrd="0" destOrd="0" presId="urn:microsoft.com/office/officeart/2018/5/layout/IconCircleLabelList"/>
    <dgm:cxn modelId="{5055B09C-875E-4EE2-943C-B985898D4F45}" type="presParOf" srcId="{2E087693-C129-4140-B234-D92E393DAC99}" destId="{EFC65BF6-4C5A-4139-BF09-EE2B78C13DB8}" srcOrd="1" destOrd="0" presId="urn:microsoft.com/office/officeart/2018/5/layout/IconCircleLabelList"/>
    <dgm:cxn modelId="{E5B2DC36-3D52-4555-96A1-753B736EE686}" type="presParOf" srcId="{2E087693-C129-4140-B234-D92E393DAC99}" destId="{E46F0B19-B137-4D37-81A2-E6CBEDBABAB6}" srcOrd="2" destOrd="0" presId="urn:microsoft.com/office/officeart/2018/5/layout/IconCircleLabelList"/>
    <dgm:cxn modelId="{14B52944-EA92-4F3D-B8B1-5431594EF25C}" type="presParOf" srcId="{2E087693-C129-4140-B234-D92E393DAC99}" destId="{B1B8BAEC-DF29-4342-828B-FFC79B1DD72C}" srcOrd="3" destOrd="0" presId="urn:microsoft.com/office/officeart/2018/5/layout/IconCircleLabelList"/>
    <dgm:cxn modelId="{D2016B5E-F2C8-4C44-9194-508D8E1DA2EF}" type="presParOf" srcId="{DA202E61-66A1-439A-977A-77A324E1BA6B}" destId="{7934A38C-C7FF-40EC-9EF2-4EA8A52301D4}" srcOrd="5" destOrd="0" presId="urn:microsoft.com/office/officeart/2018/5/layout/IconCircleLabelList"/>
    <dgm:cxn modelId="{CE1C3649-9728-4961-BCC4-83BFE290ECA4}" type="presParOf" srcId="{DA202E61-66A1-439A-977A-77A324E1BA6B}" destId="{1B7F91E2-1AA4-49FD-A0F2-8E00203102E7}" srcOrd="6" destOrd="0" presId="urn:microsoft.com/office/officeart/2018/5/layout/IconCircleLabelList"/>
    <dgm:cxn modelId="{8681346F-DDBF-4969-9335-31CE4C4426E6}" type="presParOf" srcId="{1B7F91E2-1AA4-49FD-A0F2-8E00203102E7}" destId="{03E1F4C5-6CCA-413C-913C-3667F0B37CE7}" srcOrd="0" destOrd="0" presId="urn:microsoft.com/office/officeart/2018/5/layout/IconCircleLabelList"/>
    <dgm:cxn modelId="{2D9E0520-96C3-4A0E-87AB-337B85AACB7B}" type="presParOf" srcId="{1B7F91E2-1AA4-49FD-A0F2-8E00203102E7}" destId="{1D0E5796-86F7-4875-B7BB-7DE1A27961B4}" srcOrd="1" destOrd="0" presId="urn:microsoft.com/office/officeart/2018/5/layout/IconCircleLabelList"/>
    <dgm:cxn modelId="{ADFD3007-B1E9-47CA-A88D-36836DDE6954}" type="presParOf" srcId="{1B7F91E2-1AA4-49FD-A0F2-8E00203102E7}" destId="{DBC136C6-E31D-4638-802D-B31B2256A979}" srcOrd="2" destOrd="0" presId="urn:microsoft.com/office/officeart/2018/5/layout/IconCircleLabelList"/>
    <dgm:cxn modelId="{10B9E1F1-390C-4489-BB63-19B05CE30374}" type="presParOf" srcId="{1B7F91E2-1AA4-49FD-A0F2-8E00203102E7}" destId="{357D22DF-646B-4A3F-B4B9-80B2D2820F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3FC2B-1F55-4185-B862-FF53976AD390}">
      <dsp:nvSpPr>
        <dsp:cNvPr id="0" name=""/>
        <dsp:cNvSpPr/>
      </dsp:nvSpPr>
      <dsp:spPr>
        <a:xfrm>
          <a:off x="435034" y="571377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86CFC-86DD-4A52-9D91-FF1394028D2F}">
      <dsp:nvSpPr>
        <dsp:cNvPr id="0" name=""/>
        <dsp:cNvSpPr/>
      </dsp:nvSpPr>
      <dsp:spPr>
        <a:xfrm>
          <a:off x="669034" y="805377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BCD7C-28C6-4496-9E2B-48D35936B74F}">
      <dsp:nvSpPr>
        <dsp:cNvPr id="0" name=""/>
        <dsp:cNvSpPr/>
      </dsp:nvSpPr>
      <dsp:spPr>
        <a:xfrm>
          <a:off x="84034" y="2011377"/>
          <a:ext cx="180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PSH resource assessment</a:t>
          </a:r>
        </a:p>
      </dsp:txBody>
      <dsp:txXfrm>
        <a:off x="84034" y="2011377"/>
        <a:ext cx="1800000" cy="1012500"/>
      </dsp:txXfrm>
    </dsp:sp>
    <dsp:sp modelId="{E60337F6-0824-4063-B22F-C64E44C8CFE7}">
      <dsp:nvSpPr>
        <dsp:cNvPr id="0" name=""/>
        <dsp:cNvSpPr/>
      </dsp:nvSpPr>
      <dsp:spPr>
        <a:xfrm>
          <a:off x="2550034" y="571377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643F6-932A-4A82-A8DB-E357E70E51DC}">
      <dsp:nvSpPr>
        <dsp:cNvPr id="0" name=""/>
        <dsp:cNvSpPr/>
      </dsp:nvSpPr>
      <dsp:spPr>
        <a:xfrm>
          <a:off x="2784034" y="805377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5FB95-2310-4823-94F8-B6482A4AC866}">
      <dsp:nvSpPr>
        <dsp:cNvPr id="0" name=""/>
        <dsp:cNvSpPr/>
      </dsp:nvSpPr>
      <dsp:spPr>
        <a:xfrm>
          <a:off x="2199034" y="2011377"/>
          <a:ext cx="180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Long-Term Grid Capacity Expansion Modeling</a:t>
          </a:r>
        </a:p>
      </dsp:txBody>
      <dsp:txXfrm>
        <a:off x="2199034" y="2011377"/>
        <a:ext cx="1800000" cy="1012500"/>
      </dsp:txXfrm>
    </dsp:sp>
    <dsp:sp modelId="{45B416A8-F289-4426-9365-E10B409F6EA8}">
      <dsp:nvSpPr>
        <dsp:cNvPr id="0" name=""/>
        <dsp:cNvSpPr/>
      </dsp:nvSpPr>
      <dsp:spPr>
        <a:xfrm>
          <a:off x="4665034" y="571377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65BF6-4C5A-4139-BF09-EE2B78C13DB8}">
      <dsp:nvSpPr>
        <dsp:cNvPr id="0" name=""/>
        <dsp:cNvSpPr/>
      </dsp:nvSpPr>
      <dsp:spPr>
        <a:xfrm>
          <a:off x="4899034" y="805377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8BAEC-DF29-4342-828B-FFC79B1DD72C}">
      <dsp:nvSpPr>
        <dsp:cNvPr id="0" name=""/>
        <dsp:cNvSpPr/>
      </dsp:nvSpPr>
      <dsp:spPr>
        <a:xfrm>
          <a:off x="4314034" y="2011377"/>
          <a:ext cx="180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Component-Level Bottom-up PSH cost modeling</a:t>
          </a:r>
        </a:p>
      </dsp:txBody>
      <dsp:txXfrm>
        <a:off x="4314034" y="2011377"/>
        <a:ext cx="1800000" cy="1012500"/>
      </dsp:txXfrm>
    </dsp:sp>
    <dsp:sp modelId="{03E1F4C5-6CCA-413C-913C-3667F0B37CE7}">
      <dsp:nvSpPr>
        <dsp:cNvPr id="0" name=""/>
        <dsp:cNvSpPr/>
      </dsp:nvSpPr>
      <dsp:spPr>
        <a:xfrm>
          <a:off x="6780034" y="571377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E5796-86F7-4875-B7BB-7DE1A27961B4}">
      <dsp:nvSpPr>
        <dsp:cNvPr id="0" name=""/>
        <dsp:cNvSpPr/>
      </dsp:nvSpPr>
      <dsp:spPr>
        <a:xfrm>
          <a:off x="7014034" y="805377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D22DF-646B-4A3F-B4B9-80B2D2820F83}">
      <dsp:nvSpPr>
        <dsp:cNvPr id="0" name=""/>
        <dsp:cNvSpPr/>
      </dsp:nvSpPr>
      <dsp:spPr>
        <a:xfrm>
          <a:off x="6429034" y="2011377"/>
          <a:ext cx="180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PSH life cycle Greenhouse Gas (GHG) impacts analysis (LCA)</a:t>
          </a:r>
        </a:p>
      </dsp:txBody>
      <dsp:txXfrm>
        <a:off x="6429034" y="2011377"/>
        <a:ext cx="1800000" cy="101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0.67818</cdr:y>
    </cdr:from>
    <cdr:to>
      <cdr:x>0.24367</cdr:x>
      <cdr:y>0.74277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71556AFB-3939-3980-1214-82847612177E}"/>
            </a:ext>
          </a:extLst>
        </cdr:cNvPr>
        <cdr:cNvSpPr/>
      </cdr:nvSpPr>
      <cdr:spPr>
        <a:xfrm xmlns:a="http://schemas.openxmlformats.org/drawingml/2006/main">
          <a:off x="0" y="3113903"/>
          <a:ext cx="1664044" cy="29656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0.58711</cdr:y>
    </cdr:from>
    <cdr:to>
      <cdr:x>0.24367</cdr:x>
      <cdr:y>0.6517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2C52349F-355B-993C-10BC-AA7CA486051C}"/>
            </a:ext>
          </a:extLst>
        </cdr:cNvPr>
        <cdr:cNvSpPr/>
      </cdr:nvSpPr>
      <cdr:spPr>
        <a:xfrm xmlns:a="http://schemas.openxmlformats.org/drawingml/2006/main">
          <a:off x="-2314832" y="2487203"/>
          <a:ext cx="1664044" cy="27362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2C283-8B25-4E99-BA37-A6FD5B90B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31EE5-5610-40A4-B840-CD2FB1E646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BFBF5-9F8A-40B1-88F4-AFAE0BF032A6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9C3F4-5B46-4B42-A455-56E0CC4F70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9E3E9-4AB4-4B8E-B9D1-E9F9AFC4E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CC656-0990-4576-BC00-328E448F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5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7FED6-1CE0-9E49-8E28-4BC1AFD39CD7}" type="datetimeFigureOut"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5793-58F2-5D45-93FF-B0076DA99F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B9020-DEF0-6472-2784-379EC7B4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8FA04-B600-68EC-5631-FD687F3DC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A5FE8-3915-9F02-6FC6-4A22CF8E3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https://meconsumers.com/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19F1-087E-508A-3669-8CE999CF7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6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https://www.nytimes.com/interactive/2023/05/02/climate/hydroelectric-power-energy.html</a:t>
            </a:r>
          </a:p>
          <a:p>
            <a:r>
              <a:rPr lang="en-US" dirty="0"/>
              <a:t>https://www.inquirer.com/business/susquehanna-hydro-power-york-20230227.html</a:t>
            </a:r>
          </a:p>
          <a:p>
            <a:r>
              <a:rPr lang="en-US" dirty="0"/>
              <a:t>https://www.sltrib.com/renewable-energy/2022/10/20/pumped-hydro-storage-can/</a:t>
            </a:r>
          </a:p>
          <a:p>
            <a:r>
              <a:rPr lang="en-US" dirty="0"/>
              <a:t>https://oklahomawatch.org/2022/12/19/protests-prompt-cancellation-of-1-5-billion-power-project-in-southeast-oklahoma/</a:t>
            </a:r>
          </a:p>
          <a:p>
            <a:r>
              <a:rPr lang="en-US" dirty="0"/>
              <a:t>https://coloradosun.com/2022/11/02/xcel-energy-ends-plan-for-unaweep-canyon-hydropower-project/</a:t>
            </a:r>
          </a:p>
          <a:p>
            <a:r>
              <a:rPr lang="en-US" dirty="0"/>
              <a:t>https://www.keloland.com/news/local-news/proposed-missouri-river-pumped-storage-project-discontinues/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9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Mention AK, HI, 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7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1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This is largely because of the new max head height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144F8-7D42-6986-42C7-0CE4D4C4F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364"/>
          <a:stretch/>
        </p:blipFill>
        <p:spPr>
          <a:xfrm>
            <a:off x="1" y="-1"/>
            <a:ext cx="3716312" cy="5143497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839856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961483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528C9F-D43C-8E4B-8E26-1B7ED4C750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A96CAC-91CB-46A4-B549-F63ACBD97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07" y="1252017"/>
            <a:ext cx="4310731" cy="1348326"/>
          </a:xfrm>
          <a:noFill/>
        </p:spPr>
        <p:txBody>
          <a:bodyPr anchor="b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9012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F3D87-C3BA-374C-A5C4-61C54BBBB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50BFA-B1F7-4C9D-9C22-4C028B73506D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ln>
                  <a:noFill/>
                </a:ln>
                <a:solidFill>
                  <a:schemeClr val="bg1"/>
                </a:solidFill>
                <a:effectLst>
                  <a:outerShdw blurRad="139700" dir="5400000" algn="t" rotWithShape="0">
                    <a:prstClr val="black"/>
                  </a:outerShdw>
                </a:effectLst>
              </a:rPr>
              <a:t>Photo by Dennis Schroeder, NREL 60853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866B30D5-7874-42C5-B3FC-197C381A0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ob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2AD4B6-5589-B742-BDDC-8DE22CCB2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2" b="152"/>
          <a:stretch/>
        </p:blipFill>
        <p:spPr>
          <a:xfrm>
            <a:off x="0" y="7807"/>
            <a:ext cx="9144000" cy="513550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876295-9728-A943-A66A-D4797EDDA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BAAA24-0384-4816-BE08-29E65ECB0F1A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bg1"/>
                </a:solidFill>
              </a:rPr>
              <a:t>Photo by Dennis Schroeder, NREL 46840</a:t>
            </a:r>
          </a:p>
        </p:txBody>
      </p:sp>
    </p:spTree>
    <p:extLst>
      <p:ext uri="{BB962C8B-B14F-4D97-AF65-F5344CB8AC3E}">
        <p14:creationId xmlns:p14="http://schemas.microsoft.com/office/powerpoint/2010/main" val="367441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lob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2AD4B6-5589-B742-BDDC-8DE22CCB2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2" b="152"/>
          <a:stretch/>
        </p:blipFill>
        <p:spPr>
          <a:xfrm>
            <a:off x="0" y="7807"/>
            <a:ext cx="9144000" cy="513550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AAA24-0384-4816-BE08-29E65ECB0F1A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bg1"/>
                </a:solidFill>
              </a:rPr>
              <a:t>Photo by Dennis Schroeder, NREL 46840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8EACED48-8C04-4481-B9FB-38BDE7C7C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2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4123076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1" y="1088858"/>
            <a:ext cx="3964404" cy="3657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C26046-8E0E-4224-8319-3B8C08FE8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2370" y="1088858"/>
            <a:ext cx="3964404" cy="3657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C75E7-7BFD-4A75-83A1-67A33697740C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3746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2 - Text,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0"/>
            <a:ext cx="5936343" cy="907143"/>
          </a:xfrm>
        </p:spPr>
        <p:txBody>
          <a:bodyPr/>
          <a:lstStyle/>
          <a:p>
            <a:r>
              <a:rPr lang="en-US" dirty="0"/>
              <a:t>Simple Slide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398508-7DDA-44A1-AFEE-29EEB8282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088858"/>
            <a:ext cx="3964404" cy="3657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EEA646A-CE53-4212-85CF-13F90A4A2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2370" y="1088858"/>
            <a:ext cx="3964404" cy="3657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78E95-ED1C-46B4-9802-99CAA61A75DB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2540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3 - tex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541FC847-B580-4C25-B899-95B15EE8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907142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8CFF8C6-439E-44A6-9BDC-A6F28DDA2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88858"/>
            <a:ext cx="8236855" cy="3657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915AE-C5C8-4A6F-8FF4-0ABDA5B47066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2596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907142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6C6E8-42C3-4A1F-BB59-EF4B7F76FB04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8500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355001-704C-4C10-815D-7693152212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5143500" cy="362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0"/>
            <a:ext cx="5936343" cy="907143"/>
          </a:xfrm>
        </p:spPr>
        <p:txBody>
          <a:bodyPr/>
          <a:lstStyle/>
          <a:p>
            <a:r>
              <a:rPr lang="en-US" dirty="0"/>
              <a:t>Simple Slide +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52392" y="1125538"/>
            <a:ext cx="2734407" cy="318045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B34FA8-4ACC-46E6-97AD-086A76B74A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3125" y="4386263"/>
            <a:ext cx="2733675" cy="3603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800"/>
            </a:lvl2pPr>
            <a:lvl3pPr marL="458787" indent="0">
              <a:buNone/>
              <a:defRPr sz="800"/>
            </a:lvl3pPr>
            <a:lvl4pPr marL="688975" indent="0">
              <a:buNone/>
              <a:defRPr sz="800"/>
            </a:lvl4pPr>
            <a:lvl5pPr marL="914400" indent="0">
              <a:buNone/>
              <a:defRPr sz="800"/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A16C9-18E2-47B3-8252-696CD0EE14C0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7078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32096-103A-4CD7-9B8E-116EDD3F44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95288"/>
            <a:ext cx="4114800" cy="217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2795954"/>
            <a:ext cx="2651760" cy="148510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6120" y="2795954"/>
            <a:ext cx="2651760" cy="148510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35040" y="2795954"/>
            <a:ext cx="2651760" cy="148510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65432" y="395095"/>
            <a:ext cx="3921368" cy="21766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0D0F7-B8F0-4F72-9A30-CBED9FC95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371975"/>
            <a:ext cx="2651125" cy="3413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700">
                <a:solidFill>
                  <a:schemeClr val="accent6"/>
                </a:solidFill>
              </a:defRPr>
            </a:lvl2pPr>
            <a:lvl3pPr marL="458787" indent="0">
              <a:buNone/>
              <a:defRPr sz="700">
                <a:solidFill>
                  <a:schemeClr val="accent6"/>
                </a:solidFill>
              </a:defRPr>
            </a:lvl3pPr>
            <a:lvl4pPr marL="688975" indent="0">
              <a:buNone/>
              <a:defRPr sz="700">
                <a:solidFill>
                  <a:schemeClr val="accent6"/>
                </a:solidFill>
              </a:defRPr>
            </a:lvl4pPr>
            <a:lvl5pPr marL="914400" indent="0">
              <a:buNone/>
              <a:defRPr sz="7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80900F6-3B3F-4F4A-8429-17E4076D24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755" y="4365914"/>
            <a:ext cx="2651125" cy="3413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700">
                <a:solidFill>
                  <a:schemeClr val="accent6"/>
                </a:solidFill>
              </a:defRPr>
            </a:lvl2pPr>
            <a:lvl3pPr marL="458787" indent="0">
              <a:buNone/>
              <a:defRPr sz="700">
                <a:solidFill>
                  <a:schemeClr val="accent6"/>
                </a:solidFill>
              </a:defRPr>
            </a:lvl3pPr>
            <a:lvl4pPr marL="688975" indent="0">
              <a:buNone/>
              <a:defRPr sz="700">
                <a:solidFill>
                  <a:schemeClr val="accent6"/>
                </a:solidFill>
              </a:defRPr>
            </a:lvl4pPr>
            <a:lvl5pPr marL="914400" indent="0">
              <a:buNone/>
              <a:defRPr sz="7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023008-9212-4632-B985-C05ACD7E15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50280" y="4371975"/>
            <a:ext cx="2651125" cy="3413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700">
                <a:solidFill>
                  <a:schemeClr val="accent6"/>
                </a:solidFill>
              </a:defRPr>
            </a:lvl2pPr>
            <a:lvl3pPr marL="458787" indent="0">
              <a:buNone/>
              <a:defRPr sz="700">
                <a:solidFill>
                  <a:schemeClr val="accent6"/>
                </a:solidFill>
              </a:defRPr>
            </a:lvl3pPr>
            <a:lvl4pPr marL="688975" indent="0">
              <a:buNone/>
              <a:defRPr sz="700">
                <a:solidFill>
                  <a:schemeClr val="accent6"/>
                </a:solidFill>
              </a:defRPr>
            </a:lvl4pPr>
            <a:lvl5pPr marL="914400" indent="0">
              <a:buNone/>
              <a:defRPr sz="7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130C30-FD65-48E6-857B-DB0C44DBF507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45453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48571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F4F54-F4DA-4D9C-B4E0-952F2ABC82EF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7857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839856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961483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96CAC-91CB-46A4-B549-F63ACBD97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07" y="1252017"/>
            <a:ext cx="4310731" cy="1348326"/>
          </a:xfrm>
          <a:noFill/>
        </p:spPr>
        <p:txBody>
          <a:bodyPr anchor="b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05F4DEA0-A10C-4383-AA3D-50D3E2BFF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9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or additional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E67DE-D090-4E05-A78B-1B661FF1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752" y="1252017"/>
            <a:ext cx="3962400" cy="1358834"/>
          </a:xfrm>
          <a:noFill/>
        </p:spPr>
        <p:txBody>
          <a:bodyPr tIns="45720" anchor="b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811229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or additional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794D23-6074-4A1B-BA3A-739DFE96C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455" y="1252017"/>
            <a:ext cx="3962400" cy="1358834"/>
          </a:xfrm>
          <a:noFill/>
        </p:spPr>
        <p:txBody>
          <a:bodyPr tIns="45720"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19411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590675"/>
            <a:ext cx="5565779" cy="628650"/>
          </a:xfrm>
          <a:solidFill>
            <a:srgbClr val="000000">
              <a:alpha val="75000"/>
            </a:srgbClr>
          </a:solidFill>
        </p:spPr>
        <p:txBody>
          <a:bodyPr wrap="none" lIns="457200" tIns="36576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1663"/>
            <a:ext cx="3747874" cy="628650"/>
          </a:xfrm>
          <a:solidFill>
            <a:srgbClr val="000000">
              <a:alpha val="75000"/>
            </a:srgbClr>
          </a:solidFill>
        </p:spPr>
        <p:txBody>
          <a:bodyPr wrap="none" lIns="457200" tIns="36576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9030D-4C76-415A-95F6-CB8F61DED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438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</p:spTree>
    <p:extLst>
      <p:ext uri="{BB962C8B-B14F-4D97-AF65-F5344CB8AC3E}">
        <p14:creationId xmlns:p14="http://schemas.microsoft.com/office/powerpoint/2010/main" val="378874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428" userDrawn="1">
          <p15:clr>
            <a:srgbClr val="FBAE40"/>
          </p15:clr>
        </p15:guide>
        <p15:guide id="7" orient="horz" pos="1404" userDrawn="1">
          <p15:clr>
            <a:srgbClr val="FBAE40"/>
          </p15:clr>
        </p15:guide>
        <p15:guide id="8" orient="horz" pos="99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09739" cy="1699456"/>
          </a:xfrm>
        </p:spPr>
        <p:txBody>
          <a:bodyPr/>
          <a:lstStyle/>
          <a:p>
            <a:r>
              <a:rPr lang="en-US" dirty="0"/>
              <a:t>Data Slide: </a:t>
            </a:r>
            <a:br>
              <a:rPr lang="en-US" dirty="0"/>
            </a:br>
            <a:r>
              <a:rPr lang="en-US" dirty="0"/>
              <a:t>Keep Title Concise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468313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6963599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65926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2618059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B44AFF9-5CA2-4EFB-B05E-64011B1C80D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9077" y="3664284"/>
            <a:ext cx="1882775" cy="79533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20737D2-3AF9-49C4-B984-BC8F45A24A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618059" y="3664284"/>
            <a:ext cx="1882775" cy="79533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788D4B-F605-40F2-A462-8A63E3AB856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13853" y="3664284"/>
            <a:ext cx="1882775" cy="79533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BB32518-80C2-490A-8EDF-A9BC4D5EE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288" y="413132"/>
            <a:ext cx="4768850" cy="1286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0803C72-3ECE-47FE-AAFE-2FA8EAD7B6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63599" y="3664284"/>
            <a:ext cx="1883539" cy="79533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59408-3876-4B5B-BD71-E3C30A4C481E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32969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561212"/>
            <a:ext cx="9144000" cy="198312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006D69-EA13-4B2D-9C01-B58C393770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438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5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6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F547DDC-F696-4D14-A37E-2EF7474AC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389856"/>
            <a:ext cx="1336675" cy="32653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1D542F68-27CA-4381-B06E-F293CB5998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4" y="3793136"/>
            <a:ext cx="1336674" cy="57066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B0FA8B-B330-4468-BB80-FF22E50F5EE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2103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B11AF2C-EBE2-41A1-A2E6-4146F22C102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682874"/>
            <a:ext cx="9144000" cy="2460625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006D69-EA13-4B2D-9C01-B58C393770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438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5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6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F547DDC-F696-4D14-A37E-2EF7474AC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389856"/>
            <a:ext cx="1336675" cy="32653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Emphasis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1D542F68-27CA-4381-B06E-F293CB5998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4" y="3793136"/>
            <a:ext cx="1336674" cy="57066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Infographic information goes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C495A5-6A79-42D1-9501-3481B5753125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42105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135605"/>
            <a:ext cx="4936982" cy="548154"/>
          </a:xfrm>
        </p:spPr>
        <p:txBody>
          <a:bodyPr lIns="274320" tIns="118872" bIns="45720"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Title: Content Slide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4B73B91-ED3C-4FB3-BF3A-127FF6200B6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57201" y="2943225"/>
            <a:ext cx="4023360" cy="176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AC7818-041E-483D-B6B5-A5441FAD451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778925" y="2943225"/>
            <a:ext cx="3974378" cy="176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B8A3555-C79D-42B2-BFE0-E20044604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438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42666-E6BA-4BA3-9385-05926FE5819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8536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Blu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3205163"/>
            <a:ext cx="9144000" cy="19390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32051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F67F07-FC40-4A48-9D06-A0AE1C2B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536950"/>
            <a:ext cx="3308350" cy="1096963"/>
          </a:xfrm>
          <a:noFill/>
        </p:spPr>
        <p:txBody>
          <a:bodyPr lIns="0" tIns="0" rIns="0" bIns="0" anchor="t" anchorCtr="0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F8F470B-7468-4549-B5A7-39A947D7C0A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105261" y="3536950"/>
            <a:ext cx="4641850" cy="1096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7B8E6B-B480-42E2-ABF7-01AB7B2EA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438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7DB6FF-EB87-4DCF-8ECF-FDA3E4380AA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NREL</a:t>
            </a:r>
            <a:r>
              <a:rPr lang="en-US" sz="800" baseline="0" dirty="0">
                <a:solidFill>
                  <a:schemeClr val="bg1"/>
                </a:solidFill>
              </a:rPr>
              <a:t>    </a:t>
            </a:r>
            <a:r>
              <a:rPr lang="en-US" sz="800" dirty="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64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Blue, Half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3204446"/>
            <a:ext cx="9144000" cy="19390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NREL</a:t>
            </a:r>
            <a:r>
              <a:rPr lang="en-US" sz="800" baseline="0" dirty="0">
                <a:solidFill>
                  <a:schemeClr val="bg1"/>
                </a:solidFill>
              </a:rPr>
              <a:t>    </a:t>
            </a:r>
            <a:r>
              <a:rPr lang="en-US" sz="800" dirty="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F8E801-C21C-E943-9A0D-715C66D645FB}"/>
              </a:ext>
            </a:extLst>
          </p:cNvPr>
          <p:cNvSpPr/>
          <p:nvPr userDrawn="1"/>
        </p:nvSpPr>
        <p:spPr>
          <a:xfrm>
            <a:off x="0" y="0"/>
            <a:ext cx="9144000" cy="3204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B61296E-9FBE-4301-BA11-B3BFA380423F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79425" y="582613"/>
            <a:ext cx="4641850" cy="1096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7D88D45-FB85-42C7-BC0A-8E60CF8D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536950"/>
            <a:ext cx="3308350" cy="1096963"/>
          </a:xfrm>
          <a:noFill/>
        </p:spPr>
        <p:txBody>
          <a:bodyPr lIns="0" tIns="0" rIns="0" bIns="0" anchor="t" anchorCtr="0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3E3C2AA-2178-46D9-950C-DEA68334901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105261" y="3536950"/>
            <a:ext cx="4641850" cy="1096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837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Blue, Hal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3204446"/>
            <a:ext cx="9144000" cy="19390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NREL</a:t>
            </a:r>
            <a:r>
              <a:rPr lang="en-US" sz="800" baseline="0" dirty="0">
                <a:solidFill>
                  <a:schemeClr val="bg1"/>
                </a:solidFill>
              </a:rPr>
              <a:t>    </a:t>
            </a:r>
            <a:r>
              <a:rPr lang="en-US" sz="800" dirty="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3272D3-1563-408A-9F95-5911769F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536950"/>
            <a:ext cx="3308350" cy="1096963"/>
          </a:xfrm>
          <a:noFill/>
        </p:spPr>
        <p:txBody>
          <a:bodyPr lIns="0" tIns="0" rIns="0" bIns="0" anchor="t" anchorCtr="0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32C334E-AB79-46B6-A7C0-92FD37A3E81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105261" y="3536950"/>
            <a:ext cx="4641850" cy="1096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C553F5F-3EDD-4319-AB33-64D58BC1625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79425" y="582613"/>
            <a:ext cx="4641850" cy="1096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08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1CEB93-B319-4B7C-A580-74D0269E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5" y="0"/>
            <a:ext cx="9130475" cy="514350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0BCCF-CBC7-5646-AFBB-E99D6B7D4D8F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</p:spTree>
    <p:extLst>
      <p:ext uri="{BB962C8B-B14F-4D97-AF65-F5344CB8AC3E}">
        <p14:creationId xmlns:p14="http://schemas.microsoft.com/office/powerpoint/2010/main" val="1274677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36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4152614"/>
            <a:ext cx="9144000" cy="9908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NREL</a:t>
            </a:r>
            <a:r>
              <a:rPr lang="en-US" sz="800" baseline="0" dirty="0">
                <a:solidFill>
                  <a:schemeClr val="bg1"/>
                </a:solidFill>
              </a:rPr>
              <a:t>    </a:t>
            </a:r>
            <a:r>
              <a:rPr lang="en-US" sz="800" dirty="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F8E801-C21C-E943-9A0D-715C66D645FB}"/>
              </a:ext>
            </a:extLst>
          </p:cNvPr>
          <p:cNvSpPr/>
          <p:nvPr userDrawn="1"/>
        </p:nvSpPr>
        <p:spPr>
          <a:xfrm>
            <a:off x="0" y="0"/>
            <a:ext cx="9144000" cy="415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5F658F-F273-41B3-ACB3-9D303C6C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92033"/>
            <a:ext cx="3308350" cy="448409"/>
          </a:xfrm>
          <a:noFill/>
        </p:spPr>
        <p:txBody>
          <a:bodyPr lIns="0" tIns="0" rIns="0" bIns="0" anchor="t" anchorCtr="0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E8785B-1579-4206-A28B-023A6726B47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105261" y="4292033"/>
            <a:ext cx="4641850" cy="448409"/>
          </a:xfrm>
        </p:spPr>
        <p:txBody>
          <a:bodyPr lIns="0" tIns="0" r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04D3633-C450-4164-8D2F-BE6D20A86AF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79425" y="582613"/>
            <a:ext cx="4641850" cy="1096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799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4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4152614"/>
            <a:ext cx="9144000" cy="9908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NREL</a:t>
            </a:r>
            <a:r>
              <a:rPr lang="en-US" sz="800" baseline="0" dirty="0">
                <a:solidFill>
                  <a:schemeClr val="bg1"/>
                </a:solidFill>
              </a:rPr>
              <a:t>    </a:t>
            </a:r>
            <a:r>
              <a:rPr lang="en-US" sz="800" dirty="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9A29C17-CD58-45DF-9097-FE42DFA0C9B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79425" y="582613"/>
            <a:ext cx="4641850" cy="1096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8F4E7E-5DA9-4FCD-81E6-17709791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292033"/>
            <a:ext cx="3308350" cy="448409"/>
          </a:xfrm>
          <a:noFill/>
        </p:spPr>
        <p:txBody>
          <a:bodyPr lIns="0" tIns="0" rIns="0" bIns="0" anchor="t" anchorCtr="0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7816731-9E29-414B-8D8C-459C5DDF70C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105261" y="4292033"/>
            <a:ext cx="4641850" cy="448409"/>
          </a:xfrm>
        </p:spPr>
        <p:txBody>
          <a:bodyPr lIns="0" tIns="0" r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057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3 blu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26702" y="0"/>
            <a:ext cx="5917298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E9686F-E66D-461E-AC4C-5FD554E2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508393"/>
            <a:ext cx="2532807" cy="1094188"/>
          </a:xfrm>
          <a:noFill/>
        </p:spPr>
        <p:txBody>
          <a:bodyPr lIns="0" tIns="0" rIns="0" bIns="0" anchor="t" anchorCtr="0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FEAFBE5-A2CC-4689-9FFD-B895D746077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72234" y="3565927"/>
            <a:ext cx="2532807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53CEC3-6EC4-475E-BC6F-CDEAD6DA57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012" y="4819650"/>
            <a:ext cx="2154194" cy="222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AC62B-7310-47D6-9359-E5D24156885B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71149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4 blu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99347" y="0"/>
            <a:ext cx="764465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B01E338-5424-4983-A800-966422B360D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86048" y="505618"/>
            <a:ext cx="985919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381708-CFBE-4024-B01B-9BC2A5E37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1114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CDAAA-C35B-48B2-BD8C-7369EBD583BC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25231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 blue tab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9807" y="0"/>
            <a:ext cx="839419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-1" y="0"/>
            <a:ext cx="74980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E894BAA-0327-4892-AB75-34DCB16A20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660" y="481965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81EF6-685D-46DE-AF7F-0DF7D11B2C8E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5030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3 blu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8AC53-C403-F042-A661-2863C5AB400C}"/>
              </a:ext>
            </a:extLst>
          </p:cNvPr>
          <p:cNvSpPr/>
          <p:nvPr userDrawn="1"/>
        </p:nvSpPr>
        <p:spPr>
          <a:xfrm>
            <a:off x="3226702" y="0"/>
            <a:ext cx="5917298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B39BF4-7072-4553-86C8-12D7D9B7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508393"/>
            <a:ext cx="2532807" cy="1094188"/>
          </a:xfrm>
          <a:noFill/>
        </p:spPr>
        <p:txBody>
          <a:bodyPr lIns="0" tIns="0" rIns="0" bIns="0" anchor="t" anchorCtr="0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A3C2C8-5527-42F5-9909-F7B9C0E6339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72234" y="3565927"/>
            <a:ext cx="2532807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EFFE661-D7A3-4C37-B357-43318784250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864124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1A6DE7-AAD0-4A4E-B557-F4429278F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0486" y="4819650"/>
            <a:ext cx="2261287" cy="222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CC4F1-00FC-4311-AF79-1802497457A6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50947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4 blu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8AC53-C403-F042-A661-2863C5AB400C}"/>
              </a:ext>
            </a:extLst>
          </p:cNvPr>
          <p:cNvSpPr/>
          <p:nvPr userDrawn="1"/>
        </p:nvSpPr>
        <p:spPr>
          <a:xfrm>
            <a:off x="1499614" y="0"/>
            <a:ext cx="7644385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E2A80C-EB6E-8C4C-AB43-79FC52672C2F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416F83-5359-4C05-92E2-A54A5BC136E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86048" y="505618"/>
            <a:ext cx="985919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97EB37-03F4-449B-B968-0A9F893D5E0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137037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85E41-401E-49BC-B5A2-7887664F9790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3940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 tab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8AC53-C403-F042-A661-2863C5AB400C}"/>
              </a:ext>
            </a:extLst>
          </p:cNvPr>
          <p:cNvSpPr/>
          <p:nvPr userDrawn="1"/>
        </p:nvSpPr>
        <p:spPr>
          <a:xfrm>
            <a:off x="749807" y="0"/>
            <a:ext cx="8394193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FB4065-B034-894F-B2AD-10DA51A4FF51}"/>
              </a:ext>
            </a:extLst>
          </p:cNvPr>
          <p:cNvSpPr/>
          <p:nvPr userDrawn="1"/>
        </p:nvSpPr>
        <p:spPr>
          <a:xfrm>
            <a:off x="-1" y="0"/>
            <a:ext cx="74980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BD73797-8DC2-4888-96F8-44B5CE03FB5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387834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220E5-F183-4B1B-9463-96A0D048837E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21415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3 blue,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FC609E-E5EB-42F9-A09F-B6807E62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508393"/>
            <a:ext cx="2532807" cy="1094188"/>
          </a:xfrm>
          <a:noFill/>
        </p:spPr>
        <p:txBody>
          <a:bodyPr lIns="0" tIns="0" rIns="0" bIns="0" anchor="t" anchorCtr="0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E61CD02-384F-41F5-A8FD-59ECE04C483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72234" y="3565927"/>
            <a:ext cx="2532807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F110FF-8AA0-4EAA-B648-1E56466C209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864124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227A7-82E2-4D9A-A584-E7E37A3FB4A3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36090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/4 blue,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E2A80C-EB6E-8C4C-AB43-79FC52672C2F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573A4F-2CB6-4CEF-A4D8-B1AAA0FF13B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86048" y="505618"/>
            <a:ext cx="985919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97782B-AD07-41D8-8B1A-C80B790914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137037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37B0C-141B-4185-882F-5FD7FBC92F81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488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1CEB93-B319-4B7C-A580-74D0269E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5" y="0"/>
            <a:ext cx="9130475" cy="514350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0BCCF-CBC7-5646-AFBB-E99D6B7D4D8F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</p:spTree>
    <p:extLst>
      <p:ext uri="{BB962C8B-B14F-4D97-AF65-F5344CB8AC3E}">
        <p14:creationId xmlns:p14="http://schemas.microsoft.com/office/powerpoint/2010/main" val="1291563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36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 tab,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F46C4D-EA55-834D-A1ED-486FAB3B53C7}"/>
              </a:ext>
            </a:extLst>
          </p:cNvPr>
          <p:cNvSpPr/>
          <p:nvPr userDrawn="1"/>
        </p:nvSpPr>
        <p:spPr>
          <a:xfrm>
            <a:off x="-1" y="0"/>
            <a:ext cx="74980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90E8073-CA3E-42B8-B107-F7F3B0E99B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372204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0D039-6F25-4D7F-A1B2-C7BC615D8CF5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4448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1DB3D14-BFC4-4C29-BE5D-18FBB4F2C07F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226702" y="2571750"/>
            <a:ext cx="5917298" cy="2571750"/>
          </a:xfrm>
          <a:solidFill>
            <a:srgbClr val="F2F2F2"/>
          </a:solidFill>
        </p:spPr>
        <p:txBody>
          <a:bodyPr lIns="365760" tIns="365760" rIns="365760" bIns="64008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26702" y="0"/>
            <a:ext cx="5917298" cy="257175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51FF74-53AF-4E33-80F9-45740994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508393"/>
            <a:ext cx="2532807" cy="1094188"/>
          </a:xfrm>
          <a:noFill/>
        </p:spPr>
        <p:txBody>
          <a:bodyPr lIns="0" tIns="0" rIns="0" bIns="0" anchor="t" anchorCtr="0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5F0C832-C7C5-4486-9378-17041296612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72234" y="3565927"/>
            <a:ext cx="2532807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1FA3E5-6B69-47D6-AC2C-0A3EE57C6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9340" y="226592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8633F0-074F-4ADC-A423-ED3E68DB0839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59114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are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99615" y="0"/>
            <a:ext cx="7644385" cy="257175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BA21AF-1C86-484E-8C81-8214908BC04B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D96F0B2-5872-40E4-9356-5C5638EB0DE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286048" y="505618"/>
            <a:ext cx="985919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CFDCF95-9E2A-488A-8D75-76A4250D16D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99614" y="2571750"/>
            <a:ext cx="7644386" cy="2571750"/>
          </a:xfrm>
          <a:solidFill>
            <a:srgbClr val="F2F2F2"/>
          </a:solidFill>
        </p:spPr>
        <p:txBody>
          <a:bodyPr lIns="365760" tIns="365760" rIns="365760" bIns="64008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D135D2-A06F-4E50-B3ED-9CD4BED017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5294" y="2265920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9733F-3F7B-4D8F-853F-440538FE93A2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20648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plit with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9807" y="0"/>
            <a:ext cx="8394193" cy="257175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804E5-74BF-BD47-85E5-EA49688872F8}"/>
              </a:ext>
            </a:extLst>
          </p:cNvPr>
          <p:cNvSpPr/>
          <p:nvPr userDrawn="1"/>
        </p:nvSpPr>
        <p:spPr>
          <a:xfrm>
            <a:off x="-1" y="0"/>
            <a:ext cx="74980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A4C0550-2567-47B0-A842-34A8EA4E4C4F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52046" y="2571750"/>
            <a:ext cx="8391954" cy="2571750"/>
          </a:xfrm>
          <a:solidFill>
            <a:srgbClr val="F2F2F2"/>
          </a:solidFill>
        </p:spPr>
        <p:txBody>
          <a:bodyPr lIns="365760" tIns="365760" rIns="365760" bIns="64008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B4E80E-CF6A-4FCA-A4C8-4130DC446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276" y="2249445"/>
            <a:ext cx="2779713" cy="114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233362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458787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688975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69AF5-2846-4519-A275-D6D6970A3A9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49171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area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5C8110-81AE-49F3-BBD8-142931272FF6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226702" y="2571750"/>
            <a:ext cx="5917298" cy="2571750"/>
          </a:xfrm>
          <a:solidFill>
            <a:srgbClr val="F2F2F2"/>
          </a:solidFill>
        </p:spPr>
        <p:txBody>
          <a:bodyPr lIns="365760" tIns="365760" rIns="365760" bIns="64008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A4E00E-726E-4ABB-8C3F-7155D675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508393"/>
            <a:ext cx="2532807" cy="1094188"/>
          </a:xfrm>
          <a:noFill/>
        </p:spPr>
        <p:txBody>
          <a:bodyPr lIns="0" tIns="0" rIns="0" bIns="0" anchor="t" anchorCtr="0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90A1BFF-6D05-4A9C-A858-9C073D5A49A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72234" y="3565927"/>
            <a:ext cx="2532807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7A34F1A-F0DB-40F2-B360-EACF6348CA2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634141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D00DC-1411-4EB7-8452-D263842DBD7D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66576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areas,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40D2F-968F-4065-A8A6-22BEF1CDF69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500188" y="2571750"/>
            <a:ext cx="7643812" cy="2571750"/>
          </a:xfrm>
          <a:solidFill>
            <a:srgbClr val="F2F2F2"/>
          </a:solidFill>
        </p:spPr>
        <p:txBody>
          <a:bodyPr lIns="365760" tIns="365760" rIns="365760" bIns="640080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AD8C3-A811-7F49-ABE6-460F673A0377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DF97728-FC1C-40CE-8164-4E759FAAE1F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286048" y="505618"/>
            <a:ext cx="985919" cy="1096963"/>
          </a:xfrm>
        </p:spPr>
        <p:txBody>
          <a:bodyPr lIns="0" tIns="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A16ECC7-95B6-4155-96E7-F0FFF0626F7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922488" y="505617"/>
            <a:ext cx="4641850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3C21C-3060-49FB-8CE1-84138A3A61B7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0094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pli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40D2F-968F-4065-A8A6-22BEF1CDF69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9807" y="2571750"/>
            <a:ext cx="8394193" cy="2571750"/>
          </a:xfrm>
          <a:solidFill>
            <a:srgbClr val="F2F2F2"/>
          </a:solidFill>
        </p:spPr>
        <p:txBody>
          <a:bodyPr lIns="365760" tIns="365760" rIns="365760" bIns="640080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A16ECC7-95B6-4155-96E7-F0FFF0626F7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105593" y="505617"/>
            <a:ext cx="5458745" cy="1096962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7FD9B-4A46-4188-9F66-F09E1C0537B3}"/>
              </a:ext>
            </a:extLst>
          </p:cNvPr>
          <p:cNvSpPr/>
          <p:nvPr userDrawn="1"/>
        </p:nvSpPr>
        <p:spPr>
          <a:xfrm>
            <a:off x="-1" y="0"/>
            <a:ext cx="74980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8D80D-673F-49CE-9B49-542071ED92C3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762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1391881"/>
            <a:ext cx="4123076" cy="22162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825308" y="182880"/>
            <a:ext cx="3871998" cy="18353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825308" y="2479946"/>
            <a:ext cx="3871998" cy="1952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0C75BF-C07C-47CD-BC98-DC5F9CA1E63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57200" y="4027648"/>
            <a:ext cx="4122738" cy="725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7D123A-BFAA-4E7B-B179-5688121C54F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7200" y="3698788"/>
            <a:ext cx="4122738" cy="215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DF822E2-A016-4350-A90C-517C3974F4D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826000" y="2086495"/>
            <a:ext cx="3871913" cy="2153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44F37C-48C1-4A08-9DB4-76F621838FA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826000" y="4497388"/>
            <a:ext cx="3871913" cy="2555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Photo/Image Credit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9964-3818-4F74-92D3-AD8F0D61924C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34595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/Peo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A529BD-0885-4573-99C8-4157FC9C40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766" y="1592817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6213BBD-3855-4B0B-8A84-51E9FC1372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0720" y="1592816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7D606CB-34C0-401F-875B-BEEEDC034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9674" y="1592815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1B2D16-15AF-42DD-BA50-78E34CF626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8628" y="1592814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2A3C1B0-1F07-463E-92DE-7FE5C13FE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27582" y="1592813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7C206-E8D5-4795-A08D-E50DEA08FF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6536" y="1592812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C1C3C0A-A4E2-4436-8A46-289CEC4F77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25490" y="1592811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DF8D528-E9EA-4E35-8491-F6A9978912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4444" y="1592810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1D1C5A0-CC5F-476B-B4BA-09FD03598B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23398" y="1592809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A0A3023-3E60-4D2C-A931-CC328FE9FE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72352" y="1592808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24671-09ED-4FA8-983D-EAD721B0D1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FF7F23A-1789-43BF-B20F-65A7ECB89F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475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C0580B-145C-42FD-AA24-171E95A5D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0429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A792742-716F-429B-A7B2-985D160C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0429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D25B8AE-4C6F-454E-88CF-0FBA4D1E3C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69383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2C8DB5-CC3D-4211-BD80-67AF8CD8F8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9383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2D8796-494D-46E1-BB4E-702BA3AF11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8337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CB459A2-2E74-4103-9617-5F6B5F60CA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8337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AE40C-B15B-406F-B301-2122D5E97B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67291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734984E-F8D3-4C71-AE4B-7FCB18E02F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67291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79171E4-ECF2-4F6C-AF1D-338215896F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6245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51809F2-386E-41F8-9724-BC4D70B01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6245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5055070-C0E0-4AED-A9A4-78BE4ECD667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65199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C5032EB-34C8-4285-BB30-E7E2D0BB72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5199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DC5A0C0-AA66-40BE-B5B4-DBA6456BB2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14153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125138-D56F-49B0-9B8B-7D74BAD1FC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4153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AB0C0AB-3AF1-4A3A-B3D2-CF2E51B568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3107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77718C7-54C4-4992-BA81-1584EEBDF79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3107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D74D20D-C671-4447-B31D-667B7696D6D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12061" y="2318970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2C6140A0-C70B-40E0-B1BB-0E20C267AF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12061" y="263220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AFF61686-D651-41DC-80B3-15BC8C883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31766" y="3206547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8" name="Picture Placeholder 5">
            <a:extLst>
              <a:ext uri="{FF2B5EF4-FFF2-40B4-BE49-F238E27FC236}">
                <a16:creationId xmlns:a16="http://schemas.microsoft.com/office/drawing/2014/main" id="{45A17B8C-890F-4D15-B663-D63CB5DA7A2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80720" y="3206546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B3B0BC5C-C645-4CC6-BDB7-28346D701A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129674" y="3206545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Picture Placeholder 5">
            <a:extLst>
              <a:ext uri="{FF2B5EF4-FFF2-40B4-BE49-F238E27FC236}">
                <a16:creationId xmlns:a16="http://schemas.microsoft.com/office/drawing/2014/main" id="{80487772-0E40-4BFF-B691-18C353E4597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2978628" y="3206544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6F16B967-D687-4D64-86A3-7A63BEED5AB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827582" y="3206543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Picture Placeholder 5">
            <a:extLst>
              <a:ext uri="{FF2B5EF4-FFF2-40B4-BE49-F238E27FC236}">
                <a16:creationId xmlns:a16="http://schemas.microsoft.com/office/drawing/2014/main" id="{D736DCBA-5A05-47F6-8FE4-54771D84718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76536" y="3206542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3" name="Picture Placeholder 5">
            <a:extLst>
              <a:ext uri="{FF2B5EF4-FFF2-40B4-BE49-F238E27FC236}">
                <a16:creationId xmlns:a16="http://schemas.microsoft.com/office/drawing/2014/main" id="{A0150D37-1D94-4043-B18E-9F85DAB9087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525490" y="3206541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5">
            <a:extLst>
              <a:ext uri="{FF2B5EF4-FFF2-40B4-BE49-F238E27FC236}">
                <a16:creationId xmlns:a16="http://schemas.microsoft.com/office/drawing/2014/main" id="{8BA10313-44BD-4478-B928-0C2D33EF65E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74444" y="3206540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5">
            <a:extLst>
              <a:ext uri="{FF2B5EF4-FFF2-40B4-BE49-F238E27FC236}">
                <a16:creationId xmlns:a16="http://schemas.microsoft.com/office/drawing/2014/main" id="{734ABE7A-035E-4AB1-96EC-5616F3F3A57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223398" y="3206539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5">
            <a:extLst>
              <a:ext uri="{FF2B5EF4-FFF2-40B4-BE49-F238E27FC236}">
                <a16:creationId xmlns:a16="http://schemas.microsoft.com/office/drawing/2014/main" id="{61ECE862-920A-4ED4-A64D-25D8554CFB1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072352" y="3206538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5AD73573-9F8F-43AE-8A47-27A4EA6624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1475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FD1D8420-9732-43E4-A647-55365C8BB9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1475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DB4A538-90E4-45C0-88A1-BF42454ADA8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20429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871C4BA4-F38B-4357-B376-0D9AE045C18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20429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1BB91304-BA43-4644-936D-E483439E905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069383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4D2B37AE-57BE-4850-A568-3B81DC5AE4D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069383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4C580F9B-9071-44D6-85C2-8FB9C1D1325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918337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672476A3-2700-4105-8E7A-4E5712FD0CD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918337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A4BE42C6-FFC9-4DDE-9412-F66D55630CA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767291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95A868D2-8BE5-483D-997D-3D1448609BC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67291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0F0D0101-1FF2-40B3-B55B-03C7AFE534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16245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2838039E-47F9-4CDB-ADD3-D89B88AE26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16245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8C6019B0-EF3F-4235-BB75-0321019C997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65199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8509B39E-02B1-4A98-9349-46576A123CE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65199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70091A78-D184-454C-8DA3-A6DC30A485B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14153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C4BDA3-0DC2-4FF1-8335-37DE8780B63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14153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3" name="Text Placeholder 4">
            <a:extLst>
              <a:ext uri="{FF2B5EF4-FFF2-40B4-BE49-F238E27FC236}">
                <a16:creationId xmlns:a16="http://schemas.microsoft.com/office/drawing/2014/main" id="{667C31F9-9400-4AD5-B618-ACEB153E15A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163107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8F08286F-AD3B-40EB-83EB-4D88A2F77C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163107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6BD1A057-FD7A-4636-8A1A-BCFBBEF481C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12061" y="3932700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DAA59115-8F47-4FDF-9E38-E7F4C0107CE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012061" y="4245930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2768CAD-B0CA-4C56-956B-74805B905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Organization/People Slide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5DBE26-6274-4E4E-A951-2676ECB5FE25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79578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/Peo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A529BD-0885-4573-99C8-4157FC9C40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766" y="1319090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6213BBD-3855-4B0B-8A84-51E9FC1372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0720" y="1319089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7D606CB-34C0-401F-875B-BEEEDC034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9674" y="1319088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1B2D16-15AF-42DD-BA50-78E34CF626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8628" y="1319087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2A3C1B0-1F07-463E-92DE-7FE5C13FE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27582" y="1319086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7C206-E8D5-4795-A08D-E50DEA08FF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6536" y="1319085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C1C3C0A-A4E2-4436-8A46-289CEC4F77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25490" y="1319084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DF8D528-E9EA-4E35-8491-F6A9978912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4444" y="1319083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1D1C5A0-CC5F-476B-B4BA-09FD03598B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23398" y="1319082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A0A3023-3E60-4D2C-A931-CC328FE9FE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72352" y="1319081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24671-09ED-4FA8-983D-EAD721B0D1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FF7F23A-1789-43BF-B20F-65A7ECB89F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475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C0580B-145C-42FD-AA24-171E95A5D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0429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A792742-716F-429B-A7B2-985D160C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0429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D25B8AE-4C6F-454E-88CF-0FBA4D1E3C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69383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2C8DB5-CC3D-4211-BD80-67AF8CD8F8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9383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2D8796-494D-46E1-BB4E-702BA3AF11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8337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CB459A2-2E74-4103-9617-5F6B5F60CA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8337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AE40C-B15B-406F-B301-2122D5E97B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67291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734984E-F8D3-4C71-AE4B-7FCB18E02F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67291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79171E4-ECF2-4F6C-AF1D-338215896F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6245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51809F2-386E-41F8-9724-BC4D70B01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6245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5055070-C0E0-4AED-A9A4-78BE4ECD667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65199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C5032EB-34C8-4285-BB30-E7E2D0BB72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5199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DC5A0C0-AA66-40BE-B5B4-DBA6456BB2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14153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125138-D56F-49B0-9B8B-7D74BAD1FC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4153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AB0C0AB-3AF1-4A3A-B3D2-CF2E51B568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3107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77718C7-54C4-4992-BA81-1584EEBDF79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3107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D74D20D-C671-4447-B31D-667B7696D6D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12061" y="2045243"/>
            <a:ext cx="789039" cy="273727"/>
          </a:xfrm>
        </p:spPr>
        <p:txBody>
          <a:bodyPr lIns="0" t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2C6140A0-C70B-40E0-B1BB-0E20C267AF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12061" y="235847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AFF61686-D651-41DC-80B3-15BC8C883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31766" y="2932820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8" name="Picture Placeholder 5">
            <a:extLst>
              <a:ext uri="{FF2B5EF4-FFF2-40B4-BE49-F238E27FC236}">
                <a16:creationId xmlns:a16="http://schemas.microsoft.com/office/drawing/2014/main" id="{45A17B8C-890F-4D15-B663-D63CB5DA7A2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80720" y="2932819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B3B0BC5C-C645-4CC6-BDB7-28346D701A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129674" y="2932818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Picture Placeholder 5">
            <a:extLst>
              <a:ext uri="{FF2B5EF4-FFF2-40B4-BE49-F238E27FC236}">
                <a16:creationId xmlns:a16="http://schemas.microsoft.com/office/drawing/2014/main" id="{80487772-0E40-4BFF-B691-18C353E4597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2978628" y="2932817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6F16B967-D687-4D64-86A3-7A63BEED5AB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827582" y="2932816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Picture Placeholder 5">
            <a:extLst>
              <a:ext uri="{FF2B5EF4-FFF2-40B4-BE49-F238E27FC236}">
                <a16:creationId xmlns:a16="http://schemas.microsoft.com/office/drawing/2014/main" id="{D736DCBA-5A05-47F6-8FE4-54771D84718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76536" y="2932815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3" name="Picture Placeholder 5">
            <a:extLst>
              <a:ext uri="{FF2B5EF4-FFF2-40B4-BE49-F238E27FC236}">
                <a16:creationId xmlns:a16="http://schemas.microsoft.com/office/drawing/2014/main" id="{A0150D37-1D94-4043-B18E-9F85DAB9087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525490" y="2932814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5">
            <a:extLst>
              <a:ext uri="{FF2B5EF4-FFF2-40B4-BE49-F238E27FC236}">
                <a16:creationId xmlns:a16="http://schemas.microsoft.com/office/drawing/2014/main" id="{8BA10313-44BD-4478-B928-0C2D33EF65E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74444" y="2932813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5">
            <a:extLst>
              <a:ext uri="{FF2B5EF4-FFF2-40B4-BE49-F238E27FC236}">
                <a16:creationId xmlns:a16="http://schemas.microsoft.com/office/drawing/2014/main" id="{734ABE7A-035E-4AB1-96EC-5616F3F3A57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223398" y="2932812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5">
            <a:extLst>
              <a:ext uri="{FF2B5EF4-FFF2-40B4-BE49-F238E27FC236}">
                <a16:creationId xmlns:a16="http://schemas.microsoft.com/office/drawing/2014/main" id="{61ECE862-920A-4ED4-A64D-25D8554CFB1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072352" y="2932811"/>
            <a:ext cx="668456" cy="66845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5AD73573-9F8F-43AE-8A47-27A4EA6624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1475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FD1D8420-9732-43E4-A647-55365C8BB9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1475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DB4A538-90E4-45C0-88A1-BF42454ADA8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20429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871C4BA4-F38B-4357-B376-0D9AE045C18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20429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1BB91304-BA43-4644-936D-E483439E905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069383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4D2B37AE-57BE-4850-A568-3B81DC5AE4D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069383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4C580F9B-9071-44D6-85C2-8FB9C1D1325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918337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672476A3-2700-4105-8E7A-4E5712FD0CD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918337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A4BE42C6-FFC9-4DDE-9412-F66D55630CA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767291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95A868D2-8BE5-483D-997D-3D1448609BC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67291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0F0D0101-1FF2-40B3-B55B-03C7AFE534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16245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2838039E-47F9-4CDB-ADD3-D89B88AE26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16245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8C6019B0-EF3F-4235-BB75-0321019C997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65199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8509B39E-02B1-4A98-9349-46576A123CE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65199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70091A78-D184-454C-8DA3-A6DC30A485B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14153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C4BDA3-0DC2-4FF1-8335-37DE8780B63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14153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3" name="Text Placeholder 4">
            <a:extLst>
              <a:ext uri="{FF2B5EF4-FFF2-40B4-BE49-F238E27FC236}">
                <a16:creationId xmlns:a16="http://schemas.microsoft.com/office/drawing/2014/main" id="{667C31F9-9400-4AD5-B618-ACEB153E15A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163107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8F08286F-AD3B-40EB-83EB-4D88A2F77C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163107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6BD1A057-FD7A-4636-8A1A-BCFBBEF481C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12061" y="3658973"/>
            <a:ext cx="789039" cy="273727"/>
          </a:xfrm>
        </p:spPr>
        <p:txBody>
          <a:bodyPr lIns="0" tIns="0" rIns="0" bIns="0" anchor="b" anchorCtr="0"/>
          <a:lstStyle>
            <a:lvl1pPr marL="0" indent="0" algn="ctr">
              <a:buNone/>
              <a:defRPr sz="1000" b="1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DAA59115-8F47-4FDF-9E38-E7F4C0107CE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012061" y="3972203"/>
            <a:ext cx="789039" cy="273727"/>
          </a:xfrm>
        </p:spPr>
        <p:txBody>
          <a:bodyPr anchor="t" anchorCtr="0"/>
          <a:lstStyle>
            <a:lvl1pPr marL="0" indent="0" algn="ctr">
              <a:buNone/>
              <a:defRPr sz="800" b="0"/>
            </a:lvl1pPr>
          </a:lstStyle>
          <a:p>
            <a:pPr lvl="0"/>
            <a:r>
              <a:rPr lang="en-US" dirty="0"/>
              <a:t>Title/Center</a:t>
            </a:r>
          </a:p>
        </p:txBody>
      </p:sp>
      <p:sp>
        <p:nvSpPr>
          <p:cNvPr id="64" name="Title 3">
            <a:extLst>
              <a:ext uri="{FF2B5EF4-FFF2-40B4-BE49-F238E27FC236}">
                <a16:creationId xmlns:a16="http://schemas.microsoft.com/office/drawing/2014/main" id="{A055FDD0-30F9-4581-A9CE-0EDD56F86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Organization/People Slide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07D449-21E7-4862-8552-4C9D4D99C290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09819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2CCCE-56C2-8545-B018-16FDB063C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7" b="137"/>
          <a:stretch/>
        </p:blipFill>
        <p:spPr>
          <a:xfrm>
            <a:off x="0" y="0"/>
            <a:ext cx="9155597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1903A-677C-411B-8052-9465784D1315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 Dennis Schroeder, NREL 55200</a:t>
            </a:r>
          </a:p>
        </p:txBody>
      </p:sp>
    </p:spTree>
    <p:extLst>
      <p:ext uri="{BB962C8B-B14F-4D97-AF65-F5344CB8AC3E}">
        <p14:creationId xmlns:p14="http://schemas.microsoft.com/office/powerpoint/2010/main" val="2736690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1D90C-01F0-443E-9114-E80E1AE2D37C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98859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A4BBDF-ECBF-4F49-A602-AB6ED6BACDA6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42765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EF2436-A4AE-48D1-B685-43389517E473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25204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472166-AF64-4F22-88D8-2C1C45D69B8D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6572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BF7DB7-399E-46EF-B819-8CE44A17C5F0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45866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5CAA4-6852-4FE1-A6D9-E8A9254CD865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23442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2F342F-560D-45EE-AC97-0A018E8C678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67617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146A4F-6A3F-EF4B-929E-5836F6BDE5E3}"/>
              </a:ext>
            </a:extLst>
          </p:cNvPr>
          <p:cNvSpPr/>
          <p:nvPr userDrawn="1"/>
        </p:nvSpPr>
        <p:spPr>
          <a:xfrm>
            <a:off x="468313" y="139071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E3358-3387-0344-A4E5-7F543009BFF7}"/>
              </a:ext>
            </a:extLst>
          </p:cNvPr>
          <p:cNvSpPr/>
          <p:nvPr userDrawn="1"/>
        </p:nvSpPr>
        <p:spPr>
          <a:xfrm>
            <a:off x="468313" y="1868884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86C688-264C-8644-BF91-47516BE962DC}"/>
              </a:ext>
            </a:extLst>
          </p:cNvPr>
          <p:cNvSpPr/>
          <p:nvPr userDrawn="1"/>
        </p:nvSpPr>
        <p:spPr>
          <a:xfrm>
            <a:off x="468313" y="2347056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1238-AB3B-E34F-9AEA-F4E521E46353}"/>
              </a:ext>
            </a:extLst>
          </p:cNvPr>
          <p:cNvSpPr/>
          <p:nvPr userDrawn="1"/>
        </p:nvSpPr>
        <p:spPr>
          <a:xfrm>
            <a:off x="468313" y="282522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4A093-D04E-9548-A592-9ADBD095FB82}"/>
              </a:ext>
            </a:extLst>
          </p:cNvPr>
          <p:cNvSpPr/>
          <p:nvPr userDrawn="1"/>
        </p:nvSpPr>
        <p:spPr>
          <a:xfrm>
            <a:off x="468313" y="3320179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FAEEF9-51BD-7547-9D28-C4D1709E8B36}"/>
              </a:ext>
            </a:extLst>
          </p:cNvPr>
          <p:cNvSpPr/>
          <p:nvPr userDrawn="1"/>
        </p:nvSpPr>
        <p:spPr>
          <a:xfrm>
            <a:off x="468313" y="3806741"/>
            <a:ext cx="431573" cy="3895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06E0-61DD-104F-93DD-9C840B7CDCA6}"/>
              </a:ext>
            </a:extLst>
          </p:cNvPr>
          <p:cNvSpPr/>
          <p:nvPr userDrawn="1"/>
        </p:nvSpPr>
        <p:spPr>
          <a:xfrm>
            <a:off x="468313" y="4284913"/>
            <a:ext cx="431573" cy="3895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FE1CBB-80DE-4B56-92E2-5AB5EA1D8C9A}"/>
              </a:ext>
            </a:extLst>
          </p:cNvPr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NREL</a:t>
            </a:r>
            <a:r>
              <a:rPr lang="en-US" sz="800" baseline="0" dirty="0"/>
              <a:t>    </a:t>
            </a:r>
            <a:r>
              <a:rPr lang="en-US" sz="800" dirty="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7011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2069602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7" y="404451"/>
            <a:ext cx="4606936" cy="1348326"/>
          </a:xfrm>
          <a:noFill/>
        </p:spPr>
        <p:txBody>
          <a:bodyPr anchor="b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</p:spTree>
    <p:extLst>
      <p:ext uri="{BB962C8B-B14F-4D97-AF65-F5344CB8AC3E}">
        <p14:creationId xmlns:p14="http://schemas.microsoft.com/office/powerpoint/2010/main" val="1942167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2069602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rgbClr val="333333"/>
                </a:solidFill>
              </a:rPr>
              <a:t>  www.nrel.gov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7" y="404451"/>
            <a:ext cx="4606936" cy="1348326"/>
          </a:xfrm>
          <a:noFill/>
        </p:spPr>
        <p:txBody>
          <a:bodyPr anchor="b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DFC21B99-B2E1-4CBB-920F-D1DB34E85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56"/>
          <a:stretch/>
        </p:blipFill>
        <p:spPr>
          <a:xfrm>
            <a:off x="5974053" y="4281054"/>
            <a:ext cx="2551717" cy="8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2CCCE-56C2-8545-B018-16FDB063C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7" b="137"/>
          <a:stretch/>
        </p:blipFill>
        <p:spPr>
          <a:xfrm>
            <a:off x="0" y="0"/>
            <a:ext cx="9155597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1903A-677C-411B-8052-9465784D1315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 Dennis Schroeder, NREL 55200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C4538FB2-1413-4FE8-B675-40AF5C155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8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imple,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2069602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7" y="404451"/>
            <a:ext cx="4606936" cy="1348326"/>
          </a:xfrm>
          <a:noFill/>
        </p:spPr>
        <p:txBody>
          <a:bodyPr anchor="b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20E77-7B7E-4A89-AB4D-1F40E9DCD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327" y="404813"/>
            <a:ext cx="2894013" cy="4298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160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Simple,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2069602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rgbClr val="333333"/>
                </a:solidFill>
              </a:rPr>
              <a:t>  www.nrel.gov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7" y="404451"/>
            <a:ext cx="4606936" cy="1348326"/>
          </a:xfrm>
          <a:noFill/>
        </p:spPr>
        <p:txBody>
          <a:bodyPr anchor="b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20E77-7B7E-4A89-AB4D-1F40E9DCD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327" y="404813"/>
            <a:ext cx="2894013" cy="4298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8B6F99C7-3FA8-4E3F-9B27-5AD0F64D7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56"/>
          <a:stretch/>
        </p:blipFill>
        <p:spPr>
          <a:xfrm>
            <a:off x="5974053" y="4281054"/>
            <a:ext cx="2551717" cy="8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79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33061E-7711-4552-AAA9-0C165E333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9" y="0"/>
            <a:ext cx="9121574" cy="5138487"/>
          </a:xfrm>
          <a:prstGeom prst="rect">
            <a:avLst/>
          </a:prstGeom>
        </p:spPr>
      </p:pic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0" y="3060729"/>
            <a:ext cx="4628719" cy="336156"/>
          </a:xfrm>
          <a:noFill/>
        </p:spPr>
        <p:txBody>
          <a:bodyPr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9206" y="4013200"/>
            <a:ext cx="2413000" cy="11303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6" y="657261"/>
            <a:ext cx="5470833" cy="1095516"/>
          </a:xfrm>
          <a:solidFill>
            <a:schemeClr val="accent1">
              <a:alpha val="75000"/>
            </a:schemeClr>
          </a:solidFill>
        </p:spPr>
        <p:txBody>
          <a:bodyPr lIns="182880" tIns="182880" rIns="182880" bIns="0"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E0CFF-97E6-4CAB-9B8B-8E18EC82F557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</p:spTree>
    <p:extLst>
      <p:ext uri="{BB962C8B-B14F-4D97-AF65-F5344CB8AC3E}">
        <p14:creationId xmlns:p14="http://schemas.microsoft.com/office/powerpoint/2010/main" val="9367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33061E-7711-4552-AAA9-0C165E333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9" y="0"/>
            <a:ext cx="9121574" cy="5138487"/>
          </a:xfrm>
          <a:prstGeom prst="rect">
            <a:avLst/>
          </a:prstGeom>
        </p:spPr>
      </p:pic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0" y="2420239"/>
            <a:ext cx="4628719" cy="336156"/>
          </a:xfrm>
          <a:noFill/>
        </p:spPr>
        <p:txBody>
          <a:bodyPr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1892672"/>
            <a:ext cx="4628622" cy="35386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  www.nrel.gov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6" y="657261"/>
            <a:ext cx="5470833" cy="1095516"/>
          </a:xfrm>
          <a:solidFill>
            <a:schemeClr val="accent1">
              <a:alpha val="75000"/>
            </a:schemeClr>
          </a:solidFill>
        </p:spPr>
        <p:txBody>
          <a:bodyPr lIns="182880" tIns="182880" rIns="182880" bIns="0"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E0CFF-97E6-4CAB-9B8B-8E18EC82F557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1D13C48E-7D67-4A1F-A63F-F009D1E69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256"/>
          <a:stretch/>
        </p:blipFill>
        <p:spPr>
          <a:xfrm>
            <a:off x="5974053" y="4281054"/>
            <a:ext cx="2551717" cy="8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1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CEB231-12B9-4371-884F-701E87812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9" y="0"/>
            <a:ext cx="9121574" cy="5138487"/>
          </a:xfrm>
          <a:prstGeom prst="rect">
            <a:avLst/>
          </a:prstGeom>
        </p:spPr>
      </p:pic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0" y="2420239"/>
            <a:ext cx="4628719" cy="336156"/>
          </a:xfrm>
          <a:noFill/>
        </p:spPr>
        <p:txBody>
          <a:bodyPr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6" y="657261"/>
            <a:ext cx="5470833" cy="1095516"/>
          </a:xfrm>
          <a:solidFill>
            <a:schemeClr val="accent1">
              <a:alpha val="75000"/>
            </a:schemeClr>
          </a:solidFill>
        </p:spPr>
        <p:txBody>
          <a:bodyPr lIns="182880" tIns="182880" rIns="182880" bIns="0"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98CF4B6-1F8E-49B7-9D65-1BEB4C106A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327" y="657261"/>
            <a:ext cx="2894013" cy="404650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B3D43-F176-408E-8352-9073A9332F2D}"/>
              </a:ext>
            </a:extLst>
          </p:cNvPr>
          <p:cNvSpPr txBox="1"/>
          <p:nvPr userDrawn="1"/>
        </p:nvSpPr>
        <p:spPr>
          <a:xfrm>
            <a:off x="3673167" y="1892672"/>
            <a:ext cx="4628622" cy="35386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  www.nrel.gov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4BF4-E848-475B-A465-7CD63F2FC0D8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</p:spTree>
    <p:extLst>
      <p:ext uri="{BB962C8B-B14F-4D97-AF65-F5344CB8AC3E}">
        <p14:creationId xmlns:p14="http://schemas.microsoft.com/office/powerpoint/2010/main" val="1865114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CEB231-12B9-4371-884F-701E87812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9" y="0"/>
            <a:ext cx="9121574" cy="5138487"/>
          </a:xfrm>
          <a:prstGeom prst="rect">
            <a:avLst/>
          </a:prstGeom>
        </p:spPr>
      </p:pic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0" y="2420239"/>
            <a:ext cx="4628719" cy="336156"/>
          </a:xfrm>
          <a:noFill/>
        </p:spPr>
        <p:txBody>
          <a:bodyPr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60F026A-EFCC-4367-BC39-EB2DA3066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3166" y="657261"/>
            <a:ext cx="5470833" cy="1095516"/>
          </a:xfrm>
          <a:solidFill>
            <a:schemeClr val="accent1">
              <a:alpha val="75000"/>
            </a:schemeClr>
          </a:solidFill>
        </p:spPr>
        <p:txBody>
          <a:bodyPr lIns="182880" tIns="182880" rIns="182880" bIns="0"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98CF4B6-1F8E-49B7-9D65-1BEB4C106A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327" y="657261"/>
            <a:ext cx="2894013" cy="404650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B3D43-F176-408E-8352-9073A9332F2D}"/>
              </a:ext>
            </a:extLst>
          </p:cNvPr>
          <p:cNvSpPr txBox="1"/>
          <p:nvPr userDrawn="1"/>
        </p:nvSpPr>
        <p:spPr>
          <a:xfrm>
            <a:off x="3673167" y="1892672"/>
            <a:ext cx="4628622" cy="35386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  www.nrel.gov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4BF4-E848-475B-A465-7CD63F2FC0D8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from iStock-627281636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6C52035E-9CC3-4880-86ED-564EF2810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256"/>
          <a:stretch/>
        </p:blipFill>
        <p:spPr>
          <a:xfrm>
            <a:off x="5974053" y="4281054"/>
            <a:ext cx="2551717" cy="8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884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E6435-7EC0-4CCD-9DBC-47698A994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364"/>
          <a:stretch/>
        </p:blipFill>
        <p:spPr>
          <a:xfrm>
            <a:off x="1" y="-1"/>
            <a:ext cx="3716312" cy="514349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252017"/>
            <a:ext cx="4322144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39857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467454" y="-1"/>
            <a:ext cx="2443102" cy="10923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 descr="NREL_logo_2009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28" y="275516"/>
            <a:ext cx="1893428" cy="50350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961484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25765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0"/>
            <a:ext cx="5936343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124857"/>
            <a:ext cx="8120063" cy="3621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220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AA24C-5AAC-2848-838E-F2528852E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4" b="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A26CA5-C27A-41A2-8DC4-F68584DE36EE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 Dennis Schroeder, NREL 57447</a:t>
            </a:r>
          </a:p>
        </p:txBody>
      </p:sp>
    </p:spTree>
    <p:extLst>
      <p:ext uri="{BB962C8B-B14F-4D97-AF65-F5344CB8AC3E}">
        <p14:creationId xmlns:p14="http://schemas.microsoft.com/office/powerpoint/2010/main" val="271310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AA24C-5AAC-2848-838E-F2528852E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4" b="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26CA5-C27A-41A2-8DC4-F68584DE36EE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 Dennis Schroeder, NREL 57447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9D6E903F-1239-4830-A096-EC0358F0E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7453" y="0"/>
            <a:ext cx="255171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F3D87-C3BA-374C-A5C4-61C54BBBB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Venue or Organization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50BFA-B1F7-4C9D-9C22-4C028B73506D}"/>
              </a:ext>
            </a:extLst>
          </p:cNvPr>
          <p:cNvSpPr txBox="1"/>
          <p:nvPr userDrawn="1"/>
        </p:nvSpPr>
        <p:spPr>
          <a:xfrm>
            <a:off x="467454" y="4830962"/>
            <a:ext cx="2093495" cy="2000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600" i="1" dirty="0">
                <a:ln>
                  <a:noFill/>
                </a:ln>
                <a:solidFill>
                  <a:schemeClr val="bg1"/>
                </a:solidFill>
                <a:effectLst>
                  <a:outerShdw blurRad="139700" dir="5400000" algn="t" rotWithShape="0">
                    <a:prstClr val="black"/>
                  </a:outerShdw>
                </a:effectLst>
              </a:rPr>
              <a:t>Photo by Dennis Schroeder, NREL 60853</a:t>
            </a:r>
          </a:p>
        </p:txBody>
      </p:sp>
    </p:spTree>
    <p:extLst>
      <p:ext uri="{BB962C8B-B14F-4D97-AF65-F5344CB8AC3E}">
        <p14:creationId xmlns:p14="http://schemas.microsoft.com/office/powerpoint/2010/main" val="150124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118872" rIns="91440" bIns="45720" rtlCol="0" anchor="ctr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1" r:id="rId2"/>
    <p:sldLayoutId id="2147483718" r:id="rId3"/>
    <p:sldLayoutId id="2147483726" r:id="rId4"/>
    <p:sldLayoutId id="2147483719" r:id="rId5"/>
    <p:sldLayoutId id="2147483727" r:id="rId6"/>
    <p:sldLayoutId id="2147483720" r:id="rId7"/>
    <p:sldLayoutId id="2147483728" r:id="rId8"/>
    <p:sldLayoutId id="2147483721" r:id="rId9"/>
    <p:sldLayoutId id="2147483729" r:id="rId10"/>
    <p:sldLayoutId id="2147483722" r:id="rId11"/>
    <p:sldLayoutId id="2147483730" r:id="rId12"/>
    <p:sldLayoutId id="2147483654" r:id="rId13"/>
    <p:sldLayoutId id="2147483655" r:id="rId14"/>
    <p:sldLayoutId id="2147483712" r:id="rId15"/>
    <p:sldLayoutId id="2147483653" r:id="rId16"/>
    <p:sldLayoutId id="2147483707" r:id="rId17"/>
    <p:sldLayoutId id="2147483708" r:id="rId18"/>
    <p:sldLayoutId id="2147483656" r:id="rId19"/>
    <p:sldLayoutId id="2147483666" r:id="rId20"/>
    <p:sldLayoutId id="2147483667" r:id="rId21"/>
    <p:sldLayoutId id="2147483665" r:id="rId22"/>
    <p:sldLayoutId id="2147483668" r:id="rId23"/>
    <p:sldLayoutId id="2147483669" r:id="rId24"/>
    <p:sldLayoutId id="2147483723" r:id="rId25"/>
    <p:sldLayoutId id="2147483671" r:id="rId26"/>
    <p:sldLayoutId id="2147483676" r:id="rId27"/>
    <p:sldLayoutId id="2147483681" r:id="rId28"/>
    <p:sldLayoutId id="2147483682" r:id="rId29"/>
    <p:sldLayoutId id="2147483687" r:id="rId30"/>
    <p:sldLayoutId id="2147483688" r:id="rId31"/>
    <p:sldLayoutId id="2147483678" r:id="rId32"/>
    <p:sldLayoutId id="2147483683" r:id="rId33"/>
    <p:sldLayoutId id="2147483702" r:id="rId34"/>
    <p:sldLayoutId id="2147483684" r:id="rId35"/>
    <p:sldLayoutId id="2147483698" r:id="rId36"/>
    <p:sldLayoutId id="2147483703" r:id="rId37"/>
    <p:sldLayoutId id="2147483685" r:id="rId38"/>
    <p:sldLayoutId id="2147483699" r:id="rId39"/>
    <p:sldLayoutId id="2147483704" r:id="rId40"/>
    <p:sldLayoutId id="2147483680" r:id="rId41"/>
    <p:sldLayoutId id="2147483700" r:id="rId42"/>
    <p:sldLayoutId id="2147483705" r:id="rId43"/>
    <p:sldLayoutId id="2147483686" r:id="rId44"/>
    <p:sldLayoutId id="2147483701" r:id="rId45"/>
    <p:sldLayoutId id="2147483724" r:id="rId46"/>
    <p:sldLayoutId id="2147483672" r:id="rId47"/>
    <p:sldLayoutId id="2147483716" r:id="rId48"/>
    <p:sldLayoutId id="2147483717" r:id="rId49"/>
    <p:sldLayoutId id="2147483657" r:id="rId50"/>
    <p:sldLayoutId id="2147483689" r:id="rId51"/>
    <p:sldLayoutId id="2147483690" r:id="rId52"/>
    <p:sldLayoutId id="2147483691" r:id="rId53"/>
    <p:sldLayoutId id="2147483692" r:id="rId54"/>
    <p:sldLayoutId id="2147483693" r:id="rId55"/>
    <p:sldLayoutId id="2147483694" r:id="rId56"/>
    <p:sldLayoutId id="2147483695" r:id="rId57"/>
    <p:sldLayoutId id="2147483696" r:id="rId58"/>
    <p:sldLayoutId id="2147483732" r:id="rId59"/>
    <p:sldLayoutId id="2147483713" r:id="rId60"/>
    <p:sldLayoutId id="2147483733" r:id="rId61"/>
    <p:sldLayoutId id="2147483714" r:id="rId62"/>
    <p:sldLayoutId id="2147483734" r:id="rId63"/>
    <p:sldLayoutId id="2147483715" r:id="rId64"/>
    <p:sldLayoutId id="2147483735" r:id="rId65"/>
    <p:sldLayoutId id="2147483738" r:id="rId66"/>
    <p:sldLayoutId id="2147483739" r:id="rId67"/>
  </p:sldLayoutIdLst>
  <p:hf hdr="0" dt="0"/>
  <p:txStyles>
    <p:titleStyle>
      <a:lvl1pPr marL="0" algn="ctr" defTabSz="457200" rtl="0" eaLnBrk="1" latinLnBrk="0" hangingPunct="1">
        <a:lnSpc>
          <a:spcPts val="2800"/>
        </a:lnSpc>
        <a:spcBef>
          <a:spcPts val="0"/>
        </a:spcBef>
        <a:buNone/>
        <a:defRPr sz="3000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27013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69863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4263" indent="-169863" algn="l" defTabSz="457200" rtl="0" eaLnBrk="1" latinLnBrk="0" hangingPunct="1">
        <a:spcBef>
          <a:spcPct val="20000"/>
        </a:spcBef>
        <a:buFont typeface="Arial"/>
        <a:buChar char="»"/>
        <a:tabLst>
          <a:tab pos="1084263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l.gov/gis/psh-supply-curves.html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ubs.acs.org/doi/10.1021/acs.est.2c0918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nrel.gov/water/life-cycle-assessment-closed-loop-pumped-storage-hydropower-facilities.html" TargetMode="Externa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l.gov/water/life-cycle-assessment-closed-loop-pumped-storage-hydropower-facilities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nrel.gov/docs/fy24osti/87724.pdf" TargetMode="External"/><Relationship Id="rId5" Type="http://schemas.openxmlformats.org/officeDocument/2006/relationships/hyperlink" Target="https://www.nrel.gov/analysis/reeds/" TargetMode="Externa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7_5390F2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el.gov/water/hydropower-research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4" Type="http://schemas.openxmlformats.org/officeDocument/2006/relationships/hyperlink" Target="mailto:Stuart.Cohen@nrel.go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eere/water/articles/hydropower-vision-new-chapter-americas-1st-renewable-electricity-sourc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nrel.gov/docs/fy21osti/77449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rel.gov/water/pumped-storage-hydropower-cost-model.html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5" Type="http://schemas.openxmlformats.org/officeDocument/2006/relationships/hyperlink" Target="https://www.nrel.gov/gis/psh-supply-curves.html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BD06D-68B3-8E77-DBBF-B2FCE6D23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FE0D-BB59-700E-F8D6-6D4C156BB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6975" y="2961483"/>
            <a:ext cx="4322763" cy="1547455"/>
          </a:xfrm>
        </p:spPr>
        <p:txBody>
          <a:bodyPr/>
          <a:lstStyle/>
          <a:p>
            <a:r>
              <a:rPr lang="en-US" dirty="0"/>
              <a:t>Stuart M. Cohen, Ph.D.</a:t>
            </a:r>
          </a:p>
          <a:p>
            <a:r>
              <a:rPr lang="en-US" dirty="0"/>
              <a:t>MWECA Annual Meeting</a:t>
            </a:r>
          </a:p>
          <a:p>
            <a:r>
              <a:rPr lang="en-US" dirty="0"/>
              <a:t>Denver, Colorado</a:t>
            </a:r>
          </a:p>
          <a:p>
            <a:r>
              <a:rPr lang="en-US" dirty="0"/>
              <a:t>December 11,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C0F63-861C-F023-95E1-24CAB9C2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07" y="1252017"/>
            <a:ext cx="5000855" cy="1348326"/>
          </a:xfrm>
        </p:spPr>
        <p:txBody>
          <a:bodyPr/>
          <a:lstStyle/>
          <a:p>
            <a:r>
              <a:rPr lang="en-US" dirty="0"/>
              <a:t>Pumped Storage Hydropower Potential and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19707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319C6C-EA39-F0BD-2DE1-0FA1C7CF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Data Can Be Explored </a:t>
            </a:r>
            <a:br>
              <a:rPr lang="en-US" dirty="0"/>
            </a:br>
            <a:r>
              <a:rPr lang="en-US" dirty="0"/>
              <a:t>With an Interactive Web Tool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F8B728-860D-AB0E-272A-DAEDE92EFC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97280"/>
            <a:ext cx="3584448" cy="376096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Select scenario: storage duration, dam height range, technical exclusions (left)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Use filters to screen sites: cost, capacity, etc. (right)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Determine one or more reservoirs to assess further by clicking on sites or querying custom regions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Gather site-specific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Download data</a:t>
            </a:r>
            <a:endParaRPr lang="en-US" sz="18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F78AF5-2EFA-74B5-BE32-47BBA1A9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989" y="970510"/>
            <a:ext cx="4780775" cy="2634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86B05A-38E1-1FFD-8F72-432214EDC46E}"/>
              </a:ext>
            </a:extLst>
          </p:cNvPr>
          <p:cNvSpPr txBox="1"/>
          <p:nvPr/>
        </p:nvSpPr>
        <p:spPr>
          <a:xfrm>
            <a:off x="4946712" y="3598442"/>
            <a:ext cx="3301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https://www.nrel.gov/gis/psh-supply-curves.html</a:t>
            </a:r>
            <a:r>
              <a:rPr lang="en-US" sz="1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9A88C-D774-F4AA-2CB3-5A00C2F5F43B}"/>
              </a:ext>
            </a:extLst>
          </p:cNvPr>
          <p:cNvSpPr txBox="1"/>
          <p:nvPr/>
        </p:nvSpPr>
        <p:spPr>
          <a:xfrm>
            <a:off x="4099989" y="3945181"/>
            <a:ext cx="478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Closed-loop PSH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Add-on PSH to existing reservoirs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Open pit mine reservoir opportunities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dirty="0"/>
              <a:t>Concrete ring dams on flat mesas (</a:t>
            </a:r>
            <a:r>
              <a:rPr lang="en-US" i="1" dirty="0"/>
              <a:t>soon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7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6A8B-43BC-C137-685C-9748BF9D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Cycle Analysis (LCA) Enables GHG </a:t>
            </a:r>
            <a:br>
              <a:rPr lang="en-US" dirty="0"/>
            </a:br>
            <a:r>
              <a:rPr lang="en-US" dirty="0"/>
              <a:t>Impacts Comparisons with Other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FCE77-F519-FF56-561A-AB22FB1548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031132"/>
            <a:ext cx="4124527" cy="4112367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NREL has completed the first-ever LCA for new closed-loop PSH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Includes GHG impacts from construction and operation but not end-of-life or reservoir emissions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Accounts for future changes in the carbon intensity of the charging electricity mix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PSH has lower life cycle GHG impacts than competing storage technologies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Article published in </a:t>
            </a:r>
            <a:r>
              <a:rPr lang="en-US" sz="2000" i="1" dirty="0"/>
              <a:t>Environmental Science &amp; Technology</a:t>
            </a:r>
            <a:endParaRPr 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F81AEB-5717-98F0-A0FF-FCAA3709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28" y="1352413"/>
            <a:ext cx="4562272" cy="312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B7D92-F9BF-F467-96B4-EC901A987942}"/>
              </a:ext>
            </a:extLst>
          </p:cNvPr>
          <p:cNvSpPr txBox="1"/>
          <p:nvPr/>
        </p:nvSpPr>
        <p:spPr>
          <a:xfrm>
            <a:off x="5252936" y="456501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https://pubs.acs.org/doi/10.1021/acs.est.2c09189</a:t>
            </a:r>
            <a:endParaRPr lang="en-US" sz="1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865A45-2311-3A2A-72EE-BCE7B799E6A8}"/>
              </a:ext>
            </a:extLst>
          </p:cNvPr>
          <p:cNvCxnSpPr>
            <a:cxnSpLocks/>
          </p:cNvCxnSpPr>
          <p:nvPr/>
        </p:nvCxnSpPr>
        <p:spPr>
          <a:xfrm flipV="1">
            <a:off x="4473388" y="3657600"/>
            <a:ext cx="573741" cy="224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0449-EC4C-4439-E0DB-7A6D9DC4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Versatile Web App Will Allow Users to Explore Life Cycle GHG Impacts of Any Candidate Site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2C644-BB21-D25E-78BE-BDD4B9691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468" y="4203306"/>
            <a:ext cx="2265923" cy="94019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Basic Mode </a:t>
            </a:r>
            <a:r>
              <a:rPr lang="en-US" sz="1400" dirty="0"/>
              <a:t>allows users to chose from a small set of design options and compare representative PSH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009BB-889F-2242-AFA5-D13FCA52B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108" y="938046"/>
            <a:ext cx="3361948" cy="3759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5A34A-4D53-18B5-7CF8-FAA13D74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30" b="624"/>
          <a:stretch/>
        </p:blipFill>
        <p:spPr>
          <a:xfrm>
            <a:off x="457198" y="938046"/>
            <a:ext cx="2014149" cy="325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E5EECF-6DA9-FB76-9D0A-B8E71A12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591"/>
          <a:stretch/>
        </p:blipFill>
        <p:spPr>
          <a:xfrm>
            <a:off x="2551914" y="945654"/>
            <a:ext cx="2753299" cy="3246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574AF4-CF27-381C-8932-3030971CA890}"/>
              </a:ext>
            </a:extLst>
          </p:cNvPr>
          <p:cNvSpPr txBox="1">
            <a:spLocks/>
          </p:cNvSpPr>
          <p:nvPr/>
        </p:nvSpPr>
        <p:spPr>
          <a:xfrm>
            <a:off x="2864939" y="4197845"/>
            <a:ext cx="2073576" cy="940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303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270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698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4263" indent="-169863" algn="l" defTabSz="457200" rtl="0" eaLnBrk="1" latinLnBrk="0" hangingPunct="1">
              <a:spcBef>
                <a:spcPct val="20000"/>
              </a:spcBef>
              <a:buFont typeface="Arial"/>
              <a:buChar char="»"/>
              <a:tabLst>
                <a:tab pos="1084263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Advanced Mode </a:t>
            </a:r>
            <a:r>
              <a:rPr lang="en-US" sz="1400" dirty="0"/>
              <a:t>allows users to enter detailed specifications to evaluate specific PSH sites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0BBDA1-5BF0-03B4-EAE2-BA7E0947D862}"/>
              </a:ext>
            </a:extLst>
          </p:cNvPr>
          <p:cNvSpPr txBox="1"/>
          <p:nvPr/>
        </p:nvSpPr>
        <p:spPr>
          <a:xfrm>
            <a:off x="5136779" y="4652682"/>
            <a:ext cx="3792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https://www.nrel.gov/water/life-cycle-assessment-closed-loop-pumped-storage-hydropower-facilities.html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3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AC0A-2F86-5EF5-9737-8338B1D3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GHG Impacts Can Be Viewed in Several 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E5559-27BC-F2F5-C53F-038CF1281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88856"/>
            <a:ext cx="3254187" cy="388655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1700" dirty="0"/>
              <a:t>Life cycle GHG emissions can be compared by component, material, or life cycle phase</a:t>
            </a:r>
          </a:p>
          <a:p>
            <a:pPr>
              <a:spcBef>
                <a:spcPts val="800"/>
              </a:spcBef>
            </a:pPr>
            <a:r>
              <a:rPr lang="en-US" sz="1700" dirty="0"/>
              <a:t>Most PSH GHG impacts arise from electricity used for pumping</a:t>
            </a:r>
          </a:p>
          <a:p>
            <a:pPr>
              <a:spcBef>
                <a:spcPts val="800"/>
              </a:spcBef>
            </a:pPr>
            <a:r>
              <a:rPr lang="en-US" sz="1700" dirty="0"/>
              <a:t>Future work</a:t>
            </a:r>
          </a:p>
          <a:p>
            <a:pPr lvl="1">
              <a:spcBef>
                <a:spcPts val="800"/>
              </a:spcBef>
            </a:pPr>
            <a:r>
              <a:rPr lang="en-US" sz="1700" dirty="0"/>
              <a:t>Integrate the PSH cost model into the same web interface</a:t>
            </a:r>
          </a:p>
          <a:p>
            <a:pPr lvl="1">
              <a:spcBef>
                <a:spcPts val="800"/>
              </a:spcBef>
            </a:pPr>
            <a:r>
              <a:rPr lang="en-US" sz="1700" dirty="0"/>
              <a:t>Link to the PSH resource map so users can “open a site” in the Cost-LCA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28C00-BCF8-6017-4FED-00630D62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471" y="1073092"/>
            <a:ext cx="4836329" cy="3814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0CF3E-46C6-26DA-210D-6B1E997B3A8A}"/>
              </a:ext>
            </a:extLst>
          </p:cNvPr>
          <p:cNvSpPr txBox="1"/>
          <p:nvPr/>
        </p:nvSpPr>
        <p:spPr>
          <a:xfrm>
            <a:off x="957756" y="4873690"/>
            <a:ext cx="7228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https://www.nrel.gov/water/life-cycle-assessment-closed-loop-pumped-storage-hydropower-facilities.html</a:t>
            </a:r>
            <a:r>
              <a:rPr lang="en-US" sz="12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19979-DEFE-18F4-9F95-41AA32B99A83}"/>
              </a:ext>
            </a:extLst>
          </p:cNvPr>
          <p:cNvSpPr/>
          <p:nvPr/>
        </p:nvSpPr>
        <p:spPr>
          <a:xfrm>
            <a:off x="3756212" y="3119718"/>
            <a:ext cx="5002306" cy="17032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0C9F5D-FE30-FEC4-8C89-CE69EBEC7638}"/>
              </a:ext>
            </a:extLst>
          </p:cNvPr>
          <p:cNvSpPr/>
          <p:nvPr/>
        </p:nvSpPr>
        <p:spPr>
          <a:xfrm>
            <a:off x="3756212" y="4721291"/>
            <a:ext cx="5002306" cy="17032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CAB206-0170-1953-FBC3-BB92C8A90171}"/>
              </a:ext>
            </a:extLst>
          </p:cNvPr>
          <p:cNvGrpSpPr/>
          <p:nvPr/>
        </p:nvGrpSpPr>
        <p:grpSpPr>
          <a:xfrm>
            <a:off x="3496232" y="1739153"/>
            <a:ext cx="354239" cy="2563906"/>
            <a:chOff x="3496232" y="1739153"/>
            <a:chExt cx="354239" cy="256390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E6707F7-E8AF-5252-13D7-D3FEA082751F}"/>
                </a:ext>
              </a:extLst>
            </p:cNvPr>
            <p:cNvCxnSpPr>
              <a:cxnSpLocks/>
            </p:cNvCxnSpPr>
            <p:nvPr/>
          </p:nvCxnSpPr>
          <p:spPr>
            <a:xfrm>
              <a:off x="3496232" y="1739153"/>
              <a:ext cx="35423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058824-8B6A-0249-2473-96C562374E27}"/>
                </a:ext>
              </a:extLst>
            </p:cNvPr>
            <p:cNvCxnSpPr>
              <a:cxnSpLocks/>
            </p:cNvCxnSpPr>
            <p:nvPr/>
          </p:nvCxnSpPr>
          <p:spPr>
            <a:xfrm>
              <a:off x="3496232" y="4034118"/>
              <a:ext cx="35423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EBCA368-7FC3-6A96-47A1-E7E53A8D993A}"/>
                </a:ext>
              </a:extLst>
            </p:cNvPr>
            <p:cNvCxnSpPr>
              <a:cxnSpLocks/>
            </p:cNvCxnSpPr>
            <p:nvPr/>
          </p:nvCxnSpPr>
          <p:spPr>
            <a:xfrm>
              <a:off x="3496232" y="4303059"/>
              <a:ext cx="35423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5A2D70-CB2B-1806-70FE-91265F3F828C}"/>
                </a:ext>
              </a:extLst>
            </p:cNvPr>
            <p:cNvCxnSpPr/>
            <p:nvPr/>
          </p:nvCxnSpPr>
          <p:spPr>
            <a:xfrm>
              <a:off x="3496232" y="1739153"/>
              <a:ext cx="0" cy="25639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4C62-E9D1-CDCC-5A19-C77711C6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Expansion Modeling Uses PSH Cost and Resource Data to Explore Deployment Potential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E573-D927-8C95-97F2-F4F6C1913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88857"/>
            <a:ext cx="4326397" cy="405464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Resource and cost data form a supply curve</a:t>
            </a:r>
          </a:p>
          <a:p>
            <a:pPr>
              <a:spcBef>
                <a:spcPts val="1200"/>
              </a:spcBef>
            </a:pPr>
            <a:r>
              <a:rPr lang="en-US" dirty="0"/>
              <a:t>PSH supply curves are used along with other technology cost, resource, and performance data in the ReEDS grid planning model</a:t>
            </a:r>
          </a:p>
          <a:p>
            <a:pPr>
              <a:spcBef>
                <a:spcPts val="1200"/>
              </a:spcBef>
            </a:pPr>
            <a:r>
              <a:rPr lang="en-US" dirty="0"/>
              <a:t>ReEDS finds the least-cost mix of generation, transmission, and storage technologies through 2050 or beyond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Sub-state level resolution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Hourly data with representative periods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High-resolution resource and load profiles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Constraints for energy, capacity, flexibility, and policy requirements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Open-access code and data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55324E-A209-F92E-C92C-B3ACFC2FC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354" y="922496"/>
            <a:ext cx="3657600" cy="18293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6B7E3BA-4D63-2BA9-FD37-75DCC1A19E50}"/>
              </a:ext>
            </a:extLst>
          </p:cNvPr>
          <p:cNvGrpSpPr/>
          <p:nvPr/>
        </p:nvGrpSpPr>
        <p:grpSpPr>
          <a:xfrm>
            <a:off x="4690092" y="2737995"/>
            <a:ext cx="4453908" cy="2428311"/>
            <a:chOff x="4690092" y="2737995"/>
            <a:chExt cx="4453908" cy="2428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226E70-0918-DF45-BFEF-7B058FB0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3764" y="3145676"/>
              <a:ext cx="2780236" cy="173169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FCC76F-1F27-AB4B-C47C-EB75AE5D9A77}"/>
                </a:ext>
              </a:extLst>
            </p:cNvPr>
            <p:cNvGrpSpPr/>
            <p:nvPr/>
          </p:nvGrpSpPr>
          <p:grpSpPr>
            <a:xfrm>
              <a:off x="4690092" y="2737995"/>
              <a:ext cx="3964638" cy="2428311"/>
              <a:chOff x="4690092" y="2737995"/>
              <a:chExt cx="3964638" cy="24283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EC5AEAB-08B1-F1A9-B31A-EEA58048E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8236" y="3588592"/>
                <a:ext cx="1280160" cy="128016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AD50E7-15DF-725E-D979-C823CF5D48E1}"/>
                  </a:ext>
                </a:extLst>
              </p:cNvPr>
              <p:cNvSpPr txBox="1"/>
              <p:nvPr/>
            </p:nvSpPr>
            <p:spPr>
              <a:xfrm>
                <a:off x="4690092" y="4937509"/>
                <a:ext cx="17764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hlinkClick r:id="rId5"/>
                  </a:rPr>
                  <a:t>https://www.nrel.gov/analysis/reeds/</a:t>
                </a:r>
                <a:endParaRPr lang="en-US" sz="8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034DC3-E6ED-BB63-EA33-1A59E5A004E2}"/>
                  </a:ext>
                </a:extLst>
              </p:cNvPr>
              <p:cNvSpPr txBox="1"/>
              <p:nvPr/>
            </p:nvSpPr>
            <p:spPr>
              <a:xfrm>
                <a:off x="4732019" y="2996616"/>
                <a:ext cx="1692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00"/>
                    </a:solidFill>
                  </a:rPr>
                  <a:t>Re</a:t>
                </a:r>
                <a:r>
                  <a:rPr lang="en-US" sz="1400" dirty="0">
                    <a:solidFill>
                      <a:srgbClr val="000000"/>
                    </a:solidFill>
                  </a:rPr>
                  <a:t>gional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E</a:t>
                </a:r>
                <a:r>
                  <a:rPr lang="en-US" sz="1400" dirty="0">
                    <a:solidFill>
                      <a:srgbClr val="000000"/>
                    </a:solidFill>
                  </a:rPr>
                  <a:t>nergy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D</a:t>
                </a:r>
                <a:r>
                  <a:rPr lang="en-US" sz="1400" dirty="0">
                    <a:solidFill>
                      <a:srgbClr val="000000"/>
                    </a:solidFill>
                  </a:rPr>
                  <a:t>eployment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S</a:t>
                </a:r>
                <a:r>
                  <a:rPr lang="en-US" sz="1400" dirty="0">
                    <a:solidFill>
                      <a:srgbClr val="000000"/>
                    </a:solidFill>
                  </a:rPr>
                  <a:t>ystem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D51493-8D3B-4B1A-44B9-B176E020F3EC}"/>
                  </a:ext>
                </a:extLst>
              </p:cNvPr>
              <p:cNvSpPr txBox="1"/>
              <p:nvPr/>
            </p:nvSpPr>
            <p:spPr>
              <a:xfrm>
                <a:off x="6496767" y="4950862"/>
                <a:ext cx="215796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>
                    <a:solidFill>
                      <a:srgbClr val="000C14"/>
                    </a:solidFill>
                    <a:hlinkClick r:id="rId6"/>
                  </a:rPr>
                  <a:t>2023 Standard Scenarios Report (Gagnon et al.)</a:t>
                </a:r>
                <a:endParaRPr lang="en-US" sz="800" i="1" dirty="0">
                  <a:solidFill>
                    <a:srgbClr val="000C14"/>
                  </a:solidFill>
                </a:endParaRPr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FFB8D80B-2BD3-0D61-8BE9-45A8E9E600BE}"/>
                  </a:ext>
                </a:extLst>
              </p:cNvPr>
              <p:cNvSpPr/>
              <p:nvPr/>
            </p:nvSpPr>
            <p:spPr>
              <a:xfrm>
                <a:off x="6389096" y="2737995"/>
                <a:ext cx="422563" cy="260808"/>
              </a:xfrm>
              <a:prstGeom prst="down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10FED-AE84-FA8A-A254-FF83060D99C3}"/>
                </a:ext>
              </a:extLst>
            </p:cNvPr>
            <p:cNvSpPr/>
            <p:nvPr/>
          </p:nvSpPr>
          <p:spPr>
            <a:xfrm>
              <a:off x="6363764" y="3145676"/>
              <a:ext cx="533650" cy="2608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92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08D3-DD70-03B4-7B90-7655FE39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ReEDS Enables Broad Scenario Analysis </a:t>
            </a:r>
            <a:br>
              <a:rPr lang="en-US" dirty="0"/>
            </a:br>
            <a:r>
              <a:rPr lang="en-US" dirty="0"/>
              <a:t>to Explore PSH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B59B7-F711-7E7F-4B3B-21D2B945A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907143"/>
            <a:ext cx="3672345" cy="413868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PSH deployment can be projected under alternative scenario assumptions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Local market potential can be related to PSH site quality and grid needs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Scenarios can quantify how PSH competes with and complements other technologies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Modeling also produces cost, price, emissions, and other impact metrics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F85754-D235-76A7-721F-933A4240D2CC}"/>
              </a:ext>
            </a:extLst>
          </p:cNvPr>
          <p:cNvGrpSpPr/>
          <p:nvPr/>
        </p:nvGrpSpPr>
        <p:grpSpPr>
          <a:xfrm>
            <a:off x="734321" y="989664"/>
            <a:ext cx="5635008" cy="4189694"/>
            <a:chOff x="734321" y="989664"/>
            <a:chExt cx="5635008" cy="41896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A13162-9968-8BE8-FE60-3C9E898C5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9319"/>
            <a:stretch/>
          </p:blipFill>
          <p:spPr>
            <a:xfrm>
              <a:off x="4357649" y="989664"/>
              <a:ext cx="2011680" cy="205109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10E6D8-8C73-1E26-9AA7-F60F7D8D8BFB}"/>
                </a:ext>
              </a:extLst>
            </p:cNvPr>
            <p:cNvGrpSpPr/>
            <p:nvPr/>
          </p:nvGrpSpPr>
          <p:grpSpPr>
            <a:xfrm>
              <a:off x="734321" y="1157675"/>
              <a:ext cx="5570281" cy="4021683"/>
              <a:chOff x="734321" y="1157675"/>
              <a:chExt cx="5570281" cy="402168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3A1DE1-D62D-5A07-71C4-EE786EE1D8A2}"/>
                  </a:ext>
                </a:extLst>
              </p:cNvPr>
              <p:cNvSpPr txBox="1"/>
              <p:nvPr/>
            </p:nvSpPr>
            <p:spPr>
              <a:xfrm>
                <a:off x="4802965" y="1157675"/>
                <a:ext cx="150163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deployment in cost, policy, and resource scenarios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F4646B-3D97-4A20-F966-FDB29F474386}"/>
                  </a:ext>
                </a:extLst>
              </p:cNvPr>
              <p:cNvSpPr txBox="1"/>
              <p:nvPr/>
            </p:nvSpPr>
            <p:spPr>
              <a:xfrm>
                <a:off x="734321" y="4902359"/>
                <a:ext cx="33952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FF0000"/>
                    </a:solidFill>
                  </a:rPr>
                  <a:t>Preliminary Example Data: Do Not Cite or Distribute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A1A890-31EF-9822-ACB6-DD26EEE9B5EE}"/>
              </a:ext>
            </a:extLst>
          </p:cNvPr>
          <p:cNvGrpSpPr/>
          <p:nvPr/>
        </p:nvGrpSpPr>
        <p:grpSpPr>
          <a:xfrm>
            <a:off x="4357649" y="3002456"/>
            <a:ext cx="4675176" cy="2141042"/>
            <a:chOff x="4357649" y="3002456"/>
            <a:chExt cx="4675176" cy="21410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93EDBB1-E97A-7813-42D1-10D9E1B5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8279"/>
            <a:stretch/>
          </p:blipFill>
          <p:spPr>
            <a:xfrm>
              <a:off x="6607533" y="3096981"/>
              <a:ext cx="1188720" cy="20087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B61728-B205-4C3E-6569-1958599B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1788"/>
            <a:stretch/>
          </p:blipFill>
          <p:spPr>
            <a:xfrm>
              <a:off x="7844105" y="3114650"/>
              <a:ext cx="1188720" cy="12436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A057DBB-D32E-C8FC-AFD7-FCB807693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563" t="9183"/>
            <a:stretch/>
          </p:blipFill>
          <p:spPr>
            <a:xfrm>
              <a:off x="4357649" y="3208531"/>
              <a:ext cx="2103120" cy="193496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EC8C43-899B-142D-D8B6-1F2CC8007B82}"/>
                </a:ext>
              </a:extLst>
            </p:cNvPr>
            <p:cNvGrpSpPr/>
            <p:nvPr/>
          </p:nvGrpSpPr>
          <p:grpSpPr>
            <a:xfrm>
              <a:off x="4915031" y="3002456"/>
              <a:ext cx="1692502" cy="576316"/>
              <a:chOff x="4915031" y="3002456"/>
              <a:chExt cx="1692502" cy="57631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14E234-B08E-653A-9B2A-B13081C5FF99}"/>
                  </a:ext>
                </a:extLst>
              </p:cNvPr>
              <p:cNvSpPr txBox="1"/>
              <p:nvPr/>
            </p:nvSpPr>
            <p:spPr>
              <a:xfrm>
                <a:off x="4915031" y="3002456"/>
                <a:ext cx="1593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 in the grid mix with new PSH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228D0C0-A6AF-3A2C-D31D-DCED4336A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1028" y="3379509"/>
                <a:ext cx="356505" cy="1992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C6FA17-BE19-AAC5-F678-1B94C965AD6C}"/>
              </a:ext>
            </a:extLst>
          </p:cNvPr>
          <p:cNvGrpSpPr/>
          <p:nvPr/>
        </p:nvGrpSpPr>
        <p:grpSpPr>
          <a:xfrm>
            <a:off x="6370321" y="1004811"/>
            <a:ext cx="2773679" cy="1753418"/>
            <a:chOff x="6370321" y="1004811"/>
            <a:chExt cx="2773679" cy="17534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F47D10-0AA2-B392-2168-F71062577F51}"/>
                </a:ext>
              </a:extLst>
            </p:cNvPr>
            <p:cNvSpPr txBox="1"/>
            <p:nvPr/>
          </p:nvSpPr>
          <p:spPr>
            <a:xfrm>
              <a:off x="6416536" y="1004811"/>
              <a:ext cx="27274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Regional PSH deployment through 2050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B1415-FCBF-E543-9B19-C3E8D9CA5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956" t="55875" b="469"/>
            <a:stretch/>
          </p:blipFill>
          <p:spPr>
            <a:xfrm>
              <a:off x="6370321" y="1293007"/>
              <a:ext cx="2773679" cy="1465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3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A9BA-8F50-ED1D-82CA-E2E1E909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313" y="1"/>
            <a:ext cx="5427687" cy="90714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B80E-29DA-EB29-2266-8F2CA4602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440" y="1088858"/>
            <a:ext cx="5082539" cy="386414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NREL has built a versatile suite of open data and tools to help understand the future role of PSH in the electric grid. 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Cost and resource assessment and grid modeling can find favorable scenarios for large-scale PSH deployment.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Continued tool and data expansions will facilitate robust assessments of PSH cost-benefit tradeoffs by hydropower stakeholders.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45319-D1D7-E4E5-225B-B019BD6F6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64"/>
          <a:stretch/>
        </p:blipFill>
        <p:spPr>
          <a:xfrm>
            <a:off x="1" y="-1"/>
            <a:ext cx="3716312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0811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6ECF1-6FB9-6058-963F-481A933FC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46D3C0-C2B6-F725-E2C9-CE1D39C2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2" y="109503"/>
            <a:ext cx="3760617" cy="102863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A5C7-A6BF-CD5C-A394-E9F73C3B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062"/>
          <a:stretch/>
        </p:blipFill>
        <p:spPr>
          <a:xfrm>
            <a:off x="107003" y="1215958"/>
            <a:ext cx="8926005" cy="2728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57F61-4D52-9E2D-7E9B-17FF908CE61A}"/>
              </a:ext>
            </a:extLst>
          </p:cNvPr>
          <p:cNvSpPr txBox="1"/>
          <p:nvPr/>
        </p:nvSpPr>
        <p:spPr>
          <a:xfrm>
            <a:off x="3978612" y="109502"/>
            <a:ext cx="5054396" cy="1028633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www.nrel.gov/water/hydropower-research.html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Stuart.Cohen@nrel.gov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940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8574B-555D-3199-E94C-4261743B5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25935-7575-7B9C-ED32-F3194736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04311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1987-CFB3-E396-3567-AB5EC893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Analysis Can Explore </a:t>
            </a:r>
            <a:br>
              <a:rPr lang="en-US" dirty="0"/>
            </a:br>
            <a:r>
              <a:rPr lang="en-US" dirty="0"/>
              <a:t>Component Cost Sensitivity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41EA9B4-FFD8-1F46-8C49-FBFECCFE711B}"/>
              </a:ext>
            </a:extLst>
          </p:cNvPr>
          <p:cNvGraphicFramePr/>
          <p:nvPr/>
        </p:nvGraphicFramePr>
        <p:xfrm>
          <a:off x="2314832" y="907143"/>
          <a:ext cx="6829167" cy="423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4FB61-5CB8-10F2-4202-DD3E81F97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995" y="1556748"/>
            <a:ext cx="2829285" cy="3502916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000" dirty="0"/>
              <a:t>Users can identify which input assumptions are most important to total cost</a:t>
            </a:r>
          </a:p>
          <a:p>
            <a:pPr>
              <a:spcBef>
                <a:spcPts val="2400"/>
              </a:spcBef>
            </a:pPr>
            <a:r>
              <a:rPr lang="en-US" sz="2000" dirty="0"/>
              <a:t>Cost sensitivities can be compared between small and large PSH</a:t>
            </a:r>
          </a:p>
          <a:p>
            <a:pPr>
              <a:spcBef>
                <a:spcPts val="2400"/>
              </a:spcBef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B7271-797F-4421-E940-14F803E9ECD2}"/>
              </a:ext>
            </a:extLst>
          </p:cNvPr>
          <p:cNvSpPr txBox="1"/>
          <p:nvPr/>
        </p:nvSpPr>
        <p:spPr>
          <a:xfrm>
            <a:off x="5430982" y="4921164"/>
            <a:ext cx="2832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Preliminary Data: Do Not Cite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63974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E64A08-C509-0C02-4B42-1D4DC4A7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Pumped Storage Hydropower (PSH) Has Potential Balance the Grid and Integrate Variable Renewables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39449-7FFD-4923-6BD7-2CBE8E1A3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426127"/>
            <a:ext cx="8321040" cy="171737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Storage provides many critical grid services without direct emissions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Energy balancing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Firm capacity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Storage helps facilitate variable renewable deployment at lower cost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PSH is a proven storage technology with substantial growth potential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3E969-A6F0-5EE4-FA1C-09AA5AB0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6"/>
          <a:stretch/>
        </p:blipFill>
        <p:spPr>
          <a:xfrm>
            <a:off x="1" y="1122587"/>
            <a:ext cx="2306862" cy="2382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F9C8A-5C1E-6079-5C45-B60B86C65E57}"/>
              </a:ext>
            </a:extLst>
          </p:cNvPr>
          <p:cNvSpPr txBox="1"/>
          <p:nvPr/>
        </p:nvSpPr>
        <p:spPr>
          <a:xfrm>
            <a:off x="643427" y="907143"/>
            <a:ext cx="1404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000C14"/>
                </a:solidFill>
                <a:hlinkClick r:id="rId3"/>
              </a:rPr>
              <a:t>2016 DOE Hydropower Vision</a:t>
            </a:r>
            <a:endParaRPr lang="en-US" sz="800" i="1" dirty="0">
              <a:solidFill>
                <a:srgbClr val="000C14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6BCF74-1B31-63E3-BDCD-CD19C0E147EC}"/>
              </a:ext>
            </a:extLst>
          </p:cNvPr>
          <p:cNvSpPr txBox="1">
            <a:spLocks/>
          </p:cNvSpPr>
          <p:nvPr/>
        </p:nvSpPr>
        <p:spPr>
          <a:xfrm>
            <a:off x="3688857" y="3752975"/>
            <a:ext cx="4114800" cy="7314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303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270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698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4263" indent="-169863" algn="l" defTabSz="457200" rtl="0" eaLnBrk="1" latinLnBrk="0" hangingPunct="1">
              <a:spcBef>
                <a:spcPct val="20000"/>
              </a:spcBef>
              <a:buFont typeface="Arial"/>
              <a:buChar char="»"/>
              <a:tabLst>
                <a:tab pos="1084263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1900" dirty="0"/>
              <a:t>Operating reserves</a:t>
            </a:r>
          </a:p>
          <a:p>
            <a:pPr lvl="1">
              <a:spcBef>
                <a:spcPts val="600"/>
              </a:spcBef>
            </a:pPr>
            <a:r>
              <a:rPr lang="en-US" sz="1900" dirty="0"/>
              <a:t>Grid stability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7BF47-18B3-AF22-9FB9-9ED8D0BBEC09}"/>
              </a:ext>
            </a:extLst>
          </p:cNvPr>
          <p:cNvSpPr txBox="1"/>
          <p:nvPr/>
        </p:nvSpPr>
        <p:spPr>
          <a:xfrm>
            <a:off x="4785097" y="907143"/>
            <a:ext cx="19223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000C14"/>
                </a:solidFill>
                <a:hlinkClick r:id="rId4"/>
              </a:rPr>
              <a:t>2021 Storage Futures Study (Frazier et al.)</a:t>
            </a:r>
            <a:endParaRPr lang="en-US" sz="800" i="1" dirty="0">
              <a:solidFill>
                <a:srgbClr val="000C1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22B5B-5EAA-7D12-3F8E-15EF90750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863" y="1122587"/>
            <a:ext cx="4269765" cy="2091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9D7BF-E0CC-7F75-3DAA-9710CC1B4C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6747"/>
          <a:stretch/>
        </p:blipFill>
        <p:spPr>
          <a:xfrm>
            <a:off x="6576628" y="1122587"/>
            <a:ext cx="2563996" cy="20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8385D-BC8C-268D-67DF-97F227C5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F9ED-4972-63E5-28D6-E7DE16C9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243456" cy="907143"/>
          </a:xfrm>
        </p:spPr>
        <p:txBody>
          <a:bodyPr/>
          <a:lstStyle/>
          <a:p>
            <a:r>
              <a:rPr lang="en-US" dirty="0"/>
              <a:t>Resource Assessment Identifies Utility-Scale Opportunities for Detailed Site Evaluation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D15A2-F5ED-88DC-1A14-2F2E22255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124857"/>
            <a:ext cx="3789848" cy="3773808"/>
          </a:xfrm>
        </p:spPr>
        <p:txBody>
          <a:bodyPr>
            <a:normAutofit fontScale="85000" lnSpcReduction="20000"/>
          </a:bodyPr>
          <a:lstStyle/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Geospatial analysis finds potential reservoirs using topography data.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Reservoirs are filtered out if they intersect with incompatible land uses, e.g., critical habitats, national parks.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Upper and lower reservoirs are paired based on distance, head, and size similarity.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A set of non-overlapping systems are selected based on lowest $/kW capital cost.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D622DE-E69D-D7F8-8A22-754BFC0A7629}"/>
              </a:ext>
            </a:extLst>
          </p:cNvPr>
          <p:cNvGraphicFramePr>
            <a:graphicFrameLocks noGrp="1"/>
          </p:cNvGraphicFramePr>
          <p:nvPr/>
        </p:nvGraphicFramePr>
        <p:xfrm>
          <a:off x="4328247" y="936265"/>
          <a:ext cx="4372408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353">
                  <a:extLst>
                    <a:ext uri="{9D8B030D-6E8A-4147-A177-3AD203B41FA5}">
                      <a16:colId xmlns:a16="http://schemas.microsoft.com/office/drawing/2014/main" val="2139749644"/>
                    </a:ext>
                  </a:extLst>
                </a:gridCol>
                <a:gridCol w="2376055">
                  <a:extLst>
                    <a:ext uri="{9D8B030D-6E8A-4147-A177-3AD203B41FA5}">
                      <a16:colId xmlns:a16="http://schemas.microsoft.com/office/drawing/2014/main" val="2435431218"/>
                    </a:ext>
                  </a:extLst>
                </a:gridCol>
              </a:tblGrid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Input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Value/Description/Source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239124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Max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Dynamic based on </a:t>
                      </a:r>
                      <a:r>
                        <a:rPr lang="en-US" sz="1400" dirty="0" err="1"/>
                        <a:t>l:h</a:t>
                      </a:r>
                      <a:r>
                        <a:rPr lang="en-US" sz="1400" dirty="0"/>
                        <a:t>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130893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Min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25464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Max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71337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Max </a:t>
                      </a:r>
                      <a:r>
                        <a:rPr lang="en-US" sz="1400" dirty="0" err="1"/>
                        <a:t>l:h</a:t>
                      </a:r>
                      <a:r>
                        <a:rPr lang="en-US" sz="1400" dirty="0"/>
                        <a:t>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80608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Glaciers/Ice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NLCD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91497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Wetlands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NLCD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982065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Urban Areas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GHSL 2022 Classes 30:12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735408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Flowlines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 Ephemeral as scenario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405351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Roads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Major Roads as scenario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36378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Size Similarity Constraint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723136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Reservoir Search Buffer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37593"/>
                  </a:ext>
                </a:extLst>
              </a:tr>
              <a:tr h="279742">
                <a:tc>
                  <a:txBody>
                    <a:bodyPr/>
                    <a:lstStyle/>
                    <a:p>
                      <a:r>
                        <a:rPr lang="en-US" sz="1400" dirty="0"/>
                        <a:t>Dam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40m, 60m, 80m, 100m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135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1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24D8-0DFA-0D03-D487-AAA94F89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PSH Value is Being Recognized, but </a:t>
            </a:r>
            <a:br>
              <a:rPr lang="en-US" dirty="0"/>
            </a:br>
            <a:r>
              <a:rPr lang="en-US" dirty="0"/>
              <a:t>Siting and Cost Hurdles Hinder Deployment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86E-51C8-11FE-FD88-AE020592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39" y="1025713"/>
            <a:ext cx="2743200" cy="241483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10237F0-D49A-0A3D-5738-2A2D14D69714}"/>
              </a:ext>
            </a:extLst>
          </p:cNvPr>
          <p:cNvGrpSpPr/>
          <p:nvPr/>
        </p:nvGrpSpPr>
        <p:grpSpPr>
          <a:xfrm>
            <a:off x="5084952" y="970311"/>
            <a:ext cx="2743200" cy="2003176"/>
            <a:chOff x="5715000" y="1676400"/>
            <a:chExt cx="2743200" cy="20031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760262-E852-5731-90C4-47AAA7FAB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910"/>
            <a:stretch/>
          </p:blipFill>
          <p:spPr>
            <a:xfrm>
              <a:off x="5715000" y="2354579"/>
              <a:ext cx="2743200" cy="132499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B646C7-CBC7-68D0-3F4A-6291BB22F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5" b="74699"/>
            <a:stretch/>
          </p:blipFill>
          <p:spPr>
            <a:xfrm>
              <a:off x="5715000" y="1676400"/>
              <a:ext cx="2743200" cy="678179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BA90-F52D-C5A3-CF78-61D96CC6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073" y="2639931"/>
            <a:ext cx="2743200" cy="180761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29177-888E-6698-629A-C11857260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952" y="3836639"/>
            <a:ext cx="2743200" cy="122181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F1287-45D0-61A5-974C-7F073140B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" y="3020959"/>
            <a:ext cx="2743200" cy="2087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A6EE3-4608-61EF-B03F-A4E79E342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7991" y="1540097"/>
            <a:ext cx="2468880" cy="2736462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5082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4C7206-840A-7AB7-9995-834FF80C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44" y="0"/>
            <a:ext cx="8313069" cy="112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NREL is Developing Data and Tools to Better Inform Discussions </a:t>
            </a:r>
            <a:r>
              <a:rPr lang="en-US" dirty="0">
                <a:solidFill>
                  <a:srgbClr val="FFFFFF"/>
                </a:solidFill>
              </a:rPr>
              <a:t>About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PSH Deployment</a:t>
            </a:r>
          </a:p>
        </p:txBody>
      </p:sp>
      <p:graphicFrame>
        <p:nvGraphicFramePr>
          <p:cNvPr id="25" name="Text Placeholder 4">
            <a:extLst>
              <a:ext uri="{FF2B5EF4-FFF2-40B4-BE49-F238E27FC236}">
                <a16:creationId xmlns:a16="http://schemas.microsoft.com/office/drawing/2014/main" id="{B32E81BB-D054-755C-C0BE-9B40B3E52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3888743"/>
              </p:ext>
            </p:extLst>
          </p:nvPr>
        </p:nvGraphicFramePr>
        <p:xfrm>
          <a:off x="365844" y="1392381"/>
          <a:ext cx="8313069" cy="3595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2D5EE59-C7BF-69D6-E0BF-88948FAC347E}"/>
              </a:ext>
            </a:extLst>
          </p:cNvPr>
          <p:cNvGrpSpPr/>
          <p:nvPr/>
        </p:nvGrpSpPr>
        <p:grpSpPr>
          <a:xfrm>
            <a:off x="1401580" y="1546437"/>
            <a:ext cx="6363325" cy="1761051"/>
            <a:chOff x="1401580" y="1546437"/>
            <a:chExt cx="6363325" cy="176105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534C0C1-AD38-5B91-3746-471535D2453A}"/>
                </a:ext>
              </a:extLst>
            </p:cNvPr>
            <p:cNvCxnSpPr>
              <a:cxnSpLocks/>
            </p:cNvCxnSpPr>
            <p:nvPr/>
          </p:nvCxnSpPr>
          <p:spPr>
            <a:xfrm>
              <a:off x="1901933" y="2479041"/>
              <a:ext cx="9968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B02DA4C6-133C-D96D-6677-87AC3A06199F}"/>
                </a:ext>
              </a:extLst>
            </p:cNvPr>
            <p:cNvSpPr/>
            <p:nvPr/>
          </p:nvSpPr>
          <p:spPr>
            <a:xfrm>
              <a:off x="1401580" y="1546437"/>
              <a:ext cx="4242217" cy="832584"/>
            </a:xfrm>
            <a:prstGeom prst="arc">
              <a:avLst>
                <a:gd name="adj1" fmla="val 10786634"/>
                <a:gd name="adj2" fmla="val 0"/>
              </a:avLst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07F6E78-4F59-936B-706D-4E8E70847B16}"/>
                </a:ext>
              </a:extLst>
            </p:cNvPr>
            <p:cNvSpPr/>
            <p:nvPr/>
          </p:nvSpPr>
          <p:spPr>
            <a:xfrm flipV="1">
              <a:off x="3537679" y="2820307"/>
              <a:ext cx="4227226" cy="487181"/>
            </a:xfrm>
            <a:prstGeom prst="arc">
              <a:avLst>
                <a:gd name="adj1" fmla="val 10786634"/>
                <a:gd name="adj2" fmla="val 0"/>
              </a:avLst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D134B888-21BE-2E64-7A8E-5FE2CDED4EC2}"/>
                </a:ext>
              </a:extLst>
            </p:cNvPr>
            <p:cNvSpPr/>
            <p:nvPr/>
          </p:nvSpPr>
          <p:spPr>
            <a:xfrm flipH="1">
              <a:off x="3515194" y="1546437"/>
              <a:ext cx="4227226" cy="816889"/>
            </a:xfrm>
            <a:prstGeom prst="arc">
              <a:avLst>
                <a:gd name="adj1" fmla="val 10786634"/>
                <a:gd name="adj2" fmla="val 0"/>
              </a:avLst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9957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5F4D-862B-1B06-DCC2-B75E5FB4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Bottom-Up Cost Model Offers </a:t>
            </a:r>
            <a:br>
              <a:rPr lang="en-US" dirty="0"/>
            </a:br>
            <a:r>
              <a:rPr lang="en-US" dirty="0"/>
              <a:t>Unprecedented Detail in a Public-Facing 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75B64-3DD6-78F4-0094-21EDCB88B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524544"/>
            <a:ext cx="8262267" cy="161895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Spreadsheet model allows user-input site specifications and assumptions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Calculations use industry-vetted formulas and data (e.g., EPRI PSH guide)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Cost results can be explored for one site or many</a:t>
            </a:r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E5D25F-92C2-1963-2BF4-C924AD641ED3}"/>
              </a:ext>
            </a:extLst>
          </p:cNvPr>
          <p:cNvSpPr/>
          <p:nvPr/>
        </p:nvSpPr>
        <p:spPr>
          <a:xfrm>
            <a:off x="446862" y="1017694"/>
            <a:ext cx="1191988" cy="1147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User or GIS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39F0E-663C-FCD3-F230-1129461C48AB}"/>
              </a:ext>
            </a:extLst>
          </p:cNvPr>
          <p:cNvSpPr/>
          <p:nvPr/>
        </p:nvSpPr>
        <p:spPr>
          <a:xfrm>
            <a:off x="3400968" y="1017695"/>
            <a:ext cx="1442801" cy="1147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Other Site-Specific Inputs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8DBDF1-1BBE-62C9-0857-23BDE783B3B0}"/>
              </a:ext>
            </a:extLst>
          </p:cNvPr>
          <p:cNvSpPr/>
          <p:nvPr/>
        </p:nvSpPr>
        <p:spPr>
          <a:xfrm>
            <a:off x="2617222" y="2330268"/>
            <a:ext cx="1304873" cy="1020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Component Cost Functions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AF258B-B63A-4C87-8764-6D3C17CB94A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 flipV="1">
            <a:off x="1638850" y="1591363"/>
            <a:ext cx="169472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5DDB27-003E-0122-225B-742D9D932B8F}"/>
              </a:ext>
            </a:extLst>
          </p:cNvPr>
          <p:cNvCxnSpPr>
            <a:cxnSpLocks/>
          </p:cNvCxnSpPr>
          <p:nvPr/>
        </p:nvCxnSpPr>
        <p:spPr>
          <a:xfrm>
            <a:off x="4311264" y="2165035"/>
            <a:ext cx="903" cy="1565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ABD6C38-8049-A938-4215-C889A87881AB}"/>
              </a:ext>
            </a:extLst>
          </p:cNvPr>
          <p:cNvSpPr/>
          <p:nvPr/>
        </p:nvSpPr>
        <p:spPr>
          <a:xfrm>
            <a:off x="4130198" y="2330269"/>
            <a:ext cx="1427141" cy="1020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PHS Site Screening Cost Model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A51BAB-9891-DB5B-4179-89F7A8E8E9F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3922095" y="2840323"/>
            <a:ext cx="2081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31F104C-EC33-5F17-8205-BF466B3AF511}"/>
              </a:ext>
            </a:extLst>
          </p:cNvPr>
          <p:cNvSpPr/>
          <p:nvPr/>
        </p:nvSpPr>
        <p:spPr>
          <a:xfrm>
            <a:off x="4937849" y="1017693"/>
            <a:ext cx="1200181" cy="11473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cs typeface="Calibri"/>
              </a:rPr>
              <a:t>Time and Locational Adjustments</a:t>
            </a:r>
            <a:endParaRPr lang="en-US" sz="1400" dirty="0"/>
          </a:p>
        </p:txBody>
      </p:sp>
      <p:sp>
        <p:nvSpPr>
          <p:cNvPr id="12" name="Folded Corner 23">
            <a:extLst>
              <a:ext uri="{FF2B5EF4-FFF2-40B4-BE49-F238E27FC236}">
                <a16:creationId xmlns:a16="http://schemas.microsoft.com/office/drawing/2014/main" id="{A9CDF6D2-678B-54F0-68C3-79FFF4D0F4D6}"/>
              </a:ext>
            </a:extLst>
          </p:cNvPr>
          <p:cNvSpPr/>
          <p:nvPr/>
        </p:nvSpPr>
        <p:spPr>
          <a:xfrm>
            <a:off x="1808322" y="1017693"/>
            <a:ext cx="1442802" cy="1147339"/>
          </a:xfrm>
          <a:prstGeom prst="foldedCorner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Reservoir Volume, Head Height, Conveyance Length etc.,</a:t>
            </a:r>
          </a:p>
        </p:txBody>
      </p:sp>
      <p:sp>
        <p:nvSpPr>
          <p:cNvPr id="13" name="Folded Corner 28">
            <a:extLst>
              <a:ext uri="{FF2B5EF4-FFF2-40B4-BE49-F238E27FC236}">
                <a16:creationId xmlns:a16="http://schemas.microsoft.com/office/drawing/2014/main" id="{2F20592B-75E9-F5CB-DCE5-BC0E88232B41}"/>
              </a:ext>
            </a:extLst>
          </p:cNvPr>
          <p:cNvSpPr/>
          <p:nvPr/>
        </p:nvSpPr>
        <p:spPr>
          <a:xfrm>
            <a:off x="456734" y="2330269"/>
            <a:ext cx="1927784" cy="1020108"/>
          </a:xfrm>
          <a:prstGeom prst="foldedCorner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Power Station Structure &amp; Equipment, Embankment, Intakes, Shafts, Water Conductors, Penstocks etc.,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9FCDD8-26CE-4185-D0BE-19C71D4A4A93}"/>
              </a:ext>
            </a:extLst>
          </p:cNvPr>
          <p:cNvCxnSpPr>
            <a:cxnSpLocks/>
            <a:stCxn id="13" idx="3"/>
            <a:endCxn id="6" idx="1"/>
          </p:cNvCxnSpPr>
          <p:nvPr/>
        </p:nvCxnSpPr>
        <p:spPr>
          <a:xfrm>
            <a:off x="2384518" y="2840323"/>
            <a:ext cx="2327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EA6063-118D-3593-807F-7EEE30F50344}"/>
              </a:ext>
            </a:extLst>
          </p:cNvPr>
          <p:cNvCxnSpPr>
            <a:cxnSpLocks/>
          </p:cNvCxnSpPr>
          <p:nvPr/>
        </p:nvCxnSpPr>
        <p:spPr>
          <a:xfrm>
            <a:off x="5228795" y="2165032"/>
            <a:ext cx="0" cy="155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AAA5DB-13FA-3034-4B05-7905F2446E3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557339" y="2840323"/>
            <a:ext cx="8074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ded Corner 39">
            <a:extLst>
              <a:ext uri="{FF2B5EF4-FFF2-40B4-BE49-F238E27FC236}">
                <a16:creationId xmlns:a16="http://schemas.microsoft.com/office/drawing/2014/main" id="{20285C84-9658-503F-20CE-EA9D30B81121}"/>
              </a:ext>
            </a:extLst>
          </p:cNvPr>
          <p:cNvSpPr/>
          <p:nvPr/>
        </p:nvSpPr>
        <p:spPr>
          <a:xfrm>
            <a:off x="6244358" y="1017694"/>
            <a:ext cx="2475109" cy="2332684"/>
          </a:xfrm>
          <a:prstGeom prst="foldedCorner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u="sng" dirty="0"/>
          </a:p>
          <a:p>
            <a:endParaRPr lang="en-US" sz="1200" b="1" u="sng" dirty="0"/>
          </a:p>
          <a:p>
            <a:endParaRPr lang="en-US" sz="1200" b="1" u="sng" dirty="0"/>
          </a:p>
          <a:p>
            <a:pPr algn="ctr"/>
            <a:endParaRPr lang="en-US" sz="1200" b="1" u="sng" dirty="0"/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Model Output (Net $)</a:t>
            </a:r>
          </a:p>
          <a:p>
            <a:pPr algn="ctr"/>
            <a:endParaRPr lang="en-US" sz="1200" b="1" u="sng" dirty="0"/>
          </a:p>
          <a:p>
            <a:pPr marL="228600" indent="-228600">
              <a:buAutoNum type="arabicPeriod"/>
            </a:pPr>
            <a:r>
              <a:rPr lang="en-US" sz="1200" dirty="0"/>
              <a:t>Land and Land Rights</a:t>
            </a:r>
          </a:p>
          <a:p>
            <a:pPr marL="228600" indent="-228600">
              <a:buAutoNum type="arabicPeriod"/>
            </a:pPr>
            <a:r>
              <a:rPr lang="en-US" sz="1200" dirty="0"/>
              <a:t>Access Roads</a:t>
            </a:r>
          </a:p>
          <a:p>
            <a:pPr marL="228600" indent="-228600">
              <a:buAutoNum type="arabicPeriod"/>
            </a:pPr>
            <a:r>
              <a:rPr lang="en-US" sz="1200" dirty="0"/>
              <a:t>Powerplant Structure</a:t>
            </a:r>
          </a:p>
          <a:p>
            <a:pPr marL="228600" indent="-228600">
              <a:buAutoNum type="arabicPeriod"/>
            </a:pPr>
            <a:r>
              <a:rPr lang="en-US" sz="1200" dirty="0"/>
              <a:t>Reservoirs, Dams, Waterways</a:t>
            </a:r>
          </a:p>
          <a:p>
            <a:pPr marL="228600" indent="-228600">
              <a:buAutoNum type="arabicPeriod"/>
            </a:pPr>
            <a:r>
              <a:rPr lang="en-US" sz="1200" dirty="0"/>
              <a:t>Concrete lined water conductors</a:t>
            </a:r>
          </a:p>
          <a:p>
            <a:pPr marL="228600" indent="-228600">
              <a:buAutoNum type="arabicPeriod"/>
            </a:pPr>
            <a:r>
              <a:rPr lang="en-US" sz="1200" dirty="0"/>
              <a:t>Power Station Equipment</a:t>
            </a:r>
          </a:p>
          <a:p>
            <a:pPr marL="228600" indent="-228600">
              <a:buAutoNum type="arabicPeriod"/>
            </a:pPr>
            <a:r>
              <a:rPr lang="en-US" sz="1200" dirty="0"/>
              <a:t>Substation/Switchyard</a:t>
            </a:r>
          </a:p>
          <a:p>
            <a:pPr marL="228600" indent="-228600">
              <a:buAutoNum type="arabicPeriod"/>
            </a:pPr>
            <a:r>
              <a:rPr lang="en-US" sz="1200" dirty="0"/>
              <a:t>Transmission Line</a:t>
            </a:r>
          </a:p>
          <a:p>
            <a:pPr marL="228600" indent="-228600">
              <a:buAutoNum type="arabicPeriod"/>
            </a:pPr>
            <a:r>
              <a:rPr lang="en-US" sz="1200" dirty="0"/>
              <a:t>Sales Tax, Contingency</a:t>
            </a:r>
          </a:p>
          <a:p>
            <a:pPr marL="228600" indent="-228600">
              <a:buAutoNum type="arabicPeriod"/>
            </a:pPr>
            <a:r>
              <a:rPr lang="en-US" sz="1200" dirty="0"/>
              <a:t>Overhead &amp; Profit</a:t>
            </a:r>
          </a:p>
          <a:p>
            <a:pPr marL="228600" indent="-228600">
              <a:buAutoNum type="arabicPeriod"/>
            </a:pPr>
            <a:endParaRPr lang="en-US" sz="1200" dirty="0"/>
          </a:p>
          <a:p>
            <a:pPr marL="228600" indent="-228600">
              <a:buAutoNum type="arabicPeriod"/>
            </a:pPr>
            <a:endParaRPr lang="en-US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79267A-A8B2-62F0-EA63-52BE057A714F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3251124" y="1591363"/>
            <a:ext cx="149844" cy="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9B3986-F0C0-95C8-D3DB-3D55C2A5CDBC}"/>
              </a:ext>
            </a:extLst>
          </p:cNvPr>
          <p:cNvSpPr txBox="1"/>
          <p:nvPr/>
        </p:nvSpPr>
        <p:spPr>
          <a:xfrm>
            <a:off x="2236756" y="4866501"/>
            <a:ext cx="5214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https://www.nrel.gov/water/pumped-storage-hydropower-cost-model.html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67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C544-0946-765F-0B52-D3E08F43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481566" cy="907142"/>
          </a:xfrm>
        </p:spPr>
        <p:txBody>
          <a:bodyPr/>
          <a:lstStyle/>
          <a:p>
            <a:r>
              <a:rPr lang="en-US" dirty="0"/>
              <a:t>The Spreadsheet Offers Versatile Cost Estimation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B70FE-C901-8288-2669-468AEF488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49"/>
          <a:stretch/>
        </p:blipFill>
        <p:spPr>
          <a:xfrm>
            <a:off x="22701" y="1677619"/>
            <a:ext cx="4549299" cy="3475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9FAA94-054E-4AFA-3B8A-22C5C73C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49"/>
          <a:stretch/>
        </p:blipFill>
        <p:spPr>
          <a:xfrm>
            <a:off x="4572000" y="-1"/>
            <a:ext cx="4549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9F183-54CC-AFAE-3F1D-8FB25EF01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DAA5-3CEB-EC4B-B1C1-827EC12F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481566" cy="907142"/>
          </a:xfrm>
        </p:spPr>
        <p:txBody>
          <a:bodyPr/>
          <a:lstStyle/>
          <a:p>
            <a:r>
              <a:rPr lang="en-US" dirty="0"/>
              <a:t>The Spreadsheet Offers Versatile Cost Estimation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A3C9B-0704-D104-B902-C4C903F7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07" b="12728"/>
          <a:stretch/>
        </p:blipFill>
        <p:spPr>
          <a:xfrm>
            <a:off x="0" y="897927"/>
            <a:ext cx="4572000" cy="4245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06C40D-9DD9-09D2-954E-1AA54B01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136"/>
          <a:stretch/>
        </p:blipFill>
        <p:spPr>
          <a:xfrm>
            <a:off x="4572000" y="594072"/>
            <a:ext cx="4572000" cy="45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24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DED76-3B81-E61D-96A3-96BF1D34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3E23-AE1A-69E4-B995-AE9D8FD2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33952" cy="574798"/>
          </a:xfrm>
        </p:spPr>
        <p:txBody>
          <a:bodyPr/>
          <a:lstStyle/>
          <a:p>
            <a:r>
              <a:rPr lang="en-US" dirty="0"/>
              <a:t>The Spreadsheet Offers Versatile Cost Estimation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167F8E-F553-8035-D21D-F2A82E056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8" y="574799"/>
            <a:ext cx="9144000" cy="4578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EFA41-F0B8-2343-2BA7-382C18678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22" y="3909960"/>
            <a:ext cx="5724525" cy="116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266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5BD1-1B2F-854A-889D-14F3ADC8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243456" cy="907143"/>
          </a:xfrm>
        </p:spPr>
        <p:txBody>
          <a:bodyPr/>
          <a:lstStyle/>
          <a:p>
            <a:r>
              <a:rPr lang="en-US" dirty="0"/>
              <a:t>Resource Assessment Identifies Utility-Scale Opportunities for Detailed Site Evaluation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BCA25-DD8C-F441-A3EF-4F97AE984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124856"/>
            <a:ext cx="3725693" cy="4018643"/>
          </a:xfrm>
        </p:spPr>
        <p:txBody>
          <a:bodyPr>
            <a:normAutofit fontScale="85000" lnSpcReduction="20000"/>
          </a:bodyPr>
          <a:lstStyle/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Geospatial analysis finds potential reservoirs using topography data.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Reservoirs are filtered out if they intersect with incompatible land uses, e.g., critical habitats, national parks.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Upper and lower reservoirs are paired based on distance, head, and size similarity.</a:t>
            </a:r>
          </a:p>
          <a:p>
            <a:pPr marL="284163" indent="-284163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A set of non-overlapping systems are selected based on lowest $/kW capital cost (</a:t>
            </a:r>
            <a:r>
              <a:rPr lang="en-US" i="1" dirty="0"/>
              <a:t>using the bottom-up cost model</a:t>
            </a:r>
            <a:r>
              <a:rPr lang="en-US" dirty="0"/>
              <a:t>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92A2D-E9C3-8531-F920-40B59912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655" y="927187"/>
            <a:ext cx="4572000" cy="634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166651-6F99-480D-FF12-9AA5026C5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655" y="1552160"/>
            <a:ext cx="4572000" cy="3336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3D23DB-24E0-BBAF-343A-3047258EA6E4}"/>
              </a:ext>
            </a:extLst>
          </p:cNvPr>
          <p:cNvSpPr txBox="1"/>
          <p:nvPr/>
        </p:nvSpPr>
        <p:spPr>
          <a:xfrm>
            <a:off x="4128656" y="4891449"/>
            <a:ext cx="45581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https://www.nrel.gov/gis/psh-supply-curves.html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7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rel-16x9-presentation-template-3-2022.potx" id="{51B94DFA-20C9-4636-BA6A-3B18D88CAA0C}" vid="{71737395-B416-428E-A876-174174D1CE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cab361-6513-43b4-8a30-e3143c87fc22">
      <Terms xmlns="http://schemas.microsoft.com/office/infopath/2007/PartnerControls"/>
    </lcf76f155ced4ddcb4097134ff3c332f>
    <TaxCatchAll xmlns="33fcf8fa-cfe6-4901-9417-032b5a1402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73680D-9FE1-41DF-8B20-CB60AE152AC4}">
  <ds:schemaRefs>
    <ds:schemaRef ds:uri="0d9d1229-ccb3-416b-a3fb-cf276d5ee9eb"/>
    <ds:schemaRef ds:uri="4c438c6a-222b-40b5-b3e1-760f4dbccdc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BB56CA-7D63-443F-A781-E92D6172F76D}"/>
</file>

<file path=customXml/itemProps3.xml><?xml version="1.0" encoding="utf-8"?>
<ds:datastoreItem xmlns:ds="http://schemas.openxmlformats.org/officeDocument/2006/customXml" ds:itemID="{C11C092B-063D-402A-89AD-91BD419F5C3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5965d95-ecc0-4720-b759-1f33c42ed7da}" enabled="1" method="Standard" siteId="{a0f29d7e-28cd-4f54-8442-7885aee7c08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nrel-16x9-presentation-template-3-2022</Template>
  <TotalTime>10330</TotalTime>
  <Words>1317</Words>
  <Application>Microsoft Macintosh PowerPoint</Application>
  <PresentationFormat>On-screen Show (16:9)</PresentationFormat>
  <Paragraphs>174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Wingdings</vt:lpstr>
      <vt:lpstr>Office Theme</vt:lpstr>
      <vt:lpstr>Pumped Storage Hydropower Potential and Opportunities </vt:lpstr>
      <vt:lpstr>Pumped Storage Hydropower (PSH) Has Potential Balance the Grid and Integrate Variable Renewables</vt:lpstr>
      <vt:lpstr>PSH Value is Being Recognized, but  Siting and Cost Hurdles Hinder Deployment</vt:lpstr>
      <vt:lpstr>NREL is Developing Data and Tools to Better Inform Discussions About PSH Deployment</vt:lpstr>
      <vt:lpstr>A Bottom-Up Cost Model Offers  Unprecedented Detail in a Public-Facing Tool</vt:lpstr>
      <vt:lpstr>The Spreadsheet Offers Versatile Cost Estimation</vt:lpstr>
      <vt:lpstr>The Spreadsheet Offers Versatile Cost Estimation</vt:lpstr>
      <vt:lpstr>The Spreadsheet Offers Versatile Cost Estimation</vt:lpstr>
      <vt:lpstr>Resource Assessment Identifies Utility-Scale Opportunities for Detailed Site Evaluation </vt:lpstr>
      <vt:lpstr>Resource Data Can Be Explored  With an Interactive Web Tool</vt:lpstr>
      <vt:lpstr>Life Cycle Analysis (LCA) Enables GHG  Impacts Comparisons with Other Technologies</vt:lpstr>
      <vt:lpstr>A Versatile Web App Will Allow Users to Explore Life Cycle GHG Impacts of Any Candidate Site</vt:lpstr>
      <vt:lpstr>GHG Impacts Can Be Viewed in Several Ways</vt:lpstr>
      <vt:lpstr>Capacity Expansion Modeling Uses PSH Cost and Resource Data to Explore Deployment Potential</vt:lpstr>
      <vt:lpstr>ReEDS Enables Broad Scenario Analysis  to Explore PSH Opportunities</vt:lpstr>
      <vt:lpstr>Summary</vt:lpstr>
      <vt:lpstr>Thank You</vt:lpstr>
      <vt:lpstr>Extra</vt:lpstr>
      <vt:lpstr>Parametric Analysis Can Explore  Component Cost Sensitivity</vt:lpstr>
      <vt:lpstr>Resource Assessment Identifies Utility-Scale Opportunities for Detailed Site Evaluation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NREL Presentation Guidance</dc:title>
  <dc:subject>PowerPoint presentation template for newer wide-screen monitors and TVs.</dc:subject>
  <dc:creator>Stuart</dc:creator>
  <cp:keywords/>
  <dc:description/>
  <cp:lastModifiedBy>Jim Horan</cp:lastModifiedBy>
  <cp:revision>10</cp:revision>
  <cp:lastPrinted>2023-07-07T16:15:54Z</cp:lastPrinted>
  <dcterms:created xsi:type="dcterms:W3CDTF">2023-07-06T18:42:06Z</dcterms:created>
  <dcterms:modified xsi:type="dcterms:W3CDTF">2024-12-04T19:46:10Z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  <property fmtid="{D5CDD505-2E9C-101B-9397-08002B2CF9AE}" pid="3" name="MediaServiceImageTags">
    <vt:lpwstr/>
  </property>
  <property fmtid="{D5CDD505-2E9C-101B-9397-08002B2CF9AE}" pid="4" name="MSIP_Label_95965d95-ecc0-4720-b759-1f33c42ed7da_Enabled">
    <vt:lpwstr>true</vt:lpwstr>
  </property>
  <property fmtid="{D5CDD505-2E9C-101B-9397-08002B2CF9AE}" pid="5" name="MSIP_Label_95965d95-ecc0-4720-b759-1f33c42ed7da_SetDate">
    <vt:lpwstr>2023-12-20T17:34:13Z</vt:lpwstr>
  </property>
  <property fmtid="{D5CDD505-2E9C-101B-9397-08002B2CF9AE}" pid="6" name="MSIP_Label_95965d95-ecc0-4720-b759-1f33c42ed7da_Method">
    <vt:lpwstr>Standard</vt:lpwstr>
  </property>
  <property fmtid="{D5CDD505-2E9C-101B-9397-08002B2CF9AE}" pid="7" name="MSIP_Label_95965d95-ecc0-4720-b759-1f33c42ed7da_Name">
    <vt:lpwstr>General</vt:lpwstr>
  </property>
  <property fmtid="{D5CDD505-2E9C-101B-9397-08002B2CF9AE}" pid="8" name="MSIP_Label_95965d95-ecc0-4720-b759-1f33c42ed7da_SiteId">
    <vt:lpwstr>a0f29d7e-28cd-4f54-8442-7885aee7c080</vt:lpwstr>
  </property>
  <property fmtid="{D5CDD505-2E9C-101B-9397-08002B2CF9AE}" pid="9" name="MSIP_Label_95965d95-ecc0-4720-b759-1f33c42ed7da_ActionId">
    <vt:lpwstr>11c68047-e4ee-4907-a5c7-bf01c1adf8cc</vt:lpwstr>
  </property>
  <property fmtid="{D5CDD505-2E9C-101B-9397-08002B2CF9AE}" pid="10" name="MSIP_Label_95965d95-ecc0-4720-b759-1f33c42ed7da_ContentBits">
    <vt:lpwstr>0</vt:lpwstr>
  </property>
</Properties>
</file>