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1" r:id="rId4"/>
    <p:sldMasterId id="2147483718" r:id="rId5"/>
    <p:sldMasterId id="2147483753" r:id="rId6"/>
  </p:sldMasterIdLst>
  <p:notesMasterIdLst>
    <p:notesMasterId r:id="rId20"/>
  </p:notesMasterIdLst>
  <p:sldIdLst>
    <p:sldId id="265" r:id="rId7"/>
    <p:sldId id="1069" r:id="rId8"/>
    <p:sldId id="288" r:id="rId9"/>
    <p:sldId id="1064" r:id="rId10"/>
    <p:sldId id="1060" r:id="rId11"/>
    <p:sldId id="1059" r:id="rId12"/>
    <p:sldId id="1065" r:id="rId13"/>
    <p:sldId id="1062" r:id="rId14"/>
    <p:sldId id="278" r:id="rId15"/>
    <p:sldId id="259" r:id="rId16"/>
    <p:sldId id="751" r:id="rId17"/>
    <p:sldId id="754" r:id="rId18"/>
    <p:sldId id="73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04D62C-A2B7-C610-F53C-322F9D15FA06}" name="Cady-Hoffman, Linda" initials="CHL" userId="S::Cady@wapa.gov::c3f9f4cf-75a6-473f-aa67-a1c30d525232" providerId="AD"/>
  <p188:author id="{D868793C-7F21-B062-40D6-E789E5CF4D18}" name="Lockie, Jana" initials="LJ" userId="S::Lockie@wapa.gov::c3a3759f-108e-4221-8797-3edd51e2c802" providerId="AD"/>
  <p188:author id="{6F32AD74-16AF-D924-2F86-43F0EE69F65C}" name="Cook, Sheila" initials="CS" userId="S::scook@wapa.gov::353fcef3-a769-490c-94e9-0db79ee5675e" providerId="AD"/>
  <p188:author id="{D1CB9D9E-0812-E51E-635E-A2BE8339477A}" name="Cady-Hoffman, Linda" initials="CL" userId="S::cady@wapa.gov::c3f9f4cf-75a6-473f-aa67-a1c30d525232" providerId="AD"/>
  <p188:author id="{0FD3D1CC-F736-35D7-E1AD-4434EB1DE8C5}" name="Cook, Sheila" initials="CS" userId="S::SCook@wapa.gov::353fcef3-a769-490c-94e9-0db79ee5675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B"/>
    <a:srgbClr val="080808"/>
    <a:srgbClr val="CCFF99"/>
    <a:srgbClr val="0000FF"/>
    <a:srgbClr val="FF00FF"/>
    <a:srgbClr val="FEEAB0"/>
    <a:srgbClr val="FEEFC6"/>
    <a:srgbClr val="00447C"/>
    <a:srgbClr val="FFFAEB"/>
    <a:srgbClr val="78A1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09089E-9D61-44E1-82D5-A8795D51A3FA}" v="3" dt="2024-12-08T20:03:29.0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5442" autoAdjust="0"/>
  </p:normalViewPr>
  <p:slideViewPr>
    <p:cSldViewPr snapToGrid="0">
      <p:cViewPr varScale="1">
        <p:scale>
          <a:sx n="108" d="100"/>
          <a:sy n="108" d="100"/>
        </p:scale>
        <p:origin x="1280" y="20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5464C-1627-4F22-BE00-8A094DEC4AE2}" type="datetimeFigureOut">
              <a:rPr lang="en-US" smtClean="0"/>
              <a:t>12/8/24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0F44C-5A13-4BE5-BE7E-4467491D2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73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0F44C-5A13-4BE5-BE7E-4467491D26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29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0F44C-5A13-4BE5-BE7E-4467491D26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140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0F44C-5A13-4BE5-BE7E-4467491D26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21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0F44C-5A13-4BE5-BE7E-4467491D26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59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0F44C-5A13-4BE5-BE7E-4467491D26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038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0F44C-5A13-4BE5-BE7E-4467491D26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60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0F44C-5A13-4BE5-BE7E-4467491D26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290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0F44C-5A13-4BE5-BE7E-4467491D26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328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ansmissioner Tower 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ransmission tower against a blue sky">
            <a:extLst>
              <a:ext uri="{FF2B5EF4-FFF2-40B4-BE49-F238E27FC236}">
                <a16:creationId xmlns:a16="http://schemas.microsoft.com/office/drawing/2014/main" id="{56AF411A-230C-4FEB-9F75-0A0AFF094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r="1059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25783E97-3E4C-844D-95AB-D8F6A448A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3AD22B7-FEF9-4549-B408-5A7C1B28AB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1F43192-7BBC-4543-9F87-44F4EA0E59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86F74A6-2DC5-714C-A7B4-4F4C0B1D65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67544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514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APA logo">
            <a:extLst>
              <a:ext uri="{FF2B5EF4-FFF2-40B4-BE49-F238E27FC236}">
                <a16:creationId xmlns:a16="http://schemas.microsoft.com/office/drawing/2014/main" id="{77369AF1-8F90-164D-A89E-C4520D658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09D27-D311-41D9-A949-4333FBC3241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20595D-0EDE-40CC-96BC-65A90D47467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2FAEC-AEE0-4A47-84BB-10C337501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6356E8-16F9-1949-B92C-5DF9E09FE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B1C7BB-413F-454D-AC08-B93D1099A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70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10D788A9-3E65-C741-A2B5-6B0060340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966F413-FA40-43CC-B5A7-52AC05CC46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0875" y="0"/>
            <a:ext cx="51911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5486400" cy="1325563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09D27-D311-41D9-A949-4333FBC3241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486400" cy="435133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7A2AB-5E51-4FD5-B9B0-28CC6EB7EA53}"/>
              </a:ext>
            </a:extLst>
          </p:cNvPr>
          <p:cNvSpPr/>
          <p:nvPr userDrawn="1"/>
        </p:nvSpPr>
        <p:spPr>
          <a:xfrm>
            <a:off x="7001301" y="0"/>
            <a:ext cx="51906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47C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9C066-78A0-4A42-A837-A5C07AEBC20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D618-A830-6448-A7A4-7C7937DAE6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03334-779E-0844-A37D-96951639BF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16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6F2A4554-290E-E84F-9E8D-22B7E75D29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04CE0-D7CE-4A21-A374-209F8A9787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B6457-4264-4DFA-9459-33357701EAE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00447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23BBC-7C71-4F92-AB37-26D50DE2318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B54A2B-9DE6-4581-8798-80394BA3E6A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00447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A636AC-100D-4838-8EF5-0167820DA80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277059-7C04-014F-9869-67E7E666E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EE60FE-D548-D941-B8FE-32A58AD93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21B25D-61D8-714E-BDB0-887A8E917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66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D93DE8E-DD4C-F344-A346-4353785637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434BC-6FBE-461A-A6F0-FCFFCC92DC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F278A-BE1C-B144-9E98-AB9C51360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4FACF-45EC-1A45-A11E-B04A95F5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B6763-C8FF-8A43-8D43-12FF97B9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43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49F6E43-BCFE-0249-B20B-EAD8AF3018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23700 w 12192000"/>
              <a:gd name="connsiteY0" fmla="*/ 6052876 h 6858000"/>
              <a:gd name="connsiteX1" fmla="*/ 249069 w 12192000"/>
              <a:gd name="connsiteY1" fmla="*/ 6127508 h 6858000"/>
              <a:gd name="connsiteX2" fmla="*/ 249069 w 12192000"/>
              <a:gd name="connsiteY2" fmla="*/ 6488417 h 6858000"/>
              <a:gd name="connsiteX3" fmla="*/ 323700 w 12192000"/>
              <a:gd name="connsiteY3" fmla="*/ 6563111 h 6858000"/>
              <a:gd name="connsiteX4" fmla="*/ 684547 w 12192000"/>
              <a:gd name="connsiteY4" fmla="*/ 6563111 h 6858000"/>
              <a:gd name="connsiteX5" fmla="*/ 759178 w 12192000"/>
              <a:gd name="connsiteY5" fmla="*/ 6488417 h 6858000"/>
              <a:gd name="connsiteX6" fmla="*/ 759178 w 12192000"/>
              <a:gd name="connsiteY6" fmla="*/ 6153774 h 6858000"/>
              <a:gd name="connsiteX7" fmla="*/ 759178 w 12192000"/>
              <a:gd name="connsiteY7" fmla="*/ 6127508 h 6858000"/>
              <a:gd name="connsiteX8" fmla="*/ 684547 w 12192000"/>
              <a:gd name="connsiteY8" fmla="*/ 6052876 h 6858000"/>
              <a:gd name="connsiteX9" fmla="*/ 0 w 12192000"/>
              <a:gd name="connsiteY9" fmla="*/ 0 h 6858000"/>
              <a:gd name="connsiteX10" fmla="*/ 12192000 w 12192000"/>
              <a:gd name="connsiteY10" fmla="*/ 0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323700" y="6052876"/>
                </a:moveTo>
                <a:cubicBezTo>
                  <a:pt x="282483" y="6052876"/>
                  <a:pt x="249069" y="6086289"/>
                  <a:pt x="249069" y="6127508"/>
                </a:cubicBezTo>
                <a:lnTo>
                  <a:pt x="249069" y="6488417"/>
                </a:lnTo>
                <a:cubicBezTo>
                  <a:pt x="249069" y="6529647"/>
                  <a:pt x="282470" y="6563074"/>
                  <a:pt x="323700" y="6563111"/>
                </a:cubicBezTo>
                <a:lnTo>
                  <a:pt x="684547" y="6563111"/>
                </a:lnTo>
                <a:cubicBezTo>
                  <a:pt x="725777" y="6563074"/>
                  <a:pt x="759178" y="6529647"/>
                  <a:pt x="759178" y="6488417"/>
                </a:cubicBezTo>
                <a:lnTo>
                  <a:pt x="759178" y="6153774"/>
                </a:lnTo>
                <a:lnTo>
                  <a:pt x="759178" y="6127508"/>
                </a:lnTo>
                <a:cubicBezTo>
                  <a:pt x="759178" y="6086289"/>
                  <a:pt x="725765" y="6052876"/>
                  <a:pt x="684547" y="60528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6" name="Picture 5" descr="The WAPA graphic with green and blue and a white lightning bolt.">
            <a:extLst>
              <a:ext uri="{FF2B5EF4-FFF2-40B4-BE49-F238E27FC236}">
                <a16:creationId xmlns:a16="http://schemas.microsoft.com/office/drawing/2014/main" id="{E70A856A-5DDF-43E1-8BDA-1F78BAAB86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035040"/>
            <a:ext cx="548640" cy="548640"/>
          </a:xfrm>
          <a:prstGeom prst="rect">
            <a:avLst/>
          </a:prstGeom>
        </p:spPr>
      </p:pic>
      <p:pic>
        <p:nvPicPr>
          <p:cNvPr id="7" name="Picture 6" descr="WAPA logo">
            <a:extLst>
              <a:ext uri="{FF2B5EF4-FFF2-40B4-BE49-F238E27FC236}">
                <a16:creationId xmlns:a16="http://schemas.microsoft.com/office/drawing/2014/main" id="{91ACA018-E598-DA46-A19C-09253FE2AB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B53BB68-814D-754A-844B-B127A2EE6A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DF9721-D11A-EC4A-949F-9EF25941536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25AF18-D8F5-0246-AB5E-ED851A4DA7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79980-CE95-A747-98A6-5963E6B617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44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APA logo">
            <a:extLst>
              <a:ext uri="{FF2B5EF4-FFF2-40B4-BE49-F238E27FC236}">
                <a16:creationId xmlns:a16="http://schemas.microsoft.com/office/drawing/2014/main" id="{91ACA018-E598-DA46-A19C-09253FE2AB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B56AED-853D-1447-A1B8-78FB592C1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985140-CF4D-C844-B4A2-6E4BE67A0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2FC32-A856-F042-A226-C08700AC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06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4EAA1602-0A44-4443-B1C9-30F7AC5E5A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85767F-E117-40A6-8AE5-B88F41583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6F3C4-EEDA-4505-B5AF-F2A8CF1B18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00447C"/>
                </a:solidFill>
              </a:defRPr>
            </a:lvl1pPr>
            <a:lvl2pPr>
              <a:defRPr sz="2800">
                <a:solidFill>
                  <a:srgbClr val="00447C"/>
                </a:solidFill>
              </a:defRPr>
            </a:lvl2pPr>
            <a:lvl3pPr>
              <a:defRPr sz="2400">
                <a:solidFill>
                  <a:srgbClr val="00447C"/>
                </a:solidFill>
              </a:defRPr>
            </a:lvl3pPr>
            <a:lvl4pPr>
              <a:defRPr sz="2000">
                <a:solidFill>
                  <a:srgbClr val="00447C"/>
                </a:solidFill>
              </a:defRPr>
            </a:lvl4pPr>
            <a:lvl5pPr>
              <a:defRPr sz="2000">
                <a:solidFill>
                  <a:srgbClr val="00447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CF9E46-6117-4C06-9594-B6F5430C8AB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447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39729-15F2-2340-B068-3DE01AC85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BB6FBE-FD50-8D44-A799-335CAFBC2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35CB2-7106-1148-B334-F5F15F05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85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4EAA1602-0A44-4443-B1C9-30F7AC5E5A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85767F-E117-40A6-8AE5-B88F41583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6F3C4-EEDA-4505-B5AF-F2A8CF1B18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>
                <a:solidFill>
                  <a:srgbClr val="00447C"/>
                </a:solidFill>
              </a:defRPr>
            </a:lvl1pPr>
            <a:lvl2pPr>
              <a:defRPr sz="2800">
                <a:solidFill>
                  <a:srgbClr val="00447C"/>
                </a:solidFill>
              </a:defRPr>
            </a:lvl2pPr>
            <a:lvl3pPr>
              <a:defRPr sz="2400">
                <a:solidFill>
                  <a:srgbClr val="00447C"/>
                </a:solidFill>
              </a:defRPr>
            </a:lvl3pPr>
            <a:lvl4pPr>
              <a:defRPr sz="2000">
                <a:solidFill>
                  <a:srgbClr val="00447C"/>
                </a:solidFill>
              </a:defRPr>
            </a:lvl4pPr>
            <a:lvl5pPr>
              <a:defRPr sz="2000">
                <a:solidFill>
                  <a:srgbClr val="00447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icon to select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CF9E46-6117-4C06-9594-B6F5430C8AB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447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2D965-41AC-1B4E-ADAC-0EAE73EDC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FFCA8-C04B-DE4A-A81E-CBE6142C0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600026-908F-914F-8562-D054765B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78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D93DE8E-DD4C-F344-A346-4353785637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F929C79-10FE-7E4E-9D29-3F353CB6F0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032250" cy="6858000"/>
          </a:xfrm>
          <a:custGeom>
            <a:avLst/>
            <a:gdLst>
              <a:gd name="connsiteX0" fmla="*/ 319284 w 4032250"/>
              <a:gd name="connsiteY0" fmla="*/ 6051443 h 6858000"/>
              <a:gd name="connsiteX1" fmla="*/ 245896 w 4032250"/>
              <a:gd name="connsiteY1" fmla="*/ 6134356 h 6858000"/>
              <a:gd name="connsiteX2" fmla="*/ 245896 w 4032250"/>
              <a:gd name="connsiteY2" fmla="*/ 6489249 h 6858000"/>
              <a:gd name="connsiteX3" fmla="*/ 319284 w 4032250"/>
              <a:gd name="connsiteY3" fmla="*/ 6562699 h 6858000"/>
              <a:gd name="connsiteX4" fmla="*/ 674115 w 4032250"/>
              <a:gd name="connsiteY4" fmla="*/ 6562699 h 6858000"/>
              <a:gd name="connsiteX5" fmla="*/ 757027 w 4032250"/>
              <a:gd name="connsiteY5" fmla="*/ 6492424 h 6858000"/>
              <a:gd name="connsiteX6" fmla="*/ 757027 w 4032250"/>
              <a:gd name="connsiteY6" fmla="*/ 6163359 h 6858000"/>
              <a:gd name="connsiteX7" fmla="*/ 757027 w 4032250"/>
              <a:gd name="connsiteY7" fmla="*/ 6131181 h 6858000"/>
              <a:gd name="connsiteX8" fmla="*/ 674114 w 4032250"/>
              <a:gd name="connsiteY8" fmla="*/ 6051443 h 6858000"/>
              <a:gd name="connsiteX9" fmla="*/ 0 w 4032250"/>
              <a:gd name="connsiteY9" fmla="*/ 0 h 6858000"/>
              <a:gd name="connsiteX10" fmla="*/ 4032250 w 4032250"/>
              <a:gd name="connsiteY10" fmla="*/ 0 h 6858000"/>
              <a:gd name="connsiteX11" fmla="*/ 4032250 w 4032250"/>
              <a:gd name="connsiteY11" fmla="*/ 6858000 h 6858000"/>
              <a:gd name="connsiteX12" fmla="*/ 0 w 403225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32250" h="6858000">
                <a:moveTo>
                  <a:pt x="319284" y="6051443"/>
                </a:moveTo>
                <a:cubicBezTo>
                  <a:pt x="278753" y="6051443"/>
                  <a:pt x="245896" y="6093825"/>
                  <a:pt x="245896" y="6134356"/>
                </a:cubicBezTo>
                <a:lnTo>
                  <a:pt x="245896" y="6489249"/>
                </a:lnTo>
                <a:cubicBezTo>
                  <a:pt x="245896" y="6529793"/>
                  <a:pt x="278740" y="6562662"/>
                  <a:pt x="319284" y="6562699"/>
                </a:cubicBezTo>
                <a:lnTo>
                  <a:pt x="674115" y="6562699"/>
                </a:lnTo>
                <a:cubicBezTo>
                  <a:pt x="714658" y="6562662"/>
                  <a:pt x="757027" y="6532968"/>
                  <a:pt x="757027" y="6492424"/>
                </a:cubicBezTo>
                <a:lnTo>
                  <a:pt x="757027" y="6163359"/>
                </a:lnTo>
                <a:lnTo>
                  <a:pt x="757027" y="6131181"/>
                </a:lnTo>
                <a:cubicBezTo>
                  <a:pt x="760202" y="6071601"/>
                  <a:pt x="714645" y="6051443"/>
                  <a:pt x="674114" y="6051443"/>
                </a:cubicBezTo>
                <a:close/>
                <a:moveTo>
                  <a:pt x="0" y="0"/>
                </a:moveTo>
                <a:lnTo>
                  <a:pt x="4032250" y="0"/>
                </a:lnTo>
                <a:lnTo>
                  <a:pt x="40322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Picture of speaker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434BC-6FBE-461A-A6F0-FCFFCC92DC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7433" y="365125"/>
            <a:ext cx="6956366" cy="1325563"/>
          </a:xfrm>
        </p:spPr>
        <p:txBody>
          <a:bodyPr anchor="b"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F278A-BE1C-B144-9E98-AB9C51360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4FACF-45EC-1A45-A11E-B04A95F5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B6763-C8FF-8A43-8D43-12FF97B9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904913-A758-EC45-BF81-E81B0B79C3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33" y="1903413"/>
            <a:ext cx="6956367" cy="63554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Section Subtitle Title– Single 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9344D51-0EF5-534E-89F6-5D2E65DCEF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97432" y="4805363"/>
            <a:ext cx="6956367" cy="12128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C1FDC8-84A3-8541-AFA9-E0E3191D4ABE}"/>
              </a:ext>
            </a:extLst>
          </p:cNvPr>
          <p:cNvCxnSpPr>
            <a:cxnSpLocks/>
          </p:cNvCxnSpPr>
          <p:nvPr userDrawn="1"/>
        </p:nvCxnSpPr>
        <p:spPr>
          <a:xfrm>
            <a:off x="4397433" y="1797051"/>
            <a:ext cx="693670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88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ansmission tower located in a field of daisies.">
            <a:extLst>
              <a:ext uri="{FF2B5EF4-FFF2-40B4-BE49-F238E27FC236}">
                <a16:creationId xmlns:a16="http://schemas.microsoft.com/office/drawing/2014/main" id="{295E0F6E-FDE3-9445-A492-4EB172B54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16000"/>
          <a:stretch/>
        </p:blipFill>
        <p:spPr>
          <a:xfrm>
            <a:off x="8534400" y="0"/>
            <a:ext cx="3657600" cy="6858000"/>
          </a:xfrm>
          <a:prstGeom prst="rect">
            <a:avLst/>
          </a:prstGeom>
        </p:spPr>
      </p:pic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10D788A9-3E65-C741-A2B5-6B00603408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7322574" cy="792880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Topics of discussion (one line)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7A2AB-5E51-4FD5-B9B0-28CC6EB7EA53}"/>
              </a:ext>
            </a:extLst>
          </p:cNvPr>
          <p:cNvSpPr/>
          <p:nvPr userDrawn="1"/>
        </p:nvSpPr>
        <p:spPr>
          <a:xfrm>
            <a:off x="7001301" y="0"/>
            <a:ext cx="51906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47C"/>
              </a:solidFill>
            </a:endParaRP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49FBC7B6-41A3-BF48-9542-3F659AF4E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385299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1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DEB27F00-7F15-7041-BD89-3F00590C89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972421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2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D1F5F9AC-678D-1A44-9874-689F1AC41A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2579917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3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355A274-F45B-9949-8F9A-8F99185CE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3181965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4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E733535B-D409-5A4A-9DFA-15EEB295C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200" y="3784013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5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8691FF3B-BBF4-154E-9E25-2A0641154A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4376583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6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2604BE7F-48C3-7340-A29A-5559A002B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4978916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7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916A731A-07E9-114E-B685-834B0D20CD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9101" y="5581249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8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4F50FD-BA3E-4140-A8E6-899AFA71673C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EA7C11-4B40-E443-A2DB-1B93DB4E5E54}" type="datetime5">
              <a:rPr lang="en-US" smtClean="0"/>
              <a:pPr/>
              <a:t>8-Dec-24</a:t>
            </a:fld>
            <a:r>
              <a:rPr lang="en-US"/>
              <a:t> |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A6F5D-E771-D148-99A2-AB02C4CD1ED5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F6E8E-9115-6647-A9AB-4A7E3B589A3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44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ansform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229B243C-E2A9-478A-A331-75B01A8F32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pic>
        <p:nvPicPr>
          <p:cNvPr id="8" name="Picture 7" descr="A switchyard showing several power transformers.">
            <a:extLst>
              <a:ext uri="{FF2B5EF4-FFF2-40B4-BE49-F238E27FC236}">
                <a16:creationId xmlns:a16="http://schemas.microsoft.com/office/drawing/2014/main" id="{86523D02-7C02-4B74-A949-0FD451D158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2" r="26462"/>
          <a:stretch/>
        </p:blipFill>
        <p:spPr>
          <a:xfrm>
            <a:off x="7879308" y="-16552"/>
            <a:ext cx="4312692" cy="6870844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0B6AC0B-230A-C248-BB60-567E5CE5CC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32F261A-6475-714A-A369-5BFF58D9C3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F82D7EC-A7AE-AF43-A7E2-353B965F35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67811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941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s choos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7BB904-BBCC-3345-89CF-9D0B2628899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534400" y="0"/>
            <a:ext cx="36576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10D788A9-3E65-C741-A2B5-6B0060340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7322574" cy="792880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Topics of discussion (one line)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7A2AB-5E51-4FD5-B9B0-28CC6EB7EA53}"/>
              </a:ext>
            </a:extLst>
          </p:cNvPr>
          <p:cNvSpPr/>
          <p:nvPr userDrawn="1"/>
        </p:nvSpPr>
        <p:spPr>
          <a:xfrm>
            <a:off x="7001301" y="0"/>
            <a:ext cx="51906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47C"/>
              </a:solidFill>
            </a:endParaRP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49FBC7B6-41A3-BF48-9542-3F659AF4E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385299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1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DEB27F00-7F15-7041-BD89-3F00590C89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972421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2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D1F5F9AC-678D-1A44-9874-689F1AC41A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2579917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3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355A274-F45B-9949-8F9A-8F99185CE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3181965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4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E733535B-D409-5A4A-9DFA-15EEB295C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200" y="3784013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5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8691FF3B-BBF4-154E-9E25-2A0641154A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4376583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6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2604BE7F-48C3-7340-A29A-5559A002B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4978916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7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916A731A-07E9-114E-B685-834B0D20CD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9101" y="5581249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8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02377F-EC1F-CF47-AF82-63ED6DB0980A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EA7C11-4B40-E443-A2DB-1B93DB4E5E54}" type="datetime5">
              <a:rPr lang="en-US" smtClean="0"/>
              <a:pPr/>
              <a:t>8-Dec-24</a:t>
            </a:fld>
            <a:r>
              <a:rPr lang="en-US"/>
              <a:t>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C4EFFF-BE5A-A845-BA9E-01F677815A3B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B18DF-DE50-3849-9858-1823F2F3DDA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1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10D788A9-3E65-C741-A2B5-6B0060340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7322574" cy="792880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Agenda (one line)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7A2AB-5E51-4FD5-B9B0-28CC6EB7EA53}"/>
              </a:ext>
            </a:extLst>
          </p:cNvPr>
          <p:cNvSpPr/>
          <p:nvPr userDrawn="1"/>
        </p:nvSpPr>
        <p:spPr>
          <a:xfrm>
            <a:off x="7001301" y="0"/>
            <a:ext cx="51906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47C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8225AB1-B6B0-0144-9C1B-011004D15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85299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49FBC7B6-41A3-BF48-9542-3F659AF4E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5528" y="1385299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1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916BDF5D-5584-394A-9427-C466EE1EE9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972421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DEB27F00-7F15-7041-BD89-3F00590C89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5528" y="1972421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2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6CF0D92D-50C7-7946-B069-4CA29506E7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2579917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D1F5F9AC-678D-1A44-9874-689F1AC41A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15528" y="2579917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3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C211C807-D3E3-A94C-A56D-881CA9169E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3181965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355A274-F45B-9949-8F9A-8F99185CE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5528" y="3181965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4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5E6D66EA-FEDF-7542-AD73-A199682D2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3784013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E733535B-D409-5A4A-9DFA-15EEB295C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15528" y="3784013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5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AC8962B1-63A2-BE4E-AB11-B893EE34EE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200" y="4376583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8691FF3B-BBF4-154E-9E25-2A0641154A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15528" y="4376583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6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BB5CCC54-D4BE-7948-80B4-E820645F4C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4978916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2604BE7F-48C3-7340-A29A-5559A002B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15528" y="4978916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7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D4A95717-5B85-EB49-80F0-DAEDCC5563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8200" y="5567721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916A731A-07E9-114E-B685-834B0D20CD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15528" y="5567721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8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327675-E89F-9C49-8E38-397ED72B439E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EA7C11-4B40-E443-A2DB-1B93DB4E5E54}" type="datetime5">
              <a:rPr lang="en-US" smtClean="0"/>
              <a:pPr/>
              <a:t>8-Dec-24</a:t>
            </a:fld>
            <a:r>
              <a:rPr lang="en-US"/>
              <a:t> |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D8817-26D1-E34C-9E56-49927E3D85D7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149E7-9407-884F-BF7B-5A8157DFD1D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02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choos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10D788A9-3E65-C741-A2B5-6B0060340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7322574" cy="792880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Agenda (one line)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7A2AB-5E51-4FD5-B9B0-28CC6EB7EA53}"/>
              </a:ext>
            </a:extLst>
          </p:cNvPr>
          <p:cNvSpPr/>
          <p:nvPr userDrawn="1"/>
        </p:nvSpPr>
        <p:spPr>
          <a:xfrm>
            <a:off x="7001301" y="0"/>
            <a:ext cx="51906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47C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8225AB1-B6B0-0144-9C1B-011004D15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85299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49FBC7B6-41A3-BF48-9542-3F659AF4E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5528" y="1385299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1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916BDF5D-5584-394A-9427-C466EE1EE9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972421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DEB27F00-7F15-7041-BD89-3F00590C89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5528" y="1972421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2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6CF0D92D-50C7-7946-B069-4CA29506E7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2579917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D1F5F9AC-678D-1A44-9874-689F1AC41A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15528" y="2579917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3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C211C807-D3E3-A94C-A56D-881CA9169E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3181965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355A274-F45B-9949-8F9A-8F99185CE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5528" y="3181965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4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5E6D66EA-FEDF-7542-AD73-A199682D2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3784013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E733535B-D409-5A4A-9DFA-15EEB295C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15528" y="3784013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5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AC8962B1-63A2-BE4E-AB11-B893EE34EE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200" y="4376583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8691FF3B-BBF4-154E-9E25-2A0641154A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15528" y="4376583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6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BB5CCC54-D4BE-7948-80B4-E820645F4C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4978916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2604BE7F-48C3-7340-A29A-5559A002B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15528" y="4978916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7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D4A95717-5B85-EB49-80F0-DAEDCC5563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8200" y="5563659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916A731A-07E9-114E-B685-834B0D20CD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15528" y="5563659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8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3530A55B-25D5-914E-96C0-DEF72EED8E38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720541" y="0"/>
            <a:ext cx="347145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A459A4-ACFA-BE48-A517-A38CD7162F5E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EA7C11-4B40-E443-A2DB-1B93DB4E5E54}" type="datetime5">
              <a:rPr lang="en-US" smtClean="0"/>
              <a:pPr/>
              <a:t>8-Dec-24</a:t>
            </a:fld>
            <a:r>
              <a:rPr lang="en-US"/>
              <a:t>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45B054-3AB1-C148-8761-EA6AF3715711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0B1E5-11A2-304F-971B-DF30718F112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00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ervicer territory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66ECD084-8547-DB44-99DD-4242F1DBA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E1B2C-84F7-430A-A934-0CBFA024F54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47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27FEE5A-10EE-C347-A6FE-28D6BB59DB2C}"/>
              </a:ext>
            </a:extLst>
          </p:cNvPr>
          <p:cNvSpPr txBox="1">
            <a:spLocks/>
          </p:cNvSpPr>
          <p:nvPr userDrawn="1"/>
        </p:nvSpPr>
        <p:spPr>
          <a:xfrm>
            <a:off x="839787" y="390696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447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Customer service </a:t>
            </a:r>
            <a:br>
              <a:rPr lang="en-US"/>
            </a:br>
            <a:r>
              <a:rPr lang="en-US"/>
              <a:t>territory map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8B7B97-2985-C340-BE8F-B1F477F6D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9B70F-C1C7-CE47-A340-35CF09122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EF78D5-1423-FF43-8FE3-B23204171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rvice territory map broken down by region. Regions include, Upper Great Plains, Rocky Mountain, Colorado River Storage Project Management Center, Desert Southwest and Sierra Nevada.">
            <a:extLst>
              <a:ext uri="{FF2B5EF4-FFF2-40B4-BE49-F238E27FC236}">
                <a16:creationId xmlns:a16="http://schemas.microsoft.com/office/drawing/2014/main" id="{7EB3BAAD-C874-5843-855E-5981E17EC6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331" y="257276"/>
            <a:ext cx="6210869" cy="589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03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D93DE8E-DD4C-F344-A346-4353785637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pic>
        <p:nvPicPr>
          <p:cNvPr id="4" name="Picture 3" descr="Diagram showing hydroelectric power distribution beginning at a hydroelectric dam, power flows to a switchyard then transmission towers to a distribution substation to homes and business through smaller transmission lines.">
            <a:extLst>
              <a:ext uri="{FF2B5EF4-FFF2-40B4-BE49-F238E27FC236}">
                <a16:creationId xmlns:a16="http://schemas.microsoft.com/office/drawing/2014/main" id="{8A8C6124-0187-3841-AF5A-DDDC0A8DC5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468" y="1652732"/>
            <a:ext cx="10791063" cy="43925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EEDF17-67DA-8649-B470-12BF170A0666}"/>
              </a:ext>
            </a:extLst>
          </p:cNvPr>
          <p:cNvSpPr txBox="1"/>
          <p:nvPr userDrawn="1"/>
        </p:nvSpPr>
        <p:spPr>
          <a:xfrm>
            <a:off x="766647" y="582706"/>
            <a:ext cx="10421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Hydroelectric power distribution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3C9A1-CC90-7640-A2D9-025AE45BE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9A1E76-F8EE-4540-A17E-875A710A3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9EF09-E0C9-B144-B6B6-304B34535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08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ydroelectric power dis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66ECD084-8547-DB44-99DD-4242F1DBA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E1B2C-84F7-430A-A934-0CBFA024F54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47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27FEE5A-10EE-C347-A6FE-28D6BB59DB2C}"/>
              </a:ext>
            </a:extLst>
          </p:cNvPr>
          <p:cNvSpPr txBox="1">
            <a:spLocks/>
          </p:cNvSpPr>
          <p:nvPr userDrawn="1"/>
        </p:nvSpPr>
        <p:spPr>
          <a:xfrm>
            <a:off x="839787" y="390696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447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Three lines of business</a:t>
            </a:r>
          </a:p>
        </p:txBody>
      </p:sp>
      <p:pic>
        <p:nvPicPr>
          <p:cNvPr id="13" name="Picture 12" descr="Graphic showing three lines of business: Federal Hydropower, Transmission System and Service and Transmission Infrastructure Program.">
            <a:extLst>
              <a:ext uri="{FF2B5EF4-FFF2-40B4-BE49-F238E27FC236}">
                <a16:creationId xmlns:a16="http://schemas.microsoft.com/office/drawing/2014/main" id="{2974EBC0-951B-0F4E-87CB-1F3929757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" b="1398"/>
          <a:stretch/>
        </p:blipFill>
        <p:spPr>
          <a:xfrm>
            <a:off x="5048783" y="1294646"/>
            <a:ext cx="6903620" cy="483477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DDE64C-2F73-0143-9558-70CEB9F98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AB269C-D0EA-3142-954D-57C82A0C1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6E49C-064E-8F4E-BA04-FEE4224EF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52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oto showing a transmission switchyard">
            <a:extLst>
              <a:ext uri="{FF2B5EF4-FFF2-40B4-BE49-F238E27FC236}">
                <a16:creationId xmlns:a16="http://schemas.microsoft.com/office/drawing/2014/main" id="{9D91915C-C196-43AA-9CC7-B17C0E8736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2" r="25535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10EB8F2-660D-4931-A6BB-B74F8FE0B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602038"/>
            <a:ext cx="7498080" cy="1655762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section break subtitle</a:t>
            </a:r>
          </a:p>
        </p:txBody>
      </p:sp>
      <p:pic>
        <p:nvPicPr>
          <p:cNvPr id="9" name="Picture 8" descr="WAPA logo">
            <a:extLst>
              <a:ext uri="{FF2B5EF4-FFF2-40B4-BE49-F238E27FC236}">
                <a16:creationId xmlns:a16="http://schemas.microsoft.com/office/drawing/2014/main" id="{B0F832A6-8FF7-E046-8B20-046E67CA1F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681E8EB-F8F7-5645-931E-667A75AFBE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763" y="1050925"/>
            <a:ext cx="7497762" cy="2387600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6000"/>
            </a:lvl1pPr>
          </a:lstStyle>
          <a:p>
            <a:pPr lvl="0"/>
            <a:r>
              <a:rPr lang="en-US"/>
              <a:t>Click to edit section break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066F67-C9C9-CE43-9DC4-5423671546A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EA7C11-4B40-E443-A2DB-1B93DB4E5E54}" type="datetime5">
              <a:rPr lang="en-US" smtClean="0"/>
              <a:pPr/>
              <a:t>8-Dec-24</a:t>
            </a:fld>
            <a:r>
              <a:rPr lang="en-US"/>
              <a:t>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30C9B1-3DAB-8045-9B6B-433B2905F7C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7F5B7B-E6A5-5D41-8A54-BC60870BD2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87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hoos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35A6567-7B45-4CCA-835C-8ABECF6A32F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897504" y="0"/>
            <a:ext cx="4319517" cy="6885295"/>
          </a:xfrm>
          <a:custGeom>
            <a:avLst/>
            <a:gdLst>
              <a:gd name="connsiteX0" fmla="*/ 0 w 4267200"/>
              <a:gd name="connsiteY0" fmla="*/ 6858000 h 6858000"/>
              <a:gd name="connsiteX1" fmla="*/ 1066800 w 4267200"/>
              <a:gd name="connsiteY1" fmla="*/ 0 h 6858000"/>
              <a:gd name="connsiteX2" fmla="*/ 4267200 w 4267200"/>
              <a:gd name="connsiteY2" fmla="*/ 0 h 6858000"/>
              <a:gd name="connsiteX3" fmla="*/ 3200400 w 4267200"/>
              <a:gd name="connsiteY3" fmla="*/ 6858000 h 6858000"/>
              <a:gd name="connsiteX4" fmla="*/ 0 w 4267200"/>
              <a:gd name="connsiteY4" fmla="*/ 6858000 h 6858000"/>
              <a:gd name="connsiteX0" fmla="*/ 0 w 4292221"/>
              <a:gd name="connsiteY0" fmla="*/ 6858000 h 6871647"/>
              <a:gd name="connsiteX1" fmla="*/ 1066800 w 4292221"/>
              <a:gd name="connsiteY1" fmla="*/ 0 h 6871647"/>
              <a:gd name="connsiteX2" fmla="*/ 4267200 w 4292221"/>
              <a:gd name="connsiteY2" fmla="*/ 0 h 6871647"/>
              <a:gd name="connsiteX3" fmla="*/ 4292221 w 4292221"/>
              <a:gd name="connsiteY3" fmla="*/ 6871647 h 6871647"/>
              <a:gd name="connsiteX4" fmla="*/ 0 w 4292221"/>
              <a:gd name="connsiteY4" fmla="*/ 6858000 h 6871647"/>
              <a:gd name="connsiteX0" fmla="*/ 0 w 4319517"/>
              <a:gd name="connsiteY0" fmla="*/ 6885295 h 6885295"/>
              <a:gd name="connsiteX1" fmla="*/ 1094096 w 4319517"/>
              <a:gd name="connsiteY1" fmla="*/ 0 h 6885295"/>
              <a:gd name="connsiteX2" fmla="*/ 4294496 w 4319517"/>
              <a:gd name="connsiteY2" fmla="*/ 0 h 6885295"/>
              <a:gd name="connsiteX3" fmla="*/ 4319517 w 4319517"/>
              <a:gd name="connsiteY3" fmla="*/ 6871647 h 6885295"/>
              <a:gd name="connsiteX4" fmla="*/ 0 w 4319517"/>
              <a:gd name="connsiteY4" fmla="*/ 6885295 h 688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9517" h="6885295">
                <a:moveTo>
                  <a:pt x="0" y="6885295"/>
                </a:moveTo>
                <a:lnTo>
                  <a:pt x="1094096" y="0"/>
                </a:lnTo>
                <a:lnTo>
                  <a:pt x="4294496" y="0"/>
                </a:lnTo>
                <a:cubicBezTo>
                  <a:pt x="4302836" y="2290549"/>
                  <a:pt x="4311177" y="4581098"/>
                  <a:pt x="4319517" y="6871647"/>
                </a:cubicBezTo>
                <a:lnTo>
                  <a:pt x="0" y="6885295"/>
                </a:lnTo>
                <a:close/>
              </a:path>
            </a:pathLst>
          </a:custGeom>
          <a:noFill/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EB8F2-660D-4931-A6BB-B74F8FE0B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602038"/>
            <a:ext cx="7498080" cy="1655762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section break subtitle</a:t>
            </a:r>
          </a:p>
        </p:txBody>
      </p:sp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777B494E-0AC0-9648-A067-52E8002A5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4CB4924F-9F87-FA4E-8A94-EAEA4AC9FA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1050925"/>
            <a:ext cx="7497762" cy="2387600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6000"/>
            </a:lvl1pPr>
          </a:lstStyle>
          <a:p>
            <a:pPr lvl="0"/>
            <a:r>
              <a:rPr lang="en-US"/>
              <a:t>Click to edit section break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30CF24-3022-194A-B8E7-A458B84B9BC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EA7C11-4B40-E443-A2DB-1B93DB4E5E54}" type="datetime5">
              <a:rPr lang="en-US" smtClean="0"/>
              <a:pPr/>
              <a:t>8-Dec-24</a:t>
            </a:fld>
            <a:r>
              <a:rPr lang="en-US"/>
              <a:t>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960D84-9302-4D47-95C7-417418B21DD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AD6199-C721-DE43-948A-ADC6A629B46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36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Contact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13E8026-C0DB-BF4D-A59F-BEBB3C583B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C4AF36-E93B-C041-9671-D89A1A2594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800" y="619067"/>
            <a:ext cx="5016500" cy="2209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600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Email</a:t>
            </a:r>
            <a:br>
              <a:rPr lang="en-US"/>
            </a:br>
            <a:r>
              <a:rPr lang="en-US"/>
              <a:t>Phone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22DA1E-978B-514A-ACDF-9BA7C43A2076}"/>
              </a:ext>
            </a:extLst>
          </p:cNvPr>
          <p:cNvSpPr txBox="1"/>
          <p:nvPr userDrawn="1"/>
        </p:nvSpPr>
        <p:spPr>
          <a:xfrm>
            <a:off x="978593" y="6045281"/>
            <a:ext cx="2088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www.wapa.gov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872B69-1133-3F4F-9174-9B2F16057E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EA7C11-4B40-E443-A2DB-1B93DB4E5E54}" type="datetime5">
              <a:rPr lang="en-US" smtClean="0"/>
              <a:pPr/>
              <a:t>8-Dec-24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995E8A-C5B4-4543-8D64-9D612A031FB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7421A-27E0-9A49-9F1E-1C54D15C67B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62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Contact Page with Social Me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13E8026-C0DB-BF4D-A59F-BEBB3C583B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C4AF36-E93B-C041-9671-D89A1A2594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800" y="619067"/>
            <a:ext cx="5016500" cy="2209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600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Email</a:t>
            </a:r>
            <a:br>
              <a:rPr lang="en-US"/>
            </a:br>
            <a:r>
              <a:rPr lang="en-US"/>
              <a:t>Phone</a:t>
            </a:r>
          </a:p>
        </p:txBody>
      </p:sp>
      <p:pic>
        <p:nvPicPr>
          <p:cNvPr id="7" name="Picture 6" descr="facebook social media icon&#10;">
            <a:extLst>
              <a:ext uri="{FF2B5EF4-FFF2-40B4-BE49-F238E27FC236}">
                <a16:creationId xmlns:a16="http://schemas.microsoft.com/office/drawing/2014/main" id="{DB76A0B2-80E6-A549-8D11-0D38F885CC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049" y="5606006"/>
            <a:ext cx="460778" cy="460778"/>
          </a:xfrm>
          <a:prstGeom prst="rect">
            <a:avLst/>
          </a:prstGeom>
        </p:spPr>
      </p:pic>
      <p:pic>
        <p:nvPicPr>
          <p:cNvPr id="11" name="Picture 10" descr="Instagram social media icon&#10;">
            <a:extLst>
              <a:ext uri="{FF2B5EF4-FFF2-40B4-BE49-F238E27FC236}">
                <a16:creationId xmlns:a16="http://schemas.microsoft.com/office/drawing/2014/main" id="{004034D4-7C8A-E742-8B66-4DE06DF06BA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407" y="5090677"/>
            <a:ext cx="460778" cy="460778"/>
          </a:xfrm>
          <a:prstGeom prst="rect">
            <a:avLst/>
          </a:prstGeom>
        </p:spPr>
      </p:pic>
      <p:pic>
        <p:nvPicPr>
          <p:cNvPr id="16" name="Picture 15" descr="YouTube social media icon&#10;">
            <a:extLst>
              <a:ext uri="{FF2B5EF4-FFF2-40B4-BE49-F238E27FC236}">
                <a16:creationId xmlns:a16="http://schemas.microsoft.com/office/drawing/2014/main" id="{1A3937C1-C958-5142-93BF-09CE25CDCB6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049" y="4561520"/>
            <a:ext cx="460778" cy="460778"/>
          </a:xfrm>
          <a:prstGeom prst="rect">
            <a:avLst/>
          </a:prstGeom>
        </p:spPr>
      </p:pic>
      <p:pic>
        <p:nvPicPr>
          <p:cNvPr id="18" name="Picture 17" descr="WAPA Logo&#10;&#10;">
            <a:extLst>
              <a:ext uri="{FF2B5EF4-FFF2-40B4-BE49-F238E27FC236}">
                <a16:creationId xmlns:a16="http://schemas.microsoft.com/office/drawing/2014/main" id="{82B17E7D-2D27-8C43-94D8-7C12DC94C5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611" y="4575348"/>
            <a:ext cx="472155" cy="472155"/>
          </a:xfrm>
          <a:prstGeom prst="rect">
            <a:avLst/>
          </a:prstGeom>
        </p:spPr>
      </p:pic>
      <p:pic>
        <p:nvPicPr>
          <p:cNvPr id="20" name="Picture 19" descr="Twitter social media icon&#10;&#10;">
            <a:extLst>
              <a:ext uri="{FF2B5EF4-FFF2-40B4-BE49-F238E27FC236}">
                <a16:creationId xmlns:a16="http://schemas.microsoft.com/office/drawing/2014/main" id="{433C50CB-8880-0E45-8F7D-9FAC103BA4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299" y="5090677"/>
            <a:ext cx="460778" cy="4607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F4D9320-0BD4-9F4B-9DC9-EA4615C6726A}"/>
              </a:ext>
            </a:extLst>
          </p:cNvPr>
          <p:cNvSpPr txBox="1"/>
          <p:nvPr userDrawn="1"/>
        </p:nvSpPr>
        <p:spPr>
          <a:xfrm>
            <a:off x="2679589" y="4583387"/>
            <a:ext cx="1769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err="1">
                <a:solidFill>
                  <a:schemeClr val="bg1"/>
                </a:solidFill>
              </a:rPr>
              <a:t>www.wapa.gov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BA44AB-6CBF-A34D-B953-27DD9F334A4D}"/>
              </a:ext>
            </a:extLst>
          </p:cNvPr>
          <p:cNvSpPr txBox="1"/>
          <p:nvPr userDrawn="1"/>
        </p:nvSpPr>
        <p:spPr>
          <a:xfrm>
            <a:off x="2679589" y="5100661"/>
            <a:ext cx="225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@</a:t>
            </a:r>
            <a:r>
              <a:rPr lang="en-US" sz="2000" err="1">
                <a:solidFill>
                  <a:schemeClr val="bg1"/>
                </a:solidFill>
              </a:rPr>
              <a:t>westernareapowr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385C54-9317-D741-BDB7-B858C834FDF6}"/>
              </a:ext>
            </a:extLst>
          </p:cNvPr>
          <p:cNvSpPr txBox="1"/>
          <p:nvPr userDrawn="1"/>
        </p:nvSpPr>
        <p:spPr>
          <a:xfrm>
            <a:off x="2679589" y="5617934"/>
            <a:ext cx="3944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western-area-power-administration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326B2F-3960-2649-A6B6-ABDA0804D876}"/>
              </a:ext>
            </a:extLst>
          </p:cNvPr>
          <p:cNvSpPr txBox="1"/>
          <p:nvPr userDrawn="1"/>
        </p:nvSpPr>
        <p:spPr>
          <a:xfrm>
            <a:off x="7735483" y="4581400"/>
            <a:ext cx="2342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WesternAreaPower1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8E41C7-569A-884A-A645-03C7E566D20C}"/>
              </a:ext>
            </a:extLst>
          </p:cNvPr>
          <p:cNvSpPr txBox="1"/>
          <p:nvPr userDrawn="1"/>
        </p:nvSpPr>
        <p:spPr>
          <a:xfrm>
            <a:off x="7735483" y="5096963"/>
            <a:ext cx="2156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err="1">
                <a:solidFill>
                  <a:schemeClr val="bg1"/>
                </a:solidFill>
              </a:rPr>
              <a:t>westernareapower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C5B4F4-2BEF-5447-A750-C311AC085A04}"/>
              </a:ext>
            </a:extLst>
          </p:cNvPr>
          <p:cNvSpPr txBox="1"/>
          <p:nvPr userDrawn="1"/>
        </p:nvSpPr>
        <p:spPr>
          <a:xfrm>
            <a:off x="7735483" y="5612526"/>
            <a:ext cx="118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err="1">
                <a:solidFill>
                  <a:schemeClr val="bg1"/>
                </a:solidFill>
              </a:rPr>
              <a:t>wapa.gov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30" name="Picture 29" descr="LinkedIn social media icon&#10;">
            <a:extLst>
              <a:ext uri="{FF2B5EF4-FFF2-40B4-BE49-F238E27FC236}">
                <a16:creationId xmlns:a16="http://schemas.microsoft.com/office/drawing/2014/main" id="{87C5FD4D-80C3-DA49-8EF1-B2F8C8F1F68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299" y="5603869"/>
            <a:ext cx="462915" cy="46291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15E3BE-4202-884C-8622-7322EF5F4E2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EA7C11-4B40-E443-A2DB-1B93DB4E5E54}" type="datetime5">
              <a:rPr lang="en-US" smtClean="0"/>
              <a:pPr/>
              <a:t>8-Dec-24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B9B9D4-15D5-8747-B79E-E3AAFD99F28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01C85-F30D-FD47-AFC7-4BEE92AEDF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20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ansmission Tower Sun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inemen working on a wooden transmission tower against a blue sky">
            <a:extLst>
              <a:ext uri="{FF2B5EF4-FFF2-40B4-BE49-F238E27FC236}">
                <a16:creationId xmlns:a16="http://schemas.microsoft.com/office/drawing/2014/main" id="{68D29BC3-8DC6-4929-BA8A-0A7DE84BB4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8" r="29078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73038AE4-26B6-4340-A93A-1A7BE5715A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F6FA347-E435-C242-9854-ACF2576E88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4160AB8-6A87-E149-8715-2108020050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EB38AB0-E9A8-0649-B411-916CE75E58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74913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000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ansmissioner Tower 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AF411A-230C-4FEB-9F75-0A0AFF094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7" r="6417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25783E97-3E4C-844D-95AB-D8F6A448AD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3AD22B7-FEF9-4549-B408-5A7C1B28AB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1F43192-7BBC-4543-9F87-44F4EA0E59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86F74A6-2DC5-714C-A7B4-4F4C0B1D65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21647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>
                <a:solidFill>
                  <a:srgbClr val="4F89BD"/>
                </a:solidFill>
              </a:defRPr>
            </a:lvl1pPr>
          </a:lstStyle>
          <a:p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presentation was delivered to]</a:t>
            </a:r>
            <a:br>
              <a:rPr lang="en-US"/>
            </a:br>
            <a:r>
              <a:rPr lang="en-US"/>
              <a:t>9-Dec-21</a:t>
            </a:r>
          </a:p>
        </p:txBody>
      </p:sp>
    </p:spTree>
    <p:extLst>
      <p:ext uri="{BB962C8B-B14F-4D97-AF65-F5344CB8AC3E}">
        <p14:creationId xmlns:p14="http://schemas.microsoft.com/office/powerpoint/2010/main" val="4043156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Transmissioner Tower 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ransmission tower against a blue sky">
            <a:extLst>
              <a:ext uri="{FF2B5EF4-FFF2-40B4-BE49-F238E27FC236}">
                <a16:creationId xmlns:a16="http://schemas.microsoft.com/office/drawing/2014/main" id="{56AF411A-230C-4FEB-9F75-0A0AFF094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r="1059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25783E97-3E4C-844D-95AB-D8F6A448AD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3AD22B7-FEF9-4549-B408-5A7C1B28AB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1F43192-7BBC-4543-9F87-44F4EA0E59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86F74A6-2DC5-714C-A7B4-4F4C0B1D65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21647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>
                <a:solidFill>
                  <a:srgbClr val="4F89BD"/>
                </a:solidFill>
              </a:defRPr>
            </a:lvl1pPr>
          </a:lstStyle>
          <a:p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presentation was delivered to]</a:t>
            </a:r>
            <a:br>
              <a:rPr lang="en-US"/>
            </a:br>
            <a:r>
              <a:rPr lang="en-US"/>
              <a:t>9-Dec-21</a:t>
            </a:r>
          </a:p>
        </p:txBody>
      </p:sp>
    </p:spTree>
    <p:extLst>
      <p:ext uri="{BB962C8B-B14F-4D97-AF65-F5344CB8AC3E}">
        <p14:creationId xmlns:p14="http://schemas.microsoft.com/office/powerpoint/2010/main" val="22049478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ansform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229B243C-E2A9-478A-A331-75B01A8F32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pic>
        <p:nvPicPr>
          <p:cNvPr id="8" name="Picture 7" descr="A switchyard showing several power transformers.">
            <a:extLst>
              <a:ext uri="{FF2B5EF4-FFF2-40B4-BE49-F238E27FC236}">
                <a16:creationId xmlns:a16="http://schemas.microsoft.com/office/drawing/2014/main" id="{86523D02-7C02-4B74-A949-0FD451D158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t="14" r="49752"/>
          <a:stretch>
            <a:fillRect/>
          </a:stretch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0B6AC0B-230A-C248-BB60-567E5CE5CC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32F261A-6475-714A-A369-5BFF58D9C3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F82D7EC-A7AE-AF43-A7E2-353B965F35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21647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>
                <a:solidFill>
                  <a:srgbClr val="4F89BD"/>
                </a:solidFill>
              </a:defRPr>
            </a:lvl1pPr>
          </a:lstStyle>
          <a:p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presentation was delivered to]</a:t>
            </a:r>
            <a:br>
              <a:rPr lang="en-US"/>
            </a:br>
            <a:r>
              <a:rPr lang="en-US"/>
              <a:t>9-Dec-21</a:t>
            </a:r>
          </a:p>
        </p:txBody>
      </p:sp>
    </p:spTree>
    <p:extLst>
      <p:ext uri="{BB962C8B-B14F-4D97-AF65-F5344CB8AC3E}">
        <p14:creationId xmlns:p14="http://schemas.microsoft.com/office/powerpoint/2010/main" val="22108067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ansmission Tower Sun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inemen working on a wooden transmission tower against a blue sky">
            <a:extLst>
              <a:ext uri="{FF2B5EF4-FFF2-40B4-BE49-F238E27FC236}">
                <a16:creationId xmlns:a16="http://schemas.microsoft.com/office/drawing/2014/main" id="{68D29BC3-8DC6-4929-BA8A-0A7DE84BB4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8" r="29078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73038AE4-26B6-4340-A93A-1A7BE5715A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F6FA347-E435-C242-9854-ACF2576E88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4160AB8-6A87-E149-8715-2108020050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EB38AB0-E9A8-0649-B411-916CE75E58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21647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>
                <a:solidFill>
                  <a:srgbClr val="4F89BD"/>
                </a:solidFill>
              </a:defRPr>
            </a:lvl1pPr>
          </a:lstStyle>
          <a:p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presentation was delivered to]</a:t>
            </a:r>
            <a:br>
              <a:rPr lang="en-US"/>
            </a:br>
            <a:r>
              <a:rPr lang="en-US"/>
              <a:t>9-Dec-21</a:t>
            </a:r>
          </a:p>
        </p:txBody>
      </p:sp>
    </p:spTree>
    <p:extLst>
      <p:ext uri="{BB962C8B-B14F-4D97-AF65-F5344CB8AC3E}">
        <p14:creationId xmlns:p14="http://schemas.microsoft.com/office/powerpoint/2010/main" val="13102412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ansmission Tower St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ransmission tower with storm clouds in the background.">
            <a:extLst>
              <a:ext uri="{FF2B5EF4-FFF2-40B4-BE49-F238E27FC236}">
                <a16:creationId xmlns:a16="http://schemas.microsoft.com/office/drawing/2014/main" id="{5E49E1C0-236E-4551-B5AD-EF481FF7F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6" r="13076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F5EC89FD-5F9E-D441-969F-B3ECE20979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D3955D2-A41A-4E4D-91AB-DF722B5BCA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066252F-D394-5648-9FB0-5432485E44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DD10C23-AC53-1047-9252-0F68800F79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21647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>
                <a:solidFill>
                  <a:srgbClr val="4F89BD"/>
                </a:solidFill>
              </a:defRPr>
            </a:lvl1pPr>
          </a:lstStyle>
          <a:p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presentation was delivered to]</a:t>
            </a:r>
            <a:br>
              <a:rPr lang="en-US"/>
            </a:br>
            <a:r>
              <a:rPr lang="en-US"/>
              <a:t>9-Dec-21</a:t>
            </a:r>
          </a:p>
        </p:txBody>
      </p:sp>
    </p:spTree>
    <p:extLst>
      <p:ext uri="{BB962C8B-B14F-4D97-AF65-F5344CB8AC3E}">
        <p14:creationId xmlns:p14="http://schemas.microsoft.com/office/powerpoint/2010/main" val="14836877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Add your ow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35A6567-7B45-4CCA-835C-8ABECF6A32F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897504" y="0"/>
            <a:ext cx="4319517" cy="6885295"/>
          </a:xfrm>
          <a:custGeom>
            <a:avLst/>
            <a:gdLst>
              <a:gd name="connsiteX0" fmla="*/ 0 w 4267200"/>
              <a:gd name="connsiteY0" fmla="*/ 6858000 h 6858000"/>
              <a:gd name="connsiteX1" fmla="*/ 1066800 w 4267200"/>
              <a:gd name="connsiteY1" fmla="*/ 0 h 6858000"/>
              <a:gd name="connsiteX2" fmla="*/ 4267200 w 4267200"/>
              <a:gd name="connsiteY2" fmla="*/ 0 h 6858000"/>
              <a:gd name="connsiteX3" fmla="*/ 3200400 w 4267200"/>
              <a:gd name="connsiteY3" fmla="*/ 6858000 h 6858000"/>
              <a:gd name="connsiteX4" fmla="*/ 0 w 4267200"/>
              <a:gd name="connsiteY4" fmla="*/ 6858000 h 6858000"/>
              <a:gd name="connsiteX0" fmla="*/ 0 w 4292221"/>
              <a:gd name="connsiteY0" fmla="*/ 6858000 h 6871647"/>
              <a:gd name="connsiteX1" fmla="*/ 1066800 w 4292221"/>
              <a:gd name="connsiteY1" fmla="*/ 0 h 6871647"/>
              <a:gd name="connsiteX2" fmla="*/ 4267200 w 4292221"/>
              <a:gd name="connsiteY2" fmla="*/ 0 h 6871647"/>
              <a:gd name="connsiteX3" fmla="*/ 4292221 w 4292221"/>
              <a:gd name="connsiteY3" fmla="*/ 6871647 h 6871647"/>
              <a:gd name="connsiteX4" fmla="*/ 0 w 4292221"/>
              <a:gd name="connsiteY4" fmla="*/ 6858000 h 6871647"/>
              <a:gd name="connsiteX0" fmla="*/ 0 w 4319517"/>
              <a:gd name="connsiteY0" fmla="*/ 6885295 h 6885295"/>
              <a:gd name="connsiteX1" fmla="*/ 1094096 w 4319517"/>
              <a:gd name="connsiteY1" fmla="*/ 0 h 6885295"/>
              <a:gd name="connsiteX2" fmla="*/ 4294496 w 4319517"/>
              <a:gd name="connsiteY2" fmla="*/ 0 h 6885295"/>
              <a:gd name="connsiteX3" fmla="*/ 4319517 w 4319517"/>
              <a:gd name="connsiteY3" fmla="*/ 6871647 h 6885295"/>
              <a:gd name="connsiteX4" fmla="*/ 0 w 4319517"/>
              <a:gd name="connsiteY4" fmla="*/ 6885295 h 688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9517" h="6885295">
                <a:moveTo>
                  <a:pt x="0" y="6885295"/>
                </a:moveTo>
                <a:lnTo>
                  <a:pt x="1094096" y="0"/>
                </a:lnTo>
                <a:lnTo>
                  <a:pt x="4294496" y="0"/>
                </a:lnTo>
                <a:cubicBezTo>
                  <a:pt x="4302836" y="2290549"/>
                  <a:pt x="4311177" y="4581098"/>
                  <a:pt x="4319517" y="6871647"/>
                </a:cubicBezTo>
                <a:lnTo>
                  <a:pt x="0" y="6885295"/>
                </a:lnTo>
                <a:close/>
              </a:path>
            </a:pathLst>
          </a:custGeom>
          <a:noFill/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F6908-7D79-4C32-BD90-175E208F65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EB8F2-660D-4931-A6BB-B74F8FE0B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3D125402-C4CD-9D40-B401-B26E379384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7C92E31-4B62-D441-B844-4462327992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21647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>
                <a:solidFill>
                  <a:srgbClr val="4F89BD"/>
                </a:solidFill>
              </a:defRPr>
            </a:lvl1pPr>
          </a:lstStyle>
          <a:p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presentation was delivered to]</a:t>
            </a:r>
            <a:br>
              <a:rPr lang="en-US"/>
            </a:br>
            <a:r>
              <a:rPr lang="en-US"/>
              <a:t>9-Dec-21</a:t>
            </a:r>
          </a:p>
        </p:txBody>
      </p:sp>
    </p:spTree>
    <p:extLst>
      <p:ext uri="{BB962C8B-B14F-4D97-AF65-F5344CB8AC3E}">
        <p14:creationId xmlns:p14="http://schemas.microsoft.com/office/powerpoint/2010/main" val="28256698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len Canyon D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oover Dam and power plant as seen from the bypass bridge downstream of the dam">
            <a:extLst>
              <a:ext uri="{FF2B5EF4-FFF2-40B4-BE49-F238E27FC236}">
                <a16:creationId xmlns:a16="http://schemas.microsoft.com/office/drawing/2014/main" id="{9D91915C-C196-43AA-9CC7-B17C0E8736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" r="1795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pic>
        <p:nvPicPr>
          <p:cNvPr id="9" name="Picture 8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0FFD82B1-C75F-6C4B-ABD3-0E08601A06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906FCB7-9935-D644-98FF-2C7E9B86C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1E60583-71F8-8840-AA89-2D9EED6FDD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636DEFA-58C5-3A4E-BC2E-31D067A0F5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21647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>
                <a:solidFill>
                  <a:srgbClr val="4F89BD"/>
                </a:solidFill>
              </a:defRPr>
            </a:lvl1pPr>
          </a:lstStyle>
          <a:p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presentation was delivered to]</a:t>
            </a:r>
            <a:br>
              <a:rPr lang="en-US"/>
            </a:br>
            <a:r>
              <a:rPr lang="en-US"/>
              <a:t>9-Dec-21</a:t>
            </a:r>
          </a:p>
        </p:txBody>
      </p:sp>
    </p:spTree>
    <p:extLst>
      <p:ext uri="{BB962C8B-B14F-4D97-AF65-F5344CB8AC3E}">
        <p14:creationId xmlns:p14="http://schemas.microsoft.com/office/powerpoint/2010/main" val="35023972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Hydropower Gen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ydropower generators at Glen Canyon Dam.">
            <a:extLst>
              <a:ext uri="{FF2B5EF4-FFF2-40B4-BE49-F238E27FC236}">
                <a16:creationId xmlns:a16="http://schemas.microsoft.com/office/drawing/2014/main" id="{424EC5EC-6EBE-4290-A083-5046748754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" r="49343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pic>
        <p:nvPicPr>
          <p:cNvPr id="9" name="Picture 8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EB64406B-1669-3F40-85F6-E37997A00D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2E6E6B6-46E4-9F41-B668-E5E04F8344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79A7C97-115D-814B-A20F-7305E01790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38DDC99-3A5D-7B41-80D9-322FF579BE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21647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>
                <a:solidFill>
                  <a:srgbClr val="4F89BD"/>
                </a:solidFill>
              </a:defRPr>
            </a:lvl1pPr>
          </a:lstStyle>
          <a:p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presentation was delivered to]</a:t>
            </a:r>
            <a:br>
              <a:rPr lang="en-US"/>
            </a:br>
            <a:r>
              <a:rPr lang="en-US"/>
              <a:t>9-Dec-21</a:t>
            </a:r>
          </a:p>
        </p:txBody>
      </p:sp>
    </p:spTree>
    <p:extLst>
      <p:ext uri="{BB962C8B-B14F-4D97-AF65-F5344CB8AC3E}">
        <p14:creationId xmlns:p14="http://schemas.microsoft.com/office/powerpoint/2010/main" val="995380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9440E95B-D46A-3643-B228-055B252B2C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182A614-72D0-D84D-99F1-4BEA1F7E0269}"/>
              </a:ext>
            </a:extLst>
          </p:cNvPr>
          <p:cNvSpPr txBox="1">
            <a:spLocks/>
          </p:cNvSpPr>
          <p:nvPr userDrawn="1"/>
        </p:nvSpPr>
        <p:spPr>
          <a:xfrm>
            <a:off x="640080" y="1447010"/>
            <a:ext cx="10972800" cy="19096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447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CE75576-21BE-C343-AE70-2076A310111C}"/>
              </a:ext>
            </a:extLst>
          </p:cNvPr>
          <p:cNvSpPr txBox="1">
            <a:spLocks/>
          </p:cNvSpPr>
          <p:nvPr userDrawn="1"/>
        </p:nvSpPr>
        <p:spPr>
          <a:xfrm>
            <a:off x="640080" y="3501386"/>
            <a:ext cx="10972800" cy="1035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9229478-C9A6-284B-B08F-763E6CE8FF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2" y="4633913"/>
            <a:ext cx="10972335" cy="121647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>
                <a:solidFill>
                  <a:srgbClr val="4F89BD"/>
                </a:solidFill>
              </a:defRPr>
            </a:lvl1pPr>
          </a:lstStyle>
          <a:p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presentation was delivered to]</a:t>
            </a:r>
            <a:br>
              <a:rPr lang="en-US"/>
            </a:br>
            <a:r>
              <a:rPr lang="en-US"/>
              <a:t>9-Dec-21</a:t>
            </a:r>
          </a:p>
        </p:txBody>
      </p:sp>
    </p:spTree>
    <p:extLst>
      <p:ext uri="{BB962C8B-B14F-4D97-AF65-F5344CB8AC3E}">
        <p14:creationId xmlns:p14="http://schemas.microsoft.com/office/powerpoint/2010/main" val="41908976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9440E95B-D46A-3643-B228-055B252B2C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182A614-72D0-D84D-99F1-4BEA1F7E0269}"/>
              </a:ext>
            </a:extLst>
          </p:cNvPr>
          <p:cNvSpPr txBox="1">
            <a:spLocks/>
          </p:cNvSpPr>
          <p:nvPr userDrawn="1"/>
        </p:nvSpPr>
        <p:spPr>
          <a:xfrm>
            <a:off x="640080" y="1447010"/>
            <a:ext cx="10972800" cy="19096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447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b="1"/>
              <a:t>Click to edit title</a:t>
            </a:r>
            <a:br>
              <a:rPr lang="en-US" b="1"/>
            </a:br>
            <a:r>
              <a:rPr lang="en-US" b="1"/>
              <a:t>maximum two lines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CE75576-21BE-C343-AE70-2076A310111C}"/>
              </a:ext>
            </a:extLst>
          </p:cNvPr>
          <p:cNvSpPr txBox="1">
            <a:spLocks/>
          </p:cNvSpPr>
          <p:nvPr userDrawn="1"/>
        </p:nvSpPr>
        <p:spPr>
          <a:xfrm>
            <a:off x="640080" y="3501386"/>
            <a:ext cx="10972800" cy="1035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9229478-C9A6-284B-B08F-763E6CE8FF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2" y="4633913"/>
            <a:ext cx="10972335" cy="121647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>
                <a:solidFill>
                  <a:srgbClr val="4F89BD"/>
                </a:solidFill>
              </a:defRPr>
            </a:lvl1pPr>
          </a:lstStyle>
          <a:p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presentation was delivered to]</a:t>
            </a:r>
            <a:br>
              <a:rPr lang="en-US"/>
            </a:br>
            <a:r>
              <a:rPr lang="en-US"/>
              <a:t>9-Dec-21</a:t>
            </a:r>
          </a:p>
        </p:txBody>
      </p:sp>
    </p:spTree>
    <p:extLst>
      <p:ext uri="{BB962C8B-B14F-4D97-AF65-F5344CB8AC3E}">
        <p14:creationId xmlns:p14="http://schemas.microsoft.com/office/powerpoint/2010/main" val="2577569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ansmission Tower St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ransmission tower with storm clouds in the background.">
            <a:extLst>
              <a:ext uri="{FF2B5EF4-FFF2-40B4-BE49-F238E27FC236}">
                <a16:creationId xmlns:a16="http://schemas.microsoft.com/office/drawing/2014/main" id="{5E49E1C0-236E-4551-B5AD-EF481FF7F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8" r="14020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F5EC89FD-5F9E-D441-969F-B3ECE20979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D3955D2-A41A-4E4D-91AB-DF722B5BCA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066252F-D394-5648-9FB0-5432485E44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DD10C23-AC53-1047-9252-0F68800F79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78464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414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07F29471-C12A-1448-8E39-305BA6C080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A978AF-0DF7-43B3-83C8-5E135B2833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3E9BD-ED1A-4E1F-A565-8E4894A321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2544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F098AB5-4377-4745-A56C-2C1C2F5A8F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1866" y="6356348"/>
            <a:ext cx="635001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0504026-73B6-4F4B-9B1D-D85708B519F8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840DC6B-4AC7-0D4F-8808-72879A646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359" y="6356348"/>
            <a:ext cx="3471459" cy="365125"/>
          </a:xfrm>
          <a:prstGeom prst="rect">
            <a:avLst/>
          </a:prstGeom>
        </p:spPr>
        <p:txBody>
          <a:bodyPr lIns="0" r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D197C02-E51F-134B-94BF-758B41B70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8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54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APA logo">
            <a:extLst>
              <a:ext uri="{FF2B5EF4-FFF2-40B4-BE49-F238E27FC236}">
                <a16:creationId xmlns:a16="http://schemas.microsoft.com/office/drawing/2014/main" id="{77369AF1-8F90-164D-A89E-C4520D658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09D27-D311-41D9-A949-4333FBC3241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20595D-0EDE-40CC-96BC-65A90D47467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C2AB813-C54A-A541-A9F3-7A7BAC64C1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1866" y="6356348"/>
            <a:ext cx="635001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B5951A8-57C9-1340-AA9F-687B833ED3D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6EAA526-5FB1-4049-84B5-700721DEA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359" y="6356348"/>
            <a:ext cx="3471459" cy="365125"/>
          </a:xfrm>
          <a:prstGeom prst="rect">
            <a:avLst/>
          </a:prstGeom>
        </p:spPr>
        <p:txBody>
          <a:bodyPr lIns="0" r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B20026A-6A0D-B44D-BA54-3C76A0D08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8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789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10D788A9-3E65-C741-A2B5-6B00603408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966F413-FA40-43CC-B5A7-52AC05CC46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0875" y="0"/>
            <a:ext cx="51911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5486400" cy="1325563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09D27-D311-41D9-A949-4333FBC3241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486400" cy="435133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7A2AB-5E51-4FD5-B9B0-28CC6EB7EA53}"/>
              </a:ext>
            </a:extLst>
          </p:cNvPr>
          <p:cNvSpPr/>
          <p:nvPr userDrawn="1"/>
        </p:nvSpPr>
        <p:spPr>
          <a:xfrm>
            <a:off x="7001301" y="0"/>
            <a:ext cx="51906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47C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A8F7B5B-8F69-7243-B11C-2D133F3A83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1866" y="6356348"/>
            <a:ext cx="635001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E760A8-6692-FA44-9C52-AB3A77017A90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5C17E3F-504A-9940-B7A6-FED42FC1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359" y="6356348"/>
            <a:ext cx="3471459" cy="365125"/>
          </a:xfrm>
          <a:prstGeom prst="rect">
            <a:avLst/>
          </a:prstGeom>
        </p:spPr>
        <p:txBody>
          <a:bodyPr lIns="0" r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4DDAA81-AD0B-914A-A7DA-6BC321FE4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8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601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6F2A4554-290E-E84F-9E8D-22B7E75D29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04CE0-D7CE-4A21-A374-209F8A9787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B6457-4264-4DFA-9459-33357701EAE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00447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23BBC-7C71-4F92-AB37-26D50DE2318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B54A2B-9DE6-4581-8798-80394BA3E6A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00447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A636AC-100D-4838-8EF5-0167820DA80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0C38E6C-C44B-DA46-A89A-405D5D9198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1866" y="6356348"/>
            <a:ext cx="635001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B32F854-5FCF-3E4A-A672-C92EC38212EC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3C5821F-57D8-EE4E-B3B0-A13EBE68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359" y="6356348"/>
            <a:ext cx="3471459" cy="365125"/>
          </a:xfrm>
          <a:prstGeom prst="rect">
            <a:avLst/>
          </a:prstGeom>
        </p:spPr>
        <p:txBody>
          <a:bodyPr lIns="0" r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150A1C6-48EF-F443-A1CA-9AA228374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8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530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D93DE8E-DD4C-F344-A346-4353785637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434BC-6FBE-461A-A6F0-FCFFCC92DC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4AADBD-6D08-EA42-9210-8F470C6F64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1866" y="6356348"/>
            <a:ext cx="635001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1CE8326-9B67-7249-99A0-C81D3A2B981C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A429374-AF2C-B24A-9848-26A5F4E3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359" y="6356348"/>
            <a:ext cx="3471459" cy="365125"/>
          </a:xfrm>
          <a:prstGeom prst="rect">
            <a:avLst/>
          </a:prstGeom>
        </p:spPr>
        <p:txBody>
          <a:bodyPr lIns="0" r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D2EAE5-68DA-1A4C-8B50-74CE56B17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8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110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49F6E43-BCFE-0249-B20B-EAD8AF3018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23700 w 12192000"/>
              <a:gd name="connsiteY0" fmla="*/ 6052876 h 6858000"/>
              <a:gd name="connsiteX1" fmla="*/ 249069 w 12192000"/>
              <a:gd name="connsiteY1" fmla="*/ 6127508 h 6858000"/>
              <a:gd name="connsiteX2" fmla="*/ 249069 w 12192000"/>
              <a:gd name="connsiteY2" fmla="*/ 6488417 h 6858000"/>
              <a:gd name="connsiteX3" fmla="*/ 323700 w 12192000"/>
              <a:gd name="connsiteY3" fmla="*/ 6563111 h 6858000"/>
              <a:gd name="connsiteX4" fmla="*/ 684547 w 12192000"/>
              <a:gd name="connsiteY4" fmla="*/ 6563111 h 6858000"/>
              <a:gd name="connsiteX5" fmla="*/ 759178 w 12192000"/>
              <a:gd name="connsiteY5" fmla="*/ 6488417 h 6858000"/>
              <a:gd name="connsiteX6" fmla="*/ 759178 w 12192000"/>
              <a:gd name="connsiteY6" fmla="*/ 6153774 h 6858000"/>
              <a:gd name="connsiteX7" fmla="*/ 759178 w 12192000"/>
              <a:gd name="connsiteY7" fmla="*/ 6127508 h 6858000"/>
              <a:gd name="connsiteX8" fmla="*/ 684547 w 12192000"/>
              <a:gd name="connsiteY8" fmla="*/ 6052876 h 6858000"/>
              <a:gd name="connsiteX9" fmla="*/ 0 w 12192000"/>
              <a:gd name="connsiteY9" fmla="*/ 0 h 6858000"/>
              <a:gd name="connsiteX10" fmla="*/ 12192000 w 12192000"/>
              <a:gd name="connsiteY10" fmla="*/ 0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323700" y="6052876"/>
                </a:moveTo>
                <a:cubicBezTo>
                  <a:pt x="282483" y="6052876"/>
                  <a:pt x="249069" y="6086289"/>
                  <a:pt x="249069" y="6127508"/>
                </a:cubicBezTo>
                <a:lnTo>
                  <a:pt x="249069" y="6488417"/>
                </a:lnTo>
                <a:cubicBezTo>
                  <a:pt x="249069" y="6529647"/>
                  <a:pt x="282470" y="6563074"/>
                  <a:pt x="323700" y="6563111"/>
                </a:cubicBezTo>
                <a:lnTo>
                  <a:pt x="684547" y="6563111"/>
                </a:lnTo>
                <a:cubicBezTo>
                  <a:pt x="725777" y="6563074"/>
                  <a:pt x="759178" y="6529647"/>
                  <a:pt x="759178" y="6488417"/>
                </a:cubicBezTo>
                <a:lnTo>
                  <a:pt x="759178" y="6153774"/>
                </a:lnTo>
                <a:lnTo>
                  <a:pt x="759178" y="6127508"/>
                </a:lnTo>
                <a:cubicBezTo>
                  <a:pt x="759178" y="6086289"/>
                  <a:pt x="725765" y="6052876"/>
                  <a:pt x="684547" y="60528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6" name="Picture 5" descr="The WAPA graphic with green and blue and a white lightning bolt.">
            <a:extLst>
              <a:ext uri="{FF2B5EF4-FFF2-40B4-BE49-F238E27FC236}">
                <a16:creationId xmlns:a16="http://schemas.microsoft.com/office/drawing/2014/main" id="{E70A856A-5DDF-43E1-8BDA-1F78BAAB86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35040"/>
            <a:ext cx="548640" cy="548640"/>
          </a:xfrm>
          <a:prstGeom prst="rect">
            <a:avLst/>
          </a:prstGeom>
        </p:spPr>
      </p:pic>
      <p:pic>
        <p:nvPicPr>
          <p:cNvPr id="7" name="Picture 6" descr="WAPA logo">
            <a:extLst>
              <a:ext uri="{FF2B5EF4-FFF2-40B4-BE49-F238E27FC236}">
                <a16:creationId xmlns:a16="http://schemas.microsoft.com/office/drawing/2014/main" id="{91ACA018-E598-DA46-A19C-09253FE2AB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B53BB68-814D-754A-844B-B127A2EE6A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CF43B69-073C-F24C-B59A-22C4C17DF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1866" y="6356348"/>
            <a:ext cx="635001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C386271-37C4-FC45-9125-D6E152A812C6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8F6AAAE-322E-694E-9B89-58B8DFA16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359" y="6356348"/>
            <a:ext cx="3471459" cy="365125"/>
          </a:xfrm>
          <a:prstGeom prst="rect">
            <a:avLst/>
          </a:prstGeom>
        </p:spPr>
        <p:txBody>
          <a:bodyPr lIns="0" r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5BC4F9-1873-4944-8E35-3D49D363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8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624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APA logo">
            <a:extLst>
              <a:ext uri="{FF2B5EF4-FFF2-40B4-BE49-F238E27FC236}">
                <a16:creationId xmlns:a16="http://schemas.microsoft.com/office/drawing/2014/main" id="{91ACA018-E598-DA46-A19C-09253FE2AB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1ED5AC7-90DA-8E4E-88B6-C06D9E3D1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1866" y="6356348"/>
            <a:ext cx="635001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3C2F815-F738-684B-A4FC-1D71B8B9526A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121C0AE-BAC6-4B4B-8C83-DE61A6B95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359" y="6356348"/>
            <a:ext cx="3471459" cy="365125"/>
          </a:xfrm>
          <a:prstGeom prst="rect">
            <a:avLst/>
          </a:prstGeom>
        </p:spPr>
        <p:txBody>
          <a:bodyPr lIns="0" r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BDA100B-AA69-4D4C-BA73-C0773C51C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8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75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4EAA1602-0A44-4443-B1C9-30F7AC5E5A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85767F-E117-40A6-8AE5-B88F41583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6F3C4-EEDA-4505-B5AF-F2A8CF1B18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00447C"/>
                </a:solidFill>
              </a:defRPr>
            </a:lvl1pPr>
            <a:lvl2pPr>
              <a:defRPr sz="2800">
                <a:solidFill>
                  <a:srgbClr val="00447C"/>
                </a:solidFill>
              </a:defRPr>
            </a:lvl2pPr>
            <a:lvl3pPr>
              <a:defRPr sz="2400">
                <a:solidFill>
                  <a:srgbClr val="00447C"/>
                </a:solidFill>
              </a:defRPr>
            </a:lvl3pPr>
            <a:lvl4pPr>
              <a:defRPr sz="2000">
                <a:solidFill>
                  <a:srgbClr val="00447C"/>
                </a:solidFill>
              </a:defRPr>
            </a:lvl4pPr>
            <a:lvl5pPr>
              <a:defRPr sz="2000">
                <a:solidFill>
                  <a:srgbClr val="00447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CF9E46-6117-4C06-9594-B6F5430C8AB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447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E6A4E6-ED22-6A45-A7BB-171D38DB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1866" y="6356348"/>
            <a:ext cx="635001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4AD4A87-F7C3-5F40-8F49-D992C73D8839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B7970E3-D740-0744-B384-E47B06C1C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359" y="6356348"/>
            <a:ext cx="3471459" cy="365125"/>
          </a:xfrm>
          <a:prstGeom prst="rect">
            <a:avLst/>
          </a:prstGeom>
        </p:spPr>
        <p:txBody>
          <a:bodyPr lIns="0" r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328337E-6F3E-544E-8F67-85AC3D89A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8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179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4EAA1602-0A44-4443-B1C9-30F7AC5E5A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85767F-E117-40A6-8AE5-B88F41583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6F3C4-EEDA-4505-B5AF-F2A8CF1B18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>
                <a:solidFill>
                  <a:srgbClr val="00447C"/>
                </a:solidFill>
              </a:defRPr>
            </a:lvl1pPr>
            <a:lvl2pPr>
              <a:defRPr sz="2800">
                <a:solidFill>
                  <a:srgbClr val="00447C"/>
                </a:solidFill>
              </a:defRPr>
            </a:lvl2pPr>
            <a:lvl3pPr>
              <a:defRPr sz="2400">
                <a:solidFill>
                  <a:srgbClr val="00447C"/>
                </a:solidFill>
              </a:defRPr>
            </a:lvl3pPr>
            <a:lvl4pPr>
              <a:defRPr sz="2000">
                <a:solidFill>
                  <a:srgbClr val="00447C"/>
                </a:solidFill>
              </a:defRPr>
            </a:lvl4pPr>
            <a:lvl5pPr>
              <a:defRPr sz="2000">
                <a:solidFill>
                  <a:srgbClr val="00447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icon to select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CF9E46-6117-4C06-9594-B6F5430C8AB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447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52BC927-B26F-3D4C-973C-9D741E1C1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1866" y="6356348"/>
            <a:ext cx="635001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B3ABAD8-EB46-4C44-8C4E-7D7C33C8FF5D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CAF273B-7844-BE44-9734-F6B506D82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359" y="6356348"/>
            <a:ext cx="3471459" cy="365125"/>
          </a:xfrm>
          <a:prstGeom prst="rect">
            <a:avLst/>
          </a:prstGeom>
        </p:spPr>
        <p:txBody>
          <a:bodyPr lIns="0" r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94ABA48-C62A-5A4E-8A34-AD5F71FB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8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249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5E0F6E-FDE3-9445-A492-4EB172B54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9"/>
          <a:stretch/>
        </p:blipFill>
        <p:spPr>
          <a:xfrm>
            <a:off x="8534400" y="0"/>
            <a:ext cx="3657600" cy="6858000"/>
          </a:xfrm>
          <a:prstGeom prst="rect">
            <a:avLst/>
          </a:prstGeom>
        </p:spPr>
      </p:pic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10D788A9-3E65-C741-A2B5-6B00603408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7322574" cy="792880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Topics of discussion (one line)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7A2AB-5E51-4FD5-B9B0-28CC6EB7EA53}"/>
              </a:ext>
            </a:extLst>
          </p:cNvPr>
          <p:cNvSpPr/>
          <p:nvPr userDrawn="1"/>
        </p:nvSpPr>
        <p:spPr>
          <a:xfrm>
            <a:off x="7001301" y="0"/>
            <a:ext cx="51906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47C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A8F7B5B-8F69-7243-B11C-2D133F3A83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1866" y="6356348"/>
            <a:ext cx="635001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0B98C5-47DF-2946-8986-A0FD108D37E5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5C17E3F-504A-9940-B7A6-FED42FC1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359" y="6356348"/>
            <a:ext cx="3471459" cy="365125"/>
          </a:xfrm>
          <a:prstGeom prst="rect">
            <a:avLst/>
          </a:prstGeom>
        </p:spPr>
        <p:txBody>
          <a:bodyPr lIns="0" r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4DDAA81-AD0B-914A-A7DA-6BC321FE4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8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49FBC7B6-41A3-BF48-9542-3F659AF4E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385299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1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DEB27F00-7F15-7041-BD89-3F00590C89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972421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2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D1F5F9AC-678D-1A44-9874-689F1AC41A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2579917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3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355A274-F45B-9949-8F9A-8F99185CE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3181965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4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E733535B-D409-5A4A-9DFA-15EEB295C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200" y="3784013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5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8691FF3B-BBF4-154E-9E25-2A0641154A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4376583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6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2604BE7F-48C3-7340-A29A-5559A002B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4978916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7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916A731A-07E9-114E-B685-834B0D20CD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9101" y="5581249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8</a:t>
            </a:r>
          </a:p>
        </p:txBody>
      </p:sp>
    </p:spTree>
    <p:extLst>
      <p:ext uri="{BB962C8B-B14F-4D97-AF65-F5344CB8AC3E}">
        <p14:creationId xmlns:p14="http://schemas.microsoft.com/office/powerpoint/2010/main" val="1318511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Add your ow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35A6567-7B45-4CCA-835C-8ABECF6A32F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897504" y="0"/>
            <a:ext cx="4319517" cy="6885295"/>
          </a:xfrm>
          <a:custGeom>
            <a:avLst/>
            <a:gdLst>
              <a:gd name="connsiteX0" fmla="*/ 0 w 4267200"/>
              <a:gd name="connsiteY0" fmla="*/ 6858000 h 6858000"/>
              <a:gd name="connsiteX1" fmla="*/ 1066800 w 4267200"/>
              <a:gd name="connsiteY1" fmla="*/ 0 h 6858000"/>
              <a:gd name="connsiteX2" fmla="*/ 4267200 w 4267200"/>
              <a:gd name="connsiteY2" fmla="*/ 0 h 6858000"/>
              <a:gd name="connsiteX3" fmla="*/ 3200400 w 4267200"/>
              <a:gd name="connsiteY3" fmla="*/ 6858000 h 6858000"/>
              <a:gd name="connsiteX4" fmla="*/ 0 w 4267200"/>
              <a:gd name="connsiteY4" fmla="*/ 6858000 h 6858000"/>
              <a:gd name="connsiteX0" fmla="*/ 0 w 4292221"/>
              <a:gd name="connsiteY0" fmla="*/ 6858000 h 6871647"/>
              <a:gd name="connsiteX1" fmla="*/ 1066800 w 4292221"/>
              <a:gd name="connsiteY1" fmla="*/ 0 h 6871647"/>
              <a:gd name="connsiteX2" fmla="*/ 4267200 w 4292221"/>
              <a:gd name="connsiteY2" fmla="*/ 0 h 6871647"/>
              <a:gd name="connsiteX3" fmla="*/ 4292221 w 4292221"/>
              <a:gd name="connsiteY3" fmla="*/ 6871647 h 6871647"/>
              <a:gd name="connsiteX4" fmla="*/ 0 w 4292221"/>
              <a:gd name="connsiteY4" fmla="*/ 6858000 h 6871647"/>
              <a:gd name="connsiteX0" fmla="*/ 0 w 4319517"/>
              <a:gd name="connsiteY0" fmla="*/ 6885295 h 6885295"/>
              <a:gd name="connsiteX1" fmla="*/ 1094096 w 4319517"/>
              <a:gd name="connsiteY1" fmla="*/ 0 h 6885295"/>
              <a:gd name="connsiteX2" fmla="*/ 4294496 w 4319517"/>
              <a:gd name="connsiteY2" fmla="*/ 0 h 6885295"/>
              <a:gd name="connsiteX3" fmla="*/ 4319517 w 4319517"/>
              <a:gd name="connsiteY3" fmla="*/ 6871647 h 6885295"/>
              <a:gd name="connsiteX4" fmla="*/ 0 w 4319517"/>
              <a:gd name="connsiteY4" fmla="*/ 6885295 h 688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9517" h="6885295">
                <a:moveTo>
                  <a:pt x="0" y="6885295"/>
                </a:moveTo>
                <a:lnTo>
                  <a:pt x="1094096" y="0"/>
                </a:lnTo>
                <a:lnTo>
                  <a:pt x="4294496" y="0"/>
                </a:lnTo>
                <a:cubicBezTo>
                  <a:pt x="4302836" y="2290549"/>
                  <a:pt x="4311177" y="4581098"/>
                  <a:pt x="4319517" y="6871647"/>
                </a:cubicBezTo>
                <a:lnTo>
                  <a:pt x="0" y="6885295"/>
                </a:lnTo>
                <a:close/>
              </a:path>
            </a:pathLst>
          </a:custGeom>
          <a:noFill/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F6908-7D79-4C32-BD90-175E208F65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EB8F2-660D-4931-A6BB-B74F8FE0B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3D125402-C4CD-9D40-B401-B26E379384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7C92E31-4B62-D441-B844-4462327992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72249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582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s choos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7BB904-BBCC-3345-89CF-9D0B2628899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534400" y="0"/>
            <a:ext cx="36576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10D788A9-3E65-C741-A2B5-6B00603408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7322574" cy="792880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Topics of discussion (one line)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7A2AB-5E51-4FD5-B9B0-28CC6EB7EA53}"/>
              </a:ext>
            </a:extLst>
          </p:cNvPr>
          <p:cNvSpPr/>
          <p:nvPr userDrawn="1"/>
        </p:nvSpPr>
        <p:spPr>
          <a:xfrm>
            <a:off x="7001301" y="0"/>
            <a:ext cx="51906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47C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A8F7B5B-8F69-7243-B11C-2D133F3A83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1866" y="6356348"/>
            <a:ext cx="635001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6F6D4C-3D0D-8348-A565-C26CC94F6E2E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5C17E3F-504A-9940-B7A6-FED42FC1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359" y="6356348"/>
            <a:ext cx="3471459" cy="365125"/>
          </a:xfrm>
          <a:prstGeom prst="rect">
            <a:avLst/>
          </a:prstGeom>
        </p:spPr>
        <p:txBody>
          <a:bodyPr lIns="0" r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4DDAA81-AD0B-914A-A7DA-6BC321FE4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8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49FBC7B6-41A3-BF48-9542-3F659AF4E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385299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1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DEB27F00-7F15-7041-BD89-3F00590C89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972421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2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D1F5F9AC-678D-1A44-9874-689F1AC41A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2579917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3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355A274-F45B-9949-8F9A-8F99185CE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3181965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4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E733535B-D409-5A4A-9DFA-15EEB295C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200" y="3784013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5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8691FF3B-BBF4-154E-9E25-2A0641154A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4376583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6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2604BE7F-48C3-7340-A29A-5559A002B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4978916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7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916A731A-07E9-114E-B685-834B0D20CD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9101" y="5581249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8</a:t>
            </a:r>
          </a:p>
        </p:txBody>
      </p:sp>
    </p:spTree>
    <p:extLst>
      <p:ext uri="{BB962C8B-B14F-4D97-AF65-F5344CB8AC3E}">
        <p14:creationId xmlns:p14="http://schemas.microsoft.com/office/powerpoint/2010/main" val="34914121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5E0F6E-FDE3-9445-A492-4EB172B542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1" r="10171"/>
          <a:stretch/>
        </p:blipFill>
        <p:spPr>
          <a:xfrm>
            <a:off x="8534400" y="0"/>
            <a:ext cx="3657600" cy="6858000"/>
          </a:xfrm>
          <a:prstGeom prst="rect">
            <a:avLst/>
          </a:prstGeom>
        </p:spPr>
      </p:pic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10D788A9-3E65-C741-A2B5-6B00603408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7322574" cy="792880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Agenda (one line)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7A2AB-5E51-4FD5-B9B0-28CC6EB7EA53}"/>
              </a:ext>
            </a:extLst>
          </p:cNvPr>
          <p:cNvSpPr/>
          <p:nvPr userDrawn="1"/>
        </p:nvSpPr>
        <p:spPr>
          <a:xfrm>
            <a:off x="7001301" y="0"/>
            <a:ext cx="51906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47C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A8F7B5B-8F69-7243-B11C-2D133F3A83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1866" y="6356348"/>
            <a:ext cx="635001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A28ECC-B05C-FE47-B692-B247DF141C89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5C17E3F-504A-9940-B7A6-FED42FC1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359" y="6356348"/>
            <a:ext cx="3471459" cy="365125"/>
          </a:xfrm>
          <a:prstGeom prst="rect">
            <a:avLst/>
          </a:prstGeom>
        </p:spPr>
        <p:txBody>
          <a:bodyPr lIns="0" r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4DDAA81-AD0B-914A-A7DA-6BC321FE4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8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8225AB1-B6B0-0144-9C1B-011004D15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85299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49FBC7B6-41A3-BF48-9542-3F659AF4E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5528" y="1385299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1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916BDF5D-5584-394A-9427-C466EE1EE9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972421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DEB27F00-7F15-7041-BD89-3F00590C89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5528" y="1972421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2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6CF0D92D-50C7-7946-B069-4CA29506E7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2579917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D1F5F9AC-678D-1A44-9874-689F1AC41A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15528" y="2579917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3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C211C807-D3E3-A94C-A56D-881CA9169E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3181965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355A274-F45B-9949-8F9A-8F99185CE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5528" y="3181965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4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5E6D66EA-FEDF-7542-AD73-A199682D2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3784013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E733535B-D409-5A4A-9DFA-15EEB295C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15528" y="3784013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5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AC8962B1-63A2-BE4E-AB11-B893EE34EE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200" y="4376583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8691FF3B-BBF4-154E-9E25-2A0641154A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15528" y="4376583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6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BB5CCC54-D4BE-7948-80B4-E820645F4C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4978916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2604BE7F-48C3-7340-A29A-5559A002B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15528" y="4978916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7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D4A95717-5B85-EB49-80F0-DAEDCC5563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8200" y="5567721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916A731A-07E9-114E-B685-834B0D20CD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15528" y="5567721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8</a:t>
            </a:r>
          </a:p>
        </p:txBody>
      </p:sp>
    </p:spTree>
    <p:extLst>
      <p:ext uri="{BB962C8B-B14F-4D97-AF65-F5344CB8AC3E}">
        <p14:creationId xmlns:p14="http://schemas.microsoft.com/office/powerpoint/2010/main" val="15161067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choos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10D788A9-3E65-C741-A2B5-6B00603408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7322574" cy="792880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Agenda (one line)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7A2AB-5E51-4FD5-B9B0-28CC6EB7EA53}"/>
              </a:ext>
            </a:extLst>
          </p:cNvPr>
          <p:cNvSpPr/>
          <p:nvPr userDrawn="1"/>
        </p:nvSpPr>
        <p:spPr>
          <a:xfrm>
            <a:off x="7001301" y="0"/>
            <a:ext cx="51906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47C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A8F7B5B-8F69-7243-B11C-2D133F3A83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1866" y="6356348"/>
            <a:ext cx="635001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E01CF8-3361-3F42-946E-D67CE462C5CD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5C17E3F-504A-9940-B7A6-FED42FC1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359" y="6356348"/>
            <a:ext cx="3471459" cy="365125"/>
          </a:xfrm>
          <a:prstGeom prst="rect">
            <a:avLst/>
          </a:prstGeom>
        </p:spPr>
        <p:txBody>
          <a:bodyPr lIns="0" r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4DDAA81-AD0B-914A-A7DA-6BC321FE4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8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8225AB1-B6B0-0144-9C1B-011004D15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85299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49FBC7B6-41A3-BF48-9542-3F659AF4E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5528" y="1385299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1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916BDF5D-5584-394A-9427-C466EE1EE9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972421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DEB27F00-7F15-7041-BD89-3F00590C89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5528" y="1972421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2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6CF0D92D-50C7-7946-B069-4CA29506E7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2579917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D1F5F9AC-678D-1A44-9874-689F1AC41A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15528" y="2579917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3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C211C807-D3E3-A94C-A56D-881CA9169E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3181965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355A274-F45B-9949-8F9A-8F99185CE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5528" y="3181965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4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5E6D66EA-FEDF-7542-AD73-A199682D2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3784013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E733535B-D409-5A4A-9DFA-15EEB295C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15528" y="3784013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5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AC8962B1-63A2-BE4E-AB11-B893EE34EE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200" y="4376583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8691FF3B-BBF4-154E-9E25-2A0641154A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15528" y="4376583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6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BB5CCC54-D4BE-7948-80B4-E820645F4C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4978916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2604BE7F-48C3-7340-A29A-5559A002B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15528" y="4978916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7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D4A95717-5B85-EB49-80F0-DAEDCC5563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8200" y="5563659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916A731A-07E9-114E-B685-834B0D20CD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15528" y="5563659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8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3530A55B-25D5-914E-96C0-DEF72EED8E38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720541" y="0"/>
            <a:ext cx="3471459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130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ervicer territory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66ECD084-8547-DB44-99DD-4242F1DBA3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E1B2C-84F7-430A-A934-0CBFA024F54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47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74C799-0067-344F-8A14-DCE62D6D2A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0719" y="363648"/>
            <a:ext cx="6189165" cy="587267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27FEE5A-10EE-C347-A6FE-28D6BB59DB2C}"/>
              </a:ext>
            </a:extLst>
          </p:cNvPr>
          <p:cNvSpPr txBox="1">
            <a:spLocks/>
          </p:cNvSpPr>
          <p:nvPr userDrawn="1"/>
        </p:nvSpPr>
        <p:spPr>
          <a:xfrm>
            <a:off x="839787" y="390696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447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Customer service </a:t>
            </a:r>
            <a:br>
              <a:rPr lang="en-US"/>
            </a:br>
            <a:r>
              <a:rPr lang="en-US"/>
              <a:t>territory map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323B7E3-7309-E744-A48E-B6CA44F01E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1866" y="6356348"/>
            <a:ext cx="635001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3F345BB-9292-EB46-835F-F669D30406C1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1A22D2-6350-5E47-BE9C-D47EB8B86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359" y="6356348"/>
            <a:ext cx="3471459" cy="365125"/>
          </a:xfrm>
          <a:prstGeom prst="rect">
            <a:avLst/>
          </a:prstGeom>
        </p:spPr>
        <p:txBody>
          <a:bodyPr lIns="0" r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A2A2700-63CF-A846-BBB7-A17EC683F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8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707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D93DE8E-DD4C-F344-A346-4353785637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4AADBD-6D08-EA42-9210-8F470C6F64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1866" y="6356348"/>
            <a:ext cx="635001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B44D3A9-A46C-1641-A7B9-09820956C24A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A429374-AF2C-B24A-9848-26A5F4E3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359" y="6356348"/>
            <a:ext cx="3471459" cy="365125"/>
          </a:xfrm>
          <a:prstGeom prst="rect">
            <a:avLst/>
          </a:prstGeom>
        </p:spPr>
        <p:txBody>
          <a:bodyPr lIns="0" r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D2EAE5-68DA-1A4C-8B50-74CE56B17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8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Diagram showing hydroelectric power distribution beginning at a hydroelectric dam, power flows to a switchyard then transmission towers to a distribution substation to homes and business through smaller transmission lines.">
            <a:extLst>
              <a:ext uri="{FF2B5EF4-FFF2-40B4-BE49-F238E27FC236}">
                <a16:creationId xmlns:a16="http://schemas.microsoft.com/office/drawing/2014/main" id="{0FC5B03D-7259-8F42-985B-4D525F1B4C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1653198"/>
            <a:ext cx="10789920" cy="43920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525C60-BCB2-3D4C-A30A-336D122DAFFF}"/>
              </a:ext>
            </a:extLst>
          </p:cNvPr>
          <p:cNvSpPr txBox="1"/>
          <p:nvPr userDrawn="1"/>
        </p:nvSpPr>
        <p:spPr>
          <a:xfrm>
            <a:off x="833718" y="358399"/>
            <a:ext cx="105200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Hydroelectric power distribution</a:t>
            </a:r>
          </a:p>
        </p:txBody>
      </p:sp>
    </p:spTree>
    <p:extLst>
      <p:ext uri="{BB962C8B-B14F-4D97-AF65-F5344CB8AC3E}">
        <p14:creationId xmlns:p14="http://schemas.microsoft.com/office/powerpoint/2010/main" val="3347111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D93DE8E-DD4C-F344-A346-4353785637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4AADBD-6D08-EA42-9210-8F470C6F64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1866" y="6356348"/>
            <a:ext cx="635001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B44D3A9-A46C-1641-A7B9-09820956C24A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A429374-AF2C-B24A-9848-26A5F4E3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359" y="6356348"/>
            <a:ext cx="3471459" cy="365125"/>
          </a:xfrm>
          <a:prstGeom prst="rect">
            <a:avLst/>
          </a:prstGeom>
        </p:spPr>
        <p:txBody>
          <a:bodyPr lIns="0" r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D2EAE5-68DA-1A4C-8B50-74CE56B17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8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Diagram showing hydroelectric power distribution beginning at a hydroelectric dam, power flows to a switchyard then transmission towers to a distribution substation to homes and business through smaller transmission lines.">
            <a:extLst>
              <a:ext uri="{FF2B5EF4-FFF2-40B4-BE49-F238E27FC236}">
                <a16:creationId xmlns:a16="http://schemas.microsoft.com/office/drawing/2014/main" id="{0FC5B03D-7259-8F42-985B-4D525F1B4C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1653198"/>
            <a:ext cx="10789920" cy="439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242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ydroelectric power dis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66ECD084-8547-DB44-99DD-4242F1DBA3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E1B2C-84F7-430A-A934-0CBFA024F54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47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27FEE5A-10EE-C347-A6FE-28D6BB59DB2C}"/>
              </a:ext>
            </a:extLst>
          </p:cNvPr>
          <p:cNvSpPr txBox="1">
            <a:spLocks/>
          </p:cNvSpPr>
          <p:nvPr userDrawn="1"/>
        </p:nvSpPr>
        <p:spPr>
          <a:xfrm>
            <a:off x="839787" y="390696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447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Three lines of business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74EBC0-951B-0F4E-87CB-1F3929757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" b="1398"/>
          <a:stretch/>
        </p:blipFill>
        <p:spPr>
          <a:xfrm>
            <a:off x="5048783" y="1294646"/>
            <a:ext cx="6903620" cy="4834772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A3F6072-EB9D-8145-8D2C-DDE6EDBF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1866" y="6356348"/>
            <a:ext cx="635001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FD6C2D2-24DC-DA40-B20A-D92AA7F5556E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4F7F709-EB0C-0949-8898-7C5C60BE5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359" y="6356348"/>
            <a:ext cx="3471459" cy="365125"/>
          </a:xfrm>
          <a:prstGeom prst="rect">
            <a:avLst/>
          </a:prstGeom>
        </p:spPr>
        <p:txBody>
          <a:bodyPr lIns="0" r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7A83D19-A495-3046-A51D-CB105185E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8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601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91915C-C196-43AA-9CC7-B17C0E8736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3" r="24705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10EB8F2-660D-4931-A6BB-B74F8FE0B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602038"/>
            <a:ext cx="7498080" cy="1655762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section break subtitle</a:t>
            </a:r>
          </a:p>
        </p:txBody>
      </p:sp>
      <p:pic>
        <p:nvPicPr>
          <p:cNvPr id="9" name="Picture 8" descr="WAPA logo">
            <a:extLst>
              <a:ext uri="{FF2B5EF4-FFF2-40B4-BE49-F238E27FC236}">
                <a16:creationId xmlns:a16="http://schemas.microsoft.com/office/drawing/2014/main" id="{B0F832A6-8FF7-E046-8B20-046E67CA1F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681E8EB-F8F7-5645-931E-667A75AFBE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763" y="1050925"/>
            <a:ext cx="7497762" cy="2387600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6000"/>
            </a:lvl1pPr>
          </a:lstStyle>
          <a:p>
            <a:pPr lvl="0"/>
            <a:r>
              <a:rPr lang="en-US"/>
              <a:t>Click to edit section break title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3B4081E-45B1-2B49-BF74-32C9C659CD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1866" y="6356348"/>
            <a:ext cx="635001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7C07D4-1AB7-7546-83E7-70E5DA0F6962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A6A2916-5790-074D-BC30-2923E4B92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359" y="6356348"/>
            <a:ext cx="3471459" cy="365125"/>
          </a:xfrm>
          <a:prstGeom prst="rect">
            <a:avLst/>
          </a:prstGeom>
        </p:spPr>
        <p:txBody>
          <a:bodyPr lIns="0" r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F973A8-5A13-5C4D-84F0-49850713D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8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894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hoos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35A6567-7B45-4CCA-835C-8ABECF6A32F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897504" y="0"/>
            <a:ext cx="4319517" cy="6885295"/>
          </a:xfrm>
          <a:custGeom>
            <a:avLst/>
            <a:gdLst>
              <a:gd name="connsiteX0" fmla="*/ 0 w 4267200"/>
              <a:gd name="connsiteY0" fmla="*/ 6858000 h 6858000"/>
              <a:gd name="connsiteX1" fmla="*/ 1066800 w 4267200"/>
              <a:gd name="connsiteY1" fmla="*/ 0 h 6858000"/>
              <a:gd name="connsiteX2" fmla="*/ 4267200 w 4267200"/>
              <a:gd name="connsiteY2" fmla="*/ 0 h 6858000"/>
              <a:gd name="connsiteX3" fmla="*/ 3200400 w 4267200"/>
              <a:gd name="connsiteY3" fmla="*/ 6858000 h 6858000"/>
              <a:gd name="connsiteX4" fmla="*/ 0 w 4267200"/>
              <a:gd name="connsiteY4" fmla="*/ 6858000 h 6858000"/>
              <a:gd name="connsiteX0" fmla="*/ 0 w 4292221"/>
              <a:gd name="connsiteY0" fmla="*/ 6858000 h 6871647"/>
              <a:gd name="connsiteX1" fmla="*/ 1066800 w 4292221"/>
              <a:gd name="connsiteY1" fmla="*/ 0 h 6871647"/>
              <a:gd name="connsiteX2" fmla="*/ 4267200 w 4292221"/>
              <a:gd name="connsiteY2" fmla="*/ 0 h 6871647"/>
              <a:gd name="connsiteX3" fmla="*/ 4292221 w 4292221"/>
              <a:gd name="connsiteY3" fmla="*/ 6871647 h 6871647"/>
              <a:gd name="connsiteX4" fmla="*/ 0 w 4292221"/>
              <a:gd name="connsiteY4" fmla="*/ 6858000 h 6871647"/>
              <a:gd name="connsiteX0" fmla="*/ 0 w 4319517"/>
              <a:gd name="connsiteY0" fmla="*/ 6885295 h 6885295"/>
              <a:gd name="connsiteX1" fmla="*/ 1094096 w 4319517"/>
              <a:gd name="connsiteY1" fmla="*/ 0 h 6885295"/>
              <a:gd name="connsiteX2" fmla="*/ 4294496 w 4319517"/>
              <a:gd name="connsiteY2" fmla="*/ 0 h 6885295"/>
              <a:gd name="connsiteX3" fmla="*/ 4319517 w 4319517"/>
              <a:gd name="connsiteY3" fmla="*/ 6871647 h 6885295"/>
              <a:gd name="connsiteX4" fmla="*/ 0 w 4319517"/>
              <a:gd name="connsiteY4" fmla="*/ 6885295 h 688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9517" h="6885295">
                <a:moveTo>
                  <a:pt x="0" y="6885295"/>
                </a:moveTo>
                <a:lnTo>
                  <a:pt x="1094096" y="0"/>
                </a:lnTo>
                <a:lnTo>
                  <a:pt x="4294496" y="0"/>
                </a:lnTo>
                <a:cubicBezTo>
                  <a:pt x="4302836" y="2290549"/>
                  <a:pt x="4311177" y="4581098"/>
                  <a:pt x="4319517" y="6871647"/>
                </a:cubicBezTo>
                <a:lnTo>
                  <a:pt x="0" y="6885295"/>
                </a:lnTo>
                <a:close/>
              </a:path>
            </a:pathLst>
          </a:custGeom>
          <a:noFill/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EB8F2-660D-4931-A6BB-B74F8FE0B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602038"/>
            <a:ext cx="7498080" cy="1655762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section break subtitle</a:t>
            </a:r>
          </a:p>
        </p:txBody>
      </p:sp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777B494E-0AC0-9648-A067-52E8002A5F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4CB4924F-9F87-FA4E-8A94-EAEA4AC9FA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1050925"/>
            <a:ext cx="7497762" cy="2387600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6000"/>
            </a:lvl1pPr>
          </a:lstStyle>
          <a:p>
            <a:pPr lvl="0"/>
            <a:r>
              <a:rPr lang="en-US"/>
              <a:t>Click to edit section break title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2A28318-E117-5F46-81A3-888E77290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1866" y="6356348"/>
            <a:ext cx="635001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D8B7B9-5C0F-B843-9F5B-B1DD832A61A1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3189B7F-75C0-AA49-9A70-11CB4CD4F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359" y="6356348"/>
            <a:ext cx="3471459" cy="365125"/>
          </a:xfrm>
          <a:prstGeom prst="rect">
            <a:avLst/>
          </a:prstGeom>
        </p:spPr>
        <p:txBody>
          <a:bodyPr lIns="0" r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2199053-47ED-F746-BB61-715FDB938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8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056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91915C-C196-43AA-9CC7-B17C0E8736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3" r="24705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10EB8F2-660D-4931-A6BB-B74F8FE0B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602038"/>
            <a:ext cx="7498080" cy="1655762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section break subtitle</a:t>
            </a:r>
          </a:p>
        </p:txBody>
      </p:sp>
      <p:pic>
        <p:nvPicPr>
          <p:cNvPr id="9" name="Picture 8" descr="WAPA logo">
            <a:extLst>
              <a:ext uri="{FF2B5EF4-FFF2-40B4-BE49-F238E27FC236}">
                <a16:creationId xmlns:a16="http://schemas.microsoft.com/office/drawing/2014/main" id="{B0F832A6-8FF7-E046-8B20-046E67CA1F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681E8EB-F8F7-5645-931E-667A75AFBE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763" y="1050925"/>
            <a:ext cx="7497762" cy="2387600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6000" b="1"/>
            </a:lvl1pPr>
          </a:lstStyle>
          <a:p>
            <a:pPr lvl="0"/>
            <a:r>
              <a:rPr lang="en-US"/>
              <a:t>Click to edit section break title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3B4081E-45B1-2B49-BF74-32C9C659CD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1866" y="6356348"/>
            <a:ext cx="635001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7C07D4-1AB7-7546-83E7-70E5DA0F6962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A6A2916-5790-074D-BC30-2923E4B92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359" y="6356348"/>
            <a:ext cx="3471459" cy="365125"/>
          </a:xfrm>
          <a:prstGeom prst="rect">
            <a:avLst/>
          </a:prstGeom>
        </p:spPr>
        <p:txBody>
          <a:bodyPr lIns="0" r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F973A8-5A13-5C4D-84F0-49850713D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8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37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len Canyon D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oover Dam and power plant as seen from the bypass bridge downstream of the dam.">
            <a:extLst>
              <a:ext uri="{FF2B5EF4-FFF2-40B4-BE49-F238E27FC236}">
                <a16:creationId xmlns:a16="http://schemas.microsoft.com/office/drawing/2014/main" id="{9D91915C-C196-43AA-9CC7-B17C0E8736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" r="1795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pic>
        <p:nvPicPr>
          <p:cNvPr id="9" name="Picture 8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0FFD82B1-C75F-6C4B-ABD3-0E08601A06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906FCB7-9935-D644-98FF-2C7E9B86C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1E60583-71F8-8840-AA89-2D9EED6FDD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636DEFA-58C5-3A4E-BC2E-31D067A0F5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65147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949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choos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35A6567-7B45-4CCA-835C-8ABECF6A32F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897504" y="0"/>
            <a:ext cx="4319517" cy="6885295"/>
          </a:xfrm>
          <a:custGeom>
            <a:avLst/>
            <a:gdLst>
              <a:gd name="connsiteX0" fmla="*/ 0 w 4267200"/>
              <a:gd name="connsiteY0" fmla="*/ 6858000 h 6858000"/>
              <a:gd name="connsiteX1" fmla="*/ 1066800 w 4267200"/>
              <a:gd name="connsiteY1" fmla="*/ 0 h 6858000"/>
              <a:gd name="connsiteX2" fmla="*/ 4267200 w 4267200"/>
              <a:gd name="connsiteY2" fmla="*/ 0 h 6858000"/>
              <a:gd name="connsiteX3" fmla="*/ 3200400 w 4267200"/>
              <a:gd name="connsiteY3" fmla="*/ 6858000 h 6858000"/>
              <a:gd name="connsiteX4" fmla="*/ 0 w 4267200"/>
              <a:gd name="connsiteY4" fmla="*/ 6858000 h 6858000"/>
              <a:gd name="connsiteX0" fmla="*/ 0 w 4292221"/>
              <a:gd name="connsiteY0" fmla="*/ 6858000 h 6871647"/>
              <a:gd name="connsiteX1" fmla="*/ 1066800 w 4292221"/>
              <a:gd name="connsiteY1" fmla="*/ 0 h 6871647"/>
              <a:gd name="connsiteX2" fmla="*/ 4267200 w 4292221"/>
              <a:gd name="connsiteY2" fmla="*/ 0 h 6871647"/>
              <a:gd name="connsiteX3" fmla="*/ 4292221 w 4292221"/>
              <a:gd name="connsiteY3" fmla="*/ 6871647 h 6871647"/>
              <a:gd name="connsiteX4" fmla="*/ 0 w 4292221"/>
              <a:gd name="connsiteY4" fmla="*/ 6858000 h 6871647"/>
              <a:gd name="connsiteX0" fmla="*/ 0 w 4319517"/>
              <a:gd name="connsiteY0" fmla="*/ 6885295 h 6885295"/>
              <a:gd name="connsiteX1" fmla="*/ 1094096 w 4319517"/>
              <a:gd name="connsiteY1" fmla="*/ 0 h 6885295"/>
              <a:gd name="connsiteX2" fmla="*/ 4294496 w 4319517"/>
              <a:gd name="connsiteY2" fmla="*/ 0 h 6885295"/>
              <a:gd name="connsiteX3" fmla="*/ 4319517 w 4319517"/>
              <a:gd name="connsiteY3" fmla="*/ 6871647 h 6885295"/>
              <a:gd name="connsiteX4" fmla="*/ 0 w 4319517"/>
              <a:gd name="connsiteY4" fmla="*/ 6885295 h 688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9517" h="6885295">
                <a:moveTo>
                  <a:pt x="0" y="6885295"/>
                </a:moveTo>
                <a:lnTo>
                  <a:pt x="1094096" y="0"/>
                </a:lnTo>
                <a:lnTo>
                  <a:pt x="4294496" y="0"/>
                </a:lnTo>
                <a:cubicBezTo>
                  <a:pt x="4302836" y="2290549"/>
                  <a:pt x="4311177" y="4581098"/>
                  <a:pt x="4319517" y="6871647"/>
                </a:cubicBezTo>
                <a:lnTo>
                  <a:pt x="0" y="6885295"/>
                </a:lnTo>
                <a:close/>
              </a:path>
            </a:pathLst>
          </a:custGeom>
          <a:noFill/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EB8F2-660D-4931-A6BB-B74F8FE0B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602038"/>
            <a:ext cx="7498080" cy="1655762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section break subtitle</a:t>
            </a:r>
          </a:p>
        </p:txBody>
      </p:sp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777B494E-0AC0-9648-A067-52E8002A5F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4CB4924F-9F87-FA4E-8A94-EAEA4AC9FA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1050925"/>
            <a:ext cx="7497762" cy="2387600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6000" b="1"/>
            </a:lvl1pPr>
          </a:lstStyle>
          <a:p>
            <a:pPr lvl="0"/>
            <a:r>
              <a:rPr lang="en-US"/>
              <a:t>Click to edit section break title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2A28318-E117-5F46-81A3-888E77290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1866" y="6356348"/>
            <a:ext cx="635001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D8B7B9-5C0F-B843-9F5B-B1DD832A61A1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3189B7F-75C0-AA49-9A70-11CB4CD4F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359" y="6356348"/>
            <a:ext cx="3471459" cy="365125"/>
          </a:xfrm>
          <a:prstGeom prst="rect">
            <a:avLst/>
          </a:prstGeom>
        </p:spPr>
        <p:txBody>
          <a:bodyPr lIns="0" r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2199053-47ED-F746-BB61-715FDB938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8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388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Contact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13E8026-C0DB-BF4D-A59F-BEBB3C583B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C4AF36-E93B-C041-9671-D89A1A2594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800" y="619067"/>
            <a:ext cx="5016500" cy="2209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600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Email</a:t>
            </a:r>
            <a:br>
              <a:rPr lang="en-US"/>
            </a:br>
            <a:r>
              <a:rPr lang="en-US"/>
              <a:t>Phone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22DA1E-978B-514A-ACDF-9BA7C43A2076}"/>
              </a:ext>
            </a:extLst>
          </p:cNvPr>
          <p:cNvSpPr txBox="1"/>
          <p:nvPr userDrawn="1"/>
        </p:nvSpPr>
        <p:spPr>
          <a:xfrm>
            <a:off x="978593" y="6045281"/>
            <a:ext cx="2088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www.wapa.gov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14F0375-AC1F-7F4D-8850-28C417B553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1866" y="6356348"/>
            <a:ext cx="635001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6187DC-A8B7-E64E-8458-D47A0C3E0473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F4F43D0-92B0-554B-9741-4BDB614B2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359" y="6356348"/>
            <a:ext cx="3471459" cy="365125"/>
          </a:xfrm>
          <a:prstGeom prst="rect">
            <a:avLst/>
          </a:prstGeom>
        </p:spPr>
        <p:txBody>
          <a:bodyPr lIns="0" r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C68170E-7F43-AA42-86D3-6B04D52BC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8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185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Contact Page with Social Me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13E8026-C0DB-BF4D-A59F-BEBB3C583B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C4AF36-E93B-C041-9671-D89A1A2594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800" y="619067"/>
            <a:ext cx="5016500" cy="2209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600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Email</a:t>
            </a:r>
            <a:br>
              <a:rPr lang="en-US"/>
            </a:br>
            <a:r>
              <a:rPr lang="en-US"/>
              <a:t>Phone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1E1A3CF-1B4B-EB4E-99C7-0941744647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1866" y="6356348"/>
            <a:ext cx="635001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BE1491-AF1A-C74D-8090-0A94157B1D4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6D0DC4B-640F-274F-AB4E-967764DB5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1359" y="6356348"/>
            <a:ext cx="3471459" cy="365125"/>
          </a:xfrm>
          <a:prstGeom prst="rect">
            <a:avLst/>
          </a:prstGeom>
        </p:spPr>
        <p:txBody>
          <a:bodyPr lIns="0" r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84B4502-1D05-7A4D-8D81-F44F8F50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8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acebook social media icon&#10;">
            <a:extLst>
              <a:ext uri="{FF2B5EF4-FFF2-40B4-BE49-F238E27FC236}">
                <a16:creationId xmlns:a16="http://schemas.microsoft.com/office/drawing/2014/main" id="{DB76A0B2-80E6-A549-8D11-0D38F885CC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049" y="5606006"/>
            <a:ext cx="460778" cy="460778"/>
          </a:xfrm>
          <a:prstGeom prst="rect">
            <a:avLst/>
          </a:prstGeom>
        </p:spPr>
      </p:pic>
      <p:pic>
        <p:nvPicPr>
          <p:cNvPr id="11" name="Picture 10" descr="Instagram social media icon&#10;">
            <a:extLst>
              <a:ext uri="{FF2B5EF4-FFF2-40B4-BE49-F238E27FC236}">
                <a16:creationId xmlns:a16="http://schemas.microsoft.com/office/drawing/2014/main" id="{004034D4-7C8A-E742-8B66-4DE06DF06B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407" y="5090677"/>
            <a:ext cx="460778" cy="460778"/>
          </a:xfrm>
          <a:prstGeom prst="rect">
            <a:avLst/>
          </a:prstGeom>
        </p:spPr>
      </p:pic>
      <p:pic>
        <p:nvPicPr>
          <p:cNvPr id="16" name="Picture 15" descr="YouTube social media icon&#10;">
            <a:extLst>
              <a:ext uri="{FF2B5EF4-FFF2-40B4-BE49-F238E27FC236}">
                <a16:creationId xmlns:a16="http://schemas.microsoft.com/office/drawing/2014/main" id="{1A3937C1-C958-5142-93BF-09CE25CDCB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049" y="4561520"/>
            <a:ext cx="460778" cy="460778"/>
          </a:xfrm>
          <a:prstGeom prst="rect">
            <a:avLst/>
          </a:prstGeom>
        </p:spPr>
      </p:pic>
      <p:pic>
        <p:nvPicPr>
          <p:cNvPr id="18" name="Picture 17" descr="WAPA Logo&#10;&#10;">
            <a:extLst>
              <a:ext uri="{FF2B5EF4-FFF2-40B4-BE49-F238E27FC236}">
                <a16:creationId xmlns:a16="http://schemas.microsoft.com/office/drawing/2014/main" id="{82B17E7D-2D27-8C43-94D8-7C12DC94C50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611" y="4575348"/>
            <a:ext cx="472155" cy="472155"/>
          </a:xfrm>
          <a:prstGeom prst="rect">
            <a:avLst/>
          </a:prstGeom>
        </p:spPr>
      </p:pic>
      <p:pic>
        <p:nvPicPr>
          <p:cNvPr id="20" name="Picture 19" descr="Twitter social media icon&#10;&#10;">
            <a:extLst>
              <a:ext uri="{FF2B5EF4-FFF2-40B4-BE49-F238E27FC236}">
                <a16:creationId xmlns:a16="http://schemas.microsoft.com/office/drawing/2014/main" id="{433C50CB-8880-0E45-8F7D-9FAC103BA47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299" y="5094653"/>
            <a:ext cx="460778" cy="4607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F4D9320-0BD4-9F4B-9DC9-EA4615C6726A}"/>
              </a:ext>
            </a:extLst>
          </p:cNvPr>
          <p:cNvSpPr txBox="1"/>
          <p:nvPr userDrawn="1"/>
        </p:nvSpPr>
        <p:spPr>
          <a:xfrm>
            <a:off x="2679589" y="4583387"/>
            <a:ext cx="1769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err="1">
                <a:solidFill>
                  <a:schemeClr val="bg1"/>
                </a:solidFill>
              </a:rPr>
              <a:t>www.wapa.gov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BA44AB-6CBF-A34D-B953-27DD9F334A4D}"/>
              </a:ext>
            </a:extLst>
          </p:cNvPr>
          <p:cNvSpPr txBox="1"/>
          <p:nvPr userDrawn="1"/>
        </p:nvSpPr>
        <p:spPr>
          <a:xfrm>
            <a:off x="2679589" y="5100661"/>
            <a:ext cx="225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@</a:t>
            </a:r>
            <a:r>
              <a:rPr lang="en-US" sz="2000" err="1">
                <a:solidFill>
                  <a:schemeClr val="bg1"/>
                </a:solidFill>
              </a:rPr>
              <a:t>westernareapowr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385C54-9317-D741-BDB7-B858C834FDF6}"/>
              </a:ext>
            </a:extLst>
          </p:cNvPr>
          <p:cNvSpPr txBox="1"/>
          <p:nvPr userDrawn="1"/>
        </p:nvSpPr>
        <p:spPr>
          <a:xfrm>
            <a:off x="2679589" y="5617934"/>
            <a:ext cx="3944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western-area-power-administration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326B2F-3960-2649-A6B6-ABDA0804D876}"/>
              </a:ext>
            </a:extLst>
          </p:cNvPr>
          <p:cNvSpPr txBox="1"/>
          <p:nvPr userDrawn="1"/>
        </p:nvSpPr>
        <p:spPr>
          <a:xfrm>
            <a:off x="7735483" y="4581400"/>
            <a:ext cx="2342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WesternAreaPower1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8E41C7-569A-884A-A645-03C7E566D20C}"/>
              </a:ext>
            </a:extLst>
          </p:cNvPr>
          <p:cNvSpPr txBox="1"/>
          <p:nvPr userDrawn="1"/>
        </p:nvSpPr>
        <p:spPr>
          <a:xfrm>
            <a:off x="7735483" y="5096963"/>
            <a:ext cx="2156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err="1">
                <a:solidFill>
                  <a:schemeClr val="bg1"/>
                </a:solidFill>
              </a:rPr>
              <a:t>westernareapower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C5B4F4-2BEF-5447-A750-C311AC085A04}"/>
              </a:ext>
            </a:extLst>
          </p:cNvPr>
          <p:cNvSpPr txBox="1"/>
          <p:nvPr userDrawn="1"/>
        </p:nvSpPr>
        <p:spPr>
          <a:xfrm>
            <a:off x="7735483" y="5612526"/>
            <a:ext cx="118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err="1">
                <a:solidFill>
                  <a:schemeClr val="bg1"/>
                </a:solidFill>
              </a:rPr>
              <a:t>wapa.gov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30" name="Picture 29" descr="LinkedIn social media icon&#10;">
            <a:extLst>
              <a:ext uri="{FF2B5EF4-FFF2-40B4-BE49-F238E27FC236}">
                <a16:creationId xmlns:a16="http://schemas.microsoft.com/office/drawing/2014/main" id="{87C5FD4D-80C3-DA49-8EF1-B2F8C8F1F68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299" y="5603869"/>
            <a:ext cx="462915" cy="4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643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65" y="273845"/>
            <a:ext cx="10970948" cy="114432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4D8790E-7B28-4D4C-BB2D-62D674383F9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E85F85-7FCE-2D49-B9C1-8A66D766D67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73CFBB-987C-E646-A1CE-FC667BAB6AB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C6998-6329-3D4A-8FF1-495232AB6248}" type="slidenum">
              <a:rPr lang="en-US" altLang="en-UA"/>
              <a:pPr>
                <a:defRPr/>
              </a:pPr>
              <a:t>‹#›</a:t>
            </a:fld>
            <a:endParaRPr lang="en-US" altLang="en-UA"/>
          </a:p>
        </p:txBody>
      </p:sp>
    </p:spTree>
    <p:extLst>
      <p:ext uri="{BB962C8B-B14F-4D97-AF65-F5344CB8AC3E}">
        <p14:creationId xmlns:p14="http://schemas.microsoft.com/office/powerpoint/2010/main" val="6767822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ansmissioner Tower 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ransmission tower against a blue sky">
            <a:extLst>
              <a:ext uri="{FF2B5EF4-FFF2-40B4-BE49-F238E27FC236}">
                <a16:creationId xmlns:a16="http://schemas.microsoft.com/office/drawing/2014/main" id="{56AF411A-230C-4FEB-9F75-0A0AFF094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r="1059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25783E97-3E4C-844D-95AB-D8F6A448A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3AD22B7-FEF9-4549-B408-5A7C1B28AB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1F43192-7BBC-4543-9F87-44F4EA0E59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86F74A6-2DC5-714C-A7B4-4F4C0B1D65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67544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913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ansform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229B243C-E2A9-478A-A331-75B01A8F32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pic>
        <p:nvPicPr>
          <p:cNvPr id="8" name="Picture 7" descr="A switchyard showing several power transformers.">
            <a:extLst>
              <a:ext uri="{FF2B5EF4-FFF2-40B4-BE49-F238E27FC236}">
                <a16:creationId xmlns:a16="http://schemas.microsoft.com/office/drawing/2014/main" id="{86523D02-7C02-4B74-A949-0FD451D158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2" r="26462"/>
          <a:stretch/>
        </p:blipFill>
        <p:spPr>
          <a:xfrm>
            <a:off x="7879308" y="-16552"/>
            <a:ext cx="4312692" cy="6870844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0B6AC0B-230A-C248-BB60-567E5CE5CC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32F261A-6475-714A-A369-5BFF58D9C3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F82D7EC-A7AE-AF43-A7E2-353B965F35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67811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7940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ansmission Tower Sun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inemen working on a wooden transmission tower against a blue sky">
            <a:extLst>
              <a:ext uri="{FF2B5EF4-FFF2-40B4-BE49-F238E27FC236}">
                <a16:creationId xmlns:a16="http://schemas.microsoft.com/office/drawing/2014/main" id="{68D29BC3-8DC6-4929-BA8A-0A7DE84BB4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8" r="29078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73038AE4-26B6-4340-A93A-1A7BE5715A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F6FA347-E435-C242-9854-ACF2576E88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4160AB8-6A87-E149-8715-2108020050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EB38AB0-E9A8-0649-B411-916CE75E58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74913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372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ansmission Tower St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ransmission tower with storm clouds in the background.">
            <a:extLst>
              <a:ext uri="{FF2B5EF4-FFF2-40B4-BE49-F238E27FC236}">
                <a16:creationId xmlns:a16="http://schemas.microsoft.com/office/drawing/2014/main" id="{5E49E1C0-236E-4551-B5AD-EF481FF7F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8" r="14020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F5EC89FD-5F9E-D441-969F-B3ECE20979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D3955D2-A41A-4E4D-91AB-DF722B5BCA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066252F-D394-5648-9FB0-5432485E44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DD10C23-AC53-1047-9252-0F68800F79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78464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7971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Add your ow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35A6567-7B45-4CCA-835C-8ABECF6A32F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897504" y="0"/>
            <a:ext cx="4319517" cy="6885295"/>
          </a:xfrm>
          <a:custGeom>
            <a:avLst/>
            <a:gdLst>
              <a:gd name="connsiteX0" fmla="*/ 0 w 4267200"/>
              <a:gd name="connsiteY0" fmla="*/ 6858000 h 6858000"/>
              <a:gd name="connsiteX1" fmla="*/ 1066800 w 4267200"/>
              <a:gd name="connsiteY1" fmla="*/ 0 h 6858000"/>
              <a:gd name="connsiteX2" fmla="*/ 4267200 w 4267200"/>
              <a:gd name="connsiteY2" fmla="*/ 0 h 6858000"/>
              <a:gd name="connsiteX3" fmla="*/ 3200400 w 4267200"/>
              <a:gd name="connsiteY3" fmla="*/ 6858000 h 6858000"/>
              <a:gd name="connsiteX4" fmla="*/ 0 w 4267200"/>
              <a:gd name="connsiteY4" fmla="*/ 6858000 h 6858000"/>
              <a:gd name="connsiteX0" fmla="*/ 0 w 4292221"/>
              <a:gd name="connsiteY0" fmla="*/ 6858000 h 6871647"/>
              <a:gd name="connsiteX1" fmla="*/ 1066800 w 4292221"/>
              <a:gd name="connsiteY1" fmla="*/ 0 h 6871647"/>
              <a:gd name="connsiteX2" fmla="*/ 4267200 w 4292221"/>
              <a:gd name="connsiteY2" fmla="*/ 0 h 6871647"/>
              <a:gd name="connsiteX3" fmla="*/ 4292221 w 4292221"/>
              <a:gd name="connsiteY3" fmla="*/ 6871647 h 6871647"/>
              <a:gd name="connsiteX4" fmla="*/ 0 w 4292221"/>
              <a:gd name="connsiteY4" fmla="*/ 6858000 h 6871647"/>
              <a:gd name="connsiteX0" fmla="*/ 0 w 4319517"/>
              <a:gd name="connsiteY0" fmla="*/ 6885295 h 6885295"/>
              <a:gd name="connsiteX1" fmla="*/ 1094096 w 4319517"/>
              <a:gd name="connsiteY1" fmla="*/ 0 h 6885295"/>
              <a:gd name="connsiteX2" fmla="*/ 4294496 w 4319517"/>
              <a:gd name="connsiteY2" fmla="*/ 0 h 6885295"/>
              <a:gd name="connsiteX3" fmla="*/ 4319517 w 4319517"/>
              <a:gd name="connsiteY3" fmla="*/ 6871647 h 6885295"/>
              <a:gd name="connsiteX4" fmla="*/ 0 w 4319517"/>
              <a:gd name="connsiteY4" fmla="*/ 6885295 h 688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9517" h="6885295">
                <a:moveTo>
                  <a:pt x="0" y="6885295"/>
                </a:moveTo>
                <a:lnTo>
                  <a:pt x="1094096" y="0"/>
                </a:lnTo>
                <a:lnTo>
                  <a:pt x="4294496" y="0"/>
                </a:lnTo>
                <a:cubicBezTo>
                  <a:pt x="4302836" y="2290549"/>
                  <a:pt x="4311177" y="4581098"/>
                  <a:pt x="4319517" y="6871647"/>
                </a:cubicBezTo>
                <a:lnTo>
                  <a:pt x="0" y="6885295"/>
                </a:lnTo>
                <a:close/>
              </a:path>
            </a:pathLst>
          </a:custGeom>
          <a:noFill/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F6908-7D79-4C32-BD90-175E208F65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EB8F2-660D-4931-A6BB-B74F8FE0B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3D125402-C4CD-9D40-B401-B26E379384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7C92E31-4B62-D441-B844-4462327992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72249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9428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len Canyon D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oover Dam and power plant as seen from the bypass bridge downstream of the dam.">
            <a:extLst>
              <a:ext uri="{FF2B5EF4-FFF2-40B4-BE49-F238E27FC236}">
                <a16:creationId xmlns:a16="http://schemas.microsoft.com/office/drawing/2014/main" id="{9D91915C-C196-43AA-9CC7-B17C0E8736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" r="1795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pic>
        <p:nvPicPr>
          <p:cNvPr id="9" name="Picture 8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0FFD82B1-C75F-6C4B-ABD3-0E08601A06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906FCB7-9935-D644-98FF-2C7E9B86C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1E60583-71F8-8840-AA89-2D9EED6FDD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636DEFA-58C5-3A4E-BC2E-31D067A0F5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65147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84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Hydropower Gen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4EC5EC-6EBE-4290-A083-5046748754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49343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pic>
        <p:nvPicPr>
          <p:cNvPr id="9" name="Picture 8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EB64406B-1669-3F40-85F6-E37997A00D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2E6E6B6-46E4-9F41-B668-E5E04F8344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79A7C97-115D-814B-A20F-7305E01790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38DDC99-3A5D-7B41-80D9-322FF579BE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60708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503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Hydropower Gen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4EC5EC-6EBE-4290-A083-5046748754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49343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pic>
        <p:nvPicPr>
          <p:cNvPr id="9" name="Picture 8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EB64406B-1669-3F40-85F6-E37997A00D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2E6E6B6-46E4-9F41-B668-E5E04F8344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519396"/>
            <a:ext cx="7498080" cy="1909604"/>
          </a:xfrm>
        </p:spPr>
        <p:txBody>
          <a:bodyPr anchor="b"/>
          <a:lstStyle>
            <a:lvl1pPr algn="ctr">
              <a:defRPr sz="6000">
                <a:solidFill>
                  <a:srgbClr val="00447C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79A7C97-115D-814B-A20F-7305E01790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501386"/>
            <a:ext cx="7498080" cy="1035104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38DDC99-3A5D-7B41-80D9-322FF579BE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4633913"/>
            <a:ext cx="7497762" cy="160708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0340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9440E95B-D46A-3643-B228-055B252B2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9229478-C9A6-284B-B08F-763E6CE8FF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4633913"/>
            <a:ext cx="10515601" cy="1473924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46C74D-35A9-3449-AB51-72576D56A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39030"/>
            <a:ext cx="10515600" cy="1617584"/>
          </a:xfrm>
        </p:spPr>
        <p:txBody>
          <a:bodyPr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6D20F4-3DF4-4045-B54A-89B8D5FD1B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429000"/>
            <a:ext cx="10515600" cy="1101725"/>
          </a:xfrm>
        </p:spPr>
        <p:txBody>
          <a:bodyPr/>
          <a:lstStyle>
            <a:lvl1pPr marL="0" indent="0" algn="ctr">
              <a:buFontTx/>
              <a:buNone/>
              <a:defRPr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</p:spTree>
    <p:extLst>
      <p:ext uri="{BB962C8B-B14F-4D97-AF65-F5344CB8AC3E}">
        <p14:creationId xmlns:p14="http://schemas.microsoft.com/office/powerpoint/2010/main" val="27142953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07F29471-C12A-1448-8E39-305BA6C08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A978AF-0DF7-43B3-83C8-5E135B2833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3E9BD-ED1A-4E1F-A565-8E4894A321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2544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FE8F0-F773-1149-8BA0-2835DBD5A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3C5EB-D1DE-F74A-96C7-7714ED315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0AF48-237E-C14A-BB1A-EFB42EF18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25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APA logo">
            <a:extLst>
              <a:ext uri="{FF2B5EF4-FFF2-40B4-BE49-F238E27FC236}">
                <a16:creationId xmlns:a16="http://schemas.microsoft.com/office/drawing/2014/main" id="{77369AF1-8F90-164D-A89E-C4520D658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09D27-D311-41D9-A949-4333FBC3241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20595D-0EDE-40CC-96BC-65A90D47467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2FAEC-AEE0-4A47-84BB-10C337501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6356E8-16F9-1949-B92C-5DF9E09FE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B1C7BB-413F-454D-AC08-B93D1099A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890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10D788A9-3E65-C741-A2B5-6B0060340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966F413-FA40-43CC-B5A7-52AC05CC46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0875" y="0"/>
            <a:ext cx="51911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5486400" cy="1325563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09D27-D311-41D9-A949-4333FBC3241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486400" cy="435133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7A2AB-5E51-4FD5-B9B0-28CC6EB7EA53}"/>
              </a:ext>
            </a:extLst>
          </p:cNvPr>
          <p:cNvSpPr/>
          <p:nvPr userDrawn="1"/>
        </p:nvSpPr>
        <p:spPr>
          <a:xfrm>
            <a:off x="7001301" y="0"/>
            <a:ext cx="51906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47C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9C066-78A0-4A42-A837-A5C07AEBC20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D618-A830-6448-A7A4-7C7937DAE6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03334-779E-0844-A37D-96951639BF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434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6F2A4554-290E-E84F-9E8D-22B7E75D29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04CE0-D7CE-4A21-A374-209F8A9787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B6457-4264-4DFA-9459-33357701EAE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00447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23BBC-7C71-4F92-AB37-26D50DE2318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B54A2B-9DE6-4581-8798-80394BA3E6A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00447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A636AC-100D-4838-8EF5-0167820DA80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277059-7C04-014F-9869-67E7E666E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EE60FE-D548-D941-B8FE-32A58AD93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21B25D-61D8-714E-BDB0-887A8E917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044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D93DE8E-DD4C-F344-A346-4353785637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434BC-6FBE-461A-A6F0-FCFFCC92DC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F278A-BE1C-B144-9E98-AB9C51360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4FACF-45EC-1A45-A11E-B04A95F5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B6763-C8FF-8A43-8D43-12FF97B9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822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49F6E43-BCFE-0249-B20B-EAD8AF3018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23700 w 12192000"/>
              <a:gd name="connsiteY0" fmla="*/ 6052876 h 6858000"/>
              <a:gd name="connsiteX1" fmla="*/ 249069 w 12192000"/>
              <a:gd name="connsiteY1" fmla="*/ 6127508 h 6858000"/>
              <a:gd name="connsiteX2" fmla="*/ 249069 w 12192000"/>
              <a:gd name="connsiteY2" fmla="*/ 6488417 h 6858000"/>
              <a:gd name="connsiteX3" fmla="*/ 323700 w 12192000"/>
              <a:gd name="connsiteY3" fmla="*/ 6563111 h 6858000"/>
              <a:gd name="connsiteX4" fmla="*/ 684547 w 12192000"/>
              <a:gd name="connsiteY4" fmla="*/ 6563111 h 6858000"/>
              <a:gd name="connsiteX5" fmla="*/ 759178 w 12192000"/>
              <a:gd name="connsiteY5" fmla="*/ 6488417 h 6858000"/>
              <a:gd name="connsiteX6" fmla="*/ 759178 w 12192000"/>
              <a:gd name="connsiteY6" fmla="*/ 6153774 h 6858000"/>
              <a:gd name="connsiteX7" fmla="*/ 759178 w 12192000"/>
              <a:gd name="connsiteY7" fmla="*/ 6127508 h 6858000"/>
              <a:gd name="connsiteX8" fmla="*/ 684547 w 12192000"/>
              <a:gd name="connsiteY8" fmla="*/ 6052876 h 6858000"/>
              <a:gd name="connsiteX9" fmla="*/ 0 w 12192000"/>
              <a:gd name="connsiteY9" fmla="*/ 0 h 6858000"/>
              <a:gd name="connsiteX10" fmla="*/ 12192000 w 12192000"/>
              <a:gd name="connsiteY10" fmla="*/ 0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323700" y="6052876"/>
                </a:moveTo>
                <a:cubicBezTo>
                  <a:pt x="282483" y="6052876"/>
                  <a:pt x="249069" y="6086289"/>
                  <a:pt x="249069" y="6127508"/>
                </a:cubicBezTo>
                <a:lnTo>
                  <a:pt x="249069" y="6488417"/>
                </a:lnTo>
                <a:cubicBezTo>
                  <a:pt x="249069" y="6529647"/>
                  <a:pt x="282470" y="6563074"/>
                  <a:pt x="323700" y="6563111"/>
                </a:cubicBezTo>
                <a:lnTo>
                  <a:pt x="684547" y="6563111"/>
                </a:lnTo>
                <a:cubicBezTo>
                  <a:pt x="725777" y="6563074"/>
                  <a:pt x="759178" y="6529647"/>
                  <a:pt x="759178" y="6488417"/>
                </a:cubicBezTo>
                <a:lnTo>
                  <a:pt x="759178" y="6153774"/>
                </a:lnTo>
                <a:lnTo>
                  <a:pt x="759178" y="6127508"/>
                </a:lnTo>
                <a:cubicBezTo>
                  <a:pt x="759178" y="6086289"/>
                  <a:pt x="725765" y="6052876"/>
                  <a:pt x="684547" y="60528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Picture 5" descr="The WAPA graphic with green and blue and a white lightning bolt.">
            <a:extLst>
              <a:ext uri="{FF2B5EF4-FFF2-40B4-BE49-F238E27FC236}">
                <a16:creationId xmlns:a16="http://schemas.microsoft.com/office/drawing/2014/main" id="{E70A856A-5DDF-43E1-8BDA-1F78BAAB86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035040"/>
            <a:ext cx="548640" cy="548640"/>
          </a:xfrm>
          <a:prstGeom prst="rect">
            <a:avLst/>
          </a:prstGeom>
        </p:spPr>
      </p:pic>
      <p:pic>
        <p:nvPicPr>
          <p:cNvPr id="7" name="Picture 6" descr="WAPA logo">
            <a:extLst>
              <a:ext uri="{FF2B5EF4-FFF2-40B4-BE49-F238E27FC236}">
                <a16:creationId xmlns:a16="http://schemas.microsoft.com/office/drawing/2014/main" id="{91ACA018-E598-DA46-A19C-09253FE2AB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B53BB68-814D-754A-844B-B127A2EE6A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DF9721-D11A-EC4A-949F-9EF25941536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25AF18-D8F5-0246-AB5E-ED851A4DA7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79980-CE95-A747-98A6-5963E6B617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152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APA logo">
            <a:extLst>
              <a:ext uri="{FF2B5EF4-FFF2-40B4-BE49-F238E27FC236}">
                <a16:creationId xmlns:a16="http://schemas.microsoft.com/office/drawing/2014/main" id="{91ACA018-E598-DA46-A19C-09253FE2AB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B56AED-853D-1447-A1B8-78FB592C1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985140-CF4D-C844-B4A2-6E4BE67A0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2FC32-A856-F042-A226-C08700AC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926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4EAA1602-0A44-4443-B1C9-30F7AC5E5A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85767F-E117-40A6-8AE5-B88F41583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6F3C4-EEDA-4505-B5AF-F2A8CF1B18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00447C"/>
                </a:solidFill>
              </a:defRPr>
            </a:lvl1pPr>
            <a:lvl2pPr>
              <a:defRPr sz="2800">
                <a:solidFill>
                  <a:srgbClr val="00447C"/>
                </a:solidFill>
              </a:defRPr>
            </a:lvl2pPr>
            <a:lvl3pPr>
              <a:defRPr sz="2400">
                <a:solidFill>
                  <a:srgbClr val="00447C"/>
                </a:solidFill>
              </a:defRPr>
            </a:lvl3pPr>
            <a:lvl4pPr>
              <a:defRPr sz="2000">
                <a:solidFill>
                  <a:srgbClr val="00447C"/>
                </a:solidFill>
              </a:defRPr>
            </a:lvl4pPr>
            <a:lvl5pPr>
              <a:defRPr sz="2000">
                <a:solidFill>
                  <a:srgbClr val="00447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CF9E46-6117-4C06-9594-B6F5430C8AB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447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39729-15F2-2340-B068-3DE01AC85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BB6FBE-FD50-8D44-A799-335CAFBC2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35CB2-7106-1148-B334-F5F15F05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42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 with Western Area Power Administration to the right of logo that includes a lightning bolt.">
            <a:extLst>
              <a:ext uri="{FF2B5EF4-FFF2-40B4-BE49-F238E27FC236}">
                <a16:creationId xmlns:a16="http://schemas.microsoft.com/office/drawing/2014/main" id="{9440E95B-D46A-3643-B228-055B252B2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313916"/>
            <a:ext cx="2743200" cy="574766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9229478-C9A6-284B-B08F-763E6CE8FF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4633913"/>
            <a:ext cx="10515601" cy="1473924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0" smtClean="0">
                <a:solidFill>
                  <a:srgbClr val="4F89BD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Name [of person presenting]</a:t>
            </a:r>
            <a:br>
              <a:rPr lang="en-US"/>
            </a:br>
            <a:r>
              <a:rPr lang="en-US"/>
              <a:t>Delivered to [insert group delivered to]</a:t>
            </a:r>
            <a:br>
              <a:rPr lang="en-US"/>
            </a:br>
            <a:r>
              <a:rPr lang="en-US" b="0" i="0">
                <a:effectLst/>
                <a:latin typeface="+mn-lt"/>
              </a:rPr>
              <a:t>Dec. 9, 2021</a:t>
            </a:r>
            <a:endParaRPr lang="en-US" b="0" i="0">
              <a:effectLst/>
              <a:latin typeface="Segoe UI" panose="020B0502040204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46C74D-35A9-3449-AB51-72576D56A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39030"/>
            <a:ext cx="10515600" cy="1617584"/>
          </a:xfrm>
        </p:spPr>
        <p:txBody>
          <a:bodyPr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title</a:t>
            </a:r>
            <a:br>
              <a:rPr lang="en-US"/>
            </a:br>
            <a:r>
              <a:rPr lang="en-US"/>
              <a:t>maximum two lines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6D20F4-3DF4-4045-B54A-89B8D5FD1B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429000"/>
            <a:ext cx="10515600" cy="1101725"/>
          </a:xfrm>
        </p:spPr>
        <p:txBody>
          <a:bodyPr/>
          <a:lstStyle>
            <a:lvl1pPr marL="0" indent="0" algn="ctr">
              <a:buFontTx/>
              <a:buNone/>
              <a:defRPr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r>
              <a:rPr lang="en-US"/>
              <a:t>Click to edit subtitle</a:t>
            </a:r>
            <a:br>
              <a:rPr lang="en-US"/>
            </a:br>
            <a:r>
              <a:rPr lang="en-US"/>
              <a:t>maximum two lines</a:t>
            </a:r>
          </a:p>
        </p:txBody>
      </p:sp>
    </p:spTree>
    <p:extLst>
      <p:ext uri="{BB962C8B-B14F-4D97-AF65-F5344CB8AC3E}">
        <p14:creationId xmlns:p14="http://schemas.microsoft.com/office/powerpoint/2010/main" val="2314220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4EAA1602-0A44-4443-B1C9-30F7AC5E5A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85767F-E117-40A6-8AE5-B88F41583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6F3C4-EEDA-4505-B5AF-F2A8CF1B18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>
                <a:solidFill>
                  <a:srgbClr val="00447C"/>
                </a:solidFill>
              </a:defRPr>
            </a:lvl1pPr>
            <a:lvl2pPr>
              <a:defRPr sz="2800">
                <a:solidFill>
                  <a:srgbClr val="00447C"/>
                </a:solidFill>
              </a:defRPr>
            </a:lvl2pPr>
            <a:lvl3pPr>
              <a:defRPr sz="2400">
                <a:solidFill>
                  <a:srgbClr val="00447C"/>
                </a:solidFill>
              </a:defRPr>
            </a:lvl3pPr>
            <a:lvl4pPr>
              <a:defRPr sz="2000">
                <a:solidFill>
                  <a:srgbClr val="00447C"/>
                </a:solidFill>
              </a:defRPr>
            </a:lvl4pPr>
            <a:lvl5pPr>
              <a:defRPr sz="2000">
                <a:solidFill>
                  <a:srgbClr val="00447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icon to select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CF9E46-6117-4C06-9594-B6F5430C8AB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447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2D965-41AC-1B4E-ADAC-0EAE73EDC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FFCA8-C04B-DE4A-A81E-CBE6142C0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600026-908F-914F-8562-D054765B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960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D93DE8E-DD4C-F344-A346-4353785637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F929C79-10FE-7E4E-9D29-3F353CB6F0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032250" cy="6858000"/>
          </a:xfrm>
          <a:custGeom>
            <a:avLst/>
            <a:gdLst>
              <a:gd name="connsiteX0" fmla="*/ 319284 w 4032250"/>
              <a:gd name="connsiteY0" fmla="*/ 6051443 h 6858000"/>
              <a:gd name="connsiteX1" fmla="*/ 245896 w 4032250"/>
              <a:gd name="connsiteY1" fmla="*/ 6134356 h 6858000"/>
              <a:gd name="connsiteX2" fmla="*/ 245896 w 4032250"/>
              <a:gd name="connsiteY2" fmla="*/ 6489249 h 6858000"/>
              <a:gd name="connsiteX3" fmla="*/ 319284 w 4032250"/>
              <a:gd name="connsiteY3" fmla="*/ 6562699 h 6858000"/>
              <a:gd name="connsiteX4" fmla="*/ 674115 w 4032250"/>
              <a:gd name="connsiteY4" fmla="*/ 6562699 h 6858000"/>
              <a:gd name="connsiteX5" fmla="*/ 757027 w 4032250"/>
              <a:gd name="connsiteY5" fmla="*/ 6492424 h 6858000"/>
              <a:gd name="connsiteX6" fmla="*/ 757027 w 4032250"/>
              <a:gd name="connsiteY6" fmla="*/ 6163359 h 6858000"/>
              <a:gd name="connsiteX7" fmla="*/ 757027 w 4032250"/>
              <a:gd name="connsiteY7" fmla="*/ 6131181 h 6858000"/>
              <a:gd name="connsiteX8" fmla="*/ 674114 w 4032250"/>
              <a:gd name="connsiteY8" fmla="*/ 6051443 h 6858000"/>
              <a:gd name="connsiteX9" fmla="*/ 0 w 4032250"/>
              <a:gd name="connsiteY9" fmla="*/ 0 h 6858000"/>
              <a:gd name="connsiteX10" fmla="*/ 4032250 w 4032250"/>
              <a:gd name="connsiteY10" fmla="*/ 0 h 6858000"/>
              <a:gd name="connsiteX11" fmla="*/ 4032250 w 4032250"/>
              <a:gd name="connsiteY11" fmla="*/ 6858000 h 6858000"/>
              <a:gd name="connsiteX12" fmla="*/ 0 w 403225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32250" h="6858000">
                <a:moveTo>
                  <a:pt x="319284" y="6051443"/>
                </a:moveTo>
                <a:cubicBezTo>
                  <a:pt x="278753" y="6051443"/>
                  <a:pt x="245896" y="6093825"/>
                  <a:pt x="245896" y="6134356"/>
                </a:cubicBezTo>
                <a:lnTo>
                  <a:pt x="245896" y="6489249"/>
                </a:lnTo>
                <a:cubicBezTo>
                  <a:pt x="245896" y="6529793"/>
                  <a:pt x="278740" y="6562662"/>
                  <a:pt x="319284" y="6562699"/>
                </a:cubicBezTo>
                <a:lnTo>
                  <a:pt x="674115" y="6562699"/>
                </a:lnTo>
                <a:cubicBezTo>
                  <a:pt x="714658" y="6562662"/>
                  <a:pt x="757027" y="6532968"/>
                  <a:pt x="757027" y="6492424"/>
                </a:cubicBezTo>
                <a:lnTo>
                  <a:pt x="757027" y="6163359"/>
                </a:lnTo>
                <a:lnTo>
                  <a:pt x="757027" y="6131181"/>
                </a:lnTo>
                <a:cubicBezTo>
                  <a:pt x="760202" y="6071601"/>
                  <a:pt x="714645" y="6051443"/>
                  <a:pt x="674114" y="6051443"/>
                </a:cubicBezTo>
                <a:close/>
                <a:moveTo>
                  <a:pt x="0" y="0"/>
                </a:moveTo>
                <a:lnTo>
                  <a:pt x="4032250" y="0"/>
                </a:lnTo>
                <a:lnTo>
                  <a:pt x="40322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Picture of speaker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434BC-6FBE-461A-A6F0-FCFFCC92DC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7433" y="365125"/>
            <a:ext cx="6956366" cy="1325563"/>
          </a:xfrm>
        </p:spPr>
        <p:txBody>
          <a:bodyPr anchor="b"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F278A-BE1C-B144-9E98-AB9C51360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4FACF-45EC-1A45-A11E-B04A95F5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B6763-C8FF-8A43-8D43-12FF97B9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904913-A758-EC45-BF81-E81B0B79C3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33" y="1903413"/>
            <a:ext cx="6956367" cy="63554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Section Subtitle Title– Single 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9344D51-0EF5-534E-89F6-5D2E65DCEF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97432" y="4805363"/>
            <a:ext cx="6956367" cy="12128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C1FDC8-84A3-8541-AFA9-E0E3191D4ABE}"/>
              </a:ext>
            </a:extLst>
          </p:cNvPr>
          <p:cNvCxnSpPr>
            <a:cxnSpLocks/>
          </p:cNvCxnSpPr>
          <p:nvPr userDrawn="1"/>
        </p:nvCxnSpPr>
        <p:spPr>
          <a:xfrm>
            <a:off x="4397433" y="1797051"/>
            <a:ext cx="693670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9144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ansmission tower located in a field of daisies.">
            <a:extLst>
              <a:ext uri="{FF2B5EF4-FFF2-40B4-BE49-F238E27FC236}">
                <a16:creationId xmlns:a16="http://schemas.microsoft.com/office/drawing/2014/main" id="{295E0F6E-FDE3-9445-A492-4EB172B54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16000"/>
          <a:stretch/>
        </p:blipFill>
        <p:spPr>
          <a:xfrm>
            <a:off x="8534400" y="0"/>
            <a:ext cx="3657600" cy="6858000"/>
          </a:xfrm>
          <a:prstGeom prst="rect">
            <a:avLst/>
          </a:prstGeom>
        </p:spPr>
      </p:pic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10D788A9-3E65-C741-A2B5-6B00603408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7322574" cy="792880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Topics of discussion (one line)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7A2AB-5E51-4FD5-B9B0-28CC6EB7EA53}"/>
              </a:ext>
            </a:extLst>
          </p:cNvPr>
          <p:cNvSpPr/>
          <p:nvPr userDrawn="1"/>
        </p:nvSpPr>
        <p:spPr>
          <a:xfrm>
            <a:off x="7001301" y="0"/>
            <a:ext cx="51906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47C"/>
              </a:solidFill>
            </a:endParaRP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49FBC7B6-41A3-BF48-9542-3F659AF4E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385299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1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DEB27F00-7F15-7041-BD89-3F00590C89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972421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2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D1F5F9AC-678D-1A44-9874-689F1AC41A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2579917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3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355A274-F45B-9949-8F9A-8F99185CE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3181965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4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E733535B-D409-5A4A-9DFA-15EEB295C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200" y="3784013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5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8691FF3B-BBF4-154E-9E25-2A0641154A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4376583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6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2604BE7F-48C3-7340-A29A-5559A002B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4978916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7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916A731A-07E9-114E-B685-834B0D20CD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9101" y="5581249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8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4F50FD-BA3E-4140-A8E6-899AFA71673C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EA7C11-4B40-E443-A2DB-1B93DB4E5E54}" type="datetime5">
              <a:rPr lang="en-US" smtClean="0"/>
              <a:pPr/>
              <a:t>8-Dec-24</a:t>
            </a:fld>
            <a:r>
              <a:rPr lang="en-US"/>
              <a:t> |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A6F5D-E771-D148-99A2-AB02C4CD1ED5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F6E8E-9115-6647-A9AB-4A7E3B589A3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580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s choos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7BB904-BBCC-3345-89CF-9D0B2628899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534400" y="0"/>
            <a:ext cx="36576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10D788A9-3E65-C741-A2B5-6B0060340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7322574" cy="792880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Topics of discussion (one line)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7A2AB-5E51-4FD5-B9B0-28CC6EB7EA53}"/>
              </a:ext>
            </a:extLst>
          </p:cNvPr>
          <p:cNvSpPr/>
          <p:nvPr userDrawn="1"/>
        </p:nvSpPr>
        <p:spPr>
          <a:xfrm>
            <a:off x="7001301" y="0"/>
            <a:ext cx="51906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47C"/>
              </a:solidFill>
            </a:endParaRP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49FBC7B6-41A3-BF48-9542-3F659AF4E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385299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1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DEB27F00-7F15-7041-BD89-3F00590C89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972421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2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D1F5F9AC-678D-1A44-9874-689F1AC41A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2579917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3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355A274-F45B-9949-8F9A-8F99185CE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3181965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4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E733535B-D409-5A4A-9DFA-15EEB295C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200" y="3784013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5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8691FF3B-BBF4-154E-9E25-2A0641154A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4376583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6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2604BE7F-48C3-7340-A29A-5559A002B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4978916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7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916A731A-07E9-114E-B685-834B0D20CD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9101" y="5581249"/>
            <a:ext cx="7322574" cy="39211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u="none"/>
            </a:lvl1pPr>
          </a:lstStyle>
          <a:p>
            <a:pPr lvl="0"/>
            <a:r>
              <a:rPr lang="en-US"/>
              <a:t>Edit topic 8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02377F-EC1F-CF47-AF82-63ED6DB0980A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EA7C11-4B40-E443-A2DB-1B93DB4E5E54}" type="datetime5">
              <a:rPr lang="en-US" smtClean="0"/>
              <a:pPr/>
              <a:t>8-Dec-24</a:t>
            </a:fld>
            <a:r>
              <a:rPr lang="en-US"/>
              <a:t>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C4EFFF-BE5A-A845-BA9E-01F677815A3B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B18DF-DE50-3849-9858-1823F2F3DDA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167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5E0F6E-FDE3-9445-A492-4EB172B542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r="10104"/>
          <a:stretch/>
        </p:blipFill>
        <p:spPr>
          <a:xfrm>
            <a:off x="8534400" y="0"/>
            <a:ext cx="3657600" cy="6858000"/>
          </a:xfrm>
          <a:prstGeom prst="rect">
            <a:avLst/>
          </a:prstGeom>
        </p:spPr>
      </p:pic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10D788A9-3E65-C741-A2B5-6B00603408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7322574" cy="792880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Agenda (one line)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7A2AB-5E51-4FD5-B9B0-28CC6EB7EA53}"/>
              </a:ext>
            </a:extLst>
          </p:cNvPr>
          <p:cNvSpPr/>
          <p:nvPr userDrawn="1"/>
        </p:nvSpPr>
        <p:spPr>
          <a:xfrm>
            <a:off x="7001301" y="0"/>
            <a:ext cx="51906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47C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8225AB1-B6B0-0144-9C1B-011004D15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85299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49FBC7B6-41A3-BF48-9542-3F659AF4E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5528" y="1385299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1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916BDF5D-5584-394A-9427-C466EE1EE9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972421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DEB27F00-7F15-7041-BD89-3F00590C89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5528" y="1972421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2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6CF0D92D-50C7-7946-B069-4CA29506E7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2579917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D1F5F9AC-678D-1A44-9874-689F1AC41A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15528" y="2579917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3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C211C807-D3E3-A94C-A56D-881CA9169E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3181965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355A274-F45B-9949-8F9A-8F99185CE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5528" y="3181965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4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5E6D66EA-FEDF-7542-AD73-A199682D2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3784013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E733535B-D409-5A4A-9DFA-15EEB295C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15528" y="3784013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5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AC8962B1-63A2-BE4E-AB11-B893EE34EE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200" y="4376583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8691FF3B-BBF4-154E-9E25-2A0641154A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15528" y="4376583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6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BB5CCC54-D4BE-7948-80B4-E820645F4C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4978916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2604BE7F-48C3-7340-A29A-5559A002B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15528" y="4978916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7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D4A95717-5B85-EB49-80F0-DAEDCC5563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8200" y="5567721"/>
            <a:ext cx="2622755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916A731A-07E9-114E-B685-834B0D20CD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15528" y="5567721"/>
            <a:ext cx="4645246" cy="392113"/>
          </a:xfrm>
        </p:spPr>
        <p:txBody>
          <a:bodyPr/>
          <a:lstStyle>
            <a:lvl1pPr marL="0" indent="0">
              <a:buFontTx/>
              <a:buNone/>
              <a:defRPr u="none"/>
            </a:lvl1pPr>
          </a:lstStyle>
          <a:p>
            <a:pPr lvl="0"/>
            <a:r>
              <a:rPr lang="en-US"/>
              <a:t>Agenda 8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327675-E89F-9C49-8E38-397ED72B439E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EA7C11-4B40-E443-A2DB-1B93DB4E5E54}" type="datetime5">
              <a:rPr lang="en-US" smtClean="0"/>
              <a:pPr/>
              <a:t>8-Dec-24</a:t>
            </a:fld>
            <a:r>
              <a:rPr lang="en-US"/>
              <a:t> |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D8817-26D1-E34C-9E56-49927E3D85D7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149E7-9407-884F-BF7B-5A8157DFD1D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655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choos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APA logo">
            <a:extLst>
              <a:ext uri="{FF2B5EF4-FFF2-40B4-BE49-F238E27FC236}">
                <a16:creationId xmlns:a16="http://schemas.microsoft.com/office/drawing/2014/main" id="{10D788A9-3E65-C741-A2B5-6B0060340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FA0E2-DBF0-4D1E-9683-4EF88F7F1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7322574" cy="792880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Agenda (one line)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7A2AB-5E51-4FD5-B9B0-28CC6EB7EA53}"/>
              </a:ext>
            </a:extLst>
          </p:cNvPr>
          <p:cNvSpPr/>
          <p:nvPr userDrawn="1"/>
        </p:nvSpPr>
        <p:spPr>
          <a:xfrm>
            <a:off x="7001301" y="0"/>
            <a:ext cx="519069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47C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8225AB1-B6B0-0144-9C1B-011004D152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85299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49FBC7B6-41A3-BF48-9542-3F659AF4E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5528" y="1385299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1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916BDF5D-5584-394A-9427-C466EE1EE9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972421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DEB27F00-7F15-7041-BD89-3F00590C89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5528" y="1972421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2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6CF0D92D-50C7-7946-B069-4CA29506E7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2579917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D1F5F9AC-678D-1A44-9874-689F1AC41A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15528" y="2579917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3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C211C807-D3E3-A94C-A56D-881CA9169E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3181965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8355A274-F45B-9949-8F9A-8F99185CE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5528" y="3181965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4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5E6D66EA-FEDF-7542-AD73-A199682D2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3784013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E733535B-D409-5A4A-9DFA-15EEB295C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15528" y="3784013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5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AC8962B1-63A2-BE4E-AB11-B893EE34EE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200" y="4376583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8691FF3B-BBF4-154E-9E25-2A0641154A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15528" y="4376583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6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BB5CCC54-D4BE-7948-80B4-E820645F4C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4978916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2604BE7F-48C3-7340-A29A-5559A002B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15528" y="4978916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7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D4A95717-5B85-EB49-80F0-DAEDCC5563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8200" y="5563659"/>
            <a:ext cx="2622755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8:30 – 8:45am 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916A731A-07E9-114E-B685-834B0D20CD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15528" y="5563659"/>
            <a:ext cx="4645246" cy="3921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Agenda 8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3530A55B-25D5-914E-96C0-DEF72EED8E38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720541" y="0"/>
            <a:ext cx="3471459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A459A4-ACFA-BE48-A517-A38CD7162F5E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EA7C11-4B40-E443-A2DB-1B93DB4E5E54}" type="datetime5">
              <a:rPr lang="en-US" smtClean="0"/>
              <a:pPr/>
              <a:t>8-Dec-24</a:t>
            </a:fld>
            <a:r>
              <a:rPr lang="en-US"/>
              <a:t>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45B054-3AB1-C148-8761-EA6AF3715711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0B1E5-11A2-304F-971B-DF30718F112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726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ervicer territory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66ECD084-8547-DB44-99DD-4242F1DBA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E1B2C-84F7-430A-A934-0CBFA024F54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47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27FEE5A-10EE-C347-A6FE-28D6BB59DB2C}"/>
              </a:ext>
            </a:extLst>
          </p:cNvPr>
          <p:cNvSpPr txBox="1">
            <a:spLocks/>
          </p:cNvSpPr>
          <p:nvPr userDrawn="1"/>
        </p:nvSpPr>
        <p:spPr>
          <a:xfrm>
            <a:off x="839787" y="390696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447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Customer service </a:t>
            </a:r>
            <a:br>
              <a:rPr lang="en-US"/>
            </a:br>
            <a:r>
              <a:rPr lang="en-US"/>
              <a:t>territory map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8B7B97-2985-C340-BE8F-B1F477F6D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9B70F-C1C7-CE47-A340-35CF09122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EF78D5-1423-FF43-8FE3-B23204171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rvice territory map broken down by region. Regions include, Upper Great Plains, Rocky Mountain, Colorado River Storage Project Management Center, Desert Southwest and Sierra Nevada.">
            <a:extLst>
              <a:ext uri="{FF2B5EF4-FFF2-40B4-BE49-F238E27FC236}">
                <a16:creationId xmlns:a16="http://schemas.microsoft.com/office/drawing/2014/main" id="{7EB3BAAD-C874-5843-855E-5981E17EC6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331" y="257276"/>
            <a:ext cx="6210869" cy="589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170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D93DE8E-DD4C-F344-A346-4353785637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pic>
        <p:nvPicPr>
          <p:cNvPr id="4" name="Picture 3" descr="Diagram showing hydroelectric power distribution beginning at a hydroelectric dam, power flows to a switchyard then transmission towers to a distribution substation to homes and business through smaller transmission lines.">
            <a:extLst>
              <a:ext uri="{FF2B5EF4-FFF2-40B4-BE49-F238E27FC236}">
                <a16:creationId xmlns:a16="http://schemas.microsoft.com/office/drawing/2014/main" id="{8A8C6124-0187-3841-AF5A-DDDC0A8DC5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468" y="1652732"/>
            <a:ext cx="10791063" cy="43925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EEDF17-67DA-8649-B470-12BF170A0666}"/>
              </a:ext>
            </a:extLst>
          </p:cNvPr>
          <p:cNvSpPr txBox="1"/>
          <p:nvPr userDrawn="1"/>
        </p:nvSpPr>
        <p:spPr>
          <a:xfrm>
            <a:off x="766647" y="582706"/>
            <a:ext cx="10421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Hydroelectric power distribution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3C9A1-CC90-7640-A2D9-025AE45BE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9A1E76-F8EE-4540-A17E-875A710A3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9EF09-E0C9-B144-B6B6-304B34535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140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ydroelectric power dis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66ECD084-8547-DB44-99DD-4242F1DBA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E1B2C-84F7-430A-A934-0CBFA024F54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47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27FEE5A-10EE-C347-A6FE-28D6BB59DB2C}"/>
              </a:ext>
            </a:extLst>
          </p:cNvPr>
          <p:cNvSpPr txBox="1">
            <a:spLocks/>
          </p:cNvSpPr>
          <p:nvPr userDrawn="1"/>
        </p:nvSpPr>
        <p:spPr>
          <a:xfrm>
            <a:off x="839787" y="390696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447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Three lines of business</a:t>
            </a:r>
          </a:p>
        </p:txBody>
      </p:sp>
      <p:pic>
        <p:nvPicPr>
          <p:cNvPr id="13" name="Picture 12" descr="Graphic showing three lines of business: Federal Hydropower, Transmission System and Service and Transmission Infrastructure Program.">
            <a:extLst>
              <a:ext uri="{FF2B5EF4-FFF2-40B4-BE49-F238E27FC236}">
                <a16:creationId xmlns:a16="http://schemas.microsoft.com/office/drawing/2014/main" id="{2974EBC0-951B-0F4E-87CB-1F3929757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" b="1398"/>
          <a:stretch/>
        </p:blipFill>
        <p:spPr>
          <a:xfrm>
            <a:off x="5048783" y="1294646"/>
            <a:ext cx="6903620" cy="483477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DDE64C-2F73-0143-9558-70CEB9F98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AB269C-D0EA-3142-954D-57C82A0C1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6E49C-064E-8F4E-BA04-FEE4224EF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141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lide - Switchy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oto showing a transmission switchyard">
            <a:extLst>
              <a:ext uri="{FF2B5EF4-FFF2-40B4-BE49-F238E27FC236}">
                <a16:creationId xmlns:a16="http://schemas.microsoft.com/office/drawing/2014/main" id="{9D91915C-C196-43AA-9CC7-B17C0E8736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2" r="25535"/>
          <a:stretch/>
        </p:blipFill>
        <p:spPr>
          <a:xfrm>
            <a:off x="7879308" y="-16552"/>
            <a:ext cx="4319227" cy="6881376"/>
          </a:xfrm>
          <a:custGeom>
            <a:avLst/>
            <a:gdLst>
              <a:gd name="connsiteX0" fmla="*/ 1092451 w 4319227"/>
              <a:gd name="connsiteY0" fmla="*/ 0 h 6881376"/>
              <a:gd name="connsiteX1" fmla="*/ 4319131 w 4319227"/>
              <a:gd name="connsiteY1" fmla="*/ 1 h 6881376"/>
              <a:gd name="connsiteX2" fmla="*/ 4312693 w 4319227"/>
              <a:gd name="connsiteY2" fmla="*/ 6881376 h 6881376"/>
              <a:gd name="connsiteX3" fmla="*/ 0 w 4319227"/>
              <a:gd name="connsiteY3" fmla="*/ 6881376 h 688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227" h="6881376">
                <a:moveTo>
                  <a:pt x="1092451" y="0"/>
                </a:moveTo>
                <a:lnTo>
                  <a:pt x="4319131" y="1"/>
                </a:lnTo>
                <a:cubicBezTo>
                  <a:pt x="4320228" y="2290550"/>
                  <a:pt x="4311596" y="4590827"/>
                  <a:pt x="4312693" y="6881376"/>
                </a:cubicBezTo>
                <a:lnTo>
                  <a:pt x="0" y="6881376"/>
                </a:lnTo>
                <a:close/>
              </a:path>
            </a:pathLst>
          </a:cu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10EB8F2-660D-4931-A6BB-B74F8FE0B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602038"/>
            <a:ext cx="7498080" cy="1655762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section break subtitle</a:t>
            </a:r>
          </a:p>
        </p:txBody>
      </p:sp>
      <p:pic>
        <p:nvPicPr>
          <p:cNvPr id="9" name="Picture 8" descr="WAPA logo">
            <a:extLst>
              <a:ext uri="{FF2B5EF4-FFF2-40B4-BE49-F238E27FC236}">
                <a16:creationId xmlns:a16="http://schemas.microsoft.com/office/drawing/2014/main" id="{B0F832A6-8FF7-E046-8B20-046E67CA1F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681E8EB-F8F7-5645-931E-667A75AFBE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763" y="1050925"/>
            <a:ext cx="7497762" cy="2387600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6000"/>
            </a:lvl1pPr>
          </a:lstStyle>
          <a:p>
            <a:pPr lvl="0"/>
            <a:r>
              <a:rPr lang="en-US"/>
              <a:t>Click to edit section break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066F67-C9C9-CE43-9DC4-5423671546A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EA7C11-4B40-E443-A2DB-1B93DB4E5E54}" type="datetime5">
              <a:rPr lang="en-US" smtClean="0"/>
              <a:pPr/>
              <a:t>8-Dec-24</a:t>
            </a:fld>
            <a:r>
              <a:rPr lang="en-US"/>
              <a:t>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30C9B1-3DAB-8045-9B6B-433B2905F7C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7F5B7B-E6A5-5D41-8A54-BC60870BD2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2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PA logo">
            <a:extLst>
              <a:ext uri="{FF2B5EF4-FFF2-40B4-BE49-F238E27FC236}">
                <a16:creationId xmlns:a16="http://schemas.microsoft.com/office/drawing/2014/main" id="{07F29471-C12A-1448-8E39-305BA6C08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A978AF-0DF7-43B3-83C8-5E135B2833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3E9BD-ED1A-4E1F-A565-8E4894A321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2544"/>
          </a:xfrm>
        </p:spPr>
        <p:txBody>
          <a:bodyPr/>
          <a:lstStyle>
            <a:lvl1pPr>
              <a:defRPr>
                <a:solidFill>
                  <a:srgbClr val="00447C"/>
                </a:solidFill>
              </a:defRPr>
            </a:lvl1pPr>
            <a:lvl2pPr>
              <a:defRPr>
                <a:solidFill>
                  <a:srgbClr val="00447C"/>
                </a:solidFill>
              </a:defRPr>
            </a:lvl2pPr>
            <a:lvl3pPr>
              <a:defRPr>
                <a:solidFill>
                  <a:srgbClr val="00447C"/>
                </a:solidFill>
              </a:defRPr>
            </a:lvl3pPr>
            <a:lvl4pPr>
              <a:defRPr>
                <a:solidFill>
                  <a:srgbClr val="00447C"/>
                </a:solidFill>
              </a:defRPr>
            </a:lvl4pPr>
            <a:lvl5pPr>
              <a:defRPr>
                <a:solidFill>
                  <a:srgbClr val="00447C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FE8F0-F773-1149-8BA0-2835DBD5A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3C5EB-D1DE-F74A-96C7-7714ED315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0AF48-237E-C14A-BB1A-EFB42EF18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3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hoos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35A6567-7B45-4CCA-835C-8ABECF6A32F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897504" y="0"/>
            <a:ext cx="4319517" cy="6885295"/>
          </a:xfrm>
          <a:custGeom>
            <a:avLst/>
            <a:gdLst>
              <a:gd name="connsiteX0" fmla="*/ 0 w 4267200"/>
              <a:gd name="connsiteY0" fmla="*/ 6858000 h 6858000"/>
              <a:gd name="connsiteX1" fmla="*/ 1066800 w 4267200"/>
              <a:gd name="connsiteY1" fmla="*/ 0 h 6858000"/>
              <a:gd name="connsiteX2" fmla="*/ 4267200 w 4267200"/>
              <a:gd name="connsiteY2" fmla="*/ 0 h 6858000"/>
              <a:gd name="connsiteX3" fmla="*/ 3200400 w 4267200"/>
              <a:gd name="connsiteY3" fmla="*/ 6858000 h 6858000"/>
              <a:gd name="connsiteX4" fmla="*/ 0 w 4267200"/>
              <a:gd name="connsiteY4" fmla="*/ 6858000 h 6858000"/>
              <a:gd name="connsiteX0" fmla="*/ 0 w 4292221"/>
              <a:gd name="connsiteY0" fmla="*/ 6858000 h 6871647"/>
              <a:gd name="connsiteX1" fmla="*/ 1066800 w 4292221"/>
              <a:gd name="connsiteY1" fmla="*/ 0 h 6871647"/>
              <a:gd name="connsiteX2" fmla="*/ 4267200 w 4292221"/>
              <a:gd name="connsiteY2" fmla="*/ 0 h 6871647"/>
              <a:gd name="connsiteX3" fmla="*/ 4292221 w 4292221"/>
              <a:gd name="connsiteY3" fmla="*/ 6871647 h 6871647"/>
              <a:gd name="connsiteX4" fmla="*/ 0 w 4292221"/>
              <a:gd name="connsiteY4" fmla="*/ 6858000 h 6871647"/>
              <a:gd name="connsiteX0" fmla="*/ 0 w 4319517"/>
              <a:gd name="connsiteY0" fmla="*/ 6885295 h 6885295"/>
              <a:gd name="connsiteX1" fmla="*/ 1094096 w 4319517"/>
              <a:gd name="connsiteY1" fmla="*/ 0 h 6885295"/>
              <a:gd name="connsiteX2" fmla="*/ 4294496 w 4319517"/>
              <a:gd name="connsiteY2" fmla="*/ 0 h 6885295"/>
              <a:gd name="connsiteX3" fmla="*/ 4319517 w 4319517"/>
              <a:gd name="connsiteY3" fmla="*/ 6871647 h 6885295"/>
              <a:gd name="connsiteX4" fmla="*/ 0 w 4319517"/>
              <a:gd name="connsiteY4" fmla="*/ 6885295 h 688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9517" h="6885295">
                <a:moveTo>
                  <a:pt x="0" y="6885295"/>
                </a:moveTo>
                <a:lnTo>
                  <a:pt x="1094096" y="0"/>
                </a:lnTo>
                <a:lnTo>
                  <a:pt x="4294496" y="0"/>
                </a:lnTo>
                <a:cubicBezTo>
                  <a:pt x="4302836" y="2290549"/>
                  <a:pt x="4311177" y="4581098"/>
                  <a:pt x="4319517" y="6871647"/>
                </a:cubicBezTo>
                <a:lnTo>
                  <a:pt x="0" y="6885295"/>
                </a:lnTo>
                <a:close/>
              </a:path>
            </a:pathLst>
          </a:custGeom>
          <a:noFill/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EB8F2-660D-4931-A6BB-B74F8FE0B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3602038"/>
            <a:ext cx="7498080" cy="1655762"/>
          </a:xfrm>
        </p:spPr>
        <p:txBody>
          <a:bodyPr/>
          <a:lstStyle>
            <a:lvl1pPr marL="0" indent="0" algn="ctr">
              <a:buNone/>
              <a:defRPr lang="en-US">
                <a:solidFill>
                  <a:srgbClr val="00447C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section break subtitle</a:t>
            </a:r>
          </a:p>
        </p:txBody>
      </p:sp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777B494E-0AC0-9648-A067-52E8002A5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4CB4924F-9F87-FA4E-8A94-EAEA4AC9FA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3" y="1050925"/>
            <a:ext cx="7497762" cy="2387600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6000"/>
            </a:lvl1pPr>
          </a:lstStyle>
          <a:p>
            <a:pPr lvl="0"/>
            <a:r>
              <a:rPr lang="en-US"/>
              <a:t>Click to edit section break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30CF24-3022-194A-B8E7-A458B84B9BC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EA7C11-4B40-E443-A2DB-1B93DB4E5E54}" type="datetime5">
              <a:rPr lang="en-US" smtClean="0"/>
              <a:pPr/>
              <a:t>8-Dec-24</a:t>
            </a:fld>
            <a:r>
              <a:rPr lang="en-US"/>
              <a:t> |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960D84-9302-4D47-95C7-417418B21DD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AD6199-C721-DE43-948A-ADC6A629B46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169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Contact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13E8026-C0DB-BF4D-A59F-BEBB3C583B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C4AF36-E93B-C041-9671-D89A1A2594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800" y="619067"/>
            <a:ext cx="5016500" cy="2209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600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Email</a:t>
            </a:r>
            <a:br>
              <a:rPr lang="en-US"/>
            </a:br>
            <a:r>
              <a:rPr lang="en-US"/>
              <a:t>Phone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22DA1E-978B-514A-ACDF-9BA7C43A2076}"/>
              </a:ext>
            </a:extLst>
          </p:cNvPr>
          <p:cNvSpPr txBox="1"/>
          <p:nvPr userDrawn="1"/>
        </p:nvSpPr>
        <p:spPr>
          <a:xfrm>
            <a:off x="978593" y="6045281"/>
            <a:ext cx="2088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www.wapa.gov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872B69-1133-3F4F-9174-9B2F16057E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EA7C11-4B40-E443-A2DB-1B93DB4E5E54}" type="datetime5">
              <a:rPr lang="en-US" smtClean="0"/>
              <a:pPr/>
              <a:t>8-Dec-24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995E8A-C5B4-4543-8D64-9D612A031FB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7421A-27E0-9A49-9F1E-1C54D15C67B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59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Contact Page with Social Me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PA logo">
            <a:extLst>
              <a:ext uri="{FF2B5EF4-FFF2-40B4-BE49-F238E27FC236}">
                <a16:creationId xmlns:a16="http://schemas.microsoft.com/office/drawing/2014/main" id="{313E8026-C0DB-BF4D-A59F-BEBB3C583B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7" y="6045281"/>
            <a:ext cx="527050" cy="52705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C4AF36-E93B-C041-9671-D89A1A2594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800" y="619067"/>
            <a:ext cx="5016500" cy="2209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600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Email</a:t>
            </a:r>
            <a:br>
              <a:rPr lang="en-US"/>
            </a:br>
            <a:r>
              <a:rPr lang="en-US"/>
              <a:t>Phone</a:t>
            </a:r>
          </a:p>
        </p:txBody>
      </p:sp>
      <p:pic>
        <p:nvPicPr>
          <p:cNvPr id="7" name="Picture 6" descr="facebook social media icon&#10;">
            <a:extLst>
              <a:ext uri="{FF2B5EF4-FFF2-40B4-BE49-F238E27FC236}">
                <a16:creationId xmlns:a16="http://schemas.microsoft.com/office/drawing/2014/main" id="{DB76A0B2-80E6-A549-8D11-0D38F885CC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049" y="5606006"/>
            <a:ext cx="460778" cy="460778"/>
          </a:xfrm>
          <a:prstGeom prst="rect">
            <a:avLst/>
          </a:prstGeom>
        </p:spPr>
      </p:pic>
      <p:pic>
        <p:nvPicPr>
          <p:cNvPr id="11" name="Picture 10" descr="Instagram social media icon&#10;">
            <a:extLst>
              <a:ext uri="{FF2B5EF4-FFF2-40B4-BE49-F238E27FC236}">
                <a16:creationId xmlns:a16="http://schemas.microsoft.com/office/drawing/2014/main" id="{004034D4-7C8A-E742-8B66-4DE06DF06BA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407" y="5090677"/>
            <a:ext cx="460778" cy="460778"/>
          </a:xfrm>
          <a:prstGeom prst="rect">
            <a:avLst/>
          </a:prstGeom>
        </p:spPr>
      </p:pic>
      <p:pic>
        <p:nvPicPr>
          <p:cNvPr id="16" name="Picture 15" descr="YouTube social media icon&#10;">
            <a:extLst>
              <a:ext uri="{FF2B5EF4-FFF2-40B4-BE49-F238E27FC236}">
                <a16:creationId xmlns:a16="http://schemas.microsoft.com/office/drawing/2014/main" id="{1A3937C1-C958-5142-93BF-09CE25CDCB6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049" y="4561520"/>
            <a:ext cx="460778" cy="460778"/>
          </a:xfrm>
          <a:prstGeom prst="rect">
            <a:avLst/>
          </a:prstGeom>
        </p:spPr>
      </p:pic>
      <p:pic>
        <p:nvPicPr>
          <p:cNvPr id="18" name="Picture 17" descr="WAPA Logo&#10;&#10;">
            <a:extLst>
              <a:ext uri="{FF2B5EF4-FFF2-40B4-BE49-F238E27FC236}">
                <a16:creationId xmlns:a16="http://schemas.microsoft.com/office/drawing/2014/main" id="{82B17E7D-2D27-8C43-94D8-7C12DC94C5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611" y="4575348"/>
            <a:ext cx="472155" cy="472155"/>
          </a:xfrm>
          <a:prstGeom prst="rect">
            <a:avLst/>
          </a:prstGeom>
        </p:spPr>
      </p:pic>
      <p:pic>
        <p:nvPicPr>
          <p:cNvPr id="20" name="Picture 19" descr="Twitter social media icon&#10;&#10;">
            <a:extLst>
              <a:ext uri="{FF2B5EF4-FFF2-40B4-BE49-F238E27FC236}">
                <a16:creationId xmlns:a16="http://schemas.microsoft.com/office/drawing/2014/main" id="{433C50CB-8880-0E45-8F7D-9FAC103BA4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299" y="5090677"/>
            <a:ext cx="460778" cy="4607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F4D9320-0BD4-9F4B-9DC9-EA4615C6726A}"/>
              </a:ext>
            </a:extLst>
          </p:cNvPr>
          <p:cNvSpPr txBox="1"/>
          <p:nvPr userDrawn="1"/>
        </p:nvSpPr>
        <p:spPr>
          <a:xfrm>
            <a:off x="2679589" y="4583387"/>
            <a:ext cx="1769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err="1">
                <a:solidFill>
                  <a:schemeClr val="bg1"/>
                </a:solidFill>
              </a:rPr>
              <a:t>www.wapa.gov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BA44AB-6CBF-A34D-B953-27DD9F334A4D}"/>
              </a:ext>
            </a:extLst>
          </p:cNvPr>
          <p:cNvSpPr txBox="1"/>
          <p:nvPr userDrawn="1"/>
        </p:nvSpPr>
        <p:spPr>
          <a:xfrm>
            <a:off x="2679589" y="5100661"/>
            <a:ext cx="225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@</a:t>
            </a:r>
            <a:r>
              <a:rPr lang="en-US" sz="2000" err="1">
                <a:solidFill>
                  <a:schemeClr val="bg1"/>
                </a:solidFill>
              </a:rPr>
              <a:t>westernareapowr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385C54-9317-D741-BDB7-B858C834FDF6}"/>
              </a:ext>
            </a:extLst>
          </p:cNvPr>
          <p:cNvSpPr txBox="1"/>
          <p:nvPr userDrawn="1"/>
        </p:nvSpPr>
        <p:spPr>
          <a:xfrm>
            <a:off x="2679589" y="5617934"/>
            <a:ext cx="3944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western-area-power-administration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326B2F-3960-2649-A6B6-ABDA0804D876}"/>
              </a:ext>
            </a:extLst>
          </p:cNvPr>
          <p:cNvSpPr txBox="1"/>
          <p:nvPr userDrawn="1"/>
        </p:nvSpPr>
        <p:spPr>
          <a:xfrm>
            <a:off x="7735483" y="4581400"/>
            <a:ext cx="2342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WesternAreaPower1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8E41C7-569A-884A-A645-03C7E566D20C}"/>
              </a:ext>
            </a:extLst>
          </p:cNvPr>
          <p:cNvSpPr txBox="1"/>
          <p:nvPr userDrawn="1"/>
        </p:nvSpPr>
        <p:spPr>
          <a:xfrm>
            <a:off x="7735483" y="5096963"/>
            <a:ext cx="2156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err="1">
                <a:solidFill>
                  <a:schemeClr val="bg1"/>
                </a:solidFill>
              </a:rPr>
              <a:t>westernareapower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C5B4F4-2BEF-5447-A750-C311AC085A04}"/>
              </a:ext>
            </a:extLst>
          </p:cNvPr>
          <p:cNvSpPr txBox="1"/>
          <p:nvPr userDrawn="1"/>
        </p:nvSpPr>
        <p:spPr>
          <a:xfrm>
            <a:off x="7735483" y="5612526"/>
            <a:ext cx="118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err="1">
                <a:solidFill>
                  <a:schemeClr val="bg1"/>
                </a:solidFill>
              </a:rPr>
              <a:t>wapa.gov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30" name="Picture 29" descr="LinkedIn social media icon&#10;">
            <a:extLst>
              <a:ext uri="{FF2B5EF4-FFF2-40B4-BE49-F238E27FC236}">
                <a16:creationId xmlns:a16="http://schemas.microsoft.com/office/drawing/2014/main" id="{87C5FD4D-80C3-DA49-8EF1-B2F8C8F1F68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299" y="5603869"/>
            <a:ext cx="462915" cy="46291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15E3BE-4202-884C-8622-7322EF5F4E2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EA7C11-4B40-E443-A2DB-1B93DB4E5E54}" type="datetime5">
              <a:rPr lang="en-US" smtClean="0"/>
              <a:pPr/>
              <a:t>8-Dec-24</a:t>
            </a:fld>
            <a:r>
              <a:rPr lang="en-US"/>
              <a:t> |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B9B9D4-15D5-8747-B79E-E3AAFD99F28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01C85-F30D-FD47-AFC7-4BEE92AEDF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272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eet the Team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1F2A084-63EE-4508-BC06-9A79EF0617FB}"/>
              </a:ext>
            </a:extLst>
          </p:cNvPr>
          <p:cNvSpPr/>
          <p:nvPr userDrawn="1"/>
        </p:nvSpPr>
        <p:spPr>
          <a:xfrm flipH="1">
            <a:off x="1" y="862853"/>
            <a:ext cx="2927739" cy="4664268"/>
          </a:xfrm>
          <a:custGeom>
            <a:avLst/>
            <a:gdLst>
              <a:gd name="connsiteX0" fmla="*/ 2332134 w 2926977"/>
              <a:gd name="connsiteY0" fmla="*/ 0 h 4664268"/>
              <a:gd name="connsiteX1" fmla="*/ 2802140 w 2926977"/>
              <a:gd name="connsiteY1" fmla="*/ 47381 h 4664268"/>
              <a:gd name="connsiteX2" fmla="*/ 2926977 w 2926977"/>
              <a:gd name="connsiteY2" fmla="*/ 79480 h 4664268"/>
              <a:gd name="connsiteX3" fmla="*/ 2926977 w 2926977"/>
              <a:gd name="connsiteY3" fmla="*/ 4584789 h 4664268"/>
              <a:gd name="connsiteX4" fmla="*/ 2802140 w 2926977"/>
              <a:gd name="connsiteY4" fmla="*/ 4616887 h 4664268"/>
              <a:gd name="connsiteX5" fmla="*/ 2332134 w 2926977"/>
              <a:gd name="connsiteY5" fmla="*/ 4664268 h 4664268"/>
              <a:gd name="connsiteX6" fmla="*/ 0 w 2926977"/>
              <a:gd name="connsiteY6" fmla="*/ 2332134 h 4664268"/>
              <a:gd name="connsiteX7" fmla="*/ 2332134 w 2926977"/>
              <a:gd name="connsiteY7" fmla="*/ 0 h 4664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6977" h="4664268">
                <a:moveTo>
                  <a:pt x="2332134" y="0"/>
                </a:moveTo>
                <a:cubicBezTo>
                  <a:pt x="2493134" y="0"/>
                  <a:pt x="2650324" y="16315"/>
                  <a:pt x="2802140" y="47381"/>
                </a:cubicBezTo>
                <a:lnTo>
                  <a:pt x="2926977" y="79480"/>
                </a:lnTo>
                <a:lnTo>
                  <a:pt x="2926977" y="4584789"/>
                </a:lnTo>
                <a:lnTo>
                  <a:pt x="2802140" y="4616887"/>
                </a:lnTo>
                <a:cubicBezTo>
                  <a:pt x="2650324" y="4647954"/>
                  <a:pt x="2493134" y="4664268"/>
                  <a:pt x="2332134" y="4664268"/>
                </a:cubicBezTo>
                <a:cubicBezTo>
                  <a:pt x="1044132" y="4664268"/>
                  <a:pt x="0" y="3620136"/>
                  <a:pt x="0" y="2332134"/>
                </a:cubicBezTo>
                <a:cubicBezTo>
                  <a:pt x="0" y="1044132"/>
                  <a:pt x="1044132" y="0"/>
                  <a:pt x="2332134" y="0"/>
                </a:cubicBezTo>
                <a:close/>
              </a:path>
            </a:pathLst>
          </a:custGeom>
          <a:solidFill>
            <a:srgbClr val="004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sz="1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B4E95-65EB-40CA-9476-42B71B5C8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25311" y="5775736"/>
            <a:ext cx="1959480" cy="1420269"/>
          </a:xfrm>
        </p:spPr>
        <p:txBody>
          <a:bodyPr tIns="0" bIns="0" anchor="b"/>
          <a:lstStyle>
            <a:lvl1pPr>
              <a:defRPr sz="9600" b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EC4DEBC-E12B-4823-81E7-9291B8592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3860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FFE5FE3-D060-4996-BCB6-1DA51EBEC44E}"/>
              </a:ext>
            </a:extLst>
          </p:cNvPr>
          <p:cNvSpPr/>
          <p:nvPr userDrawn="1"/>
        </p:nvSpPr>
        <p:spPr>
          <a:xfrm flipH="1">
            <a:off x="10467221" y="698547"/>
            <a:ext cx="1724779" cy="5017301"/>
          </a:xfrm>
          <a:custGeom>
            <a:avLst/>
            <a:gdLst>
              <a:gd name="connsiteX0" fmla="*/ 0 w 1724330"/>
              <a:gd name="connsiteY0" fmla="*/ 0 h 5017301"/>
              <a:gd name="connsiteX1" fmla="*/ 81180 w 1724330"/>
              <a:gd name="connsiteY1" fmla="*/ 29712 h 5017301"/>
              <a:gd name="connsiteX2" fmla="*/ 1724330 w 1724330"/>
              <a:gd name="connsiteY2" fmla="*/ 2508650 h 5017301"/>
              <a:gd name="connsiteX3" fmla="*/ 81180 w 1724330"/>
              <a:gd name="connsiteY3" fmla="*/ 4987588 h 5017301"/>
              <a:gd name="connsiteX4" fmla="*/ 0 w 1724330"/>
              <a:gd name="connsiteY4" fmla="*/ 5017301 h 5017301"/>
              <a:gd name="connsiteX5" fmla="*/ 0 w 1724330"/>
              <a:gd name="connsiteY5" fmla="*/ 0 h 501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330" h="5017301">
                <a:moveTo>
                  <a:pt x="0" y="0"/>
                </a:moveTo>
                <a:lnTo>
                  <a:pt x="81180" y="29712"/>
                </a:lnTo>
                <a:cubicBezTo>
                  <a:pt x="1046790" y="438131"/>
                  <a:pt x="1724330" y="1394266"/>
                  <a:pt x="1724330" y="2508650"/>
                </a:cubicBezTo>
                <a:cubicBezTo>
                  <a:pt x="1724330" y="3623034"/>
                  <a:pt x="1046790" y="4579170"/>
                  <a:pt x="81180" y="4987588"/>
                </a:cubicBezTo>
                <a:lnTo>
                  <a:pt x="0" y="5017301"/>
                </a:lnTo>
                <a:lnTo>
                  <a:pt x="0" y="0"/>
                </a:lnTo>
                <a:close/>
              </a:path>
            </a:pathLst>
          </a:custGeom>
          <a:solidFill>
            <a:srgbClr val="78A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sz="180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4AAC845-E801-4370-ADEA-2051873C61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82100" y="887270"/>
            <a:ext cx="4641059" cy="4639850"/>
          </a:xfrm>
          <a:custGeom>
            <a:avLst/>
            <a:gdLst>
              <a:gd name="connsiteX0" fmla="*/ 2319925 w 4639850"/>
              <a:gd name="connsiteY0" fmla="*/ 0 h 4639850"/>
              <a:gd name="connsiteX1" fmla="*/ 4639850 w 4639850"/>
              <a:gd name="connsiteY1" fmla="*/ 2319925 h 4639850"/>
              <a:gd name="connsiteX2" fmla="*/ 2319925 w 4639850"/>
              <a:gd name="connsiteY2" fmla="*/ 4639850 h 4639850"/>
              <a:gd name="connsiteX3" fmla="*/ 0 w 4639850"/>
              <a:gd name="connsiteY3" fmla="*/ 2319925 h 4639850"/>
              <a:gd name="connsiteX4" fmla="*/ 2319925 w 4639850"/>
              <a:gd name="connsiteY4" fmla="*/ 0 h 463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9850" h="4639850">
                <a:moveTo>
                  <a:pt x="2319925" y="0"/>
                </a:moveTo>
                <a:cubicBezTo>
                  <a:pt x="3601184" y="0"/>
                  <a:pt x="4639850" y="1038666"/>
                  <a:pt x="4639850" y="2319925"/>
                </a:cubicBezTo>
                <a:cubicBezTo>
                  <a:pt x="4639850" y="3601184"/>
                  <a:pt x="3601184" y="4639850"/>
                  <a:pt x="2319925" y="4639850"/>
                </a:cubicBezTo>
                <a:cubicBezTo>
                  <a:pt x="1038666" y="4639850"/>
                  <a:pt x="0" y="3601184"/>
                  <a:pt x="0" y="2319925"/>
                </a:cubicBezTo>
                <a:cubicBezTo>
                  <a:pt x="0" y="1038666"/>
                  <a:pt x="1038666" y="0"/>
                  <a:pt x="231992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outerShdw blurRad="863600" dist="673100" dir="8100000" algn="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208891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eet the Team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1F2A084-63EE-4508-BC06-9A79EF0617FB}"/>
              </a:ext>
            </a:extLst>
          </p:cNvPr>
          <p:cNvSpPr/>
          <p:nvPr userDrawn="1"/>
        </p:nvSpPr>
        <p:spPr>
          <a:xfrm>
            <a:off x="9264261" y="862853"/>
            <a:ext cx="2927739" cy="4664268"/>
          </a:xfrm>
          <a:custGeom>
            <a:avLst/>
            <a:gdLst>
              <a:gd name="connsiteX0" fmla="*/ 2332134 w 2926977"/>
              <a:gd name="connsiteY0" fmla="*/ 0 h 4664268"/>
              <a:gd name="connsiteX1" fmla="*/ 2802140 w 2926977"/>
              <a:gd name="connsiteY1" fmla="*/ 47381 h 4664268"/>
              <a:gd name="connsiteX2" fmla="*/ 2926977 w 2926977"/>
              <a:gd name="connsiteY2" fmla="*/ 79480 h 4664268"/>
              <a:gd name="connsiteX3" fmla="*/ 2926977 w 2926977"/>
              <a:gd name="connsiteY3" fmla="*/ 4584789 h 4664268"/>
              <a:gd name="connsiteX4" fmla="*/ 2802140 w 2926977"/>
              <a:gd name="connsiteY4" fmla="*/ 4616887 h 4664268"/>
              <a:gd name="connsiteX5" fmla="*/ 2332134 w 2926977"/>
              <a:gd name="connsiteY5" fmla="*/ 4664268 h 4664268"/>
              <a:gd name="connsiteX6" fmla="*/ 0 w 2926977"/>
              <a:gd name="connsiteY6" fmla="*/ 2332134 h 4664268"/>
              <a:gd name="connsiteX7" fmla="*/ 2332134 w 2926977"/>
              <a:gd name="connsiteY7" fmla="*/ 0 h 4664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6977" h="4664268">
                <a:moveTo>
                  <a:pt x="2332134" y="0"/>
                </a:moveTo>
                <a:cubicBezTo>
                  <a:pt x="2493134" y="0"/>
                  <a:pt x="2650324" y="16315"/>
                  <a:pt x="2802140" y="47381"/>
                </a:cubicBezTo>
                <a:lnTo>
                  <a:pt x="2926977" y="79480"/>
                </a:lnTo>
                <a:lnTo>
                  <a:pt x="2926977" y="4584789"/>
                </a:lnTo>
                <a:lnTo>
                  <a:pt x="2802140" y="4616887"/>
                </a:lnTo>
                <a:cubicBezTo>
                  <a:pt x="2650324" y="4647954"/>
                  <a:pt x="2493134" y="4664268"/>
                  <a:pt x="2332134" y="4664268"/>
                </a:cubicBezTo>
                <a:cubicBezTo>
                  <a:pt x="1044132" y="4664268"/>
                  <a:pt x="0" y="3620136"/>
                  <a:pt x="0" y="2332134"/>
                </a:cubicBezTo>
                <a:cubicBezTo>
                  <a:pt x="0" y="1044132"/>
                  <a:pt x="1044132" y="0"/>
                  <a:pt x="2332134" y="0"/>
                </a:cubicBezTo>
                <a:close/>
              </a:path>
            </a:pathLst>
          </a:custGeom>
          <a:solidFill>
            <a:srgbClr val="004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sz="1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B4E95-65EB-40CA-9476-42B71B5C8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25311" y="5775736"/>
            <a:ext cx="1959480" cy="1420269"/>
          </a:xfrm>
        </p:spPr>
        <p:txBody>
          <a:bodyPr tIns="0" bIns="0" anchor="b"/>
          <a:lstStyle>
            <a:lvl1pPr>
              <a:defRPr sz="9600" b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EC4DEBC-E12B-4823-81E7-9291B8592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3860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FFE5FE3-D060-4996-BCB6-1DA51EBEC44E}"/>
              </a:ext>
            </a:extLst>
          </p:cNvPr>
          <p:cNvSpPr/>
          <p:nvPr userDrawn="1"/>
        </p:nvSpPr>
        <p:spPr>
          <a:xfrm>
            <a:off x="0" y="698547"/>
            <a:ext cx="1724779" cy="5017301"/>
          </a:xfrm>
          <a:custGeom>
            <a:avLst/>
            <a:gdLst>
              <a:gd name="connsiteX0" fmla="*/ 0 w 1724330"/>
              <a:gd name="connsiteY0" fmla="*/ 0 h 5017301"/>
              <a:gd name="connsiteX1" fmla="*/ 81180 w 1724330"/>
              <a:gd name="connsiteY1" fmla="*/ 29712 h 5017301"/>
              <a:gd name="connsiteX2" fmla="*/ 1724330 w 1724330"/>
              <a:gd name="connsiteY2" fmla="*/ 2508650 h 5017301"/>
              <a:gd name="connsiteX3" fmla="*/ 81180 w 1724330"/>
              <a:gd name="connsiteY3" fmla="*/ 4987588 h 5017301"/>
              <a:gd name="connsiteX4" fmla="*/ 0 w 1724330"/>
              <a:gd name="connsiteY4" fmla="*/ 5017301 h 5017301"/>
              <a:gd name="connsiteX5" fmla="*/ 0 w 1724330"/>
              <a:gd name="connsiteY5" fmla="*/ 0 h 501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330" h="5017301">
                <a:moveTo>
                  <a:pt x="0" y="0"/>
                </a:moveTo>
                <a:lnTo>
                  <a:pt x="81180" y="29712"/>
                </a:lnTo>
                <a:cubicBezTo>
                  <a:pt x="1046790" y="438131"/>
                  <a:pt x="1724330" y="1394266"/>
                  <a:pt x="1724330" y="2508650"/>
                </a:cubicBezTo>
                <a:cubicBezTo>
                  <a:pt x="1724330" y="3623034"/>
                  <a:pt x="1046790" y="4579170"/>
                  <a:pt x="81180" y="4987588"/>
                </a:cubicBezTo>
                <a:lnTo>
                  <a:pt x="0" y="5017301"/>
                </a:lnTo>
                <a:lnTo>
                  <a:pt x="0" y="0"/>
                </a:lnTo>
                <a:close/>
              </a:path>
            </a:pathLst>
          </a:custGeom>
          <a:solidFill>
            <a:srgbClr val="78A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sz="180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4AAC845-E801-4370-ADEA-2051873C61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43731" y="887270"/>
            <a:ext cx="4641059" cy="4639850"/>
          </a:xfrm>
          <a:custGeom>
            <a:avLst/>
            <a:gdLst>
              <a:gd name="connsiteX0" fmla="*/ 2319925 w 4639850"/>
              <a:gd name="connsiteY0" fmla="*/ 0 h 4639850"/>
              <a:gd name="connsiteX1" fmla="*/ 4639850 w 4639850"/>
              <a:gd name="connsiteY1" fmla="*/ 2319925 h 4639850"/>
              <a:gd name="connsiteX2" fmla="*/ 2319925 w 4639850"/>
              <a:gd name="connsiteY2" fmla="*/ 4639850 h 4639850"/>
              <a:gd name="connsiteX3" fmla="*/ 0 w 4639850"/>
              <a:gd name="connsiteY3" fmla="*/ 2319925 h 4639850"/>
              <a:gd name="connsiteX4" fmla="*/ 2319925 w 4639850"/>
              <a:gd name="connsiteY4" fmla="*/ 0 h 463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9850" h="4639850">
                <a:moveTo>
                  <a:pt x="2319925" y="0"/>
                </a:moveTo>
                <a:cubicBezTo>
                  <a:pt x="3601184" y="0"/>
                  <a:pt x="4639850" y="1038666"/>
                  <a:pt x="4639850" y="2319925"/>
                </a:cubicBezTo>
                <a:cubicBezTo>
                  <a:pt x="4639850" y="3601184"/>
                  <a:pt x="3601184" y="4639850"/>
                  <a:pt x="2319925" y="4639850"/>
                </a:cubicBezTo>
                <a:cubicBezTo>
                  <a:pt x="1038666" y="4639850"/>
                  <a:pt x="0" y="3601184"/>
                  <a:pt x="0" y="2319925"/>
                </a:cubicBezTo>
                <a:cubicBezTo>
                  <a:pt x="0" y="1038666"/>
                  <a:pt x="1038666" y="0"/>
                  <a:pt x="231992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outerShdw blurRad="863600" dist="673100" dir="8100000" algn="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8408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2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94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4F2FA2-6B14-4473-B169-F47ADB1DB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7FD97-1918-4D8A-AF01-54AABEC56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CA9F6-361B-4E07-816B-A6E6801202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36140" y="6356350"/>
            <a:ext cx="897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90C00-64B7-4060-A7AC-105BB12D2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47964" y="6356350"/>
            <a:ext cx="31823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7AA90-640C-47E2-8AC0-9DCFFDE51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533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7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3" r:id="rId2"/>
    <p:sldLayoutId id="2147483705" r:id="rId3"/>
    <p:sldLayoutId id="2147483706" r:id="rId4"/>
    <p:sldLayoutId id="2147483708" r:id="rId5"/>
    <p:sldLayoutId id="2147483670" r:id="rId6"/>
    <p:sldLayoutId id="2147483669" r:id="rId7"/>
    <p:sldLayoutId id="2147483716" r:id="rId8"/>
    <p:sldLayoutId id="2147483709" r:id="rId9"/>
    <p:sldLayoutId id="2147483710" r:id="rId10"/>
    <p:sldLayoutId id="2147483702" r:id="rId11"/>
    <p:sldLayoutId id="2147483711" r:id="rId12"/>
    <p:sldLayoutId id="2147483712" r:id="rId13"/>
    <p:sldLayoutId id="2147483671" r:id="rId14"/>
    <p:sldLayoutId id="2147483713" r:id="rId15"/>
    <p:sldLayoutId id="2147483714" r:id="rId16"/>
    <p:sldLayoutId id="2147483681" r:id="rId17"/>
    <p:sldLayoutId id="2147483700" r:id="rId18"/>
    <p:sldLayoutId id="2147483685" r:id="rId19"/>
    <p:sldLayoutId id="2147483687" r:id="rId20"/>
    <p:sldLayoutId id="2147483686" r:id="rId21"/>
    <p:sldLayoutId id="2147483684" r:id="rId22"/>
    <p:sldLayoutId id="2147483715" r:id="rId23"/>
    <p:sldLayoutId id="2147483688" r:id="rId24"/>
    <p:sldLayoutId id="2147483683" r:id="rId25"/>
    <p:sldLayoutId id="2147483675" r:id="rId26"/>
    <p:sldLayoutId id="2147483674" r:id="rId27"/>
    <p:sldLayoutId id="2147483676" r:id="rId28"/>
    <p:sldLayoutId id="2147483680" r:id="rId2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447C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447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447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447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47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47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4F2FA2-6B14-4473-B169-F47ADB1DB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7FD97-1918-4D8A-AF01-54AABEC56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CA9F6-361B-4E07-816B-A6E6801202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13946" y="6356350"/>
            <a:ext cx="820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38E5D3E-218F-2F40-98E3-E0C1BB23AB85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90C00-64B7-4060-A7AC-105BB12D2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1725" y="6356350"/>
            <a:ext cx="31823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7AA90-640C-47E2-8AC0-9DCFFDE51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533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95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  <p:sldLayoutId id="2147483747" r:id="rId29"/>
    <p:sldLayoutId id="2147483748" r:id="rId30"/>
    <p:sldLayoutId id="2147483749" r:id="rId31"/>
    <p:sldLayoutId id="2147483750" r:id="rId32"/>
    <p:sldLayoutId id="2147483751" r:id="rId33"/>
    <p:sldLayoutId id="2147483752" r:id="rId3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447C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447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447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447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47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47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4F2FA2-6B14-4473-B169-F47ADB1DB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7FD97-1918-4D8A-AF01-54AABEC56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CA9F6-361B-4E07-816B-A6E6801202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36140" y="6356350"/>
            <a:ext cx="897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2EA7C11-4B40-E443-A2DB-1B93DB4E5E54}" type="datetime5">
              <a:rPr lang="en-US" smtClean="0"/>
              <a:t>8-Dec-24</a:t>
            </a:fld>
            <a:r>
              <a:rPr lang="en-US"/>
              <a:t> |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90C00-64B7-4060-A7AC-105BB12D2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47964" y="6356350"/>
            <a:ext cx="31823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Presentation Title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7AA90-640C-47E2-8AC0-9DCFFDE51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533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F695E62-246E-462B-9E4A-5D3B36BC3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  <p:sldLayoutId id="2147483776" r:id="rId23"/>
    <p:sldLayoutId id="2147483777" r:id="rId24"/>
    <p:sldLayoutId id="2147483778" r:id="rId25"/>
    <p:sldLayoutId id="2147483779" r:id="rId26"/>
    <p:sldLayoutId id="2147483780" r:id="rId27"/>
    <p:sldLayoutId id="2147483781" r:id="rId28"/>
    <p:sldLayoutId id="2147483782" r:id="rId29"/>
    <p:sldLayoutId id="2147483785" r:id="rId30"/>
    <p:sldLayoutId id="2147483788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447C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447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447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447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47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47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B1EBE-1041-4CF0-A7A5-F630491B33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9763" y="5136775"/>
            <a:ext cx="7497762" cy="128177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Barton V. Barnhart</a:t>
            </a:r>
          </a:p>
          <a:p>
            <a:r>
              <a:rPr lang="en-US" sz="2600" dirty="0"/>
              <a:t>Senior VP and Rocky Mountain </a:t>
            </a:r>
          </a:p>
          <a:p>
            <a:r>
              <a:rPr lang="en-US" sz="2600" dirty="0"/>
              <a:t>Regional Manager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2B3B84-4333-4B09-80B9-E6A764AF7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080" y="1951902"/>
            <a:ext cx="7497762" cy="2587541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RMR Update</a:t>
            </a:r>
            <a:br>
              <a:rPr lang="en-US" sz="5400" dirty="0"/>
            </a:br>
            <a:r>
              <a:rPr lang="en-US" sz="5400" dirty="0"/>
              <a:t>2024 Mid-West Annual Meeting</a:t>
            </a:r>
            <a:br>
              <a:rPr lang="en-US" sz="5400" dirty="0"/>
            </a:br>
            <a:br>
              <a:rPr lang="en-US" sz="5400" dirty="0"/>
            </a:br>
            <a:r>
              <a:rPr lang="en-US" sz="3200" dirty="0"/>
              <a:t>December 11, 2024</a:t>
            </a:r>
          </a:p>
        </p:txBody>
      </p:sp>
    </p:spTree>
    <p:extLst>
      <p:ext uri="{BB962C8B-B14F-4D97-AF65-F5344CB8AC3E}">
        <p14:creationId xmlns:p14="http://schemas.microsoft.com/office/powerpoint/2010/main" val="4261632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A3F2F5-012C-F219-67AA-EA1C8F71B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7749" y="433633"/>
            <a:ext cx="6296025" cy="5344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2846DC59-A7EB-E774-11E6-9FA3B69A84B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51017" y="1611084"/>
            <a:ext cx="7588743" cy="33267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7C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Questions?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447C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BD3A775-AA0C-C45F-520D-9D11364A0D93}"/>
              </a:ext>
            </a:extLst>
          </p:cNvPr>
          <p:cNvSpPr txBox="1">
            <a:spLocks/>
          </p:cNvSpPr>
          <p:nvPr/>
        </p:nvSpPr>
        <p:spPr>
          <a:xfrm>
            <a:off x="1261600" y="4098773"/>
            <a:ext cx="5868322" cy="1678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>
              <a:solidFill>
                <a:srgbClr val="00447C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9BE5C6-B46A-A04D-B376-2BA8717A00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56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lowchart: Display 60">
            <a:extLst>
              <a:ext uri="{FF2B5EF4-FFF2-40B4-BE49-F238E27FC236}">
                <a16:creationId xmlns:a16="http://schemas.microsoft.com/office/drawing/2014/main" id="{93A6F772-96AE-0918-9009-75C4C058DEDE}"/>
              </a:ext>
            </a:extLst>
          </p:cNvPr>
          <p:cNvSpPr/>
          <p:nvPr/>
        </p:nvSpPr>
        <p:spPr>
          <a:xfrm>
            <a:off x="504822" y="1645582"/>
            <a:ext cx="1307785" cy="702171"/>
          </a:xfrm>
          <a:prstGeom prst="flowChartDisp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60" name="Flowchart: Display 59">
            <a:extLst>
              <a:ext uri="{FF2B5EF4-FFF2-40B4-BE49-F238E27FC236}">
                <a16:creationId xmlns:a16="http://schemas.microsoft.com/office/drawing/2014/main" id="{EA66CEAB-1625-650C-686B-84717CC5EC6D}"/>
              </a:ext>
            </a:extLst>
          </p:cNvPr>
          <p:cNvSpPr/>
          <p:nvPr/>
        </p:nvSpPr>
        <p:spPr>
          <a:xfrm>
            <a:off x="498630" y="2467857"/>
            <a:ext cx="1307785" cy="702171"/>
          </a:xfrm>
          <a:prstGeom prst="flowChartDisp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59" name="Flowchart: Display 58">
            <a:extLst>
              <a:ext uri="{FF2B5EF4-FFF2-40B4-BE49-F238E27FC236}">
                <a16:creationId xmlns:a16="http://schemas.microsoft.com/office/drawing/2014/main" id="{55BE65C2-BB4D-6F13-AA3A-F94D735BCEFF}"/>
              </a:ext>
            </a:extLst>
          </p:cNvPr>
          <p:cNvSpPr/>
          <p:nvPr/>
        </p:nvSpPr>
        <p:spPr>
          <a:xfrm>
            <a:off x="498630" y="4231418"/>
            <a:ext cx="1307785" cy="702171"/>
          </a:xfrm>
          <a:prstGeom prst="flowChartDisp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35" name="Arrow: Chevron 34">
            <a:extLst>
              <a:ext uri="{FF2B5EF4-FFF2-40B4-BE49-F238E27FC236}">
                <a16:creationId xmlns:a16="http://schemas.microsoft.com/office/drawing/2014/main" id="{14566130-82B6-A92C-BD27-673F4B2192AA}"/>
              </a:ext>
            </a:extLst>
          </p:cNvPr>
          <p:cNvSpPr/>
          <p:nvPr/>
        </p:nvSpPr>
        <p:spPr>
          <a:xfrm>
            <a:off x="2115982" y="4301941"/>
            <a:ext cx="7809548" cy="600091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457B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33" name="Arrow: Chevron 32">
            <a:extLst>
              <a:ext uri="{FF2B5EF4-FFF2-40B4-BE49-F238E27FC236}">
                <a16:creationId xmlns:a16="http://schemas.microsoft.com/office/drawing/2014/main" id="{D4D18EEC-0953-936D-2132-3B74C5C9BEC4}"/>
              </a:ext>
            </a:extLst>
          </p:cNvPr>
          <p:cNvSpPr/>
          <p:nvPr/>
        </p:nvSpPr>
        <p:spPr>
          <a:xfrm>
            <a:off x="2088350" y="2543729"/>
            <a:ext cx="7809548" cy="600091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457B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92774D91-F9A3-8771-40E6-571FB4B12D23}"/>
              </a:ext>
            </a:extLst>
          </p:cNvPr>
          <p:cNvSpPr/>
          <p:nvPr/>
        </p:nvSpPr>
        <p:spPr>
          <a:xfrm>
            <a:off x="2075497" y="1740235"/>
            <a:ext cx="4063365" cy="596758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457B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038C2A-4680-E9F7-EE49-B7F919B2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247" y="172901"/>
            <a:ext cx="10515600" cy="1325563"/>
          </a:xfrm>
        </p:spPr>
        <p:txBody>
          <a:bodyPr/>
          <a:lstStyle/>
          <a:p>
            <a:r>
              <a:rPr lang="en-US" b="1" dirty="0"/>
              <a:t>Realignment Implementation Team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C95B4-FD29-621B-8651-A6F37F199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695E62-246E-462B-9E4A-5D3B36BC339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EC7ACB-DA6D-5173-A6BF-F5610DCB62D1}"/>
              </a:ext>
            </a:extLst>
          </p:cNvPr>
          <p:cNvSpPr txBox="1"/>
          <p:nvPr/>
        </p:nvSpPr>
        <p:spPr>
          <a:xfrm>
            <a:off x="670084" y="1764247"/>
            <a:ext cx="1184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Tina Ko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57B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70D2E1-B0DA-8889-21C4-704D3EEF1B6A}"/>
              </a:ext>
            </a:extLst>
          </p:cNvPr>
          <p:cNvSpPr txBox="1"/>
          <p:nvPr/>
        </p:nvSpPr>
        <p:spPr>
          <a:xfrm>
            <a:off x="2922270" y="2244090"/>
            <a:ext cx="1184910" cy="605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57B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39D046-FB70-D362-19F1-35E0DCF2304F}"/>
              </a:ext>
            </a:extLst>
          </p:cNvPr>
          <p:cNvSpPr txBox="1"/>
          <p:nvPr/>
        </p:nvSpPr>
        <p:spPr>
          <a:xfrm>
            <a:off x="783426" y="4212452"/>
            <a:ext cx="1184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Bryan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Griess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7B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6855CC-033B-4A45-11BC-46D0CA4FDD9D}"/>
              </a:ext>
            </a:extLst>
          </p:cNvPr>
          <p:cNvSpPr txBox="1"/>
          <p:nvPr/>
        </p:nvSpPr>
        <p:spPr>
          <a:xfrm>
            <a:off x="636744" y="5068136"/>
            <a:ext cx="1184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Kim Bentley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7B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	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CAC1CD-7A2C-23DF-1E05-AED2CAB1158A}"/>
              </a:ext>
            </a:extLst>
          </p:cNvPr>
          <p:cNvSpPr txBox="1"/>
          <p:nvPr/>
        </p:nvSpPr>
        <p:spPr>
          <a:xfrm>
            <a:off x="2516504" y="1850577"/>
            <a:ext cx="475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7B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Senior Sponsor	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000139-0C7E-3109-A45B-CD6C9874752F}"/>
              </a:ext>
            </a:extLst>
          </p:cNvPr>
          <p:cNvSpPr txBox="1"/>
          <p:nvPr/>
        </p:nvSpPr>
        <p:spPr>
          <a:xfrm>
            <a:off x="2516504" y="2637855"/>
            <a:ext cx="7409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7B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Wildfire Strategy, PM Certification &amp; Training Standards, Customer Liaison	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EACD9F-7383-BD96-8B29-598750AEB720}"/>
              </a:ext>
            </a:extLst>
          </p:cNvPr>
          <p:cNvSpPr txBox="1"/>
          <p:nvPr/>
        </p:nvSpPr>
        <p:spPr>
          <a:xfrm>
            <a:off x="2516504" y="4404100"/>
            <a:ext cx="6798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7B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Wildfire Strategy Coordination, PSOC and TPMT Liaison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594F518-0E28-7275-81A7-77BB0C1FC6D0}"/>
              </a:ext>
            </a:extLst>
          </p:cNvPr>
          <p:cNvSpPr txBox="1"/>
          <p:nvPr/>
        </p:nvSpPr>
        <p:spPr>
          <a:xfrm>
            <a:off x="598400" y="2501641"/>
            <a:ext cx="1184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Bart Barnhart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57B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3" name="Flowchart: Display 2">
            <a:extLst>
              <a:ext uri="{FF2B5EF4-FFF2-40B4-BE49-F238E27FC236}">
                <a16:creationId xmlns:a16="http://schemas.microsoft.com/office/drawing/2014/main" id="{070848A1-EEBE-8246-D077-DD256529CA03}"/>
              </a:ext>
            </a:extLst>
          </p:cNvPr>
          <p:cNvSpPr/>
          <p:nvPr/>
        </p:nvSpPr>
        <p:spPr>
          <a:xfrm>
            <a:off x="498630" y="3280919"/>
            <a:ext cx="1307785" cy="702171"/>
          </a:xfrm>
          <a:prstGeom prst="flowChartDisp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82B438B-A7AA-592B-A6DD-2795EACA5E2C}"/>
              </a:ext>
            </a:extLst>
          </p:cNvPr>
          <p:cNvSpPr/>
          <p:nvPr/>
        </p:nvSpPr>
        <p:spPr>
          <a:xfrm>
            <a:off x="2115982" y="3351442"/>
            <a:ext cx="4212629" cy="600091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457B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26EE78-78D1-FA8D-9461-4F5AFA32C0EE}"/>
              </a:ext>
            </a:extLst>
          </p:cNvPr>
          <p:cNvSpPr txBox="1"/>
          <p:nvPr/>
        </p:nvSpPr>
        <p:spPr>
          <a:xfrm>
            <a:off x="687171" y="3261953"/>
            <a:ext cx="118491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Jennifer Rodgers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7B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70EB10-1C8D-1670-D305-A43FBE2FDA93}"/>
              </a:ext>
            </a:extLst>
          </p:cNvPr>
          <p:cNvSpPr txBox="1"/>
          <p:nvPr/>
        </p:nvSpPr>
        <p:spPr>
          <a:xfrm>
            <a:off x="2516504" y="3453601"/>
            <a:ext cx="6798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7B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EPTC/KM Realignment to OCAO</a:t>
            </a:r>
          </a:p>
        </p:txBody>
      </p:sp>
      <p:sp>
        <p:nvSpPr>
          <p:cNvPr id="8" name="Flowchart: Display 7">
            <a:extLst>
              <a:ext uri="{FF2B5EF4-FFF2-40B4-BE49-F238E27FC236}">
                <a16:creationId xmlns:a16="http://schemas.microsoft.com/office/drawing/2014/main" id="{6D9C4E33-8590-508B-4836-BDFADC8D7286}"/>
              </a:ext>
            </a:extLst>
          </p:cNvPr>
          <p:cNvSpPr/>
          <p:nvPr/>
        </p:nvSpPr>
        <p:spPr>
          <a:xfrm>
            <a:off x="504822" y="5098657"/>
            <a:ext cx="1307785" cy="702171"/>
          </a:xfrm>
          <a:prstGeom prst="flowChartDisp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243C8091-A9F0-0761-628B-D7B9638876D2}"/>
              </a:ext>
            </a:extLst>
          </p:cNvPr>
          <p:cNvSpPr/>
          <p:nvPr/>
        </p:nvSpPr>
        <p:spPr>
          <a:xfrm>
            <a:off x="2075496" y="5193310"/>
            <a:ext cx="6262387" cy="596758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457B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8CEEED-6659-050F-38C4-26C5CF829851}"/>
              </a:ext>
            </a:extLst>
          </p:cNvPr>
          <p:cNvSpPr txBox="1"/>
          <p:nvPr/>
        </p:nvSpPr>
        <p:spPr>
          <a:xfrm>
            <a:off x="619952" y="5135104"/>
            <a:ext cx="1184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Chrystal Dean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57B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F91409-3256-F273-3CAD-2AB4A616EFB0}"/>
              </a:ext>
            </a:extLst>
          </p:cNvPr>
          <p:cNvSpPr txBox="1"/>
          <p:nvPr/>
        </p:nvSpPr>
        <p:spPr>
          <a:xfrm>
            <a:off x="2516504" y="5303652"/>
            <a:ext cx="598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7B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Project Management Policy, Standards &amp; Governance	</a:t>
            </a:r>
          </a:p>
        </p:txBody>
      </p:sp>
    </p:spTree>
    <p:extLst>
      <p:ext uri="{BB962C8B-B14F-4D97-AF65-F5344CB8AC3E}">
        <p14:creationId xmlns:p14="http://schemas.microsoft.com/office/powerpoint/2010/main" val="3454744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CDDC7-FA6E-6F7C-9580-F1166C31E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695E62-246E-462B-9E4A-5D3B36BC339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9" name="Flowchart: Display 8">
            <a:extLst>
              <a:ext uri="{FF2B5EF4-FFF2-40B4-BE49-F238E27FC236}">
                <a16:creationId xmlns:a16="http://schemas.microsoft.com/office/drawing/2014/main" id="{F395105D-2971-FF9B-3C33-F1EFB1604445}"/>
              </a:ext>
            </a:extLst>
          </p:cNvPr>
          <p:cNvSpPr/>
          <p:nvPr/>
        </p:nvSpPr>
        <p:spPr>
          <a:xfrm>
            <a:off x="504822" y="1549330"/>
            <a:ext cx="1307785" cy="702171"/>
          </a:xfrm>
          <a:prstGeom prst="flowChartDisp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7C5D37EC-DF31-FEC5-4B43-63A27BBF2E47}"/>
              </a:ext>
            </a:extLst>
          </p:cNvPr>
          <p:cNvSpPr/>
          <p:nvPr/>
        </p:nvSpPr>
        <p:spPr>
          <a:xfrm>
            <a:off x="2075497" y="1643983"/>
            <a:ext cx="4950945" cy="596758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457B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255876-20C4-B308-1A64-702AD5614923}"/>
              </a:ext>
            </a:extLst>
          </p:cNvPr>
          <p:cNvSpPr txBox="1"/>
          <p:nvPr/>
        </p:nvSpPr>
        <p:spPr>
          <a:xfrm>
            <a:off x="670084" y="1583771"/>
            <a:ext cx="1184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Tim Padden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ECD7F9-C7E4-B728-ECD5-6AE42215B328}"/>
              </a:ext>
            </a:extLst>
          </p:cNvPr>
          <p:cNvSpPr txBox="1"/>
          <p:nvPr/>
        </p:nvSpPr>
        <p:spPr>
          <a:xfrm>
            <a:off x="2516504" y="1754325"/>
            <a:ext cx="475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7B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Asset Management Maturity	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9DBEA11-D34A-BAF0-6EC4-F0D307AB2647}"/>
              </a:ext>
            </a:extLst>
          </p:cNvPr>
          <p:cNvSpPr txBox="1">
            <a:spLocks/>
          </p:cNvSpPr>
          <p:nvPr/>
        </p:nvSpPr>
        <p:spPr>
          <a:xfrm>
            <a:off x="496247" y="1729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7C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Skeena"/>
                <a:ea typeface="+mj-ea"/>
                <a:cs typeface="+mj-cs"/>
              </a:rPr>
              <a:t>Realignment Implementation Team </a:t>
            </a:r>
          </a:p>
        </p:txBody>
      </p:sp>
      <p:sp>
        <p:nvSpPr>
          <p:cNvPr id="14" name="Flowchart: Display 13">
            <a:extLst>
              <a:ext uri="{FF2B5EF4-FFF2-40B4-BE49-F238E27FC236}">
                <a16:creationId xmlns:a16="http://schemas.microsoft.com/office/drawing/2014/main" id="{69BAAD75-CBAF-37A5-F054-B98A1719CE21}"/>
              </a:ext>
            </a:extLst>
          </p:cNvPr>
          <p:cNvSpPr/>
          <p:nvPr/>
        </p:nvSpPr>
        <p:spPr>
          <a:xfrm>
            <a:off x="498630" y="2486984"/>
            <a:ext cx="1307785" cy="702171"/>
          </a:xfrm>
          <a:prstGeom prst="flowChartDisp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15" name="Flowchart: Display 14">
            <a:extLst>
              <a:ext uri="{FF2B5EF4-FFF2-40B4-BE49-F238E27FC236}">
                <a16:creationId xmlns:a16="http://schemas.microsoft.com/office/drawing/2014/main" id="{C0634F75-A896-EC8C-615C-832490ACDFB6}"/>
              </a:ext>
            </a:extLst>
          </p:cNvPr>
          <p:cNvSpPr/>
          <p:nvPr/>
        </p:nvSpPr>
        <p:spPr>
          <a:xfrm>
            <a:off x="509331" y="3326945"/>
            <a:ext cx="1307785" cy="702171"/>
          </a:xfrm>
          <a:prstGeom prst="flowChartDisp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90C02BA8-5AAE-EF13-7B07-E9538B2724C5}"/>
              </a:ext>
            </a:extLst>
          </p:cNvPr>
          <p:cNvSpPr/>
          <p:nvPr/>
        </p:nvSpPr>
        <p:spPr>
          <a:xfrm>
            <a:off x="2179796" y="3373754"/>
            <a:ext cx="4063365" cy="569774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457B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8D77552E-35CB-4D46-170E-93E76C7C9AEB}"/>
              </a:ext>
            </a:extLst>
          </p:cNvPr>
          <p:cNvSpPr/>
          <p:nvPr/>
        </p:nvSpPr>
        <p:spPr>
          <a:xfrm>
            <a:off x="2116295" y="2573564"/>
            <a:ext cx="7280368" cy="569773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457B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951DAE-E21D-4707-E346-368EBB2B3AD9}"/>
              </a:ext>
            </a:extLst>
          </p:cNvPr>
          <p:cNvSpPr txBox="1"/>
          <p:nvPr/>
        </p:nvSpPr>
        <p:spPr>
          <a:xfrm>
            <a:off x="636744" y="2493378"/>
            <a:ext cx="1184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Kim Bentley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7B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	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ADF875-6BD7-DD9B-4B54-7E2841C41A2C}"/>
              </a:ext>
            </a:extLst>
          </p:cNvPr>
          <p:cNvSpPr txBox="1"/>
          <p:nvPr/>
        </p:nvSpPr>
        <p:spPr>
          <a:xfrm>
            <a:off x="598400" y="3284575"/>
            <a:ext cx="15235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Brittanie Paquette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7B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	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AE8D57-1912-53C9-3874-F5801268D7F8}"/>
              </a:ext>
            </a:extLst>
          </p:cNvPr>
          <p:cNvSpPr txBox="1"/>
          <p:nvPr/>
        </p:nvSpPr>
        <p:spPr>
          <a:xfrm>
            <a:off x="2606752" y="2654437"/>
            <a:ext cx="908661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7B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Implementation Lead – IAMP Stand-up, Reorganization Processes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BFF631-EBA8-03F9-15E3-BA9189D4818D}"/>
              </a:ext>
            </a:extLst>
          </p:cNvPr>
          <p:cNvSpPr txBox="1"/>
          <p:nvPr/>
        </p:nvSpPr>
        <p:spPr>
          <a:xfrm>
            <a:off x="2606290" y="3473975"/>
            <a:ext cx="3761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7B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Change Management Lead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28CDDBD-6148-3C5C-AFAC-8360869EF79A}"/>
              </a:ext>
            </a:extLst>
          </p:cNvPr>
          <p:cNvGrpSpPr/>
          <p:nvPr/>
        </p:nvGrpSpPr>
        <p:grpSpPr>
          <a:xfrm>
            <a:off x="1706784" y="5522288"/>
            <a:ext cx="1523524" cy="1015663"/>
            <a:chOff x="1225522" y="4860540"/>
            <a:chExt cx="1523524" cy="1015663"/>
          </a:xfrm>
        </p:grpSpPr>
        <p:sp>
          <p:nvSpPr>
            <p:cNvPr id="27" name="Flowchart: Display 26">
              <a:extLst>
                <a:ext uri="{FF2B5EF4-FFF2-40B4-BE49-F238E27FC236}">
                  <a16:creationId xmlns:a16="http://schemas.microsoft.com/office/drawing/2014/main" id="{A4E8B008-C823-78BF-930B-2181847BEAC4}"/>
                </a:ext>
              </a:extLst>
            </p:cNvPr>
            <p:cNvSpPr/>
            <p:nvPr/>
          </p:nvSpPr>
          <p:spPr>
            <a:xfrm>
              <a:off x="1265464" y="4954895"/>
              <a:ext cx="1307785" cy="702171"/>
            </a:xfrm>
            <a:prstGeom prst="flowChartDispla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eena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5E964BA-2353-1249-66B3-749041F67C16}"/>
                </a:ext>
              </a:extLst>
            </p:cNvPr>
            <p:cNvSpPr txBox="1"/>
            <p:nvPr/>
          </p:nvSpPr>
          <p:spPr>
            <a:xfrm>
              <a:off x="1225522" y="4860540"/>
              <a:ext cx="15235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keena"/>
                  <a:ea typeface="+mn-ea"/>
                  <a:cs typeface="+mn-cs"/>
                </a:rPr>
                <a:t>Human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keena"/>
                  <a:ea typeface="+mn-ea"/>
                  <a:cs typeface="+mn-cs"/>
                </a:rPr>
                <a:t>Resources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57B"/>
                  </a:solidFill>
                  <a:effectLst/>
                  <a:uLnTx/>
                  <a:uFillTx/>
                  <a:latin typeface="Skeena"/>
                  <a:ea typeface="+mn-ea"/>
                  <a:cs typeface="+mn-cs"/>
                </a:rPr>
                <a:t>	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D6CBB9C-8D53-E239-50A1-AAA83D2344D3}"/>
              </a:ext>
            </a:extLst>
          </p:cNvPr>
          <p:cNvGrpSpPr/>
          <p:nvPr/>
        </p:nvGrpSpPr>
        <p:grpSpPr>
          <a:xfrm>
            <a:off x="3577583" y="5640814"/>
            <a:ext cx="1655060" cy="702171"/>
            <a:chOff x="1265464" y="4954895"/>
            <a:chExt cx="1655060" cy="702171"/>
          </a:xfrm>
        </p:grpSpPr>
        <p:sp>
          <p:nvSpPr>
            <p:cNvPr id="32" name="Flowchart: Display 31">
              <a:extLst>
                <a:ext uri="{FF2B5EF4-FFF2-40B4-BE49-F238E27FC236}">
                  <a16:creationId xmlns:a16="http://schemas.microsoft.com/office/drawing/2014/main" id="{3C0CE923-CD48-11AB-C33F-7BCDA7908E91}"/>
                </a:ext>
              </a:extLst>
            </p:cNvPr>
            <p:cNvSpPr/>
            <p:nvPr/>
          </p:nvSpPr>
          <p:spPr>
            <a:xfrm>
              <a:off x="1265464" y="4954895"/>
              <a:ext cx="1307785" cy="702171"/>
            </a:xfrm>
            <a:prstGeom prst="flowChartDispla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eena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3810236-0BCE-036F-EE78-36400548B7D6}"/>
                </a:ext>
              </a:extLst>
            </p:cNvPr>
            <p:cNvSpPr txBox="1"/>
            <p:nvPr/>
          </p:nvSpPr>
          <p:spPr>
            <a:xfrm>
              <a:off x="1397000" y="5081754"/>
              <a:ext cx="1523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keena"/>
                  <a:ea typeface="+mn-ea"/>
                  <a:cs typeface="+mn-cs"/>
                </a:rPr>
                <a:t>AOs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57B"/>
                  </a:solidFill>
                  <a:effectLst/>
                  <a:uLnTx/>
                  <a:uFillTx/>
                  <a:latin typeface="Skeena"/>
                  <a:ea typeface="+mn-ea"/>
                  <a:cs typeface="+mn-cs"/>
                </a:rPr>
                <a:t>	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772B58B-193E-ED5C-806D-7D5C74A27F72}"/>
              </a:ext>
            </a:extLst>
          </p:cNvPr>
          <p:cNvGrpSpPr/>
          <p:nvPr/>
        </p:nvGrpSpPr>
        <p:grpSpPr>
          <a:xfrm>
            <a:off x="5407779" y="5616749"/>
            <a:ext cx="1523524" cy="726236"/>
            <a:chOff x="1265464" y="4954895"/>
            <a:chExt cx="1523524" cy="726236"/>
          </a:xfrm>
        </p:grpSpPr>
        <p:sp>
          <p:nvSpPr>
            <p:cNvPr id="35" name="Flowchart: Display 34">
              <a:extLst>
                <a:ext uri="{FF2B5EF4-FFF2-40B4-BE49-F238E27FC236}">
                  <a16:creationId xmlns:a16="http://schemas.microsoft.com/office/drawing/2014/main" id="{7127F2D8-197C-965B-BC5E-E775EBD2E8EF}"/>
                </a:ext>
              </a:extLst>
            </p:cNvPr>
            <p:cNvSpPr/>
            <p:nvPr/>
          </p:nvSpPr>
          <p:spPr>
            <a:xfrm>
              <a:off x="1265464" y="4954895"/>
              <a:ext cx="1307785" cy="702171"/>
            </a:xfrm>
            <a:prstGeom prst="flowChartDispla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eena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D12177C-18B6-9B58-3C8E-7D7F72D63879}"/>
                </a:ext>
              </a:extLst>
            </p:cNvPr>
            <p:cNvSpPr txBox="1"/>
            <p:nvPr/>
          </p:nvSpPr>
          <p:spPr>
            <a:xfrm>
              <a:off x="1265464" y="4973245"/>
              <a:ext cx="15235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keena"/>
                  <a:ea typeface="+mn-ea"/>
                  <a:cs typeface="+mn-cs"/>
                </a:rPr>
                <a:t>Public Affairs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57B"/>
                  </a:solidFill>
                  <a:effectLst/>
                  <a:uLnTx/>
                  <a:uFillTx/>
                  <a:latin typeface="Skeena"/>
                  <a:ea typeface="+mn-ea"/>
                  <a:cs typeface="+mn-cs"/>
                </a:rPr>
                <a:t>	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6E5C293-64C2-E8D4-1263-DA52F48BC58A}"/>
              </a:ext>
            </a:extLst>
          </p:cNvPr>
          <p:cNvGrpSpPr/>
          <p:nvPr/>
        </p:nvGrpSpPr>
        <p:grpSpPr>
          <a:xfrm>
            <a:off x="7201065" y="5592472"/>
            <a:ext cx="1523524" cy="714425"/>
            <a:chOff x="1228554" y="4954895"/>
            <a:chExt cx="1523524" cy="714425"/>
          </a:xfrm>
        </p:grpSpPr>
        <p:sp>
          <p:nvSpPr>
            <p:cNvPr id="38" name="Flowchart: Display 37">
              <a:extLst>
                <a:ext uri="{FF2B5EF4-FFF2-40B4-BE49-F238E27FC236}">
                  <a16:creationId xmlns:a16="http://schemas.microsoft.com/office/drawing/2014/main" id="{0CABE28C-7CB3-B791-87FD-79C90136B8BC}"/>
                </a:ext>
              </a:extLst>
            </p:cNvPr>
            <p:cNvSpPr/>
            <p:nvPr/>
          </p:nvSpPr>
          <p:spPr>
            <a:xfrm>
              <a:off x="1265464" y="4954895"/>
              <a:ext cx="1307785" cy="702171"/>
            </a:xfrm>
            <a:prstGeom prst="flowChartDispla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eena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E9D579E-5C5F-40F8-38BF-45673C573F50}"/>
                </a:ext>
              </a:extLst>
            </p:cNvPr>
            <p:cNvSpPr txBox="1"/>
            <p:nvPr/>
          </p:nvSpPr>
          <p:spPr>
            <a:xfrm>
              <a:off x="1228554" y="4961434"/>
              <a:ext cx="15235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keena"/>
                  <a:ea typeface="+mn-ea"/>
                  <a:cs typeface="+mn-cs"/>
                </a:rPr>
                <a:t>Admin Support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57B"/>
                  </a:solidFill>
                  <a:effectLst/>
                  <a:uLnTx/>
                  <a:uFillTx/>
                  <a:latin typeface="Skeena"/>
                  <a:ea typeface="+mn-ea"/>
                  <a:cs typeface="+mn-cs"/>
                </a:rPr>
                <a:t>	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ECDB9ED-2E77-01A3-981B-129F900303DD}"/>
              </a:ext>
            </a:extLst>
          </p:cNvPr>
          <p:cNvGrpSpPr/>
          <p:nvPr/>
        </p:nvGrpSpPr>
        <p:grpSpPr>
          <a:xfrm>
            <a:off x="9008078" y="5639408"/>
            <a:ext cx="1523524" cy="702171"/>
            <a:chOff x="1228554" y="4954895"/>
            <a:chExt cx="1523524" cy="702171"/>
          </a:xfrm>
        </p:grpSpPr>
        <p:sp>
          <p:nvSpPr>
            <p:cNvPr id="41" name="Flowchart: Display 40">
              <a:extLst>
                <a:ext uri="{FF2B5EF4-FFF2-40B4-BE49-F238E27FC236}">
                  <a16:creationId xmlns:a16="http://schemas.microsoft.com/office/drawing/2014/main" id="{6E9CB42C-DF66-9F2E-41DC-C81B4C7F6BC5}"/>
                </a:ext>
              </a:extLst>
            </p:cNvPr>
            <p:cNvSpPr/>
            <p:nvPr/>
          </p:nvSpPr>
          <p:spPr>
            <a:xfrm>
              <a:off x="1265464" y="4954895"/>
              <a:ext cx="1307785" cy="702171"/>
            </a:xfrm>
            <a:prstGeom prst="flowChartDispla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eena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A638846-1EAA-003B-D3CF-3B997475A3BA}"/>
                </a:ext>
              </a:extLst>
            </p:cNvPr>
            <p:cNvSpPr txBox="1"/>
            <p:nvPr/>
          </p:nvSpPr>
          <p:spPr>
            <a:xfrm>
              <a:off x="1228554" y="5081754"/>
              <a:ext cx="1523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keena"/>
                  <a:ea typeface="+mn-ea"/>
                  <a:cs typeface="+mn-cs"/>
                </a:rPr>
                <a:t>Finance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57B"/>
                  </a:solidFill>
                  <a:effectLst/>
                  <a:uLnTx/>
                  <a:uFillTx/>
                  <a:latin typeface="Skeena"/>
                  <a:ea typeface="+mn-ea"/>
                  <a:cs typeface="+mn-cs"/>
                </a:rPr>
                <a:t>	</a:t>
              </a:r>
            </a:p>
          </p:txBody>
        </p:sp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61A18452-2C25-0CDB-DD60-40991ECDBCDB}"/>
              </a:ext>
            </a:extLst>
          </p:cNvPr>
          <p:cNvSpPr txBox="1">
            <a:spLocks/>
          </p:cNvSpPr>
          <p:nvPr/>
        </p:nvSpPr>
        <p:spPr>
          <a:xfrm>
            <a:off x="1659032" y="4572182"/>
            <a:ext cx="89768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7C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Skeena"/>
                <a:ea typeface="+mj-ea"/>
                <a:cs typeface="+mj-cs"/>
              </a:rPr>
              <a:t>Implementation Support</a:t>
            </a:r>
          </a:p>
        </p:txBody>
      </p:sp>
      <p:sp>
        <p:nvSpPr>
          <p:cNvPr id="44" name="Flowchart: Display 43">
            <a:extLst>
              <a:ext uri="{FF2B5EF4-FFF2-40B4-BE49-F238E27FC236}">
                <a16:creationId xmlns:a16="http://schemas.microsoft.com/office/drawing/2014/main" id="{66511A7C-63A6-D3E4-6286-1CB4BC3904B6}"/>
              </a:ext>
            </a:extLst>
          </p:cNvPr>
          <p:cNvSpPr/>
          <p:nvPr/>
        </p:nvSpPr>
        <p:spPr>
          <a:xfrm>
            <a:off x="553443" y="4153110"/>
            <a:ext cx="1307785" cy="702171"/>
          </a:xfrm>
          <a:prstGeom prst="flowChartDisp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45" name="Arrow: Chevron 44">
            <a:extLst>
              <a:ext uri="{FF2B5EF4-FFF2-40B4-BE49-F238E27FC236}">
                <a16:creationId xmlns:a16="http://schemas.microsoft.com/office/drawing/2014/main" id="{17870CBE-A920-2DD1-1ED9-BACB7C01900F}"/>
              </a:ext>
            </a:extLst>
          </p:cNvPr>
          <p:cNvSpPr/>
          <p:nvPr/>
        </p:nvSpPr>
        <p:spPr>
          <a:xfrm>
            <a:off x="2223908" y="4163823"/>
            <a:ext cx="6679460" cy="569774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457B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4560AC0-DC8D-92D9-DFC6-EDFCFB9E691C}"/>
              </a:ext>
            </a:extLst>
          </p:cNvPr>
          <p:cNvSpPr txBox="1"/>
          <p:nvPr/>
        </p:nvSpPr>
        <p:spPr>
          <a:xfrm>
            <a:off x="467437" y="4099405"/>
            <a:ext cx="1523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Trish Covello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7B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	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7F02D58-37B7-2B70-E45A-03D2A4A69AF8}"/>
              </a:ext>
            </a:extLst>
          </p:cNvPr>
          <p:cNvSpPr txBox="1"/>
          <p:nvPr/>
        </p:nvSpPr>
        <p:spPr>
          <a:xfrm>
            <a:off x="2697507" y="4206535"/>
            <a:ext cx="473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7B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Admin Support, Meeting Coordination, Travel</a:t>
            </a:r>
          </a:p>
        </p:txBody>
      </p:sp>
    </p:spTree>
    <p:extLst>
      <p:ext uri="{BB962C8B-B14F-4D97-AF65-F5344CB8AC3E}">
        <p14:creationId xmlns:p14="http://schemas.microsoft.com/office/powerpoint/2010/main" val="38568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4603014-B11C-F61E-4490-6E390A8D4C87}"/>
              </a:ext>
            </a:extLst>
          </p:cNvPr>
          <p:cNvCxnSpPr>
            <a:cxnSpLocks/>
          </p:cNvCxnSpPr>
          <p:nvPr/>
        </p:nvCxnSpPr>
        <p:spPr>
          <a:xfrm>
            <a:off x="6123713" y="1346893"/>
            <a:ext cx="510" cy="3820193"/>
          </a:xfrm>
          <a:prstGeom prst="line">
            <a:avLst/>
          </a:prstGeom>
          <a:ln w="381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755D77-7079-67E9-782E-AC978F477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695E62-246E-462B-9E4A-5D3B36BC339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8CB2B94-F5BA-C03B-98B5-195CFF48BCC3}"/>
              </a:ext>
            </a:extLst>
          </p:cNvPr>
          <p:cNvSpPr txBox="1">
            <a:spLocks/>
          </p:cNvSpPr>
          <p:nvPr/>
        </p:nvSpPr>
        <p:spPr>
          <a:xfrm>
            <a:off x="0" y="63759"/>
            <a:ext cx="36918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7C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Skeena"/>
                <a:ea typeface="+mj-ea"/>
                <a:cs typeface="+mj-cs"/>
              </a:rPr>
              <a:t>Org Chart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666A07-DA20-4304-BBB6-03FCF02982BD}"/>
              </a:ext>
            </a:extLst>
          </p:cNvPr>
          <p:cNvSpPr txBox="1"/>
          <p:nvPr/>
        </p:nvSpPr>
        <p:spPr>
          <a:xfrm>
            <a:off x="4835058" y="1814546"/>
            <a:ext cx="2560320" cy="1005840"/>
          </a:xfrm>
          <a:prstGeom prst="rect">
            <a:avLst/>
          </a:prstGeom>
          <a:solidFill>
            <a:srgbClr val="FFFFFB"/>
          </a:solidFill>
          <a:ln>
            <a:solidFill>
              <a:srgbClr val="080808"/>
            </a:solidFill>
          </a:ln>
        </p:spPr>
        <p:txBody>
          <a:bodyPr wrap="square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457B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COO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457B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D4C332-91BA-A900-A291-A26B5FF9C8C9}"/>
              </a:ext>
            </a:extLst>
          </p:cNvPr>
          <p:cNvSpPr txBox="1"/>
          <p:nvPr/>
        </p:nvSpPr>
        <p:spPr>
          <a:xfrm>
            <a:off x="4836428" y="3447810"/>
            <a:ext cx="2560320" cy="1077218"/>
          </a:xfrm>
          <a:prstGeom prst="rect">
            <a:avLst/>
          </a:prstGeom>
          <a:solidFill>
            <a:srgbClr val="FFFFFB"/>
          </a:solidFill>
          <a:ln>
            <a:solidFill>
              <a:srgbClr val="080808"/>
            </a:solidFill>
          </a:ln>
        </p:spPr>
        <p:txBody>
          <a:bodyPr wrap="square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57B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SES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457B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57B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Infrastructure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457B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19B68C-836F-3EA1-6605-11F9286B3A44}"/>
              </a:ext>
            </a:extLst>
          </p:cNvPr>
          <p:cNvSpPr txBox="1"/>
          <p:nvPr/>
        </p:nvSpPr>
        <p:spPr>
          <a:xfrm>
            <a:off x="4168426" y="4858348"/>
            <a:ext cx="3894772" cy="1754326"/>
          </a:xfrm>
          <a:prstGeom prst="rect">
            <a:avLst/>
          </a:prstGeom>
          <a:solidFill>
            <a:srgbClr val="FFFFFB"/>
          </a:solidFill>
          <a:ln>
            <a:solidFill>
              <a:srgbClr val="08080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457B"/>
                </a:solidFill>
              </a:rPr>
              <a:t>Infrastructure Policy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57B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Asset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57B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Long Term Transmission Planning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57B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Wildfire Strategy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457B"/>
                </a:solidFill>
                <a:latin typeface="Skeena"/>
              </a:rPr>
              <a:t>Aviation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57B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Engineering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E3D10F-422C-8EE5-280B-76A3D94D88ED}"/>
              </a:ext>
            </a:extLst>
          </p:cNvPr>
          <p:cNvSpPr txBox="1"/>
          <p:nvPr/>
        </p:nvSpPr>
        <p:spPr>
          <a:xfrm>
            <a:off x="4844063" y="462126"/>
            <a:ext cx="2560320" cy="954107"/>
          </a:xfrm>
          <a:prstGeom prst="rect">
            <a:avLst/>
          </a:prstGeom>
          <a:solidFill>
            <a:srgbClr val="FFFFFB"/>
          </a:solidFill>
          <a:ln>
            <a:solidFill>
              <a:srgbClr val="080808"/>
            </a:solidFill>
          </a:ln>
        </p:spPr>
        <p:txBody>
          <a:bodyPr wrap="square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57B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CEO Administrator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57B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689A7E-BE27-0A2A-5BF9-EC0E8DC3F669}"/>
              </a:ext>
            </a:extLst>
          </p:cNvPr>
          <p:cNvSpPr txBox="1"/>
          <p:nvPr/>
        </p:nvSpPr>
        <p:spPr>
          <a:xfrm>
            <a:off x="1897295" y="3469584"/>
            <a:ext cx="2560320" cy="1077218"/>
          </a:xfrm>
          <a:prstGeom prst="rect">
            <a:avLst/>
          </a:prstGeom>
          <a:solidFill>
            <a:srgbClr val="FFFFFB"/>
          </a:solidFill>
          <a:ln>
            <a:solidFill>
              <a:srgbClr val="080808"/>
            </a:solidFill>
          </a:ln>
        </p:spPr>
        <p:txBody>
          <a:bodyPr wrap="square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57B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Regional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457B"/>
                </a:solidFill>
                <a:latin typeface="Skeena"/>
              </a:rPr>
              <a:t>Managers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457B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FE82D76-E40A-E7EF-2984-957F55654391}"/>
              </a:ext>
            </a:extLst>
          </p:cNvPr>
          <p:cNvCxnSpPr>
            <a:cxnSpLocks/>
          </p:cNvCxnSpPr>
          <p:nvPr/>
        </p:nvCxnSpPr>
        <p:spPr>
          <a:xfrm flipV="1">
            <a:off x="3177455" y="3135773"/>
            <a:ext cx="5878270" cy="14514"/>
          </a:xfrm>
          <a:prstGeom prst="line">
            <a:avLst/>
          </a:prstGeom>
          <a:ln w="381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ADBC3BF-4493-B258-CB00-4A93978043E1}"/>
              </a:ext>
            </a:extLst>
          </p:cNvPr>
          <p:cNvCxnSpPr>
            <a:cxnSpLocks/>
          </p:cNvCxnSpPr>
          <p:nvPr/>
        </p:nvCxnSpPr>
        <p:spPr>
          <a:xfrm flipV="1">
            <a:off x="9041211" y="3125530"/>
            <a:ext cx="0" cy="387596"/>
          </a:xfrm>
          <a:prstGeom prst="line">
            <a:avLst/>
          </a:prstGeom>
          <a:ln w="381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CCA455-501C-84BC-FF56-25ED8A21DA35}"/>
              </a:ext>
            </a:extLst>
          </p:cNvPr>
          <p:cNvCxnSpPr>
            <a:cxnSpLocks/>
          </p:cNvCxnSpPr>
          <p:nvPr/>
        </p:nvCxnSpPr>
        <p:spPr>
          <a:xfrm flipV="1">
            <a:off x="3184686" y="3135773"/>
            <a:ext cx="0" cy="326557"/>
          </a:xfrm>
          <a:prstGeom prst="line">
            <a:avLst/>
          </a:prstGeom>
          <a:ln w="381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A0F29D0-A72C-A9D1-3141-E5A449B5A288}"/>
              </a:ext>
            </a:extLst>
          </p:cNvPr>
          <p:cNvSpPr txBox="1"/>
          <p:nvPr/>
        </p:nvSpPr>
        <p:spPr>
          <a:xfrm>
            <a:off x="7775565" y="3455070"/>
            <a:ext cx="2560320" cy="1077218"/>
          </a:xfrm>
          <a:prstGeom prst="rect">
            <a:avLst/>
          </a:prstGeom>
          <a:solidFill>
            <a:srgbClr val="FFFFFB"/>
          </a:solidFill>
          <a:ln>
            <a:solidFill>
              <a:srgbClr val="080808"/>
            </a:solidFill>
          </a:ln>
        </p:spPr>
        <p:txBody>
          <a:bodyPr wrap="square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57B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TIP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457B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733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27C930C-0FAD-F4C0-98DE-35B5502BC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563" y="0"/>
            <a:ext cx="43006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E61D2C-C7AA-8F9C-91A0-7770336DC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660" y="365126"/>
            <a:ext cx="7322574" cy="792880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CE039EF-7929-7993-A78A-8AFD723128E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B665A0C-E6AC-FB44-217D-D902714CBD13}"/>
              </a:ext>
            </a:extLst>
          </p:cNvPr>
          <p:cNvSpPr txBox="1">
            <a:spLocks/>
          </p:cNvSpPr>
          <p:nvPr/>
        </p:nvSpPr>
        <p:spPr>
          <a:xfrm>
            <a:off x="540660" y="1178106"/>
            <a:ext cx="7761511" cy="4283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9913" lvl="1" indent="-457200">
              <a:spcBef>
                <a:spcPts val="0"/>
              </a:spcBef>
              <a:spcAft>
                <a:spcPts val="1800"/>
              </a:spcAft>
            </a:pPr>
            <a:r>
              <a:rPr lang="en-US" sz="3200" dirty="0"/>
              <a:t>RMR Leadership Changes</a:t>
            </a:r>
          </a:p>
          <a:p>
            <a:pPr marL="569913" lvl="1" indent="-457200">
              <a:spcBef>
                <a:spcPts val="0"/>
              </a:spcBef>
              <a:spcAft>
                <a:spcPts val="1800"/>
              </a:spcAft>
            </a:pPr>
            <a:r>
              <a:rPr lang="en-US" sz="3200" dirty="0"/>
              <a:t>LAP Rates</a:t>
            </a:r>
          </a:p>
          <a:p>
            <a:pPr marL="569913" lvl="1" indent="-457200">
              <a:spcBef>
                <a:spcPts val="0"/>
              </a:spcBef>
              <a:spcAft>
                <a:spcPts val="1800"/>
              </a:spcAft>
            </a:pPr>
            <a:r>
              <a:rPr lang="en-US" sz="3200" dirty="0"/>
              <a:t>2025 Power Marketing Initiative</a:t>
            </a:r>
          </a:p>
          <a:p>
            <a:pPr marL="569913" lvl="1" indent="-457200">
              <a:spcBef>
                <a:spcPts val="0"/>
              </a:spcBef>
              <a:spcAft>
                <a:spcPts val="1800"/>
              </a:spcAft>
            </a:pPr>
            <a:r>
              <a:rPr lang="en-US" sz="3200" dirty="0"/>
              <a:t>SPP Implementation Update</a:t>
            </a:r>
          </a:p>
          <a:p>
            <a:pPr marL="569913" lvl="1" indent="-457200">
              <a:spcBef>
                <a:spcPts val="0"/>
              </a:spcBef>
              <a:spcAft>
                <a:spcPts val="1800"/>
              </a:spcAft>
            </a:pPr>
            <a:r>
              <a:rPr lang="en-US" sz="3200" dirty="0"/>
              <a:t>Office of Infrastructure Asset Management &amp; Planning</a:t>
            </a:r>
          </a:p>
        </p:txBody>
      </p:sp>
    </p:spTree>
    <p:extLst>
      <p:ext uri="{BB962C8B-B14F-4D97-AF65-F5344CB8AC3E}">
        <p14:creationId xmlns:p14="http://schemas.microsoft.com/office/powerpoint/2010/main" val="2262283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CA959-40C8-274A-AF40-54082C734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7415"/>
            <a:ext cx="6561604" cy="1325563"/>
          </a:xfrm>
        </p:spPr>
        <p:txBody>
          <a:bodyPr/>
          <a:lstStyle/>
          <a:p>
            <a:r>
              <a:rPr lang="en-US" b="0" dirty="0"/>
              <a:t>RMR Leadership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934A7-6727-A142-BB29-26BE93895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695E62-246E-462B-9E4A-5D3B36BC339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CAD6C8-C378-6A66-25D9-26F4CB12F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900" y="550171"/>
            <a:ext cx="5430160" cy="564031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6E2325-2B7D-C1D5-D5AD-7865702DC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895" y="1464492"/>
            <a:ext cx="6597564" cy="469696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RMR Key Retirements:</a:t>
            </a:r>
            <a:r>
              <a:rPr lang="en-US" sz="1900" b="1" dirty="0"/>
              <a:t> </a:t>
            </a:r>
          </a:p>
          <a:p>
            <a:r>
              <a:rPr lang="en-US" sz="1900" b="1" dirty="0"/>
              <a:t>Pete Heiman </a:t>
            </a:r>
            <a:r>
              <a:rPr lang="en-US" sz="1900" dirty="0"/>
              <a:t>– VP of Transmission </a:t>
            </a:r>
            <a:r>
              <a:rPr lang="en-US" sz="1900" dirty="0" err="1"/>
              <a:t>Svcs</a:t>
            </a:r>
            <a:r>
              <a:rPr lang="en-US" sz="1900" dirty="0"/>
              <a:t> for RMR/CRSP/DSW Retired December 31, 2023</a:t>
            </a:r>
          </a:p>
          <a:p>
            <a:r>
              <a:rPr lang="en-US" sz="1900" b="1" dirty="0"/>
              <a:t>Dave Neumayer </a:t>
            </a:r>
            <a:r>
              <a:rPr lang="en-US" sz="1900" dirty="0"/>
              <a:t>– RMR VP of Power Marketing</a:t>
            </a:r>
            <a:br>
              <a:rPr lang="en-US" sz="1900" dirty="0"/>
            </a:br>
            <a:r>
              <a:rPr lang="en-US" sz="1900" dirty="0"/>
              <a:t>Retired May 31, 2024</a:t>
            </a:r>
          </a:p>
          <a:p>
            <a:pPr lvl="1"/>
            <a:r>
              <a:rPr lang="en-US" sz="1900" dirty="0"/>
              <a:t>33 years with PMAs (Bonneville and WAPA)</a:t>
            </a:r>
          </a:p>
          <a:p>
            <a:pPr lvl="1"/>
            <a:r>
              <a:rPr lang="en-US" sz="1900" dirty="0"/>
              <a:t>15.5 years as VP of Power Marketing</a:t>
            </a:r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r>
              <a:rPr lang="en-US" sz="2400" b="1" dirty="0"/>
              <a:t>New RMR Leaders:</a:t>
            </a:r>
          </a:p>
          <a:p>
            <a:r>
              <a:rPr lang="en-US" sz="1900" b="1" dirty="0"/>
              <a:t>Zea Flores </a:t>
            </a:r>
            <a:r>
              <a:rPr lang="en-US" sz="1900" dirty="0"/>
              <a:t>– VP of Transmission </a:t>
            </a:r>
            <a:r>
              <a:rPr lang="en-US" sz="1900" dirty="0" err="1"/>
              <a:t>Svcs</a:t>
            </a:r>
            <a:r>
              <a:rPr lang="en-US" sz="1900" dirty="0"/>
              <a:t> for RMR/CRSP/DSW </a:t>
            </a:r>
          </a:p>
          <a:p>
            <a:r>
              <a:rPr lang="en-US" sz="1900" b="1" dirty="0"/>
              <a:t>Parker Wicks </a:t>
            </a:r>
            <a:r>
              <a:rPr lang="en-US" sz="1900" dirty="0"/>
              <a:t>– VP of Power Marketing </a:t>
            </a:r>
          </a:p>
          <a:p>
            <a:r>
              <a:rPr lang="en-US" sz="1900" b="1" dirty="0"/>
              <a:t>Jodee Miller </a:t>
            </a:r>
            <a:r>
              <a:rPr lang="en-US" sz="1900" dirty="0"/>
              <a:t>– Contracts &amp; Energy </a:t>
            </a:r>
            <a:r>
              <a:rPr lang="en-US" sz="1900" dirty="0" err="1"/>
              <a:t>Svcs</a:t>
            </a:r>
            <a:r>
              <a:rPr lang="en-US" sz="1900" dirty="0"/>
              <a:t> Manager</a:t>
            </a:r>
          </a:p>
          <a:p>
            <a:pPr marL="0" indent="0">
              <a:buNone/>
            </a:pPr>
            <a:endParaRPr lang="en-US" sz="19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3AE860-3E34-2FA7-8834-FBB8EE84F09F}"/>
              </a:ext>
            </a:extLst>
          </p:cNvPr>
          <p:cNvSpPr txBox="1"/>
          <p:nvPr/>
        </p:nvSpPr>
        <p:spPr>
          <a:xfrm>
            <a:off x="7268473" y="5346821"/>
            <a:ext cx="44558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80808"/>
                </a:solidFill>
              </a:rPr>
              <a:t>Loveland Area Projects -- Powerplants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D851E8-35C8-A053-9886-E46B0BAAA08C}"/>
              </a:ext>
            </a:extLst>
          </p:cNvPr>
          <p:cNvSpPr/>
          <p:nvPr/>
        </p:nvSpPr>
        <p:spPr>
          <a:xfrm>
            <a:off x="8004132" y="713984"/>
            <a:ext cx="3691921" cy="701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74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D16C04-8D28-00B3-27E3-7C4ABF62F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849" y="0"/>
            <a:ext cx="4297681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3339E12-4ADB-E2CB-92F4-563444EF72AB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4C5FBCF-131E-FAE0-E207-2ED9B911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80" y="219985"/>
            <a:ext cx="7783277" cy="1325563"/>
          </a:xfrm>
        </p:spPr>
        <p:txBody>
          <a:bodyPr>
            <a:normAutofit/>
          </a:bodyPr>
          <a:lstStyle/>
          <a:p>
            <a:r>
              <a:rPr lang="en-US" dirty="0"/>
              <a:t>LAP FES Rates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35C07FFB-9B14-63CC-DA16-B51F9996D47E}"/>
              </a:ext>
            </a:extLst>
          </p:cNvPr>
          <p:cNvSpPr txBox="1">
            <a:spLocks/>
          </p:cNvSpPr>
          <p:nvPr/>
        </p:nvSpPr>
        <p:spPr>
          <a:xfrm>
            <a:off x="402780" y="1554765"/>
            <a:ext cx="8088077" cy="43525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Final Rate FRN Published Nov 20, 2024</a:t>
            </a:r>
          </a:p>
          <a:p>
            <a:r>
              <a:rPr lang="en-US" dirty="0"/>
              <a:t>At least 30-day notice prior to effective</a:t>
            </a:r>
          </a:p>
          <a:p>
            <a:r>
              <a:rPr lang="en-US" dirty="0"/>
              <a:t>First step of new rate effective Jan 1, 2025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/>
              <a:t>39.84 mils/kWh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/>
              <a:t>Includes 2.40 mils/kWh drought adder</a:t>
            </a:r>
          </a:p>
          <a:p>
            <a:r>
              <a:rPr lang="en-US" dirty="0"/>
              <a:t>Second step of new rate effective Jan 1, 2026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/>
              <a:t>43.10 mils/kWh 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/>
              <a:t>Includes 1.38 mils/kWh drought adder</a:t>
            </a: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C4E097-2C20-B334-C5F0-370FC34A6712}"/>
              </a:ext>
            </a:extLst>
          </p:cNvPr>
          <p:cNvSpPr txBox="1"/>
          <p:nvPr/>
        </p:nvSpPr>
        <p:spPr>
          <a:xfrm>
            <a:off x="1277257" y="5907309"/>
            <a:ext cx="3015505" cy="923330"/>
          </a:xfrm>
          <a:prstGeom prst="rect">
            <a:avLst/>
          </a:prstGeom>
          <a:solidFill>
            <a:srgbClr val="FFFF00"/>
          </a:solidFill>
          <a:ln>
            <a:solidFill>
              <a:srgbClr val="080808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LAP</a:t>
            </a:r>
            <a:r>
              <a:rPr lang="en-US" dirty="0"/>
              <a:t> = Loveland Area Projects</a:t>
            </a:r>
          </a:p>
          <a:p>
            <a:r>
              <a:rPr lang="en-US" b="1" dirty="0"/>
              <a:t>FES</a:t>
            </a:r>
            <a:r>
              <a:rPr lang="en-US" dirty="0"/>
              <a:t> = Firm Electric Service</a:t>
            </a:r>
          </a:p>
          <a:p>
            <a:r>
              <a:rPr lang="en-US" b="1" dirty="0"/>
              <a:t>FRN</a:t>
            </a:r>
            <a:r>
              <a:rPr lang="en-US" dirty="0"/>
              <a:t> = Federal Register Notice</a:t>
            </a:r>
          </a:p>
        </p:txBody>
      </p:sp>
    </p:spTree>
    <p:extLst>
      <p:ext uri="{BB962C8B-B14F-4D97-AF65-F5344CB8AC3E}">
        <p14:creationId xmlns:p14="http://schemas.microsoft.com/office/powerpoint/2010/main" val="1634180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C7512-0FF4-461B-0461-AC04BDF51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50" y="21998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2025 Power Marketing Update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DC725-CE48-0A4A-CA84-BE58BDFFB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350" y="1571900"/>
            <a:ext cx="10515600" cy="4644009"/>
          </a:xfrm>
        </p:spPr>
        <p:txBody>
          <a:bodyPr>
            <a:normAutofit/>
          </a:bodyPr>
          <a:lstStyle/>
          <a:p>
            <a:r>
              <a:rPr lang="en-US" dirty="0"/>
              <a:t>New 2025 FES contracts began Oct 1, 2024</a:t>
            </a:r>
          </a:p>
          <a:p>
            <a:pPr lvl="1"/>
            <a:r>
              <a:rPr lang="en-US" dirty="0"/>
              <a:t>30-year term</a:t>
            </a:r>
          </a:p>
          <a:p>
            <a:pPr lvl="1"/>
            <a:r>
              <a:rPr lang="en-US" dirty="0"/>
              <a:t>Terminate Sep 30, 2054</a:t>
            </a:r>
          </a:p>
          <a:p>
            <a:pPr lvl="1"/>
            <a:r>
              <a:rPr lang="en-US" dirty="0"/>
              <a:t>New Power Marketing Initiative started in 2011, </a:t>
            </a:r>
            <a:r>
              <a:rPr lang="en-US" i="1" dirty="0"/>
              <a:t>14 years of work</a:t>
            </a:r>
            <a:r>
              <a:rPr lang="en-US" dirty="0"/>
              <a:t>!</a:t>
            </a:r>
          </a:p>
          <a:p>
            <a:r>
              <a:rPr lang="en-US" dirty="0"/>
              <a:t>With start of new contracts, 12 new LAP customers get the benefit of Federal Hydropower </a:t>
            </a:r>
            <a:r>
              <a:rPr lang="en-US" sz="2400" dirty="0"/>
              <a:t>(9 Kansas, 2 Nebraska, 1 Colorado)</a:t>
            </a:r>
          </a:p>
          <a:p>
            <a:pPr lvl="1"/>
            <a:r>
              <a:rPr lang="en-US" dirty="0"/>
              <a:t>Most new LAP customers since 2004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01311-6F8E-D55B-EE6F-C2285622D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695E62-246E-462B-9E4A-5D3B36BC339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D5D20-6536-7CF2-9AB8-94574FC83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835" y="4601029"/>
            <a:ext cx="6779368" cy="225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3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C7512-0FF4-461B-0461-AC04BDF51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50" y="21998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SPP Implementation Update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DC725-CE48-0A4A-CA84-BE58BDFFB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350" y="1535345"/>
            <a:ext cx="10515600" cy="4352544"/>
          </a:xfrm>
        </p:spPr>
        <p:txBody>
          <a:bodyPr/>
          <a:lstStyle/>
          <a:p>
            <a:r>
              <a:rPr lang="en-US" dirty="0"/>
              <a:t>Currently working to complete registration actions</a:t>
            </a:r>
          </a:p>
          <a:p>
            <a:pPr lvl="1"/>
            <a:r>
              <a:rPr lang="en-US" dirty="0"/>
              <a:t>Transmission Zone assets finalized</a:t>
            </a:r>
          </a:p>
          <a:p>
            <a:pPr lvl="1"/>
            <a:r>
              <a:rPr lang="en-US" dirty="0"/>
              <a:t>Working with SPP and customers to document FES allocations for FSE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01311-6F8E-D55B-EE6F-C2285622D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695E62-246E-462B-9E4A-5D3B36BC339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764D49-8CA9-0EC9-FF12-1268DFB0B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450" y="3576881"/>
            <a:ext cx="7902625" cy="3010161"/>
          </a:xfrm>
          <a:prstGeom prst="rect">
            <a:avLst/>
          </a:prstGeom>
          <a:ln>
            <a:solidFill>
              <a:schemeClr val="accent3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7753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D2E242-8189-7CFB-1EDE-D4F1C0475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822" y="0"/>
            <a:ext cx="430067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4AF114A-5B89-B332-81BD-B27739CC18AB}"/>
              </a:ext>
            </a:extLst>
          </p:cNvPr>
          <p:cNvSpPr txBox="1">
            <a:spLocks/>
          </p:cNvSpPr>
          <p:nvPr/>
        </p:nvSpPr>
        <p:spPr>
          <a:xfrm>
            <a:off x="402780" y="275343"/>
            <a:ext cx="7783277" cy="1177676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7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Office of Infrastructure Asset Management &amp; Planning (OIAMP)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4DFDB54-F58D-9EBE-F2C5-A99E53780AC6}"/>
              </a:ext>
            </a:extLst>
          </p:cNvPr>
          <p:cNvSpPr txBox="1">
            <a:spLocks/>
          </p:cNvSpPr>
          <p:nvPr/>
        </p:nvSpPr>
        <p:spPr>
          <a:xfrm>
            <a:off x="402780" y="1732577"/>
            <a:ext cx="7783277" cy="43525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What are we in the process of doing?</a:t>
            </a:r>
          </a:p>
          <a:p>
            <a:r>
              <a:rPr lang="en-US" dirty="0"/>
              <a:t>Unify infrastructure functional policy/guidance and leadership under one senior executive</a:t>
            </a:r>
          </a:p>
          <a:p>
            <a:pPr marL="0" indent="0">
              <a:buNone/>
            </a:pPr>
            <a:r>
              <a:rPr lang="en-US" b="1" dirty="0"/>
              <a:t>Why do we need to do that?</a:t>
            </a:r>
          </a:p>
          <a:p>
            <a:r>
              <a:rPr lang="en-US" sz="2400" dirty="0"/>
              <a:t>Infrastructure responsibilities fragmented across HQ and Regions</a:t>
            </a:r>
          </a:p>
          <a:p>
            <a:r>
              <a:rPr lang="en-US" sz="2400" dirty="0"/>
              <a:t>Multiple challenges to transmission system maintenance, security, and modernization</a:t>
            </a:r>
          </a:p>
          <a:p>
            <a:r>
              <a:rPr lang="en-US" sz="2400" dirty="0"/>
              <a:t>In next 5 years, more than one-half of planned construction is related to aging infrastructure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30CE1F-D7BE-D593-A5B8-F06718160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5E62-246E-462B-9E4A-5D3B36BC339D}" type="slidenum">
              <a:rPr lang="en-US" smtClean="0">
                <a:solidFill>
                  <a:srgbClr val="FFFFFB"/>
                </a:solidFill>
              </a:rPr>
              <a:pPr/>
              <a:t>7</a:t>
            </a:fld>
            <a:endParaRPr lang="en-US" dirty="0">
              <a:solidFill>
                <a:srgbClr val="FFF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879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C80D3-4DF3-4718-1302-C1EA2A488A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F695E62-246E-462B-9E4A-5D3B36BC339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4074E70-03AF-C6AB-BB26-FA27C38F540E}"/>
              </a:ext>
            </a:extLst>
          </p:cNvPr>
          <p:cNvSpPr txBox="1">
            <a:spLocks/>
          </p:cNvSpPr>
          <p:nvPr/>
        </p:nvSpPr>
        <p:spPr>
          <a:xfrm>
            <a:off x="402780" y="1467543"/>
            <a:ext cx="8088077" cy="43525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How will we do it?</a:t>
            </a:r>
          </a:p>
          <a:p>
            <a:r>
              <a:rPr lang="en-US" sz="2400" dirty="0"/>
              <a:t>Hire “</a:t>
            </a:r>
            <a:r>
              <a:rPr lang="en-US" sz="2400" i="1" dirty="0"/>
              <a:t>Infrastructure SES</a:t>
            </a:r>
            <a:r>
              <a:rPr lang="en-US" sz="2400" dirty="0"/>
              <a:t>” (also under COO)</a:t>
            </a:r>
          </a:p>
          <a:p>
            <a:r>
              <a:rPr lang="en-US" sz="2400" dirty="0"/>
              <a:t>Unify infrastructure program under Infrastructure SES</a:t>
            </a:r>
          </a:p>
          <a:p>
            <a:pPr marL="463550" lvl="1">
              <a:buSzPct val="75000"/>
              <a:buFont typeface="Courier New" panose="02070309020205020404" pitchFamily="49" charset="0"/>
              <a:buChar char="o"/>
            </a:pPr>
            <a:r>
              <a:rPr lang="en-US" sz="2000" dirty="0"/>
              <a:t>Asset Management, Long-Term Transmission Planning, Aviation, Engineering, Wildfire Strategy</a:t>
            </a:r>
          </a:p>
          <a:p>
            <a:r>
              <a:rPr lang="en-US" sz="2400" dirty="0"/>
              <a:t>Infrastructure SES take ownership of infrastructure policy</a:t>
            </a:r>
          </a:p>
          <a:p>
            <a:pPr marL="463550" lvl="1">
              <a:buSzPct val="75000"/>
              <a:buFont typeface="Courier New" panose="02070309020205020404" pitchFamily="49" charset="0"/>
              <a:buChar char="o"/>
            </a:pPr>
            <a:r>
              <a:rPr lang="en-US" sz="2000" dirty="0"/>
              <a:t>Create/Revitalize infrastructure policy framework and guidance</a:t>
            </a:r>
          </a:p>
          <a:p>
            <a:r>
              <a:rPr lang="en-US" sz="2400" dirty="0"/>
              <a:t>Regions remain WAPA’s execution arm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C66CB-1D0B-E0A9-A0CD-950B68105C55}"/>
              </a:ext>
            </a:extLst>
          </p:cNvPr>
          <p:cNvSpPr txBox="1"/>
          <p:nvPr/>
        </p:nvSpPr>
        <p:spPr>
          <a:xfrm>
            <a:off x="826719" y="5594619"/>
            <a:ext cx="6242863" cy="1200329"/>
          </a:xfrm>
          <a:prstGeom prst="rect">
            <a:avLst/>
          </a:prstGeom>
          <a:solidFill>
            <a:srgbClr val="FFFF00"/>
          </a:solidFill>
          <a:ln>
            <a:solidFill>
              <a:srgbClr val="080808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COO = Chief Operating Officer</a:t>
            </a:r>
          </a:p>
          <a:p>
            <a:r>
              <a:rPr lang="en-US" dirty="0"/>
              <a:t>OIAMP = Office of Infrastructure Asset Management &amp; Planning</a:t>
            </a:r>
          </a:p>
          <a:p>
            <a:r>
              <a:rPr lang="en-US" dirty="0"/>
              <a:t>SES = Senior Executive Service</a:t>
            </a:r>
          </a:p>
          <a:p>
            <a:r>
              <a:rPr lang="en-US" dirty="0"/>
              <a:t>TIP = Transmission Infrastructure Program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529136D-1A21-D788-AB50-6046B5AD6554}"/>
              </a:ext>
            </a:extLst>
          </p:cNvPr>
          <p:cNvSpPr txBox="1">
            <a:spLocks/>
          </p:cNvSpPr>
          <p:nvPr/>
        </p:nvSpPr>
        <p:spPr>
          <a:xfrm>
            <a:off x="402780" y="275343"/>
            <a:ext cx="7783277" cy="11776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7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OIAMP</a:t>
            </a:r>
          </a:p>
        </p:txBody>
      </p:sp>
    </p:spTree>
    <p:extLst>
      <p:ext uri="{BB962C8B-B14F-4D97-AF65-F5344CB8AC3E}">
        <p14:creationId xmlns:p14="http://schemas.microsoft.com/office/powerpoint/2010/main" val="3585992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wearing a hard hat and working on a power line&#10;">
            <a:extLst>
              <a:ext uri="{FF2B5EF4-FFF2-40B4-BE49-F238E27FC236}">
                <a16:creationId xmlns:a16="http://schemas.microsoft.com/office/drawing/2014/main" id="{C5093296-5DDD-ED41-8891-1EDC15DA44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r="54950"/>
          <a:stretch/>
        </p:blipFill>
        <p:spPr>
          <a:xfrm>
            <a:off x="7894321" y="0"/>
            <a:ext cx="4297680" cy="6858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C5A5A9-7C85-5A47-AFB4-E9D4A48E1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695E62-246E-462B-9E4A-5D3B36BC339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5B07EDA-7EAA-51D4-393F-75AA91D552C2}"/>
              </a:ext>
            </a:extLst>
          </p:cNvPr>
          <p:cNvSpPr txBox="1">
            <a:spLocks/>
          </p:cNvSpPr>
          <p:nvPr/>
        </p:nvSpPr>
        <p:spPr>
          <a:xfrm>
            <a:off x="465410" y="1467543"/>
            <a:ext cx="7491541" cy="43525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Additional info</a:t>
            </a:r>
          </a:p>
          <a:p>
            <a:r>
              <a:rPr lang="en-US" sz="2400" dirty="0"/>
              <a:t>Focus on consistency and alignment across Regions</a:t>
            </a:r>
          </a:p>
          <a:p>
            <a:r>
              <a:rPr lang="en-US" sz="2400" dirty="0"/>
              <a:t>Emphasis on data-driven decisions and collaboration</a:t>
            </a:r>
          </a:p>
          <a:p>
            <a:pPr marL="463550" marR="0" lvl="1" indent="-2381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dirty="0">
                <a:solidFill>
                  <a:srgbClr val="00457B"/>
                </a:solidFill>
                <a:latin typeface="Skeena"/>
              </a:rPr>
              <a:t>Infrastructure workload growing across WAPA; evolve practices to avoid overloading shared resources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57B"/>
              </a:solidFill>
              <a:effectLst/>
              <a:uLnTx/>
              <a:uFillTx/>
              <a:latin typeface="Skeena"/>
              <a:ea typeface="+mn-ea"/>
              <a:cs typeface="+mn-cs"/>
            </a:endParaRPr>
          </a:p>
          <a:p>
            <a:r>
              <a:rPr lang="en-US" sz="2400" dirty="0"/>
              <a:t>Prioritize customer needs at enterprise level to streamline interactions between HQ/field</a:t>
            </a:r>
          </a:p>
          <a:p>
            <a:r>
              <a:rPr lang="en-US" sz="2400" dirty="0"/>
              <a:t>Fast moving train</a:t>
            </a:r>
          </a:p>
          <a:p>
            <a:r>
              <a:rPr lang="en-US" sz="2400" dirty="0"/>
              <a:t>No rate impact, No job losses, No required relocations</a:t>
            </a:r>
          </a:p>
          <a:p>
            <a:r>
              <a:rPr lang="en-US" sz="2400" dirty="0"/>
              <a:t>It’s not about “incremental improvement”; set course to be an energy sector leader</a:t>
            </a:r>
          </a:p>
          <a:p>
            <a:endParaRPr lang="en-US" sz="24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4D0FB5-4C50-D8BC-8135-408FAE134878}"/>
              </a:ext>
            </a:extLst>
          </p:cNvPr>
          <p:cNvSpPr txBox="1">
            <a:spLocks/>
          </p:cNvSpPr>
          <p:nvPr/>
        </p:nvSpPr>
        <p:spPr>
          <a:xfrm>
            <a:off x="402780" y="275343"/>
            <a:ext cx="7783277" cy="11776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7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OIAMP</a:t>
            </a:r>
          </a:p>
        </p:txBody>
      </p:sp>
    </p:spTree>
    <p:extLst>
      <p:ext uri="{BB962C8B-B14F-4D97-AF65-F5344CB8AC3E}">
        <p14:creationId xmlns:p14="http://schemas.microsoft.com/office/powerpoint/2010/main" val="2280942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APA PowerPoint Colors">
      <a:dk1>
        <a:srgbClr val="00457B"/>
      </a:dk1>
      <a:lt1>
        <a:srgbClr val="FFFFFF"/>
      </a:lt1>
      <a:dk2>
        <a:srgbClr val="00457B"/>
      </a:dk2>
      <a:lt2>
        <a:srgbClr val="FEFFFF"/>
      </a:lt2>
      <a:accent1>
        <a:srgbClr val="4F89BD"/>
      </a:accent1>
      <a:accent2>
        <a:srgbClr val="77A12D"/>
      </a:accent2>
      <a:accent3>
        <a:srgbClr val="CFD3D7"/>
      </a:accent3>
      <a:accent4>
        <a:srgbClr val="FED14E"/>
      </a:accent4>
      <a:accent5>
        <a:srgbClr val="B7AE97"/>
      </a:accent5>
      <a:accent6>
        <a:srgbClr val="70AD47"/>
      </a:accent6>
      <a:hlink>
        <a:srgbClr val="0563C1"/>
      </a:hlink>
      <a:folHlink>
        <a:srgbClr val="954F72"/>
      </a:folHlink>
    </a:clrScheme>
    <a:fontScheme name="Skeena">
      <a:majorFont>
        <a:latin typeface="Skeena"/>
        <a:ea typeface=""/>
        <a:cs typeface=""/>
      </a:majorFont>
      <a:minorFont>
        <a:latin typeface="Skee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WAPA PowerPoint Colors">
      <a:dk1>
        <a:srgbClr val="00457B"/>
      </a:dk1>
      <a:lt1>
        <a:srgbClr val="FFFFFF"/>
      </a:lt1>
      <a:dk2>
        <a:srgbClr val="00457B"/>
      </a:dk2>
      <a:lt2>
        <a:srgbClr val="FEFFFF"/>
      </a:lt2>
      <a:accent1>
        <a:srgbClr val="4F89BD"/>
      </a:accent1>
      <a:accent2>
        <a:srgbClr val="77A12D"/>
      </a:accent2>
      <a:accent3>
        <a:srgbClr val="CFD3D7"/>
      </a:accent3>
      <a:accent4>
        <a:srgbClr val="FED14E"/>
      </a:accent4>
      <a:accent5>
        <a:srgbClr val="B7AE97"/>
      </a:accent5>
      <a:accent6>
        <a:srgbClr val="70AD47"/>
      </a:accent6>
      <a:hlink>
        <a:srgbClr val="0563C1"/>
      </a:hlink>
      <a:folHlink>
        <a:srgbClr val="954F72"/>
      </a:folHlink>
    </a:clrScheme>
    <a:fontScheme name="Skeena">
      <a:majorFont>
        <a:latin typeface="Skeena"/>
        <a:ea typeface=""/>
        <a:cs typeface=""/>
      </a:majorFont>
      <a:minorFont>
        <a:latin typeface="Skee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WAPA PowerPoint Colors">
      <a:dk1>
        <a:srgbClr val="00457B"/>
      </a:dk1>
      <a:lt1>
        <a:srgbClr val="FFFFFF"/>
      </a:lt1>
      <a:dk2>
        <a:srgbClr val="00457B"/>
      </a:dk2>
      <a:lt2>
        <a:srgbClr val="FEFFFF"/>
      </a:lt2>
      <a:accent1>
        <a:srgbClr val="4F89BD"/>
      </a:accent1>
      <a:accent2>
        <a:srgbClr val="77A12D"/>
      </a:accent2>
      <a:accent3>
        <a:srgbClr val="CFD3D7"/>
      </a:accent3>
      <a:accent4>
        <a:srgbClr val="FED14E"/>
      </a:accent4>
      <a:accent5>
        <a:srgbClr val="B7AE97"/>
      </a:accent5>
      <a:accent6>
        <a:srgbClr val="70AD47"/>
      </a:accent6>
      <a:hlink>
        <a:srgbClr val="0563C1"/>
      </a:hlink>
      <a:folHlink>
        <a:srgbClr val="954F72"/>
      </a:folHlink>
    </a:clrScheme>
    <a:fontScheme name="Skeena">
      <a:majorFont>
        <a:latin typeface="Skeena"/>
        <a:ea typeface=""/>
        <a:cs typeface=""/>
      </a:majorFont>
      <a:minorFont>
        <a:latin typeface="Skee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PA-Presentation-BLANK - Copy.pptx  -  Read-Only" id="{E9DCFD27-A4B8-4D66-A162-4B17756233ED}" vid="{ED831502-F0A1-4330-9D84-42118348E68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3fcf8fa-cfe6-4901-9417-032b5a1402b7" xsi:nil="true"/>
    <lcf76f155ced4ddcb4097134ff3c332f xmlns="a0cab361-6513-43b4-8a30-e3143c87fc2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8ED0AE9096B4EB76EB5CC292B3A51" ma:contentTypeVersion="13" ma:contentTypeDescription="Create a new document." ma:contentTypeScope="" ma:versionID="684e1656711a7b0a2dda761c29330077">
  <xsd:schema xmlns:xsd="http://www.w3.org/2001/XMLSchema" xmlns:xs="http://www.w3.org/2001/XMLSchema" xmlns:p="http://schemas.microsoft.com/office/2006/metadata/properties" xmlns:ns2="a0cab361-6513-43b4-8a30-e3143c87fc22" xmlns:ns3="33fcf8fa-cfe6-4901-9417-032b5a1402b7" targetNamespace="http://schemas.microsoft.com/office/2006/metadata/properties" ma:root="true" ma:fieldsID="e3d320beb7f2ea0028fc2b5f8be01dfd" ns2:_="" ns3:_="">
    <xsd:import namespace="a0cab361-6513-43b4-8a30-e3143c87fc22"/>
    <xsd:import namespace="33fcf8fa-cfe6-4901-9417-032b5a1402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cab361-6513-43b4-8a30-e3143c87fc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7793537-d38b-4b61-9287-f0ece50f4b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fcf8fa-cfe6-4901-9417-032b5a1402b7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4ed8bf-21dd-4914-9a62-b5d1ace64e59}" ma:internalName="TaxCatchAll" ma:showField="CatchAllData" ma:web="33fcf8fa-cfe6-4901-9417-032b5a1402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9CC127-BE17-46F8-ABC0-718297BB4E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EEC44C-2442-4A2E-BA25-2D591935330C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f57935e-e1b7-44b2-a3df-a4ac9c715257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ECEFE9E-3B7C-42C9-B4B8-2BA3A5F18D3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9233</TotalTime>
  <Words>678</Words>
  <Application>Microsoft Macintosh PowerPoint</Application>
  <PresentationFormat>Widescreen</PresentationFormat>
  <Paragraphs>136</Paragraphs>
  <Slides>13</Slides>
  <Notes>8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Courier New</vt:lpstr>
      <vt:lpstr>Segoe UI</vt:lpstr>
      <vt:lpstr>Skeena</vt:lpstr>
      <vt:lpstr>Office Theme</vt:lpstr>
      <vt:lpstr>1_Office Theme</vt:lpstr>
      <vt:lpstr>2_Office Theme</vt:lpstr>
      <vt:lpstr>RMR Update 2024 Mid-West Annual Meeting  December 11, 2024</vt:lpstr>
      <vt:lpstr>Agenda</vt:lpstr>
      <vt:lpstr>RMR Leadership Changes</vt:lpstr>
      <vt:lpstr>LAP FES Rates</vt:lpstr>
      <vt:lpstr>2025 Power Marketing Update</vt:lpstr>
      <vt:lpstr>SPP Implementation Update</vt:lpstr>
      <vt:lpstr>PowerPoint Presentation</vt:lpstr>
      <vt:lpstr>PowerPoint Presentation</vt:lpstr>
      <vt:lpstr>PowerPoint Presentation</vt:lpstr>
      <vt:lpstr>Questions?   </vt:lpstr>
      <vt:lpstr>Realignment Implementation Team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WAPA BLANK PowerPoint Presentation</dc:title>
  <dc:creator>Soeth, Peter</dc:creator>
  <cp:lastModifiedBy>Jim Horan</cp:lastModifiedBy>
  <cp:revision>28</cp:revision>
  <dcterms:created xsi:type="dcterms:W3CDTF">2021-11-10T18:41:38Z</dcterms:created>
  <dcterms:modified xsi:type="dcterms:W3CDTF">2024-12-08T21:21:53Z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0x010100F368ED0AE9096B4EB76EB5CC292B3A51</vt:lpwstr>
  </property>
  <property fmtid="{D5CDD505-2E9C-101B-9397-08002B2CF9AE}" pid="3" name="Departments">
    <vt:lpwstr>2;#Public Affairs|c25911b8-867c-4460-a91e-a42f264fc108</vt:lpwstr>
  </property>
  <property fmtid="{D5CDD505-2E9C-101B-9397-08002B2CF9AE}" pid="4" name="Record">
    <vt:lpwstr/>
  </property>
</Properties>
</file>