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omments/modernComment_26A_0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97" r:id="rId4"/>
    <p:sldMasterId id="2147484629" r:id="rId5"/>
  </p:sldMasterIdLst>
  <p:notesMasterIdLst>
    <p:notesMasterId r:id="rId31"/>
  </p:notesMasterIdLst>
  <p:sldIdLst>
    <p:sldId id="516" r:id="rId6"/>
    <p:sldId id="541" r:id="rId7"/>
    <p:sldId id="2147470980" r:id="rId8"/>
    <p:sldId id="595" r:id="rId9"/>
    <p:sldId id="2147470983" r:id="rId10"/>
    <p:sldId id="916" r:id="rId11"/>
    <p:sldId id="2147470970" r:id="rId12"/>
    <p:sldId id="2147470977" r:id="rId13"/>
    <p:sldId id="2147470971" r:id="rId14"/>
    <p:sldId id="597" r:id="rId15"/>
    <p:sldId id="920" r:id="rId16"/>
    <p:sldId id="2147470981" r:id="rId17"/>
    <p:sldId id="2147470941" r:id="rId18"/>
    <p:sldId id="599" r:id="rId19"/>
    <p:sldId id="2147470972" r:id="rId20"/>
    <p:sldId id="2147470973" r:id="rId21"/>
    <p:sldId id="609" r:id="rId22"/>
    <p:sldId id="2147470978" r:id="rId23"/>
    <p:sldId id="617" r:id="rId24"/>
    <p:sldId id="601" r:id="rId25"/>
    <p:sldId id="593" r:id="rId26"/>
    <p:sldId id="598" r:id="rId27"/>
    <p:sldId id="618" r:id="rId28"/>
    <p:sldId id="619" r:id="rId29"/>
    <p:sldId id="649" r:id="rId3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2">
          <p15:clr>
            <a:srgbClr val="A4A3A4"/>
          </p15:clr>
        </p15:guide>
        <p15:guide id="2" orient="horz" pos="4319">
          <p15:clr>
            <a:srgbClr val="A4A3A4"/>
          </p15:clr>
        </p15:guide>
        <p15:guide id="3" orient="horz" pos="834">
          <p15:clr>
            <a:srgbClr val="A4A3A4"/>
          </p15:clr>
        </p15:guide>
        <p15:guide id="4" orient="horz" pos="1212">
          <p15:clr>
            <a:srgbClr val="A4A3A4"/>
          </p15:clr>
        </p15:guide>
        <p15:guide id="5" orient="horz" pos="4103">
          <p15:clr>
            <a:srgbClr val="A4A3A4"/>
          </p15:clr>
        </p15:guide>
        <p15:guide id="6" orient="horz" pos="3893">
          <p15:clr>
            <a:srgbClr val="A4A3A4"/>
          </p15:clr>
        </p15:guide>
        <p15:guide id="7" orient="horz" pos="635">
          <p15:clr>
            <a:srgbClr val="A4A3A4"/>
          </p15:clr>
        </p15:guide>
        <p15:guide id="8" pos="3840">
          <p15:clr>
            <a:srgbClr val="A4A3A4"/>
          </p15:clr>
        </p15:guide>
        <p15:guide id="9" pos="3904">
          <p15:clr>
            <a:srgbClr val="A4A3A4"/>
          </p15:clr>
        </p15:guide>
        <p15:guide id="10" pos="3776">
          <p15:clr>
            <a:srgbClr val="A4A3A4"/>
          </p15:clr>
        </p15:guide>
        <p15:guide id="11" pos="253">
          <p15:clr>
            <a:srgbClr val="A4A3A4"/>
          </p15:clr>
        </p15:guide>
        <p15:guide id="12" pos="6304">
          <p15:clr>
            <a:srgbClr val="A4A3A4"/>
          </p15:clr>
        </p15:guide>
        <p15:guide id="13" pos="7296">
          <p15:clr>
            <a:srgbClr val="A4A3A4"/>
          </p15:clr>
        </p15:guide>
        <p15:guide id="14" pos="7552">
          <p15:clr>
            <a:srgbClr val="A4A3A4"/>
          </p15:clr>
        </p15:guide>
        <p15:guide id="15" pos="3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BA6C"/>
    <a:srgbClr val="004F9D"/>
    <a:srgbClr val="004A79"/>
    <a:srgbClr val="005288"/>
    <a:srgbClr val="FFFFFF"/>
    <a:srgbClr val="0A95B8"/>
    <a:srgbClr val="002955"/>
    <a:srgbClr val="387C2B"/>
    <a:srgbClr val="C02500"/>
    <a:srgbClr val="8528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88037" autoAdjust="0"/>
  </p:normalViewPr>
  <p:slideViewPr>
    <p:cSldViewPr snapToGrid="0">
      <p:cViewPr varScale="1">
        <p:scale>
          <a:sx n="128" d="100"/>
          <a:sy n="128" d="100"/>
        </p:scale>
        <p:origin x="512" y="184"/>
      </p:cViewPr>
      <p:guideLst>
        <p:guide orient="horz" pos="2292"/>
        <p:guide orient="horz" pos="4319"/>
        <p:guide orient="horz" pos="834"/>
        <p:guide orient="horz" pos="1212"/>
        <p:guide orient="horz" pos="4103"/>
        <p:guide orient="horz" pos="3893"/>
        <p:guide orient="horz" pos="635"/>
        <p:guide pos="3840"/>
        <p:guide pos="3904"/>
        <p:guide pos="3776"/>
        <p:guide pos="253"/>
        <p:guide pos="6304"/>
        <p:guide pos="7296"/>
        <p:guide pos="7552"/>
        <p:guide pos="3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bg2">
                <a:lumMod val="75000"/>
              </a:schemeClr>
            </a:solidFill>
            <a:ln w="19019">
              <a:noFill/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c:spPr>
          <c:invertIfNegative val="0"/>
          <c:dLbls>
            <c:dLbl>
              <c:idx val="0"/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800" b="1">
                        <a:solidFill>
                          <a:schemeClr val="accent1"/>
                        </a:solidFill>
                      </a:defRPr>
                    </a:pPr>
                    <a:r>
                      <a:rPr lang="en-US" b="1"/>
                      <a:t>5 days</a:t>
                    </a:r>
                    <a:endParaRPr lang="en-US" b="1" dirty="0"/>
                  </a:p>
                </c:rich>
              </c:tx>
              <c:numFmt formatCode="#,##0.0&quot; years&quot;" sourceLinked="0"/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31B-4B29-9F16-83ACCC15A15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2.5 months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31B-4B29-9F16-83ACCC15A15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5 months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31B-4B29-9F16-83ACCC15A15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7 months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31B-4B29-9F16-83ACCC15A15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10 months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31B-4B29-9F16-83ACCC15A157}"/>
                </c:ext>
              </c:extLst>
            </c:dLbl>
            <c:dLbl>
              <c:idx val="5"/>
              <c:tx>
                <c:rich>
                  <a:bodyPr wrap="square" lIns="38100" tIns="19050" rIns="38100" bIns="19050" anchor="ctr" anchorCtr="0">
                    <a:spAutoFit/>
                  </a:bodyPr>
                  <a:lstStyle/>
                  <a:p>
                    <a:pPr algn="l">
                      <a:defRPr sz="1800" b="0">
                        <a:solidFill>
                          <a:schemeClr val="accent1"/>
                        </a:solidFill>
                      </a:defRPr>
                    </a:pPr>
                    <a:r>
                      <a:rPr lang="en-US" b="0"/>
                      <a:t>13 months</a:t>
                    </a:r>
                    <a:endParaRPr lang="en-US" b="0" dirty="0"/>
                  </a:p>
                </c:rich>
              </c:tx>
              <c:numFmt formatCode="#,##0.0&quot; years&quot;" sourceLinked="0"/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31B-4B29-9F16-83ACCC15A157}"/>
                </c:ext>
              </c:extLst>
            </c:dLbl>
            <c:numFmt formatCode="#,##0.0&quot; years&quot;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0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Sheet1!$Q$49:$Q$57</c:f>
              <c:strCache>
                <c:ptCount val="9"/>
                <c:pt idx="0">
                  <c:v>ChatGPT</c:v>
                </c:pt>
                <c:pt idx="1">
                  <c:v>Instagram**</c:v>
                </c:pt>
                <c:pt idx="2">
                  <c:v>Spotify</c:v>
                </c:pt>
                <c:pt idx="3">
                  <c:v>Dropbox</c:v>
                </c:pt>
                <c:pt idx="4">
                  <c:v>Facebook</c:v>
                </c:pt>
                <c:pt idx="5">
                  <c:v>Foursqaure**</c:v>
                </c:pt>
                <c:pt idx="6">
                  <c:v>Twitter</c:v>
                </c:pt>
                <c:pt idx="7">
                  <c:v>Airbnb*</c:v>
                </c:pt>
                <c:pt idx="8">
                  <c:v>Netflix</c:v>
                </c:pt>
              </c:strCache>
            </c:strRef>
          </c:cat>
          <c:val>
            <c:numRef>
              <c:f>Sheet1!$R$49:$R$57</c:f>
              <c:numCache>
                <c:formatCode>General</c:formatCode>
                <c:ptCount val="9"/>
                <c:pt idx="0">
                  <c:v>0.02</c:v>
                </c:pt>
                <c:pt idx="1">
                  <c:v>0.2</c:v>
                </c:pt>
                <c:pt idx="2">
                  <c:v>0.4</c:v>
                </c:pt>
                <c:pt idx="3">
                  <c:v>0.6</c:v>
                </c:pt>
                <c:pt idx="4">
                  <c:v>0.9</c:v>
                </c:pt>
                <c:pt idx="5">
                  <c:v>1.1000000000000001</c:v>
                </c:pt>
                <c:pt idx="6">
                  <c:v>2</c:v>
                </c:pt>
                <c:pt idx="7">
                  <c:v>2.5</c:v>
                </c:pt>
                <c:pt idx="8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33-4BB3-8D7B-299AD3B05D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axId val="287426968"/>
        <c:axId val="1"/>
      </c:barChart>
      <c:catAx>
        <c:axId val="2874269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87426968"/>
        <c:crosses val="autoZero"/>
        <c:crossBetween val="between"/>
      </c:valAx>
      <c:spPr>
        <a:noFill/>
        <a:ln w="25359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2025F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44</c:v>
                </c:pt>
                <c:pt idx="1">
                  <c:v>38</c:v>
                </c:pt>
                <c:pt idx="2">
                  <c:v>47</c:v>
                </c:pt>
                <c:pt idx="3">
                  <c:v>50</c:v>
                </c:pt>
                <c:pt idx="4">
                  <c:v>58</c:v>
                </c:pt>
                <c:pt idx="5">
                  <c:v>74</c:v>
                </c:pt>
                <c:pt idx="6">
                  <c:v>81</c:v>
                </c:pt>
                <c:pt idx="7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DD-4FA0-93A1-F3AAD729492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A3BAC9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2025F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82</c:v>
                </c:pt>
                <c:pt idx="1">
                  <c:v>88</c:v>
                </c:pt>
                <c:pt idx="2">
                  <c:v>84</c:v>
                </c:pt>
                <c:pt idx="3">
                  <c:v>100</c:v>
                </c:pt>
                <c:pt idx="4">
                  <c:v>122</c:v>
                </c:pt>
                <c:pt idx="5">
                  <c:v>136.5</c:v>
                </c:pt>
                <c:pt idx="6">
                  <c:v>145</c:v>
                </c:pt>
                <c:pt idx="7">
                  <c:v>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DD-4FA0-93A1-F3AAD72949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overlap val="100"/>
        <c:axId val="87771400"/>
        <c:axId val="1"/>
      </c:barChart>
      <c:catAx>
        <c:axId val="87771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673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300"/>
        </c:scaling>
        <c:delete val="0"/>
        <c:axPos val="l"/>
        <c:majorGridlines>
          <c:spPr>
            <a:ln w="9505" cap="flat" cmpd="sng" algn="ctr">
              <a:solidFill>
                <a:schemeClr val="tx2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\$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771400"/>
        <c:crosses val="autoZero"/>
        <c:crossBetween val="between"/>
      </c:valAx>
      <c:spPr>
        <a:noFill/>
        <a:ln w="25347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5552255744497249E-2"/>
          <c:y val="1.6841783266300345E-2"/>
          <c:w val="0.89099464960539376"/>
          <c:h val="0.8822253455395953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Sheet1!$D$55</c:f>
              <c:strCache>
                <c:ptCount val="1"/>
                <c:pt idx="0">
                  <c:v>Primary Markets 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Sheet1!$C$56:$C$63</c:f>
              <c:strCache>
                <c:ptCount val="8"/>
                <c:pt idx="0">
                  <c:v>H1</c:v>
                </c:pt>
                <c:pt idx="1">
                  <c:v>H2</c:v>
                </c:pt>
                <c:pt idx="2">
                  <c:v>H1</c:v>
                </c:pt>
                <c:pt idx="3">
                  <c:v>H2</c:v>
                </c:pt>
                <c:pt idx="4">
                  <c:v>H1</c:v>
                </c:pt>
                <c:pt idx="5">
                  <c:v>H2</c:v>
                </c:pt>
                <c:pt idx="6">
                  <c:v>H1</c:v>
                </c:pt>
                <c:pt idx="7">
                  <c:v>H2</c:v>
                </c:pt>
              </c:strCache>
            </c:strRef>
          </c:cat>
          <c:val>
            <c:numRef>
              <c:f>Sheet1!$D$56:$D$63</c:f>
              <c:numCache>
                <c:formatCode>General</c:formatCode>
                <c:ptCount val="8"/>
                <c:pt idx="0">
                  <c:v>300</c:v>
                </c:pt>
                <c:pt idx="1">
                  <c:v>600</c:v>
                </c:pt>
                <c:pt idx="2">
                  <c:v>275</c:v>
                </c:pt>
                <c:pt idx="3">
                  <c:v>800</c:v>
                </c:pt>
                <c:pt idx="4">
                  <c:v>950</c:v>
                </c:pt>
                <c:pt idx="5">
                  <c:v>850</c:v>
                </c:pt>
                <c:pt idx="6">
                  <c:v>900</c:v>
                </c:pt>
                <c:pt idx="7">
                  <c:v>2600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09-4A93-AA23-5AECE4F781D1}"/>
            </c:ext>
          </c:extLst>
        </c:ser>
        <c:ser>
          <c:idx val="1"/>
          <c:order val="1"/>
          <c:tx>
            <c:strRef>
              <c:f>Sheet1!$E$55</c:f>
              <c:strCache>
                <c:ptCount val="1"/>
                <c:pt idx="0">
                  <c:v>Secondary Markets </c:v>
                </c:pt>
              </c:strCache>
            </c:strRef>
          </c:tx>
          <c:spPr>
            <a:solidFill>
              <a:schemeClr val="bg2"/>
            </a:solidFill>
            <a:ln w="25357">
              <a:noFill/>
            </a:ln>
          </c:spPr>
          <c:invertIfNegative val="0"/>
          <c:cat>
            <c:strRef>
              <c:f>Sheet1!$C$56:$C$63</c:f>
              <c:strCache>
                <c:ptCount val="8"/>
                <c:pt idx="0">
                  <c:v>H1</c:v>
                </c:pt>
                <c:pt idx="1">
                  <c:v>H2</c:v>
                </c:pt>
                <c:pt idx="2">
                  <c:v>H1</c:v>
                </c:pt>
                <c:pt idx="3">
                  <c:v>H2</c:v>
                </c:pt>
                <c:pt idx="4">
                  <c:v>H1</c:v>
                </c:pt>
                <c:pt idx="5">
                  <c:v>H2</c:v>
                </c:pt>
                <c:pt idx="6">
                  <c:v>H1</c:v>
                </c:pt>
                <c:pt idx="7">
                  <c:v>H2</c:v>
                </c:pt>
              </c:strCache>
            </c:strRef>
          </c:cat>
          <c:val>
            <c:numRef>
              <c:f>Sheet1!$E$56:$E$63</c:f>
              <c:numCache>
                <c:formatCode>General</c:formatCode>
                <c:ptCount val="8"/>
                <c:pt idx="0">
                  <c:v>50</c:v>
                </c:pt>
                <c:pt idx="1">
                  <c:v>75</c:v>
                </c:pt>
                <c:pt idx="2">
                  <c:v>75</c:v>
                </c:pt>
                <c:pt idx="3">
                  <c:v>150</c:v>
                </c:pt>
                <c:pt idx="4">
                  <c:v>200</c:v>
                </c:pt>
                <c:pt idx="5">
                  <c:v>85</c:v>
                </c:pt>
                <c:pt idx="6">
                  <c:v>250</c:v>
                </c:pt>
                <c:pt idx="7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09-4A93-AA23-5AECE4F781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379540184"/>
        <c:axId val="1"/>
      </c:barChart>
      <c:lineChart>
        <c:grouping val="standard"/>
        <c:varyColors val="0"/>
        <c:ser>
          <c:idx val="2"/>
          <c:order val="2"/>
          <c:tx>
            <c:strRef>
              <c:f>Sheet1!$F$55</c:f>
              <c:strCache>
                <c:ptCount val="1"/>
                <c:pt idx="0">
                  <c:v>Construction </c:v>
                </c:pt>
              </c:strCache>
            </c:strRef>
          </c:tx>
          <c:spPr>
            <a:ln w="28472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Sheet1!$C$56:$C$63</c:f>
              <c:strCache>
                <c:ptCount val="8"/>
                <c:pt idx="0">
                  <c:v>H1</c:v>
                </c:pt>
                <c:pt idx="1">
                  <c:v>H2</c:v>
                </c:pt>
                <c:pt idx="2">
                  <c:v>H1</c:v>
                </c:pt>
                <c:pt idx="3">
                  <c:v>H2</c:v>
                </c:pt>
                <c:pt idx="4">
                  <c:v>H1</c:v>
                </c:pt>
                <c:pt idx="5">
                  <c:v>H2</c:v>
                </c:pt>
                <c:pt idx="6">
                  <c:v>H1</c:v>
                </c:pt>
                <c:pt idx="7">
                  <c:v>H2</c:v>
                </c:pt>
              </c:strCache>
            </c:strRef>
          </c:cat>
          <c:val>
            <c:numRef>
              <c:f>Sheet1!$F$56:$F$63</c:f>
              <c:numCache>
                <c:formatCode>General</c:formatCode>
                <c:ptCount val="8"/>
                <c:pt idx="0">
                  <c:v>325</c:v>
                </c:pt>
                <c:pt idx="1">
                  <c:v>200</c:v>
                </c:pt>
                <c:pt idx="2">
                  <c:v>325</c:v>
                </c:pt>
                <c:pt idx="3">
                  <c:v>350</c:v>
                </c:pt>
                <c:pt idx="4">
                  <c:v>1800</c:v>
                </c:pt>
                <c:pt idx="5">
                  <c:v>2800</c:v>
                </c:pt>
                <c:pt idx="6">
                  <c:v>3150</c:v>
                </c:pt>
                <c:pt idx="7">
                  <c:v>5850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709-4A93-AA23-5AECE4F781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9540184"/>
        <c:axId val="1"/>
      </c:lineChart>
      <c:catAx>
        <c:axId val="379540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491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8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6000"/>
        </c:scaling>
        <c:delete val="0"/>
        <c:axPos val="l"/>
        <c:majorGridlines>
          <c:spPr>
            <a:ln>
              <a:solidFill>
                <a:schemeClr val="tx2">
                  <a:lumMod val="20000"/>
                  <a:lumOff val="80000"/>
                </a:schemeClr>
              </a:solidFill>
            </a:ln>
          </c:spPr>
        </c:majorGridlines>
        <c:numFmt formatCode="#,##0" sourceLinked="0"/>
        <c:majorTickMark val="none"/>
        <c:minorTickMark val="none"/>
        <c:tickLblPos val="nextTo"/>
        <c:spPr>
          <a:ln w="12679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398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9540184"/>
        <c:crosses val="autoZero"/>
        <c:crossBetween val="between"/>
      </c:valAx>
      <c:spPr>
        <a:noFill/>
        <a:ln w="25357">
          <a:noFill/>
        </a:ln>
      </c:spPr>
    </c:plotArea>
    <c:legend>
      <c:legendPos val="l"/>
      <c:layout>
        <c:manualLayout>
          <c:xMode val="edge"/>
          <c:yMode val="edge"/>
          <c:x val="0.12817902072585755"/>
          <c:y val="9.6204657962058543E-2"/>
          <c:w val="0.3719904063716174"/>
          <c:h val="0.26781195388551116"/>
        </c:manualLayout>
      </c:layout>
      <c:overlay val="0"/>
      <c:spPr>
        <a:solidFill>
          <a:schemeClr val="bg1"/>
        </a:solidFill>
        <a:ln>
          <a:solidFill>
            <a:schemeClr val="bg1">
              <a:lumMod val="8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97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276632409982852E-4"/>
          <c:y val="5.731598014035106E-2"/>
          <c:w val="0.98688140822100778"/>
          <c:h val="0.867611213074065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 w="25174">
              <a:noFill/>
            </a:ln>
          </c:spPr>
          <c:invertIfNegative val="0"/>
          <c:dLbls>
            <c:numFmt formatCode="0.0%" sourceLinked="0"/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14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Sheet1!$A$2:$A$13</c:f>
              <c:strCache>
                <c:ptCount val="12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Q1</c:v>
                </c:pt>
                <c:pt idx="5">
                  <c:v>Q2</c:v>
                </c:pt>
                <c:pt idx="6">
                  <c:v>Q3</c:v>
                </c:pt>
                <c:pt idx="7">
                  <c:v>Q4</c:v>
                </c:pt>
                <c:pt idx="8">
                  <c:v>Q1</c:v>
                </c:pt>
                <c:pt idx="9">
                  <c:v>Q2</c:v>
                </c:pt>
                <c:pt idx="10">
                  <c:v>Q3</c:v>
                </c:pt>
                <c:pt idx="11">
                  <c:v>Q4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7.8E-2</c:v>
                </c:pt>
                <c:pt idx="1">
                  <c:v>7.4999999999999997E-2</c:v>
                </c:pt>
                <c:pt idx="2">
                  <c:v>6.5000000000000002E-2</c:v>
                </c:pt>
                <c:pt idx="3">
                  <c:v>6.3E-2</c:v>
                </c:pt>
                <c:pt idx="4">
                  <c:v>5.6000000000000001E-2</c:v>
                </c:pt>
                <c:pt idx="5">
                  <c:v>4.3999999999999997E-2</c:v>
                </c:pt>
                <c:pt idx="6">
                  <c:v>0.04</c:v>
                </c:pt>
                <c:pt idx="7">
                  <c:v>3.5999999999999997E-2</c:v>
                </c:pt>
                <c:pt idx="8">
                  <c:v>3.2000000000000001E-2</c:v>
                </c:pt>
                <c:pt idx="9">
                  <c:v>3.2000000000000001E-2</c:v>
                </c:pt>
                <c:pt idx="10">
                  <c:v>2.8000000000000001E-2</c:v>
                </c:pt>
                <c:pt idx="11">
                  <c:v>2.4E-2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05-4F53-B8F0-D223918875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overlap val="-27"/>
        <c:axId val="278532096"/>
        <c:axId val="1"/>
      </c:barChart>
      <c:catAx>
        <c:axId val="278532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434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8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8.0000000000000016E-2"/>
        </c:scaling>
        <c:delete val="1"/>
        <c:axPos val="l"/>
        <c:numFmt formatCode="General" sourceLinked="1"/>
        <c:majorTickMark val="out"/>
        <c:minorTickMark val="none"/>
        <c:tickLblPos val="nextTo"/>
        <c:crossAx val="278532096"/>
        <c:crosses val="autoZero"/>
        <c:crossBetween val="between"/>
      </c:valAx>
      <c:spPr>
        <a:noFill/>
        <a:ln w="25361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Sheet1!$F$8</c:f>
              <c:strCache>
                <c:ptCount val="1"/>
                <c:pt idx="0">
                  <c:v>Mid 2030s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547-4A42-A035-6E7E32D1CCE4}"/>
                </c:ext>
              </c:extLst>
            </c:dLbl>
            <c:dLbl>
              <c:idx val="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A547-4A42-A035-6E7E32D1CCE4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Sheet1!$D$9:$D$11</c:f>
              <c:strCache>
                <c:ptCount val="3"/>
                <c:pt idx="0">
                  <c:v>October-23</c:v>
                </c:pt>
                <c:pt idx="1">
                  <c:v>Q2:2024</c:v>
                </c:pt>
                <c:pt idx="2">
                  <c:v>Q3:2024</c:v>
                </c:pt>
              </c:strCache>
            </c:strRef>
          </c:cat>
          <c:val>
            <c:numRef>
              <c:f>Sheet1!$F$9:$F$11</c:f>
              <c:numCache>
                <c:formatCode>General</c:formatCode>
                <c:ptCount val="3"/>
                <c:pt idx="0">
                  <c:v>17000</c:v>
                </c:pt>
                <c:pt idx="1">
                  <c:v>24300</c:v>
                </c:pt>
                <c:pt idx="2">
                  <c:v>36500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BF-485B-834C-49CAB1B79CE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53600984"/>
        <c:axId val="853602064"/>
      </c:barChart>
      <c:catAx>
        <c:axId val="853600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3602064"/>
        <c:crosses val="autoZero"/>
        <c:auto val="1"/>
        <c:lblAlgn val="ctr"/>
        <c:lblOffset val="100"/>
        <c:noMultiLvlLbl val="0"/>
      </c:catAx>
      <c:valAx>
        <c:axId val="853602064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3600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Megawatts</a:t>
            </a:r>
            <a:r>
              <a:rPr lang="en-US" sz="1400" b="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Under Construction </a:t>
            </a:r>
            <a:endParaRPr lang="en-US" sz="14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layout>
        <c:manualLayout>
          <c:xMode val="edge"/>
          <c:yMode val="edge"/>
          <c:x val="0.39862410467070714"/>
          <c:y val="1.891998658220374E-2"/>
        </c:manualLayout>
      </c:layout>
      <c:overlay val="0"/>
      <c:spPr>
        <a:noFill/>
        <a:ln w="25139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8.0744393221883592E-2"/>
          <c:y val="0.13254046505922923"/>
          <c:w val="0.89801134384991976"/>
          <c:h val="0.662453783215190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Sheet1!$D$23</c:f>
              <c:strCache>
                <c:ptCount val="1"/>
                <c:pt idx="0">
                  <c:v>Primary Markets 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25139">
              <a:noFill/>
            </a:ln>
          </c:spPr>
          <c:invertIfNegative val="0"/>
          <c:cat>
            <c:strRef>
              <c:f>Sheet1!$C$24:$C$31</c:f>
              <c:strCache>
                <c:ptCount val="8"/>
                <c:pt idx="0">
                  <c:v>H1 2020</c:v>
                </c:pt>
                <c:pt idx="1">
                  <c:v>H2 2020</c:v>
                </c:pt>
                <c:pt idx="2">
                  <c:v>H1 2021</c:v>
                </c:pt>
                <c:pt idx="3">
                  <c:v>H2 2021</c:v>
                </c:pt>
                <c:pt idx="4">
                  <c:v>H1 2022</c:v>
                </c:pt>
                <c:pt idx="5">
                  <c:v>H2 2022</c:v>
                </c:pt>
                <c:pt idx="6">
                  <c:v>H1 2023</c:v>
                </c:pt>
                <c:pt idx="7">
                  <c:v>H2 2023</c:v>
                </c:pt>
              </c:strCache>
            </c:strRef>
          </c:cat>
          <c:val>
            <c:numRef>
              <c:f>Sheet1!$D$24:$D$31</c:f>
              <c:numCache>
                <c:formatCode>General</c:formatCode>
                <c:ptCount val="8"/>
                <c:pt idx="0">
                  <c:v>642</c:v>
                </c:pt>
                <c:pt idx="1">
                  <c:v>579.82500000000005</c:v>
                </c:pt>
                <c:pt idx="2">
                  <c:v>632.79999999999995</c:v>
                </c:pt>
                <c:pt idx="3">
                  <c:v>629.6</c:v>
                </c:pt>
                <c:pt idx="4">
                  <c:v>1736.6</c:v>
                </c:pt>
                <c:pt idx="5">
                  <c:v>2158.75</c:v>
                </c:pt>
                <c:pt idx="6">
                  <c:v>2447.5500000000002</c:v>
                </c:pt>
                <c:pt idx="7">
                  <c:v>4361.8999999999996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44-4AE2-A551-0B5A0A25F707}"/>
            </c:ext>
          </c:extLst>
        </c:ser>
        <c:ser>
          <c:idx val="1"/>
          <c:order val="1"/>
          <c:tx>
            <c:strRef>
              <c:f>Sheet1!$E$23</c:f>
              <c:strCache>
                <c:ptCount val="1"/>
                <c:pt idx="0">
                  <c:v>Secondary Markets 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 w="25139">
              <a:noFill/>
            </a:ln>
          </c:spPr>
          <c:invertIfNegative val="0"/>
          <c:cat>
            <c:strRef>
              <c:f>Sheet1!$C$24:$C$31</c:f>
              <c:strCache>
                <c:ptCount val="8"/>
                <c:pt idx="0">
                  <c:v>H1 2020</c:v>
                </c:pt>
                <c:pt idx="1">
                  <c:v>H2 2020</c:v>
                </c:pt>
                <c:pt idx="2">
                  <c:v>H1 2021</c:v>
                </c:pt>
                <c:pt idx="3">
                  <c:v>H2 2021</c:v>
                </c:pt>
                <c:pt idx="4">
                  <c:v>H1 2022</c:v>
                </c:pt>
                <c:pt idx="5">
                  <c:v>H2 2022</c:v>
                </c:pt>
                <c:pt idx="6">
                  <c:v>H1 2023</c:v>
                </c:pt>
                <c:pt idx="7">
                  <c:v>H2 2023</c:v>
                </c:pt>
              </c:strCache>
            </c:strRef>
          </c:cat>
          <c:val>
            <c:numRef>
              <c:f>Sheet1!$E$24:$E$31</c:f>
              <c:numCache>
                <c:formatCode>General</c:formatCode>
                <c:ptCount val="8"/>
                <c:pt idx="0">
                  <c:v>107.99999999999999</c:v>
                </c:pt>
                <c:pt idx="1">
                  <c:v>95.174999999999997</c:v>
                </c:pt>
                <c:pt idx="2">
                  <c:v>67.2</c:v>
                </c:pt>
                <c:pt idx="3">
                  <c:v>170.4</c:v>
                </c:pt>
                <c:pt idx="4">
                  <c:v>163.39999999999998</c:v>
                </c:pt>
                <c:pt idx="5">
                  <c:v>591.25</c:v>
                </c:pt>
                <c:pt idx="6">
                  <c:v>702.45</c:v>
                </c:pt>
                <c:pt idx="7">
                  <c:v>938.09999999999991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44-4AE2-A551-0B5A0A25F7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08703928"/>
        <c:axId val="1"/>
      </c:barChart>
      <c:catAx>
        <c:axId val="308703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413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ln w="1257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703928"/>
        <c:crosses val="autoZero"/>
        <c:crossBetween val="between"/>
      </c:valAx>
      <c:spPr>
        <a:noFill/>
        <a:ln w="25139">
          <a:noFill/>
        </a:ln>
      </c:spPr>
    </c:plotArea>
    <c:legend>
      <c:legendPos val="b"/>
      <c:overlay val="0"/>
      <c:spPr>
        <a:noFill/>
        <a:ln w="25139">
          <a:noFill/>
        </a:ln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553357961421328E-2"/>
          <c:y val="1.9025244205773274E-2"/>
          <c:w val="0.96144664203857866"/>
          <c:h val="0.88676126671787781"/>
        </c:manualLayout>
      </c:layout>
      <c:lineChart>
        <c:grouping val="standard"/>
        <c:varyColors val="0"/>
        <c:ser>
          <c:idx val="0"/>
          <c:order val="0"/>
          <c:tx>
            <c:strRef>
              <c:f>'FRED Graph'!$B$10:$B$11</c:f>
              <c:strCache>
                <c:ptCount val="2"/>
                <c:pt idx="0">
                  <c:v>Frequency: Monthly</c:v>
                </c:pt>
                <c:pt idx="1">
                  <c:v>UNRATE</c:v>
                </c:pt>
              </c:strCache>
            </c:strRef>
          </c:tx>
          <c:spPr>
            <a:ln w="28587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'FRED Graph'!$A$12:$A$546</c:f>
              <c:numCache>
                <c:formatCode>yyyy\-mm\-dd</c:formatCode>
                <c:ptCount val="535"/>
                <c:pt idx="0">
                  <c:v>29221</c:v>
                </c:pt>
                <c:pt idx="1">
                  <c:v>29252</c:v>
                </c:pt>
                <c:pt idx="2">
                  <c:v>29281</c:v>
                </c:pt>
                <c:pt idx="3">
                  <c:v>29312</c:v>
                </c:pt>
                <c:pt idx="4">
                  <c:v>29342</c:v>
                </c:pt>
                <c:pt idx="5">
                  <c:v>29373</c:v>
                </c:pt>
                <c:pt idx="6">
                  <c:v>29403</c:v>
                </c:pt>
                <c:pt idx="7">
                  <c:v>29434</c:v>
                </c:pt>
                <c:pt idx="8">
                  <c:v>29465</c:v>
                </c:pt>
                <c:pt idx="9">
                  <c:v>29495</c:v>
                </c:pt>
                <c:pt idx="10">
                  <c:v>29526</c:v>
                </c:pt>
                <c:pt idx="11">
                  <c:v>29556</c:v>
                </c:pt>
                <c:pt idx="12">
                  <c:v>29587</c:v>
                </c:pt>
                <c:pt idx="13">
                  <c:v>29618</c:v>
                </c:pt>
                <c:pt idx="14">
                  <c:v>29646</c:v>
                </c:pt>
                <c:pt idx="15">
                  <c:v>29677</c:v>
                </c:pt>
                <c:pt idx="16">
                  <c:v>29707</c:v>
                </c:pt>
                <c:pt idx="17">
                  <c:v>29738</c:v>
                </c:pt>
                <c:pt idx="18">
                  <c:v>29768</c:v>
                </c:pt>
                <c:pt idx="19">
                  <c:v>29799</c:v>
                </c:pt>
                <c:pt idx="20">
                  <c:v>29830</c:v>
                </c:pt>
                <c:pt idx="21">
                  <c:v>29860</c:v>
                </c:pt>
                <c:pt idx="22">
                  <c:v>29891</c:v>
                </c:pt>
                <c:pt idx="23">
                  <c:v>29921</c:v>
                </c:pt>
                <c:pt idx="24">
                  <c:v>29952</c:v>
                </c:pt>
                <c:pt idx="25">
                  <c:v>29983</c:v>
                </c:pt>
                <c:pt idx="26">
                  <c:v>30011</c:v>
                </c:pt>
                <c:pt idx="27">
                  <c:v>30042</c:v>
                </c:pt>
                <c:pt idx="28">
                  <c:v>30072</c:v>
                </c:pt>
                <c:pt idx="29">
                  <c:v>30103</c:v>
                </c:pt>
                <c:pt idx="30">
                  <c:v>30133</c:v>
                </c:pt>
                <c:pt idx="31">
                  <c:v>30164</c:v>
                </c:pt>
                <c:pt idx="32">
                  <c:v>30195</c:v>
                </c:pt>
                <c:pt idx="33">
                  <c:v>30225</c:v>
                </c:pt>
                <c:pt idx="34">
                  <c:v>30256</c:v>
                </c:pt>
                <c:pt idx="35">
                  <c:v>30286</c:v>
                </c:pt>
                <c:pt idx="36">
                  <c:v>30317</c:v>
                </c:pt>
                <c:pt idx="37">
                  <c:v>30348</c:v>
                </c:pt>
                <c:pt idx="38">
                  <c:v>30376</c:v>
                </c:pt>
                <c:pt idx="39">
                  <c:v>30407</c:v>
                </c:pt>
                <c:pt idx="40">
                  <c:v>30437</c:v>
                </c:pt>
                <c:pt idx="41">
                  <c:v>30468</c:v>
                </c:pt>
                <c:pt idx="42">
                  <c:v>30498</c:v>
                </c:pt>
                <c:pt idx="43">
                  <c:v>30529</c:v>
                </c:pt>
                <c:pt idx="44">
                  <c:v>30560</c:v>
                </c:pt>
                <c:pt idx="45">
                  <c:v>30590</c:v>
                </c:pt>
                <c:pt idx="46">
                  <c:v>30621</c:v>
                </c:pt>
                <c:pt idx="47">
                  <c:v>30651</c:v>
                </c:pt>
                <c:pt idx="48">
                  <c:v>30682</c:v>
                </c:pt>
                <c:pt idx="49">
                  <c:v>30713</c:v>
                </c:pt>
                <c:pt idx="50">
                  <c:v>30742</c:v>
                </c:pt>
                <c:pt idx="51">
                  <c:v>30773</c:v>
                </c:pt>
                <c:pt idx="52">
                  <c:v>30803</c:v>
                </c:pt>
                <c:pt idx="53">
                  <c:v>30834</c:v>
                </c:pt>
                <c:pt idx="54">
                  <c:v>30864</c:v>
                </c:pt>
                <c:pt idx="55">
                  <c:v>30895</c:v>
                </c:pt>
                <c:pt idx="56">
                  <c:v>30926</c:v>
                </c:pt>
                <c:pt idx="57">
                  <c:v>30956</c:v>
                </c:pt>
                <c:pt idx="58">
                  <c:v>30987</c:v>
                </c:pt>
                <c:pt idx="59">
                  <c:v>31017</c:v>
                </c:pt>
                <c:pt idx="60">
                  <c:v>31048</c:v>
                </c:pt>
                <c:pt idx="61">
                  <c:v>31079</c:v>
                </c:pt>
                <c:pt idx="62">
                  <c:v>31107</c:v>
                </c:pt>
                <c:pt idx="63">
                  <c:v>31138</c:v>
                </c:pt>
                <c:pt idx="64">
                  <c:v>31168</c:v>
                </c:pt>
                <c:pt idx="65">
                  <c:v>31199</c:v>
                </c:pt>
                <c:pt idx="66">
                  <c:v>31229</c:v>
                </c:pt>
                <c:pt idx="67">
                  <c:v>31260</c:v>
                </c:pt>
                <c:pt idx="68">
                  <c:v>31291</c:v>
                </c:pt>
                <c:pt idx="69">
                  <c:v>31321</c:v>
                </c:pt>
                <c:pt idx="70">
                  <c:v>31352</c:v>
                </c:pt>
                <c:pt idx="71">
                  <c:v>31382</c:v>
                </c:pt>
                <c:pt idx="72">
                  <c:v>31413</c:v>
                </c:pt>
                <c:pt idx="73">
                  <c:v>31444</c:v>
                </c:pt>
                <c:pt idx="74">
                  <c:v>31472</c:v>
                </c:pt>
                <c:pt idx="75">
                  <c:v>31503</c:v>
                </c:pt>
                <c:pt idx="76">
                  <c:v>31533</c:v>
                </c:pt>
                <c:pt idx="77">
                  <c:v>31564</c:v>
                </c:pt>
                <c:pt idx="78">
                  <c:v>31594</c:v>
                </c:pt>
                <c:pt idx="79">
                  <c:v>31625</c:v>
                </c:pt>
                <c:pt idx="80">
                  <c:v>31656</c:v>
                </c:pt>
                <c:pt idx="81">
                  <c:v>31686</c:v>
                </c:pt>
                <c:pt idx="82">
                  <c:v>31717</c:v>
                </c:pt>
                <c:pt idx="83">
                  <c:v>31747</c:v>
                </c:pt>
                <c:pt idx="84">
                  <c:v>31778</c:v>
                </c:pt>
                <c:pt idx="85">
                  <c:v>31809</c:v>
                </c:pt>
                <c:pt idx="86">
                  <c:v>31837</c:v>
                </c:pt>
                <c:pt idx="87">
                  <c:v>31868</c:v>
                </c:pt>
                <c:pt idx="88">
                  <c:v>31898</c:v>
                </c:pt>
                <c:pt idx="89">
                  <c:v>31929</c:v>
                </c:pt>
                <c:pt idx="90">
                  <c:v>31959</c:v>
                </c:pt>
                <c:pt idx="91">
                  <c:v>31990</c:v>
                </c:pt>
                <c:pt idx="92">
                  <c:v>32021</c:v>
                </c:pt>
                <c:pt idx="93">
                  <c:v>32051</c:v>
                </c:pt>
                <c:pt idx="94">
                  <c:v>32082</c:v>
                </c:pt>
                <c:pt idx="95">
                  <c:v>32112</c:v>
                </c:pt>
                <c:pt idx="96">
                  <c:v>32143</c:v>
                </c:pt>
                <c:pt idx="97">
                  <c:v>32174</c:v>
                </c:pt>
                <c:pt idx="98">
                  <c:v>32203</c:v>
                </c:pt>
                <c:pt idx="99">
                  <c:v>32234</c:v>
                </c:pt>
                <c:pt idx="100">
                  <c:v>32264</c:v>
                </c:pt>
                <c:pt idx="101">
                  <c:v>32295</c:v>
                </c:pt>
                <c:pt idx="102">
                  <c:v>32325</c:v>
                </c:pt>
                <c:pt idx="103">
                  <c:v>32356</c:v>
                </c:pt>
                <c:pt idx="104">
                  <c:v>32387</c:v>
                </c:pt>
                <c:pt idx="105">
                  <c:v>32417</c:v>
                </c:pt>
                <c:pt idx="106">
                  <c:v>32448</c:v>
                </c:pt>
                <c:pt idx="107">
                  <c:v>32478</c:v>
                </c:pt>
                <c:pt idx="108">
                  <c:v>32509</c:v>
                </c:pt>
                <c:pt idx="109">
                  <c:v>32540</c:v>
                </c:pt>
                <c:pt idx="110">
                  <c:v>32568</c:v>
                </c:pt>
                <c:pt idx="111">
                  <c:v>32599</c:v>
                </c:pt>
                <c:pt idx="112">
                  <c:v>32629</c:v>
                </c:pt>
                <c:pt idx="113">
                  <c:v>32660</c:v>
                </c:pt>
                <c:pt idx="114">
                  <c:v>32690</c:v>
                </c:pt>
                <c:pt idx="115">
                  <c:v>32721</c:v>
                </c:pt>
                <c:pt idx="116">
                  <c:v>32752</c:v>
                </c:pt>
                <c:pt idx="117">
                  <c:v>32782</c:v>
                </c:pt>
                <c:pt idx="118">
                  <c:v>32813</c:v>
                </c:pt>
                <c:pt idx="119">
                  <c:v>32843</c:v>
                </c:pt>
                <c:pt idx="120">
                  <c:v>32874</c:v>
                </c:pt>
                <c:pt idx="121">
                  <c:v>32905</c:v>
                </c:pt>
                <c:pt idx="122">
                  <c:v>32933</c:v>
                </c:pt>
                <c:pt idx="123">
                  <c:v>32964</c:v>
                </c:pt>
                <c:pt idx="124">
                  <c:v>32994</c:v>
                </c:pt>
                <c:pt idx="125">
                  <c:v>33025</c:v>
                </c:pt>
                <c:pt idx="126">
                  <c:v>33055</c:v>
                </c:pt>
                <c:pt idx="127">
                  <c:v>33086</c:v>
                </c:pt>
                <c:pt idx="128">
                  <c:v>33117</c:v>
                </c:pt>
                <c:pt idx="129">
                  <c:v>33147</c:v>
                </c:pt>
                <c:pt idx="130">
                  <c:v>33178</c:v>
                </c:pt>
                <c:pt idx="131">
                  <c:v>33208</c:v>
                </c:pt>
                <c:pt idx="132">
                  <c:v>33239</c:v>
                </c:pt>
                <c:pt idx="133">
                  <c:v>33270</c:v>
                </c:pt>
                <c:pt idx="134">
                  <c:v>33298</c:v>
                </c:pt>
                <c:pt idx="135">
                  <c:v>33329</c:v>
                </c:pt>
                <c:pt idx="136">
                  <c:v>33359</c:v>
                </c:pt>
                <c:pt idx="137">
                  <c:v>33390</c:v>
                </c:pt>
                <c:pt idx="138">
                  <c:v>33420</c:v>
                </c:pt>
                <c:pt idx="139">
                  <c:v>33451</c:v>
                </c:pt>
                <c:pt idx="140">
                  <c:v>33482</c:v>
                </c:pt>
                <c:pt idx="141">
                  <c:v>33512</c:v>
                </c:pt>
                <c:pt idx="142">
                  <c:v>33543</c:v>
                </c:pt>
                <c:pt idx="143">
                  <c:v>33573</c:v>
                </c:pt>
                <c:pt idx="144">
                  <c:v>33604</c:v>
                </c:pt>
                <c:pt idx="145">
                  <c:v>33635</c:v>
                </c:pt>
                <c:pt idx="146">
                  <c:v>33664</c:v>
                </c:pt>
                <c:pt idx="147">
                  <c:v>33695</c:v>
                </c:pt>
                <c:pt idx="148">
                  <c:v>33725</c:v>
                </c:pt>
                <c:pt idx="149">
                  <c:v>33756</c:v>
                </c:pt>
                <c:pt idx="150">
                  <c:v>33786</c:v>
                </c:pt>
                <c:pt idx="151">
                  <c:v>33817</c:v>
                </c:pt>
                <c:pt idx="152">
                  <c:v>33848</c:v>
                </c:pt>
                <c:pt idx="153">
                  <c:v>33878</c:v>
                </c:pt>
                <c:pt idx="154">
                  <c:v>33909</c:v>
                </c:pt>
                <c:pt idx="155">
                  <c:v>33939</c:v>
                </c:pt>
                <c:pt idx="156">
                  <c:v>33970</c:v>
                </c:pt>
                <c:pt idx="157">
                  <c:v>34001</c:v>
                </c:pt>
                <c:pt idx="158">
                  <c:v>34029</c:v>
                </c:pt>
                <c:pt idx="159">
                  <c:v>34060</c:v>
                </c:pt>
                <c:pt idx="160">
                  <c:v>34090</c:v>
                </c:pt>
                <c:pt idx="161">
                  <c:v>34121</c:v>
                </c:pt>
                <c:pt idx="162">
                  <c:v>34151</c:v>
                </c:pt>
                <c:pt idx="163">
                  <c:v>34182</c:v>
                </c:pt>
                <c:pt idx="164">
                  <c:v>34213</c:v>
                </c:pt>
                <c:pt idx="165">
                  <c:v>34243</c:v>
                </c:pt>
                <c:pt idx="166">
                  <c:v>34274</c:v>
                </c:pt>
                <c:pt idx="167">
                  <c:v>34304</c:v>
                </c:pt>
                <c:pt idx="168">
                  <c:v>34335</c:v>
                </c:pt>
                <c:pt idx="169">
                  <c:v>34366</c:v>
                </c:pt>
                <c:pt idx="170">
                  <c:v>34394</c:v>
                </c:pt>
                <c:pt idx="171">
                  <c:v>34425</c:v>
                </c:pt>
                <c:pt idx="172">
                  <c:v>34455</c:v>
                </c:pt>
                <c:pt idx="173">
                  <c:v>34486</c:v>
                </c:pt>
                <c:pt idx="174">
                  <c:v>34516</c:v>
                </c:pt>
                <c:pt idx="175">
                  <c:v>34547</c:v>
                </c:pt>
                <c:pt idx="176">
                  <c:v>34578</c:v>
                </c:pt>
                <c:pt idx="177">
                  <c:v>34608</c:v>
                </c:pt>
                <c:pt idx="178">
                  <c:v>34639</c:v>
                </c:pt>
                <c:pt idx="179">
                  <c:v>34669</c:v>
                </c:pt>
                <c:pt idx="180">
                  <c:v>34700</c:v>
                </c:pt>
                <c:pt idx="181">
                  <c:v>34731</c:v>
                </c:pt>
                <c:pt idx="182">
                  <c:v>34759</c:v>
                </c:pt>
                <c:pt idx="183">
                  <c:v>34790</c:v>
                </c:pt>
                <c:pt idx="184">
                  <c:v>34820</c:v>
                </c:pt>
                <c:pt idx="185">
                  <c:v>34851</c:v>
                </c:pt>
                <c:pt idx="186">
                  <c:v>34881</c:v>
                </c:pt>
                <c:pt idx="187">
                  <c:v>34912</c:v>
                </c:pt>
                <c:pt idx="188">
                  <c:v>34943</c:v>
                </c:pt>
                <c:pt idx="189">
                  <c:v>34973</c:v>
                </c:pt>
                <c:pt idx="190">
                  <c:v>35004</c:v>
                </c:pt>
                <c:pt idx="191">
                  <c:v>35034</c:v>
                </c:pt>
                <c:pt idx="192">
                  <c:v>35065</c:v>
                </c:pt>
                <c:pt idx="193">
                  <c:v>35096</c:v>
                </c:pt>
                <c:pt idx="194">
                  <c:v>35125</c:v>
                </c:pt>
                <c:pt idx="195">
                  <c:v>35156</c:v>
                </c:pt>
                <c:pt idx="196">
                  <c:v>35186</c:v>
                </c:pt>
                <c:pt idx="197">
                  <c:v>35217</c:v>
                </c:pt>
                <c:pt idx="198">
                  <c:v>35247</c:v>
                </c:pt>
                <c:pt idx="199">
                  <c:v>35278</c:v>
                </c:pt>
                <c:pt idx="200">
                  <c:v>35309</c:v>
                </c:pt>
                <c:pt idx="201">
                  <c:v>35339</c:v>
                </c:pt>
                <c:pt idx="202">
                  <c:v>35370</c:v>
                </c:pt>
                <c:pt idx="203">
                  <c:v>35400</c:v>
                </c:pt>
                <c:pt idx="204">
                  <c:v>35431</c:v>
                </c:pt>
                <c:pt idx="205">
                  <c:v>35462</c:v>
                </c:pt>
                <c:pt idx="206">
                  <c:v>35490</c:v>
                </c:pt>
                <c:pt idx="207">
                  <c:v>35521</c:v>
                </c:pt>
                <c:pt idx="208">
                  <c:v>35551</c:v>
                </c:pt>
                <c:pt idx="209">
                  <c:v>35582</c:v>
                </c:pt>
                <c:pt idx="210">
                  <c:v>35612</c:v>
                </c:pt>
                <c:pt idx="211">
                  <c:v>35643</c:v>
                </c:pt>
                <c:pt idx="212">
                  <c:v>35674</c:v>
                </c:pt>
                <c:pt idx="213">
                  <c:v>35704</c:v>
                </c:pt>
                <c:pt idx="214">
                  <c:v>35735</c:v>
                </c:pt>
                <c:pt idx="215">
                  <c:v>35765</c:v>
                </c:pt>
                <c:pt idx="216">
                  <c:v>35796</c:v>
                </c:pt>
                <c:pt idx="217">
                  <c:v>35827</c:v>
                </c:pt>
                <c:pt idx="218">
                  <c:v>35855</c:v>
                </c:pt>
                <c:pt idx="219">
                  <c:v>35886</c:v>
                </c:pt>
                <c:pt idx="220">
                  <c:v>35916</c:v>
                </c:pt>
                <c:pt idx="221">
                  <c:v>35947</c:v>
                </c:pt>
                <c:pt idx="222">
                  <c:v>35977</c:v>
                </c:pt>
                <c:pt idx="223">
                  <c:v>36008</c:v>
                </c:pt>
                <c:pt idx="224">
                  <c:v>36039</c:v>
                </c:pt>
                <c:pt idx="225">
                  <c:v>36069</c:v>
                </c:pt>
                <c:pt idx="226">
                  <c:v>36100</c:v>
                </c:pt>
                <c:pt idx="227">
                  <c:v>36130</c:v>
                </c:pt>
                <c:pt idx="228">
                  <c:v>36161</c:v>
                </c:pt>
                <c:pt idx="229">
                  <c:v>36192</c:v>
                </c:pt>
                <c:pt idx="230">
                  <c:v>36220</c:v>
                </c:pt>
                <c:pt idx="231">
                  <c:v>36251</c:v>
                </c:pt>
                <c:pt idx="232">
                  <c:v>36281</c:v>
                </c:pt>
                <c:pt idx="233">
                  <c:v>36312</c:v>
                </c:pt>
                <c:pt idx="234">
                  <c:v>36342</c:v>
                </c:pt>
                <c:pt idx="235">
                  <c:v>36373</c:v>
                </c:pt>
                <c:pt idx="236">
                  <c:v>36404</c:v>
                </c:pt>
                <c:pt idx="237">
                  <c:v>36434</c:v>
                </c:pt>
                <c:pt idx="238">
                  <c:v>36465</c:v>
                </c:pt>
                <c:pt idx="239">
                  <c:v>36495</c:v>
                </c:pt>
                <c:pt idx="240">
                  <c:v>36526</c:v>
                </c:pt>
                <c:pt idx="241">
                  <c:v>36557</c:v>
                </c:pt>
                <c:pt idx="242">
                  <c:v>36586</c:v>
                </c:pt>
                <c:pt idx="243">
                  <c:v>36617</c:v>
                </c:pt>
                <c:pt idx="244">
                  <c:v>36647</c:v>
                </c:pt>
                <c:pt idx="245">
                  <c:v>36678</c:v>
                </c:pt>
                <c:pt idx="246">
                  <c:v>36708</c:v>
                </c:pt>
                <c:pt idx="247">
                  <c:v>36739</c:v>
                </c:pt>
                <c:pt idx="248">
                  <c:v>36770</c:v>
                </c:pt>
                <c:pt idx="249">
                  <c:v>36800</c:v>
                </c:pt>
                <c:pt idx="250">
                  <c:v>36831</c:v>
                </c:pt>
                <c:pt idx="251">
                  <c:v>36861</c:v>
                </c:pt>
                <c:pt idx="252">
                  <c:v>36892</c:v>
                </c:pt>
                <c:pt idx="253">
                  <c:v>36923</c:v>
                </c:pt>
                <c:pt idx="254">
                  <c:v>36951</c:v>
                </c:pt>
                <c:pt idx="255">
                  <c:v>36982</c:v>
                </c:pt>
                <c:pt idx="256">
                  <c:v>37012</c:v>
                </c:pt>
                <c:pt idx="257">
                  <c:v>37043</c:v>
                </c:pt>
                <c:pt idx="258">
                  <c:v>37073</c:v>
                </c:pt>
                <c:pt idx="259">
                  <c:v>37104</c:v>
                </c:pt>
                <c:pt idx="260">
                  <c:v>37135</c:v>
                </c:pt>
                <c:pt idx="261">
                  <c:v>37165</c:v>
                </c:pt>
                <c:pt idx="262">
                  <c:v>37196</c:v>
                </c:pt>
                <c:pt idx="263">
                  <c:v>37226</c:v>
                </c:pt>
                <c:pt idx="264">
                  <c:v>37257</c:v>
                </c:pt>
                <c:pt idx="265">
                  <c:v>37288</c:v>
                </c:pt>
                <c:pt idx="266">
                  <c:v>37316</c:v>
                </c:pt>
                <c:pt idx="267">
                  <c:v>37347</c:v>
                </c:pt>
                <c:pt idx="268">
                  <c:v>37377</c:v>
                </c:pt>
                <c:pt idx="269">
                  <c:v>37408</c:v>
                </c:pt>
                <c:pt idx="270">
                  <c:v>37438</c:v>
                </c:pt>
                <c:pt idx="271">
                  <c:v>37469</c:v>
                </c:pt>
                <c:pt idx="272">
                  <c:v>37500</c:v>
                </c:pt>
                <c:pt idx="273">
                  <c:v>37530</c:v>
                </c:pt>
                <c:pt idx="274">
                  <c:v>37561</c:v>
                </c:pt>
                <c:pt idx="275">
                  <c:v>37591</c:v>
                </c:pt>
                <c:pt idx="276">
                  <c:v>37622</c:v>
                </c:pt>
                <c:pt idx="277">
                  <c:v>37653</c:v>
                </c:pt>
                <c:pt idx="278">
                  <c:v>37681</c:v>
                </c:pt>
                <c:pt idx="279">
                  <c:v>37712</c:v>
                </c:pt>
                <c:pt idx="280">
                  <c:v>37742</c:v>
                </c:pt>
                <c:pt idx="281">
                  <c:v>37773</c:v>
                </c:pt>
                <c:pt idx="282">
                  <c:v>37803</c:v>
                </c:pt>
                <c:pt idx="283">
                  <c:v>37834</c:v>
                </c:pt>
                <c:pt idx="284">
                  <c:v>37865</c:v>
                </c:pt>
                <c:pt idx="285">
                  <c:v>37895</c:v>
                </c:pt>
                <c:pt idx="286">
                  <c:v>37926</c:v>
                </c:pt>
                <c:pt idx="287">
                  <c:v>37956</c:v>
                </c:pt>
                <c:pt idx="288">
                  <c:v>37987</c:v>
                </c:pt>
                <c:pt idx="289">
                  <c:v>38018</c:v>
                </c:pt>
                <c:pt idx="290">
                  <c:v>38047</c:v>
                </c:pt>
                <c:pt idx="291">
                  <c:v>38078</c:v>
                </c:pt>
                <c:pt idx="292">
                  <c:v>38108</c:v>
                </c:pt>
                <c:pt idx="293">
                  <c:v>38139</c:v>
                </c:pt>
                <c:pt idx="294">
                  <c:v>38169</c:v>
                </c:pt>
                <c:pt idx="295">
                  <c:v>38200</c:v>
                </c:pt>
                <c:pt idx="296">
                  <c:v>38231</c:v>
                </c:pt>
                <c:pt idx="297">
                  <c:v>38261</c:v>
                </c:pt>
                <c:pt idx="298">
                  <c:v>38292</c:v>
                </c:pt>
                <c:pt idx="299">
                  <c:v>38322</c:v>
                </c:pt>
                <c:pt idx="300">
                  <c:v>38353</c:v>
                </c:pt>
                <c:pt idx="301">
                  <c:v>38384</c:v>
                </c:pt>
                <c:pt idx="302">
                  <c:v>38412</c:v>
                </c:pt>
                <c:pt idx="303">
                  <c:v>38443</c:v>
                </c:pt>
                <c:pt idx="304">
                  <c:v>38473</c:v>
                </c:pt>
                <c:pt idx="305">
                  <c:v>38504</c:v>
                </c:pt>
                <c:pt idx="306">
                  <c:v>38534</c:v>
                </c:pt>
                <c:pt idx="307">
                  <c:v>38565</c:v>
                </c:pt>
                <c:pt idx="308">
                  <c:v>38596</c:v>
                </c:pt>
                <c:pt idx="309">
                  <c:v>38626</c:v>
                </c:pt>
                <c:pt idx="310">
                  <c:v>38657</c:v>
                </c:pt>
                <c:pt idx="311">
                  <c:v>38687</c:v>
                </c:pt>
                <c:pt idx="312">
                  <c:v>38718</c:v>
                </c:pt>
                <c:pt idx="313">
                  <c:v>38749</c:v>
                </c:pt>
                <c:pt idx="314">
                  <c:v>38777</c:v>
                </c:pt>
                <c:pt idx="315">
                  <c:v>38808</c:v>
                </c:pt>
                <c:pt idx="316">
                  <c:v>38838</c:v>
                </c:pt>
                <c:pt idx="317">
                  <c:v>38869</c:v>
                </c:pt>
                <c:pt idx="318">
                  <c:v>38899</c:v>
                </c:pt>
                <c:pt idx="319">
                  <c:v>38930</c:v>
                </c:pt>
                <c:pt idx="320">
                  <c:v>38961</c:v>
                </c:pt>
                <c:pt idx="321">
                  <c:v>38991</c:v>
                </c:pt>
                <c:pt idx="322">
                  <c:v>39022</c:v>
                </c:pt>
                <c:pt idx="323">
                  <c:v>39052</c:v>
                </c:pt>
                <c:pt idx="324">
                  <c:v>39083</c:v>
                </c:pt>
                <c:pt idx="325">
                  <c:v>39114</c:v>
                </c:pt>
                <c:pt idx="326">
                  <c:v>39142</c:v>
                </c:pt>
                <c:pt idx="327">
                  <c:v>39173</c:v>
                </c:pt>
                <c:pt idx="328">
                  <c:v>39203</c:v>
                </c:pt>
                <c:pt idx="329">
                  <c:v>39234</c:v>
                </c:pt>
                <c:pt idx="330">
                  <c:v>39264</c:v>
                </c:pt>
                <c:pt idx="331">
                  <c:v>39295</c:v>
                </c:pt>
                <c:pt idx="332">
                  <c:v>39326</c:v>
                </c:pt>
                <c:pt idx="333">
                  <c:v>39356</c:v>
                </c:pt>
                <c:pt idx="334">
                  <c:v>39387</c:v>
                </c:pt>
                <c:pt idx="335">
                  <c:v>39417</c:v>
                </c:pt>
                <c:pt idx="336">
                  <c:v>39448</c:v>
                </c:pt>
                <c:pt idx="337">
                  <c:v>39479</c:v>
                </c:pt>
                <c:pt idx="338">
                  <c:v>39508</c:v>
                </c:pt>
                <c:pt idx="339">
                  <c:v>39539</c:v>
                </c:pt>
                <c:pt idx="340">
                  <c:v>39569</c:v>
                </c:pt>
                <c:pt idx="341">
                  <c:v>39600</c:v>
                </c:pt>
                <c:pt idx="342">
                  <c:v>39630</c:v>
                </c:pt>
                <c:pt idx="343">
                  <c:v>39661</c:v>
                </c:pt>
                <c:pt idx="344">
                  <c:v>39692</c:v>
                </c:pt>
                <c:pt idx="345">
                  <c:v>39722</c:v>
                </c:pt>
                <c:pt idx="346">
                  <c:v>39753</c:v>
                </c:pt>
                <c:pt idx="347">
                  <c:v>39783</c:v>
                </c:pt>
                <c:pt idx="348">
                  <c:v>39814</c:v>
                </c:pt>
                <c:pt idx="349">
                  <c:v>39845</c:v>
                </c:pt>
                <c:pt idx="350">
                  <c:v>39873</c:v>
                </c:pt>
                <c:pt idx="351">
                  <c:v>39904</c:v>
                </c:pt>
                <c:pt idx="352">
                  <c:v>39934</c:v>
                </c:pt>
                <c:pt idx="353">
                  <c:v>39965</c:v>
                </c:pt>
                <c:pt idx="354">
                  <c:v>39995</c:v>
                </c:pt>
                <c:pt idx="355">
                  <c:v>40026</c:v>
                </c:pt>
                <c:pt idx="356">
                  <c:v>40057</c:v>
                </c:pt>
                <c:pt idx="357">
                  <c:v>40087</c:v>
                </c:pt>
                <c:pt idx="358">
                  <c:v>40118</c:v>
                </c:pt>
                <c:pt idx="359">
                  <c:v>40148</c:v>
                </c:pt>
                <c:pt idx="360">
                  <c:v>40179</c:v>
                </c:pt>
                <c:pt idx="361">
                  <c:v>40210</c:v>
                </c:pt>
                <c:pt idx="362">
                  <c:v>40238</c:v>
                </c:pt>
                <c:pt idx="363">
                  <c:v>40269</c:v>
                </c:pt>
                <c:pt idx="364">
                  <c:v>40299</c:v>
                </c:pt>
                <c:pt idx="365">
                  <c:v>40330</c:v>
                </c:pt>
                <c:pt idx="366">
                  <c:v>40360</c:v>
                </c:pt>
                <c:pt idx="367">
                  <c:v>40391</c:v>
                </c:pt>
                <c:pt idx="368">
                  <c:v>40422</c:v>
                </c:pt>
                <c:pt idx="369">
                  <c:v>40452</c:v>
                </c:pt>
                <c:pt idx="370">
                  <c:v>40483</c:v>
                </c:pt>
                <c:pt idx="371">
                  <c:v>40513</c:v>
                </c:pt>
                <c:pt idx="372">
                  <c:v>40544</c:v>
                </c:pt>
                <c:pt idx="373">
                  <c:v>40575</c:v>
                </c:pt>
                <c:pt idx="374">
                  <c:v>40603</c:v>
                </c:pt>
                <c:pt idx="375">
                  <c:v>40634</c:v>
                </c:pt>
                <c:pt idx="376">
                  <c:v>40664</c:v>
                </c:pt>
                <c:pt idx="377">
                  <c:v>40695</c:v>
                </c:pt>
                <c:pt idx="378">
                  <c:v>40725</c:v>
                </c:pt>
                <c:pt idx="379">
                  <c:v>40756</c:v>
                </c:pt>
                <c:pt idx="380">
                  <c:v>40787</c:v>
                </c:pt>
                <c:pt idx="381">
                  <c:v>40817</c:v>
                </c:pt>
                <c:pt idx="382">
                  <c:v>40848</c:v>
                </c:pt>
                <c:pt idx="383">
                  <c:v>40878</c:v>
                </c:pt>
                <c:pt idx="384">
                  <c:v>40909</c:v>
                </c:pt>
                <c:pt idx="385">
                  <c:v>40940</c:v>
                </c:pt>
                <c:pt idx="386">
                  <c:v>40969</c:v>
                </c:pt>
                <c:pt idx="387">
                  <c:v>41000</c:v>
                </c:pt>
                <c:pt idx="388">
                  <c:v>41030</c:v>
                </c:pt>
                <c:pt idx="389">
                  <c:v>41061</c:v>
                </c:pt>
                <c:pt idx="390">
                  <c:v>41091</c:v>
                </c:pt>
                <c:pt idx="391">
                  <c:v>41122</c:v>
                </c:pt>
                <c:pt idx="392">
                  <c:v>41153</c:v>
                </c:pt>
                <c:pt idx="393">
                  <c:v>41183</c:v>
                </c:pt>
                <c:pt idx="394">
                  <c:v>41214</c:v>
                </c:pt>
                <c:pt idx="395">
                  <c:v>41244</c:v>
                </c:pt>
                <c:pt idx="396">
                  <c:v>41275</c:v>
                </c:pt>
                <c:pt idx="397">
                  <c:v>41306</c:v>
                </c:pt>
                <c:pt idx="398">
                  <c:v>41334</c:v>
                </c:pt>
                <c:pt idx="399">
                  <c:v>41365</c:v>
                </c:pt>
                <c:pt idx="400">
                  <c:v>41395</c:v>
                </c:pt>
                <c:pt idx="401">
                  <c:v>41426</c:v>
                </c:pt>
                <c:pt idx="402">
                  <c:v>41456</c:v>
                </c:pt>
                <c:pt idx="403">
                  <c:v>41487</c:v>
                </c:pt>
                <c:pt idx="404">
                  <c:v>41518</c:v>
                </c:pt>
                <c:pt idx="405">
                  <c:v>41548</c:v>
                </c:pt>
                <c:pt idx="406">
                  <c:v>41579</c:v>
                </c:pt>
                <c:pt idx="407">
                  <c:v>41609</c:v>
                </c:pt>
                <c:pt idx="408">
                  <c:v>41640</c:v>
                </c:pt>
                <c:pt idx="409">
                  <c:v>41671</c:v>
                </c:pt>
                <c:pt idx="410">
                  <c:v>41699</c:v>
                </c:pt>
                <c:pt idx="411">
                  <c:v>41730</c:v>
                </c:pt>
                <c:pt idx="412">
                  <c:v>41760</c:v>
                </c:pt>
                <c:pt idx="413">
                  <c:v>41791</c:v>
                </c:pt>
                <c:pt idx="414">
                  <c:v>41821</c:v>
                </c:pt>
                <c:pt idx="415">
                  <c:v>41852</c:v>
                </c:pt>
                <c:pt idx="416">
                  <c:v>41883</c:v>
                </c:pt>
                <c:pt idx="417">
                  <c:v>41913</c:v>
                </c:pt>
                <c:pt idx="418">
                  <c:v>41944</c:v>
                </c:pt>
                <c:pt idx="419">
                  <c:v>41974</c:v>
                </c:pt>
                <c:pt idx="420">
                  <c:v>42005</c:v>
                </c:pt>
                <c:pt idx="421">
                  <c:v>42036</c:v>
                </c:pt>
                <c:pt idx="422">
                  <c:v>42064</c:v>
                </c:pt>
                <c:pt idx="423">
                  <c:v>42095</c:v>
                </c:pt>
                <c:pt idx="424">
                  <c:v>42125</c:v>
                </c:pt>
                <c:pt idx="425">
                  <c:v>42156</c:v>
                </c:pt>
                <c:pt idx="426">
                  <c:v>42186</c:v>
                </c:pt>
                <c:pt idx="427">
                  <c:v>42217</c:v>
                </c:pt>
                <c:pt idx="428">
                  <c:v>42248</c:v>
                </c:pt>
                <c:pt idx="429">
                  <c:v>42278</c:v>
                </c:pt>
                <c:pt idx="430">
                  <c:v>42309</c:v>
                </c:pt>
                <c:pt idx="431">
                  <c:v>42339</c:v>
                </c:pt>
                <c:pt idx="432">
                  <c:v>42370</c:v>
                </c:pt>
                <c:pt idx="433">
                  <c:v>42401</c:v>
                </c:pt>
                <c:pt idx="434">
                  <c:v>42430</c:v>
                </c:pt>
                <c:pt idx="435">
                  <c:v>42461</c:v>
                </c:pt>
                <c:pt idx="436">
                  <c:v>42491</c:v>
                </c:pt>
                <c:pt idx="437">
                  <c:v>42522</c:v>
                </c:pt>
                <c:pt idx="438">
                  <c:v>42552</c:v>
                </c:pt>
                <c:pt idx="439">
                  <c:v>42583</c:v>
                </c:pt>
                <c:pt idx="440">
                  <c:v>42614</c:v>
                </c:pt>
                <c:pt idx="441">
                  <c:v>42644</c:v>
                </c:pt>
                <c:pt idx="442">
                  <c:v>42675</c:v>
                </c:pt>
                <c:pt idx="443">
                  <c:v>42705</c:v>
                </c:pt>
                <c:pt idx="444">
                  <c:v>42736</c:v>
                </c:pt>
                <c:pt idx="445">
                  <c:v>42767</c:v>
                </c:pt>
                <c:pt idx="446">
                  <c:v>42795</c:v>
                </c:pt>
                <c:pt idx="447">
                  <c:v>42826</c:v>
                </c:pt>
                <c:pt idx="448">
                  <c:v>42856</c:v>
                </c:pt>
                <c:pt idx="449">
                  <c:v>42887</c:v>
                </c:pt>
                <c:pt idx="450">
                  <c:v>42917</c:v>
                </c:pt>
                <c:pt idx="451">
                  <c:v>42948</c:v>
                </c:pt>
                <c:pt idx="452">
                  <c:v>42979</c:v>
                </c:pt>
                <c:pt idx="453">
                  <c:v>43009</c:v>
                </c:pt>
                <c:pt idx="454">
                  <c:v>43040</c:v>
                </c:pt>
                <c:pt idx="455">
                  <c:v>43070</c:v>
                </c:pt>
                <c:pt idx="456">
                  <c:v>43101</c:v>
                </c:pt>
                <c:pt idx="457">
                  <c:v>43132</c:v>
                </c:pt>
                <c:pt idx="458">
                  <c:v>43160</c:v>
                </c:pt>
                <c:pt idx="459">
                  <c:v>43191</c:v>
                </c:pt>
                <c:pt idx="460">
                  <c:v>43221</c:v>
                </c:pt>
                <c:pt idx="461">
                  <c:v>43252</c:v>
                </c:pt>
                <c:pt idx="462">
                  <c:v>43282</c:v>
                </c:pt>
                <c:pt idx="463">
                  <c:v>43313</c:v>
                </c:pt>
                <c:pt idx="464">
                  <c:v>43344</c:v>
                </c:pt>
                <c:pt idx="465">
                  <c:v>43374</c:v>
                </c:pt>
                <c:pt idx="466">
                  <c:v>43405</c:v>
                </c:pt>
                <c:pt idx="467">
                  <c:v>43435</c:v>
                </c:pt>
                <c:pt idx="468">
                  <c:v>43466</c:v>
                </c:pt>
                <c:pt idx="469">
                  <c:v>43497</c:v>
                </c:pt>
                <c:pt idx="470">
                  <c:v>43525</c:v>
                </c:pt>
                <c:pt idx="471">
                  <c:v>43556</c:v>
                </c:pt>
                <c:pt idx="472">
                  <c:v>43586</c:v>
                </c:pt>
                <c:pt idx="473">
                  <c:v>43617</c:v>
                </c:pt>
                <c:pt idx="474">
                  <c:v>43647</c:v>
                </c:pt>
                <c:pt idx="475">
                  <c:v>43678</c:v>
                </c:pt>
                <c:pt idx="476">
                  <c:v>43709</c:v>
                </c:pt>
                <c:pt idx="477">
                  <c:v>43739</c:v>
                </c:pt>
                <c:pt idx="478">
                  <c:v>43770</c:v>
                </c:pt>
                <c:pt idx="479">
                  <c:v>43800</c:v>
                </c:pt>
                <c:pt idx="480">
                  <c:v>43831</c:v>
                </c:pt>
                <c:pt idx="481">
                  <c:v>43862</c:v>
                </c:pt>
                <c:pt idx="482">
                  <c:v>43891</c:v>
                </c:pt>
                <c:pt idx="483">
                  <c:v>43922</c:v>
                </c:pt>
                <c:pt idx="484">
                  <c:v>43952</c:v>
                </c:pt>
                <c:pt idx="485">
                  <c:v>43983</c:v>
                </c:pt>
                <c:pt idx="486">
                  <c:v>44013</c:v>
                </c:pt>
                <c:pt idx="487">
                  <c:v>44044</c:v>
                </c:pt>
                <c:pt idx="488">
                  <c:v>44075</c:v>
                </c:pt>
                <c:pt idx="489">
                  <c:v>44105</c:v>
                </c:pt>
                <c:pt idx="490">
                  <c:v>44136</c:v>
                </c:pt>
                <c:pt idx="491">
                  <c:v>44166</c:v>
                </c:pt>
                <c:pt idx="492">
                  <c:v>44197</c:v>
                </c:pt>
                <c:pt idx="493">
                  <c:v>44228</c:v>
                </c:pt>
                <c:pt idx="494">
                  <c:v>44256</c:v>
                </c:pt>
                <c:pt idx="495">
                  <c:v>44287</c:v>
                </c:pt>
                <c:pt idx="496">
                  <c:v>44317</c:v>
                </c:pt>
                <c:pt idx="497">
                  <c:v>44348</c:v>
                </c:pt>
                <c:pt idx="498">
                  <c:v>44378</c:v>
                </c:pt>
                <c:pt idx="499">
                  <c:v>44409</c:v>
                </c:pt>
                <c:pt idx="500">
                  <c:v>44440</c:v>
                </c:pt>
                <c:pt idx="501">
                  <c:v>44470</c:v>
                </c:pt>
                <c:pt idx="502">
                  <c:v>44501</c:v>
                </c:pt>
                <c:pt idx="503">
                  <c:v>44531</c:v>
                </c:pt>
                <c:pt idx="504">
                  <c:v>44562</c:v>
                </c:pt>
                <c:pt idx="505">
                  <c:v>44593</c:v>
                </c:pt>
                <c:pt idx="506">
                  <c:v>44621</c:v>
                </c:pt>
                <c:pt idx="507">
                  <c:v>44652</c:v>
                </c:pt>
                <c:pt idx="508">
                  <c:v>44682</c:v>
                </c:pt>
                <c:pt idx="509">
                  <c:v>44713</c:v>
                </c:pt>
                <c:pt idx="510">
                  <c:v>44743</c:v>
                </c:pt>
                <c:pt idx="511">
                  <c:v>44774</c:v>
                </c:pt>
                <c:pt idx="512">
                  <c:v>44805</c:v>
                </c:pt>
                <c:pt idx="513">
                  <c:v>44835</c:v>
                </c:pt>
                <c:pt idx="514">
                  <c:v>44866</c:v>
                </c:pt>
                <c:pt idx="515">
                  <c:v>44896</c:v>
                </c:pt>
                <c:pt idx="516">
                  <c:v>44927</c:v>
                </c:pt>
                <c:pt idx="517">
                  <c:v>44958</c:v>
                </c:pt>
                <c:pt idx="518">
                  <c:v>44986</c:v>
                </c:pt>
                <c:pt idx="519">
                  <c:v>45017</c:v>
                </c:pt>
                <c:pt idx="520">
                  <c:v>45047</c:v>
                </c:pt>
                <c:pt idx="521">
                  <c:v>45078</c:v>
                </c:pt>
                <c:pt idx="522">
                  <c:v>45108</c:v>
                </c:pt>
                <c:pt idx="523">
                  <c:v>45139</c:v>
                </c:pt>
                <c:pt idx="524">
                  <c:v>45170</c:v>
                </c:pt>
                <c:pt idx="525">
                  <c:v>45200</c:v>
                </c:pt>
                <c:pt idx="526">
                  <c:v>45231</c:v>
                </c:pt>
                <c:pt idx="527">
                  <c:v>45261</c:v>
                </c:pt>
                <c:pt idx="528">
                  <c:v>45292</c:v>
                </c:pt>
                <c:pt idx="529">
                  <c:v>45323</c:v>
                </c:pt>
                <c:pt idx="530">
                  <c:v>45352</c:v>
                </c:pt>
                <c:pt idx="531">
                  <c:v>45383</c:v>
                </c:pt>
                <c:pt idx="532">
                  <c:v>45413</c:v>
                </c:pt>
                <c:pt idx="533">
                  <c:v>45444</c:v>
                </c:pt>
                <c:pt idx="534">
                  <c:v>45474</c:v>
                </c:pt>
              </c:numCache>
            </c:numRef>
          </c:cat>
          <c:val>
            <c:numRef>
              <c:f>'FRED Graph'!$B$12:$B$546</c:f>
              <c:numCache>
                <c:formatCode>0.0</c:formatCode>
                <c:ptCount val="535"/>
                <c:pt idx="0">
                  <c:v>6.3</c:v>
                </c:pt>
                <c:pt idx="1">
                  <c:v>6.3</c:v>
                </c:pt>
                <c:pt idx="2">
                  <c:v>6.3</c:v>
                </c:pt>
                <c:pt idx="3">
                  <c:v>6.9</c:v>
                </c:pt>
                <c:pt idx="4">
                  <c:v>7.5</c:v>
                </c:pt>
                <c:pt idx="5">
                  <c:v>7.6</c:v>
                </c:pt>
                <c:pt idx="6">
                  <c:v>7.8</c:v>
                </c:pt>
                <c:pt idx="7">
                  <c:v>7.7</c:v>
                </c:pt>
                <c:pt idx="8">
                  <c:v>7.5</c:v>
                </c:pt>
                <c:pt idx="9">
                  <c:v>7.5</c:v>
                </c:pt>
                <c:pt idx="10">
                  <c:v>7.5</c:v>
                </c:pt>
                <c:pt idx="11">
                  <c:v>7.2</c:v>
                </c:pt>
                <c:pt idx="12">
                  <c:v>7.5</c:v>
                </c:pt>
                <c:pt idx="13">
                  <c:v>7.4</c:v>
                </c:pt>
                <c:pt idx="14">
                  <c:v>7.4</c:v>
                </c:pt>
                <c:pt idx="15">
                  <c:v>7.2</c:v>
                </c:pt>
                <c:pt idx="16">
                  <c:v>7.5</c:v>
                </c:pt>
                <c:pt idx="17">
                  <c:v>7.5</c:v>
                </c:pt>
                <c:pt idx="18">
                  <c:v>7.2</c:v>
                </c:pt>
                <c:pt idx="19">
                  <c:v>7.4</c:v>
                </c:pt>
                <c:pt idx="20">
                  <c:v>7.6</c:v>
                </c:pt>
                <c:pt idx="21">
                  <c:v>7.9</c:v>
                </c:pt>
                <c:pt idx="22">
                  <c:v>8.3000000000000007</c:v>
                </c:pt>
                <c:pt idx="23">
                  <c:v>8.5</c:v>
                </c:pt>
                <c:pt idx="24">
                  <c:v>8.6</c:v>
                </c:pt>
                <c:pt idx="25">
                  <c:v>8.9</c:v>
                </c:pt>
                <c:pt idx="26">
                  <c:v>9</c:v>
                </c:pt>
                <c:pt idx="27">
                  <c:v>9.3000000000000007</c:v>
                </c:pt>
                <c:pt idx="28">
                  <c:v>9.4</c:v>
                </c:pt>
                <c:pt idx="29">
                  <c:v>9.6</c:v>
                </c:pt>
                <c:pt idx="30">
                  <c:v>9.8000000000000007</c:v>
                </c:pt>
                <c:pt idx="31">
                  <c:v>9.8000000000000007</c:v>
                </c:pt>
                <c:pt idx="32">
                  <c:v>10.1</c:v>
                </c:pt>
                <c:pt idx="33">
                  <c:v>10.4</c:v>
                </c:pt>
                <c:pt idx="34">
                  <c:v>10.8</c:v>
                </c:pt>
                <c:pt idx="35">
                  <c:v>10.8</c:v>
                </c:pt>
                <c:pt idx="36">
                  <c:v>10.4</c:v>
                </c:pt>
                <c:pt idx="37">
                  <c:v>10.4</c:v>
                </c:pt>
                <c:pt idx="38">
                  <c:v>10.3</c:v>
                </c:pt>
                <c:pt idx="39">
                  <c:v>10.199999999999999</c:v>
                </c:pt>
                <c:pt idx="40">
                  <c:v>10.1</c:v>
                </c:pt>
                <c:pt idx="41">
                  <c:v>10.1</c:v>
                </c:pt>
                <c:pt idx="42">
                  <c:v>9.4</c:v>
                </c:pt>
                <c:pt idx="43">
                  <c:v>9.5</c:v>
                </c:pt>
                <c:pt idx="44">
                  <c:v>9.1999999999999993</c:v>
                </c:pt>
                <c:pt idx="45">
                  <c:v>8.8000000000000007</c:v>
                </c:pt>
                <c:pt idx="46">
                  <c:v>8.5</c:v>
                </c:pt>
                <c:pt idx="47">
                  <c:v>8.3000000000000007</c:v>
                </c:pt>
                <c:pt idx="48">
                  <c:v>8</c:v>
                </c:pt>
                <c:pt idx="49">
                  <c:v>7.8</c:v>
                </c:pt>
                <c:pt idx="50">
                  <c:v>7.8</c:v>
                </c:pt>
                <c:pt idx="51">
                  <c:v>7.7</c:v>
                </c:pt>
                <c:pt idx="52">
                  <c:v>7.4</c:v>
                </c:pt>
                <c:pt idx="53">
                  <c:v>7.2</c:v>
                </c:pt>
                <c:pt idx="54">
                  <c:v>7.5</c:v>
                </c:pt>
                <c:pt idx="55">
                  <c:v>7.5</c:v>
                </c:pt>
                <c:pt idx="56">
                  <c:v>7.3</c:v>
                </c:pt>
                <c:pt idx="57">
                  <c:v>7.4</c:v>
                </c:pt>
                <c:pt idx="58">
                  <c:v>7.2</c:v>
                </c:pt>
                <c:pt idx="59">
                  <c:v>7.3</c:v>
                </c:pt>
                <c:pt idx="60">
                  <c:v>7.3</c:v>
                </c:pt>
                <c:pt idx="61">
                  <c:v>7.2</c:v>
                </c:pt>
                <c:pt idx="62">
                  <c:v>7.2</c:v>
                </c:pt>
                <c:pt idx="63">
                  <c:v>7.3</c:v>
                </c:pt>
                <c:pt idx="64">
                  <c:v>7.2</c:v>
                </c:pt>
                <c:pt idx="65">
                  <c:v>7.4</c:v>
                </c:pt>
                <c:pt idx="66">
                  <c:v>7.4</c:v>
                </c:pt>
                <c:pt idx="67">
                  <c:v>7.1</c:v>
                </c:pt>
                <c:pt idx="68">
                  <c:v>7.1</c:v>
                </c:pt>
                <c:pt idx="69">
                  <c:v>7.1</c:v>
                </c:pt>
                <c:pt idx="70">
                  <c:v>7</c:v>
                </c:pt>
                <c:pt idx="71">
                  <c:v>7</c:v>
                </c:pt>
                <c:pt idx="72">
                  <c:v>6.7</c:v>
                </c:pt>
                <c:pt idx="73">
                  <c:v>7.2</c:v>
                </c:pt>
                <c:pt idx="74">
                  <c:v>7.2</c:v>
                </c:pt>
                <c:pt idx="75">
                  <c:v>7.1</c:v>
                </c:pt>
                <c:pt idx="76">
                  <c:v>7.2</c:v>
                </c:pt>
                <c:pt idx="77">
                  <c:v>7.2</c:v>
                </c:pt>
                <c:pt idx="78">
                  <c:v>7</c:v>
                </c:pt>
                <c:pt idx="79">
                  <c:v>6.9</c:v>
                </c:pt>
                <c:pt idx="80">
                  <c:v>7</c:v>
                </c:pt>
                <c:pt idx="81">
                  <c:v>7</c:v>
                </c:pt>
                <c:pt idx="82">
                  <c:v>6.9</c:v>
                </c:pt>
                <c:pt idx="83">
                  <c:v>6.6</c:v>
                </c:pt>
                <c:pt idx="84">
                  <c:v>6.6</c:v>
                </c:pt>
                <c:pt idx="85">
                  <c:v>6.6</c:v>
                </c:pt>
                <c:pt idx="86">
                  <c:v>6.6</c:v>
                </c:pt>
                <c:pt idx="87">
                  <c:v>6.3</c:v>
                </c:pt>
                <c:pt idx="88">
                  <c:v>6.3</c:v>
                </c:pt>
                <c:pt idx="89">
                  <c:v>6.2</c:v>
                </c:pt>
                <c:pt idx="90">
                  <c:v>6.1</c:v>
                </c:pt>
                <c:pt idx="91">
                  <c:v>6</c:v>
                </c:pt>
                <c:pt idx="92">
                  <c:v>5.9</c:v>
                </c:pt>
                <c:pt idx="93">
                  <c:v>6</c:v>
                </c:pt>
                <c:pt idx="94">
                  <c:v>5.8</c:v>
                </c:pt>
                <c:pt idx="95">
                  <c:v>5.7</c:v>
                </c:pt>
                <c:pt idx="96">
                  <c:v>5.7</c:v>
                </c:pt>
                <c:pt idx="97">
                  <c:v>5.7</c:v>
                </c:pt>
                <c:pt idx="98">
                  <c:v>5.7</c:v>
                </c:pt>
                <c:pt idx="99">
                  <c:v>5.4</c:v>
                </c:pt>
                <c:pt idx="100">
                  <c:v>5.6</c:v>
                </c:pt>
                <c:pt idx="101">
                  <c:v>5.4</c:v>
                </c:pt>
                <c:pt idx="102">
                  <c:v>5.4</c:v>
                </c:pt>
                <c:pt idx="103">
                  <c:v>5.6</c:v>
                </c:pt>
                <c:pt idx="104">
                  <c:v>5.4</c:v>
                </c:pt>
                <c:pt idx="105">
                  <c:v>5.4</c:v>
                </c:pt>
                <c:pt idx="106">
                  <c:v>5.3</c:v>
                </c:pt>
                <c:pt idx="107">
                  <c:v>5.3</c:v>
                </c:pt>
                <c:pt idx="108">
                  <c:v>5.4</c:v>
                </c:pt>
                <c:pt idx="109">
                  <c:v>5.2</c:v>
                </c:pt>
                <c:pt idx="110">
                  <c:v>5</c:v>
                </c:pt>
                <c:pt idx="111">
                  <c:v>5.2</c:v>
                </c:pt>
                <c:pt idx="112">
                  <c:v>5.2</c:v>
                </c:pt>
                <c:pt idx="113">
                  <c:v>5.3</c:v>
                </c:pt>
                <c:pt idx="114">
                  <c:v>5.2</c:v>
                </c:pt>
                <c:pt idx="115">
                  <c:v>5.2</c:v>
                </c:pt>
                <c:pt idx="116">
                  <c:v>5.3</c:v>
                </c:pt>
                <c:pt idx="117">
                  <c:v>5.3</c:v>
                </c:pt>
                <c:pt idx="118">
                  <c:v>5.4</c:v>
                </c:pt>
                <c:pt idx="119">
                  <c:v>5.4</c:v>
                </c:pt>
                <c:pt idx="120">
                  <c:v>5.4</c:v>
                </c:pt>
                <c:pt idx="121">
                  <c:v>5.3</c:v>
                </c:pt>
                <c:pt idx="122">
                  <c:v>5.2</c:v>
                </c:pt>
                <c:pt idx="123">
                  <c:v>5.4</c:v>
                </c:pt>
                <c:pt idx="124">
                  <c:v>5.4</c:v>
                </c:pt>
                <c:pt idx="125">
                  <c:v>5.2</c:v>
                </c:pt>
                <c:pt idx="126">
                  <c:v>5.5</c:v>
                </c:pt>
                <c:pt idx="127">
                  <c:v>5.7</c:v>
                </c:pt>
                <c:pt idx="128">
                  <c:v>5.9</c:v>
                </c:pt>
                <c:pt idx="129">
                  <c:v>5.9</c:v>
                </c:pt>
                <c:pt idx="130">
                  <c:v>6.2</c:v>
                </c:pt>
                <c:pt idx="131">
                  <c:v>6.3</c:v>
                </c:pt>
                <c:pt idx="132">
                  <c:v>6.4</c:v>
                </c:pt>
                <c:pt idx="133">
                  <c:v>6.6</c:v>
                </c:pt>
                <c:pt idx="134">
                  <c:v>6.8</c:v>
                </c:pt>
                <c:pt idx="135">
                  <c:v>6.7</c:v>
                </c:pt>
                <c:pt idx="136">
                  <c:v>6.9</c:v>
                </c:pt>
                <c:pt idx="137">
                  <c:v>6.9</c:v>
                </c:pt>
                <c:pt idx="138">
                  <c:v>6.8</c:v>
                </c:pt>
                <c:pt idx="139">
                  <c:v>6.9</c:v>
                </c:pt>
                <c:pt idx="140">
                  <c:v>6.9</c:v>
                </c:pt>
                <c:pt idx="141">
                  <c:v>7</c:v>
                </c:pt>
                <c:pt idx="142">
                  <c:v>7</c:v>
                </c:pt>
                <c:pt idx="143">
                  <c:v>7.3</c:v>
                </c:pt>
                <c:pt idx="144">
                  <c:v>7.3</c:v>
                </c:pt>
                <c:pt idx="145">
                  <c:v>7.4</c:v>
                </c:pt>
                <c:pt idx="146">
                  <c:v>7.4</c:v>
                </c:pt>
                <c:pt idx="147">
                  <c:v>7.4</c:v>
                </c:pt>
                <c:pt idx="148">
                  <c:v>7.6</c:v>
                </c:pt>
                <c:pt idx="149">
                  <c:v>7.8</c:v>
                </c:pt>
                <c:pt idx="150">
                  <c:v>7.7</c:v>
                </c:pt>
                <c:pt idx="151">
                  <c:v>7.6</c:v>
                </c:pt>
                <c:pt idx="152">
                  <c:v>7.6</c:v>
                </c:pt>
                <c:pt idx="153">
                  <c:v>7.3</c:v>
                </c:pt>
                <c:pt idx="154">
                  <c:v>7.4</c:v>
                </c:pt>
                <c:pt idx="155">
                  <c:v>7.4</c:v>
                </c:pt>
                <c:pt idx="156">
                  <c:v>7.3</c:v>
                </c:pt>
                <c:pt idx="157">
                  <c:v>7.1</c:v>
                </c:pt>
                <c:pt idx="158">
                  <c:v>7</c:v>
                </c:pt>
                <c:pt idx="159">
                  <c:v>7.1</c:v>
                </c:pt>
                <c:pt idx="160">
                  <c:v>7.1</c:v>
                </c:pt>
                <c:pt idx="161">
                  <c:v>7</c:v>
                </c:pt>
                <c:pt idx="162">
                  <c:v>6.9</c:v>
                </c:pt>
                <c:pt idx="163">
                  <c:v>6.8</c:v>
                </c:pt>
                <c:pt idx="164">
                  <c:v>6.7</c:v>
                </c:pt>
                <c:pt idx="165">
                  <c:v>6.8</c:v>
                </c:pt>
                <c:pt idx="166">
                  <c:v>6.6</c:v>
                </c:pt>
                <c:pt idx="167">
                  <c:v>6.5</c:v>
                </c:pt>
                <c:pt idx="168">
                  <c:v>6.6</c:v>
                </c:pt>
                <c:pt idx="169">
                  <c:v>6.6</c:v>
                </c:pt>
                <c:pt idx="170">
                  <c:v>6.5</c:v>
                </c:pt>
                <c:pt idx="171">
                  <c:v>6.4</c:v>
                </c:pt>
                <c:pt idx="172">
                  <c:v>6.1</c:v>
                </c:pt>
                <c:pt idx="173">
                  <c:v>6.1</c:v>
                </c:pt>
                <c:pt idx="174">
                  <c:v>6.1</c:v>
                </c:pt>
                <c:pt idx="175">
                  <c:v>6</c:v>
                </c:pt>
                <c:pt idx="176">
                  <c:v>5.9</c:v>
                </c:pt>
                <c:pt idx="177">
                  <c:v>5.8</c:v>
                </c:pt>
                <c:pt idx="178">
                  <c:v>5.6</c:v>
                </c:pt>
                <c:pt idx="179">
                  <c:v>5.5</c:v>
                </c:pt>
                <c:pt idx="180">
                  <c:v>5.6</c:v>
                </c:pt>
                <c:pt idx="181">
                  <c:v>5.4</c:v>
                </c:pt>
                <c:pt idx="182">
                  <c:v>5.4</c:v>
                </c:pt>
                <c:pt idx="183">
                  <c:v>5.8</c:v>
                </c:pt>
                <c:pt idx="184">
                  <c:v>5.6</c:v>
                </c:pt>
                <c:pt idx="185">
                  <c:v>5.6</c:v>
                </c:pt>
                <c:pt idx="186">
                  <c:v>5.7</c:v>
                </c:pt>
                <c:pt idx="187">
                  <c:v>5.7</c:v>
                </c:pt>
                <c:pt idx="188">
                  <c:v>5.6</c:v>
                </c:pt>
                <c:pt idx="189">
                  <c:v>5.5</c:v>
                </c:pt>
                <c:pt idx="190">
                  <c:v>5.6</c:v>
                </c:pt>
                <c:pt idx="191">
                  <c:v>5.6</c:v>
                </c:pt>
                <c:pt idx="192">
                  <c:v>5.6</c:v>
                </c:pt>
                <c:pt idx="193">
                  <c:v>5.5</c:v>
                </c:pt>
                <c:pt idx="194">
                  <c:v>5.5</c:v>
                </c:pt>
                <c:pt idx="195">
                  <c:v>5.6</c:v>
                </c:pt>
                <c:pt idx="196">
                  <c:v>5.6</c:v>
                </c:pt>
                <c:pt idx="197">
                  <c:v>5.3</c:v>
                </c:pt>
                <c:pt idx="198">
                  <c:v>5.5</c:v>
                </c:pt>
                <c:pt idx="199">
                  <c:v>5.0999999999999996</c:v>
                </c:pt>
                <c:pt idx="200">
                  <c:v>5.2</c:v>
                </c:pt>
                <c:pt idx="201">
                  <c:v>5.2</c:v>
                </c:pt>
                <c:pt idx="202">
                  <c:v>5.4</c:v>
                </c:pt>
                <c:pt idx="203">
                  <c:v>5.4</c:v>
                </c:pt>
                <c:pt idx="204">
                  <c:v>5.3</c:v>
                </c:pt>
                <c:pt idx="205">
                  <c:v>5.2</c:v>
                </c:pt>
                <c:pt idx="206">
                  <c:v>5.2</c:v>
                </c:pt>
                <c:pt idx="207">
                  <c:v>5.0999999999999996</c:v>
                </c:pt>
                <c:pt idx="208">
                  <c:v>4.9000000000000004</c:v>
                </c:pt>
                <c:pt idx="209">
                  <c:v>5</c:v>
                </c:pt>
                <c:pt idx="210">
                  <c:v>4.9000000000000004</c:v>
                </c:pt>
                <c:pt idx="211">
                  <c:v>4.8</c:v>
                </c:pt>
                <c:pt idx="212">
                  <c:v>4.9000000000000004</c:v>
                </c:pt>
                <c:pt idx="213">
                  <c:v>4.7</c:v>
                </c:pt>
                <c:pt idx="214">
                  <c:v>4.5999999999999996</c:v>
                </c:pt>
                <c:pt idx="215">
                  <c:v>4.7</c:v>
                </c:pt>
                <c:pt idx="216">
                  <c:v>4.5999999999999996</c:v>
                </c:pt>
                <c:pt idx="217">
                  <c:v>4.5999999999999996</c:v>
                </c:pt>
                <c:pt idx="218">
                  <c:v>4.7</c:v>
                </c:pt>
                <c:pt idx="219">
                  <c:v>4.3</c:v>
                </c:pt>
                <c:pt idx="220">
                  <c:v>4.4000000000000004</c:v>
                </c:pt>
                <c:pt idx="221">
                  <c:v>4.5</c:v>
                </c:pt>
                <c:pt idx="222">
                  <c:v>4.5</c:v>
                </c:pt>
                <c:pt idx="223">
                  <c:v>4.5</c:v>
                </c:pt>
                <c:pt idx="224">
                  <c:v>4.5999999999999996</c:v>
                </c:pt>
                <c:pt idx="225">
                  <c:v>4.5</c:v>
                </c:pt>
                <c:pt idx="226">
                  <c:v>4.4000000000000004</c:v>
                </c:pt>
                <c:pt idx="227">
                  <c:v>4.4000000000000004</c:v>
                </c:pt>
                <c:pt idx="228">
                  <c:v>4.3</c:v>
                </c:pt>
                <c:pt idx="229">
                  <c:v>4.4000000000000004</c:v>
                </c:pt>
                <c:pt idx="230">
                  <c:v>4.2</c:v>
                </c:pt>
                <c:pt idx="231">
                  <c:v>4.3</c:v>
                </c:pt>
                <c:pt idx="232">
                  <c:v>4.2</c:v>
                </c:pt>
                <c:pt idx="233">
                  <c:v>4.3</c:v>
                </c:pt>
                <c:pt idx="234">
                  <c:v>4.3</c:v>
                </c:pt>
                <c:pt idx="235">
                  <c:v>4.2</c:v>
                </c:pt>
                <c:pt idx="236">
                  <c:v>4.2</c:v>
                </c:pt>
                <c:pt idx="237">
                  <c:v>4.0999999999999996</c:v>
                </c:pt>
                <c:pt idx="238">
                  <c:v>4.0999999999999996</c:v>
                </c:pt>
                <c:pt idx="239">
                  <c:v>4</c:v>
                </c:pt>
                <c:pt idx="240">
                  <c:v>4</c:v>
                </c:pt>
                <c:pt idx="241">
                  <c:v>4.0999999999999996</c:v>
                </c:pt>
                <c:pt idx="242">
                  <c:v>4</c:v>
                </c:pt>
                <c:pt idx="243">
                  <c:v>3.8</c:v>
                </c:pt>
                <c:pt idx="244">
                  <c:v>4</c:v>
                </c:pt>
                <c:pt idx="245">
                  <c:v>4</c:v>
                </c:pt>
                <c:pt idx="246">
                  <c:v>4</c:v>
                </c:pt>
                <c:pt idx="247">
                  <c:v>4.0999999999999996</c:v>
                </c:pt>
                <c:pt idx="248">
                  <c:v>3.9</c:v>
                </c:pt>
                <c:pt idx="249">
                  <c:v>3.9</c:v>
                </c:pt>
                <c:pt idx="250">
                  <c:v>3.9</c:v>
                </c:pt>
                <c:pt idx="251">
                  <c:v>3.9</c:v>
                </c:pt>
                <c:pt idx="252">
                  <c:v>4.2</c:v>
                </c:pt>
                <c:pt idx="253">
                  <c:v>4.2</c:v>
                </c:pt>
                <c:pt idx="254">
                  <c:v>4.3</c:v>
                </c:pt>
                <c:pt idx="255">
                  <c:v>4.4000000000000004</c:v>
                </c:pt>
                <c:pt idx="256">
                  <c:v>4.3</c:v>
                </c:pt>
                <c:pt idx="257">
                  <c:v>4.5</c:v>
                </c:pt>
                <c:pt idx="258">
                  <c:v>4.5999999999999996</c:v>
                </c:pt>
                <c:pt idx="259">
                  <c:v>4.9000000000000004</c:v>
                </c:pt>
                <c:pt idx="260">
                  <c:v>5</c:v>
                </c:pt>
                <c:pt idx="261">
                  <c:v>5.3</c:v>
                </c:pt>
                <c:pt idx="262">
                  <c:v>5.5</c:v>
                </c:pt>
                <c:pt idx="263">
                  <c:v>5.7</c:v>
                </c:pt>
                <c:pt idx="264">
                  <c:v>5.7</c:v>
                </c:pt>
                <c:pt idx="265">
                  <c:v>5.7</c:v>
                </c:pt>
                <c:pt idx="266">
                  <c:v>5.7</c:v>
                </c:pt>
                <c:pt idx="267">
                  <c:v>5.9</c:v>
                </c:pt>
                <c:pt idx="268">
                  <c:v>5.8</c:v>
                </c:pt>
                <c:pt idx="269">
                  <c:v>5.8</c:v>
                </c:pt>
                <c:pt idx="270">
                  <c:v>5.8</c:v>
                </c:pt>
                <c:pt idx="271">
                  <c:v>5.7</c:v>
                </c:pt>
                <c:pt idx="272">
                  <c:v>5.7</c:v>
                </c:pt>
                <c:pt idx="273">
                  <c:v>5.7</c:v>
                </c:pt>
                <c:pt idx="274">
                  <c:v>5.9</c:v>
                </c:pt>
                <c:pt idx="275">
                  <c:v>6</c:v>
                </c:pt>
                <c:pt idx="276">
                  <c:v>5.8</c:v>
                </c:pt>
                <c:pt idx="277">
                  <c:v>5.9</c:v>
                </c:pt>
                <c:pt idx="278">
                  <c:v>5.9</c:v>
                </c:pt>
                <c:pt idx="279">
                  <c:v>6</c:v>
                </c:pt>
                <c:pt idx="280">
                  <c:v>6.1</c:v>
                </c:pt>
                <c:pt idx="281">
                  <c:v>6.3</c:v>
                </c:pt>
                <c:pt idx="282">
                  <c:v>6.2</c:v>
                </c:pt>
                <c:pt idx="283">
                  <c:v>6.1</c:v>
                </c:pt>
                <c:pt idx="284">
                  <c:v>6.1</c:v>
                </c:pt>
                <c:pt idx="285">
                  <c:v>6</c:v>
                </c:pt>
                <c:pt idx="286">
                  <c:v>5.8</c:v>
                </c:pt>
                <c:pt idx="287">
                  <c:v>5.7</c:v>
                </c:pt>
                <c:pt idx="288">
                  <c:v>5.7</c:v>
                </c:pt>
                <c:pt idx="289">
                  <c:v>5.6</c:v>
                </c:pt>
                <c:pt idx="290">
                  <c:v>5.8</c:v>
                </c:pt>
                <c:pt idx="291">
                  <c:v>5.6</c:v>
                </c:pt>
                <c:pt idx="292">
                  <c:v>5.6</c:v>
                </c:pt>
                <c:pt idx="293">
                  <c:v>5.6</c:v>
                </c:pt>
                <c:pt idx="294">
                  <c:v>5.5</c:v>
                </c:pt>
                <c:pt idx="295">
                  <c:v>5.4</c:v>
                </c:pt>
                <c:pt idx="296">
                  <c:v>5.4</c:v>
                </c:pt>
                <c:pt idx="297">
                  <c:v>5.5</c:v>
                </c:pt>
                <c:pt idx="298">
                  <c:v>5.4</c:v>
                </c:pt>
                <c:pt idx="299">
                  <c:v>5.4</c:v>
                </c:pt>
                <c:pt idx="300">
                  <c:v>5.3</c:v>
                </c:pt>
                <c:pt idx="301">
                  <c:v>5.4</c:v>
                </c:pt>
                <c:pt idx="302">
                  <c:v>5.2</c:v>
                </c:pt>
                <c:pt idx="303">
                  <c:v>5.2</c:v>
                </c:pt>
                <c:pt idx="304">
                  <c:v>5.0999999999999996</c:v>
                </c:pt>
                <c:pt idx="305">
                  <c:v>5</c:v>
                </c:pt>
                <c:pt idx="306">
                  <c:v>5</c:v>
                </c:pt>
                <c:pt idx="307">
                  <c:v>4.9000000000000004</c:v>
                </c:pt>
                <c:pt idx="308">
                  <c:v>5</c:v>
                </c:pt>
                <c:pt idx="309">
                  <c:v>5</c:v>
                </c:pt>
                <c:pt idx="310">
                  <c:v>5</c:v>
                </c:pt>
                <c:pt idx="311">
                  <c:v>4.9000000000000004</c:v>
                </c:pt>
                <c:pt idx="312">
                  <c:v>4.7</c:v>
                </c:pt>
                <c:pt idx="313">
                  <c:v>4.8</c:v>
                </c:pt>
                <c:pt idx="314">
                  <c:v>4.7</c:v>
                </c:pt>
                <c:pt idx="315">
                  <c:v>4.7</c:v>
                </c:pt>
                <c:pt idx="316">
                  <c:v>4.5999999999999996</c:v>
                </c:pt>
                <c:pt idx="317">
                  <c:v>4.5999999999999996</c:v>
                </c:pt>
                <c:pt idx="318">
                  <c:v>4.7</c:v>
                </c:pt>
                <c:pt idx="319">
                  <c:v>4.7</c:v>
                </c:pt>
                <c:pt idx="320">
                  <c:v>4.5</c:v>
                </c:pt>
                <c:pt idx="321">
                  <c:v>4.4000000000000004</c:v>
                </c:pt>
                <c:pt idx="322">
                  <c:v>4.5</c:v>
                </c:pt>
                <c:pt idx="323">
                  <c:v>4.4000000000000004</c:v>
                </c:pt>
                <c:pt idx="324">
                  <c:v>4.5999999999999996</c:v>
                </c:pt>
                <c:pt idx="325">
                  <c:v>4.5</c:v>
                </c:pt>
                <c:pt idx="326">
                  <c:v>4.4000000000000004</c:v>
                </c:pt>
                <c:pt idx="327">
                  <c:v>4.5</c:v>
                </c:pt>
                <c:pt idx="328">
                  <c:v>4.4000000000000004</c:v>
                </c:pt>
                <c:pt idx="329">
                  <c:v>4.5999999999999996</c:v>
                </c:pt>
                <c:pt idx="330">
                  <c:v>4.7</c:v>
                </c:pt>
                <c:pt idx="331">
                  <c:v>4.5999999999999996</c:v>
                </c:pt>
                <c:pt idx="332">
                  <c:v>4.7</c:v>
                </c:pt>
                <c:pt idx="333">
                  <c:v>4.7</c:v>
                </c:pt>
                <c:pt idx="334">
                  <c:v>4.7</c:v>
                </c:pt>
                <c:pt idx="335">
                  <c:v>5</c:v>
                </c:pt>
                <c:pt idx="336">
                  <c:v>5</c:v>
                </c:pt>
                <c:pt idx="337">
                  <c:v>4.9000000000000004</c:v>
                </c:pt>
                <c:pt idx="338">
                  <c:v>5.0999999999999996</c:v>
                </c:pt>
                <c:pt idx="339">
                  <c:v>5</c:v>
                </c:pt>
                <c:pt idx="340">
                  <c:v>5.4</c:v>
                </c:pt>
                <c:pt idx="341">
                  <c:v>5.6</c:v>
                </c:pt>
                <c:pt idx="342">
                  <c:v>5.8</c:v>
                </c:pt>
                <c:pt idx="343">
                  <c:v>6.1</c:v>
                </c:pt>
                <c:pt idx="344">
                  <c:v>6.1</c:v>
                </c:pt>
                <c:pt idx="345">
                  <c:v>6.5</c:v>
                </c:pt>
                <c:pt idx="346">
                  <c:v>6.8</c:v>
                </c:pt>
                <c:pt idx="347">
                  <c:v>7.3</c:v>
                </c:pt>
                <c:pt idx="348">
                  <c:v>7.8</c:v>
                </c:pt>
                <c:pt idx="349">
                  <c:v>8.3000000000000007</c:v>
                </c:pt>
                <c:pt idx="350">
                  <c:v>8.6999999999999993</c:v>
                </c:pt>
                <c:pt idx="351">
                  <c:v>9</c:v>
                </c:pt>
                <c:pt idx="352">
                  <c:v>9.4</c:v>
                </c:pt>
                <c:pt idx="353">
                  <c:v>9.5</c:v>
                </c:pt>
                <c:pt idx="354">
                  <c:v>9.5</c:v>
                </c:pt>
                <c:pt idx="355">
                  <c:v>9.6</c:v>
                </c:pt>
                <c:pt idx="356">
                  <c:v>9.8000000000000007</c:v>
                </c:pt>
                <c:pt idx="357">
                  <c:v>10</c:v>
                </c:pt>
                <c:pt idx="358">
                  <c:v>9.9</c:v>
                </c:pt>
                <c:pt idx="359">
                  <c:v>9.9</c:v>
                </c:pt>
                <c:pt idx="360">
                  <c:v>9.8000000000000007</c:v>
                </c:pt>
                <c:pt idx="361">
                  <c:v>9.8000000000000007</c:v>
                </c:pt>
                <c:pt idx="362">
                  <c:v>9.9</c:v>
                </c:pt>
                <c:pt idx="363">
                  <c:v>9.9</c:v>
                </c:pt>
                <c:pt idx="364">
                  <c:v>9.6</c:v>
                </c:pt>
                <c:pt idx="365">
                  <c:v>9.4</c:v>
                </c:pt>
                <c:pt idx="366">
                  <c:v>9.4</c:v>
                </c:pt>
                <c:pt idx="367">
                  <c:v>9.5</c:v>
                </c:pt>
                <c:pt idx="368">
                  <c:v>9.5</c:v>
                </c:pt>
                <c:pt idx="369">
                  <c:v>9.4</c:v>
                </c:pt>
                <c:pt idx="370">
                  <c:v>9.8000000000000007</c:v>
                </c:pt>
                <c:pt idx="371">
                  <c:v>9.3000000000000007</c:v>
                </c:pt>
                <c:pt idx="372">
                  <c:v>9.1</c:v>
                </c:pt>
                <c:pt idx="373">
                  <c:v>9</c:v>
                </c:pt>
                <c:pt idx="374">
                  <c:v>9</c:v>
                </c:pt>
                <c:pt idx="375">
                  <c:v>9.1</c:v>
                </c:pt>
                <c:pt idx="376">
                  <c:v>9</c:v>
                </c:pt>
                <c:pt idx="377">
                  <c:v>9.1</c:v>
                </c:pt>
                <c:pt idx="378">
                  <c:v>9</c:v>
                </c:pt>
                <c:pt idx="379">
                  <c:v>9</c:v>
                </c:pt>
                <c:pt idx="380">
                  <c:v>9</c:v>
                </c:pt>
                <c:pt idx="381">
                  <c:v>8.8000000000000007</c:v>
                </c:pt>
                <c:pt idx="382">
                  <c:v>8.6</c:v>
                </c:pt>
                <c:pt idx="383">
                  <c:v>8.5</c:v>
                </c:pt>
                <c:pt idx="384">
                  <c:v>8.3000000000000007</c:v>
                </c:pt>
                <c:pt idx="385">
                  <c:v>8.3000000000000007</c:v>
                </c:pt>
                <c:pt idx="386">
                  <c:v>8.1999999999999993</c:v>
                </c:pt>
                <c:pt idx="387">
                  <c:v>8.1999999999999993</c:v>
                </c:pt>
                <c:pt idx="388">
                  <c:v>8.1999999999999993</c:v>
                </c:pt>
                <c:pt idx="389">
                  <c:v>8.1999999999999993</c:v>
                </c:pt>
                <c:pt idx="390">
                  <c:v>8.1999999999999993</c:v>
                </c:pt>
                <c:pt idx="391">
                  <c:v>8.1</c:v>
                </c:pt>
                <c:pt idx="392">
                  <c:v>7.8</c:v>
                </c:pt>
                <c:pt idx="393">
                  <c:v>7.8</c:v>
                </c:pt>
                <c:pt idx="394">
                  <c:v>7.7</c:v>
                </c:pt>
                <c:pt idx="395">
                  <c:v>7.9</c:v>
                </c:pt>
                <c:pt idx="396">
                  <c:v>8</c:v>
                </c:pt>
                <c:pt idx="397">
                  <c:v>7.7</c:v>
                </c:pt>
                <c:pt idx="398">
                  <c:v>7.5</c:v>
                </c:pt>
                <c:pt idx="399">
                  <c:v>7.6</c:v>
                </c:pt>
                <c:pt idx="400">
                  <c:v>7.5</c:v>
                </c:pt>
                <c:pt idx="401">
                  <c:v>7.5</c:v>
                </c:pt>
                <c:pt idx="402">
                  <c:v>7.3</c:v>
                </c:pt>
                <c:pt idx="403">
                  <c:v>7.2</c:v>
                </c:pt>
                <c:pt idx="404">
                  <c:v>7.2</c:v>
                </c:pt>
                <c:pt idx="405">
                  <c:v>7.2</c:v>
                </c:pt>
                <c:pt idx="406">
                  <c:v>6.9</c:v>
                </c:pt>
                <c:pt idx="407">
                  <c:v>6.7</c:v>
                </c:pt>
                <c:pt idx="408">
                  <c:v>6.6</c:v>
                </c:pt>
                <c:pt idx="409">
                  <c:v>6.7</c:v>
                </c:pt>
                <c:pt idx="410">
                  <c:v>6.7</c:v>
                </c:pt>
                <c:pt idx="411">
                  <c:v>6.2</c:v>
                </c:pt>
                <c:pt idx="412">
                  <c:v>6.3</c:v>
                </c:pt>
                <c:pt idx="413">
                  <c:v>6.1</c:v>
                </c:pt>
                <c:pt idx="414">
                  <c:v>6.2</c:v>
                </c:pt>
                <c:pt idx="415">
                  <c:v>6.1</c:v>
                </c:pt>
                <c:pt idx="416">
                  <c:v>5.9</c:v>
                </c:pt>
                <c:pt idx="417">
                  <c:v>5.7</c:v>
                </c:pt>
                <c:pt idx="418">
                  <c:v>5.8</c:v>
                </c:pt>
                <c:pt idx="419">
                  <c:v>5.6</c:v>
                </c:pt>
                <c:pt idx="420">
                  <c:v>5.7</c:v>
                </c:pt>
                <c:pt idx="421">
                  <c:v>5.5</c:v>
                </c:pt>
                <c:pt idx="422">
                  <c:v>5.4</c:v>
                </c:pt>
                <c:pt idx="423">
                  <c:v>5.4</c:v>
                </c:pt>
                <c:pt idx="424">
                  <c:v>5.6</c:v>
                </c:pt>
                <c:pt idx="425">
                  <c:v>5.3</c:v>
                </c:pt>
                <c:pt idx="426">
                  <c:v>5.2</c:v>
                </c:pt>
                <c:pt idx="427">
                  <c:v>5.0999999999999996</c:v>
                </c:pt>
                <c:pt idx="428">
                  <c:v>5</c:v>
                </c:pt>
                <c:pt idx="429">
                  <c:v>5</c:v>
                </c:pt>
                <c:pt idx="430">
                  <c:v>5.0999999999999996</c:v>
                </c:pt>
                <c:pt idx="431">
                  <c:v>5</c:v>
                </c:pt>
                <c:pt idx="432">
                  <c:v>4.8</c:v>
                </c:pt>
                <c:pt idx="433">
                  <c:v>4.9000000000000004</c:v>
                </c:pt>
                <c:pt idx="434">
                  <c:v>5</c:v>
                </c:pt>
                <c:pt idx="435">
                  <c:v>5.0999999999999996</c:v>
                </c:pt>
                <c:pt idx="436">
                  <c:v>4.8</c:v>
                </c:pt>
                <c:pt idx="437">
                  <c:v>4.9000000000000004</c:v>
                </c:pt>
                <c:pt idx="438">
                  <c:v>4.8</c:v>
                </c:pt>
                <c:pt idx="439">
                  <c:v>4.9000000000000004</c:v>
                </c:pt>
                <c:pt idx="440">
                  <c:v>5</c:v>
                </c:pt>
                <c:pt idx="441">
                  <c:v>4.9000000000000004</c:v>
                </c:pt>
                <c:pt idx="442">
                  <c:v>4.7</c:v>
                </c:pt>
                <c:pt idx="443">
                  <c:v>4.7</c:v>
                </c:pt>
                <c:pt idx="444">
                  <c:v>4.7</c:v>
                </c:pt>
                <c:pt idx="445">
                  <c:v>4.5999999999999996</c:v>
                </c:pt>
                <c:pt idx="446">
                  <c:v>4.4000000000000004</c:v>
                </c:pt>
                <c:pt idx="447">
                  <c:v>4.4000000000000004</c:v>
                </c:pt>
                <c:pt idx="448">
                  <c:v>4.4000000000000004</c:v>
                </c:pt>
                <c:pt idx="449">
                  <c:v>4.3</c:v>
                </c:pt>
                <c:pt idx="450">
                  <c:v>4.3</c:v>
                </c:pt>
                <c:pt idx="451">
                  <c:v>4.4000000000000004</c:v>
                </c:pt>
                <c:pt idx="452">
                  <c:v>4.3</c:v>
                </c:pt>
                <c:pt idx="453">
                  <c:v>4.2</c:v>
                </c:pt>
                <c:pt idx="454">
                  <c:v>4.2</c:v>
                </c:pt>
                <c:pt idx="455">
                  <c:v>4.0999999999999996</c:v>
                </c:pt>
                <c:pt idx="456">
                  <c:v>4</c:v>
                </c:pt>
                <c:pt idx="457">
                  <c:v>4.0999999999999996</c:v>
                </c:pt>
                <c:pt idx="458">
                  <c:v>4</c:v>
                </c:pt>
                <c:pt idx="459">
                  <c:v>4</c:v>
                </c:pt>
                <c:pt idx="460">
                  <c:v>3.8</c:v>
                </c:pt>
                <c:pt idx="461">
                  <c:v>4</c:v>
                </c:pt>
                <c:pt idx="462">
                  <c:v>3.8</c:v>
                </c:pt>
                <c:pt idx="463">
                  <c:v>3.8</c:v>
                </c:pt>
                <c:pt idx="464">
                  <c:v>3.7</c:v>
                </c:pt>
                <c:pt idx="465">
                  <c:v>3.8</c:v>
                </c:pt>
                <c:pt idx="466">
                  <c:v>3.8</c:v>
                </c:pt>
                <c:pt idx="467">
                  <c:v>3.9</c:v>
                </c:pt>
                <c:pt idx="468">
                  <c:v>4</c:v>
                </c:pt>
                <c:pt idx="469">
                  <c:v>3.8</c:v>
                </c:pt>
                <c:pt idx="470">
                  <c:v>3.8</c:v>
                </c:pt>
                <c:pt idx="471">
                  <c:v>3.7</c:v>
                </c:pt>
                <c:pt idx="472">
                  <c:v>3.6</c:v>
                </c:pt>
                <c:pt idx="473">
                  <c:v>3.6</c:v>
                </c:pt>
                <c:pt idx="474">
                  <c:v>3.7</c:v>
                </c:pt>
                <c:pt idx="475">
                  <c:v>3.6</c:v>
                </c:pt>
                <c:pt idx="476">
                  <c:v>3.5</c:v>
                </c:pt>
                <c:pt idx="477">
                  <c:v>3.6</c:v>
                </c:pt>
                <c:pt idx="478">
                  <c:v>3.6</c:v>
                </c:pt>
                <c:pt idx="479">
                  <c:v>3.6</c:v>
                </c:pt>
                <c:pt idx="480">
                  <c:v>3.6</c:v>
                </c:pt>
                <c:pt idx="481">
                  <c:v>3.5</c:v>
                </c:pt>
                <c:pt idx="482">
                  <c:v>4.4000000000000004</c:v>
                </c:pt>
                <c:pt idx="483">
                  <c:v>14.8</c:v>
                </c:pt>
                <c:pt idx="484">
                  <c:v>13.2</c:v>
                </c:pt>
                <c:pt idx="485">
                  <c:v>11</c:v>
                </c:pt>
                <c:pt idx="486">
                  <c:v>10.199999999999999</c:v>
                </c:pt>
                <c:pt idx="487">
                  <c:v>8.4</c:v>
                </c:pt>
                <c:pt idx="488">
                  <c:v>7.8</c:v>
                </c:pt>
                <c:pt idx="489">
                  <c:v>6.8</c:v>
                </c:pt>
                <c:pt idx="490">
                  <c:v>6.7</c:v>
                </c:pt>
                <c:pt idx="491">
                  <c:v>6.7</c:v>
                </c:pt>
                <c:pt idx="492">
                  <c:v>6.4</c:v>
                </c:pt>
                <c:pt idx="493">
                  <c:v>6.2</c:v>
                </c:pt>
                <c:pt idx="494">
                  <c:v>6.1</c:v>
                </c:pt>
                <c:pt idx="495">
                  <c:v>6.1</c:v>
                </c:pt>
                <c:pt idx="496">
                  <c:v>5.8</c:v>
                </c:pt>
                <c:pt idx="497">
                  <c:v>5.9</c:v>
                </c:pt>
                <c:pt idx="498">
                  <c:v>5.4</c:v>
                </c:pt>
                <c:pt idx="499">
                  <c:v>5.0999999999999996</c:v>
                </c:pt>
                <c:pt idx="500">
                  <c:v>4.7</c:v>
                </c:pt>
                <c:pt idx="501">
                  <c:v>4.5</c:v>
                </c:pt>
                <c:pt idx="502">
                  <c:v>4.0999999999999996</c:v>
                </c:pt>
                <c:pt idx="503">
                  <c:v>3.9</c:v>
                </c:pt>
                <c:pt idx="504">
                  <c:v>4</c:v>
                </c:pt>
                <c:pt idx="505">
                  <c:v>3.8</c:v>
                </c:pt>
                <c:pt idx="506">
                  <c:v>3.6</c:v>
                </c:pt>
                <c:pt idx="507">
                  <c:v>3.7</c:v>
                </c:pt>
                <c:pt idx="508">
                  <c:v>3.6</c:v>
                </c:pt>
                <c:pt idx="509">
                  <c:v>3.6</c:v>
                </c:pt>
                <c:pt idx="510">
                  <c:v>3.5</c:v>
                </c:pt>
                <c:pt idx="511">
                  <c:v>3.6</c:v>
                </c:pt>
                <c:pt idx="512">
                  <c:v>3.5</c:v>
                </c:pt>
                <c:pt idx="513">
                  <c:v>3.6</c:v>
                </c:pt>
                <c:pt idx="514">
                  <c:v>3.6</c:v>
                </c:pt>
                <c:pt idx="515">
                  <c:v>3.5</c:v>
                </c:pt>
                <c:pt idx="516">
                  <c:v>3.4</c:v>
                </c:pt>
                <c:pt idx="517">
                  <c:v>3.6</c:v>
                </c:pt>
                <c:pt idx="518">
                  <c:v>3.5</c:v>
                </c:pt>
                <c:pt idx="519">
                  <c:v>3.4</c:v>
                </c:pt>
                <c:pt idx="520">
                  <c:v>3.7</c:v>
                </c:pt>
                <c:pt idx="521">
                  <c:v>3.6</c:v>
                </c:pt>
                <c:pt idx="522">
                  <c:v>3.5</c:v>
                </c:pt>
                <c:pt idx="523">
                  <c:v>3.8</c:v>
                </c:pt>
                <c:pt idx="524">
                  <c:v>3.8</c:v>
                </c:pt>
                <c:pt idx="525">
                  <c:v>3.8</c:v>
                </c:pt>
                <c:pt idx="526">
                  <c:v>3.7</c:v>
                </c:pt>
                <c:pt idx="527">
                  <c:v>3.7</c:v>
                </c:pt>
                <c:pt idx="528">
                  <c:v>3.7</c:v>
                </c:pt>
                <c:pt idx="529">
                  <c:v>3.9</c:v>
                </c:pt>
                <c:pt idx="530">
                  <c:v>3.8</c:v>
                </c:pt>
                <c:pt idx="531">
                  <c:v>3.9</c:v>
                </c:pt>
                <c:pt idx="532">
                  <c:v>4</c:v>
                </c:pt>
                <c:pt idx="533">
                  <c:v>4.0999999999999996</c:v>
                </c:pt>
                <c:pt idx="534">
                  <c:v>4.3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EAE-4C2E-BF55-9FC2148A1169}"/>
            </c:ext>
          </c:extLst>
        </c:ser>
        <c:ser>
          <c:idx val="1"/>
          <c:order val="1"/>
          <c:tx>
            <c:strRef>
              <c:f>'FRED Graph'!$C$10:$C$11</c:f>
              <c:strCache>
                <c:ptCount val="2"/>
                <c:pt idx="0">
                  <c:v>Frequency: Monthly</c:v>
                </c:pt>
                <c:pt idx="1">
                  <c:v>UNRATE</c:v>
                </c:pt>
              </c:strCache>
            </c:strRef>
          </c:tx>
          <c:spPr>
            <a:ln>
              <a:prstDash val="sysDash"/>
            </a:ln>
          </c:spPr>
          <c:marker>
            <c:symbol val="none"/>
          </c:marker>
          <c:cat>
            <c:numRef>
              <c:f>'FRED Graph'!$A$12:$A$546</c:f>
              <c:numCache>
                <c:formatCode>yyyy\-mm\-dd</c:formatCode>
                <c:ptCount val="535"/>
                <c:pt idx="0">
                  <c:v>29221</c:v>
                </c:pt>
                <c:pt idx="1">
                  <c:v>29252</c:v>
                </c:pt>
                <c:pt idx="2">
                  <c:v>29281</c:v>
                </c:pt>
                <c:pt idx="3">
                  <c:v>29312</c:v>
                </c:pt>
                <c:pt idx="4">
                  <c:v>29342</c:v>
                </c:pt>
                <c:pt idx="5">
                  <c:v>29373</c:v>
                </c:pt>
                <c:pt idx="6">
                  <c:v>29403</c:v>
                </c:pt>
                <c:pt idx="7">
                  <c:v>29434</c:v>
                </c:pt>
                <c:pt idx="8">
                  <c:v>29465</c:v>
                </c:pt>
                <c:pt idx="9">
                  <c:v>29495</c:v>
                </c:pt>
                <c:pt idx="10">
                  <c:v>29526</c:v>
                </c:pt>
                <c:pt idx="11">
                  <c:v>29556</c:v>
                </c:pt>
                <c:pt idx="12">
                  <c:v>29587</c:v>
                </c:pt>
                <c:pt idx="13">
                  <c:v>29618</c:v>
                </c:pt>
                <c:pt idx="14">
                  <c:v>29646</c:v>
                </c:pt>
                <c:pt idx="15">
                  <c:v>29677</c:v>
                </c:pt>
                <c:pt idx="16">
                  <c:v>29707</c:v>
                </c:pt>
                <c:pt idx="17">
                  <c:v>29738</c:v>
                </c:pt>
                <c:pt idx="18">
                  <c:v>29768</c:v>
                </c:pt>
                <c:pt idx="19">
                  <c:v>29799</c:v>
                </c:pt>
                <c:pt idx="20">
                  <c:v>29830</c:v>
                </c:pt>
                <c:pt idx="21">
                  <c:v>29860</c:v>
                </c:pt>
                <c:pt idx="22">
                  <c:v>29891</c:v>
                </c:pt>
                <c:pt idx="23">
                  <c:v>29921</c:v>
                </c:pt>
                <c:pt idx="24">
                  <c:v>29952</c:v>
                </c:pt>
                <c:pt idx="25">
                  <c:v>29983</c:v>
                </c:pt>
                <c:pt idx="26">
                  <c:v>30011</c:v>
                </c:pt>
                <c:pt idx="27">
                  <c:v>30042</c:v>
                </c:pt>
                <c:pt idx="28">
                  <c:v>30072</c:v>
                </c:pt>
                <c:pt idx="29">
                  <c:v>30103</c:v>
                </c:pt>
                <c:pt idx="30">
                  <c:v>30133</c:v>
                </c:pt>
                <c:pt idx="31">
                  <c:v>30164</c:v>
                </c:pt>
                <c:pt idx="32">
                  <c:v>30195</c:v>
                </c:pt>
                <c:pt idx="33">
                  <c:v>30225</c:v>
                </c:pt>
                <c:pt idx="34">
                  <c:v>30256</c:v>
                </c:pt>
                <c:pt idx="35">
                  <c:v>30286</c:v>
                </c:pt>
                <c:pt idx="36">
                  <c:v>30317</c:v>
                </c:pt>
                <c:pt idx="37">
                  <c:v>30348</c:v>
                </c:pt>
                <c:pt idx="38">
                  <c:v>30376</c:v>
                </c:pt>
                <c:pt idx="39">
                  <c:v>30407</c:v>
                </c:pt>
                <c:pt idx="40">
                  <c:v>30437</c:v>
                </c:pt>
                <c:pt idx="41">
                  <c:v>30468</c:v>
                </c:pt>
                <c:pt idx="42">
                  <c:v>30498</c:v>
                </c:pt>
                <c:pt idx="43">
                  <c:v>30529</c:v>
                </c:pt>
                <c:pt idx="44">
                  <c:v>30560</c:v>
                </c:pt>
                <c:pt idx="45">
                  <c:v>30590</c:v>
                </c:pt>
                <c:pt idx="46">
                  <c:v>30621</c:v>
                </c:pt>
                <c:pt idx="47">
                  <c:v>30651</c:v>
                </c:pt>
                <c:pt idx="48">
                  <c:v>30682</c:v>
                </c:pt>
                <c:pt idx="49">
                  <c:v>30713</c:v>
                </c:pt>
                <c:pt idx="50">
                  <c:v>30742</c:v>
                </c:pt>
                <c:pt idx="51">
                  <c:v>30773</c:v>
                </c:pt>
                <c:pt idx="52">
                  <c:v>30803</c:v>
                </c:pt>
                <c:pt idx="53">
                  <c:v>30834</c:v>
                </c:pt>
                <c:pt idx="54">
                  <c:v>30864</c:v>
                </c:pt>
                <c:pt idx="55">
                  <c:v>30895</c:v>
                </c:pt>
                <c:pt idx="56">
                  <c:v>30926</c:v>
                </c:pt>
                <c:pt idx="57">
                  <c:v>30956</c:v>
                </c:pt>
                <c:pt idx="58">
                  <c:v>30987</c:v>
                </c:pt>
                <c:pt idx="59">
                  <c:v>31017</c:v>
                </c:pt>
                <c:pt idx="60">
                  <c:v>31048</c:v>
                </c:pt>
                <c:pt idx="61">
                  <c:v>31079</c:v>
                </c:pt>
                <c:pt idx="62">
                  <c:v>31107</c:v>
                </c:pt>
                <c:pt idx="63">
                  <c:v>31138</c:v>
                </c:pt>
                <c:pt idx="64">
                  <c:v>31168</c:v>
                </c:pt>
                <c:pt idx="65">
                  <c:v>31199</c:v>
                </c:pt>
                <c:pt idx="66">
                  <c:v>31229</c:v>
                </c:pt>
                <c:pt idx="67">
                  <c:v>31260</c:v>
                </c:pt>
                <c:pt idx="68">
                  <c:v>31291</c:v>
                </c:pt>
                <c:pt idx="69">
                  <c:v>31321</c:v>
                </c:pt>
                <c:pt idx="70">
                  <c:v>31352</c:v>
                </c:pt>
                <c:pt idx="71">
                  <c:v>31382</c:v>
                </c:pt>
                <c:pt idx="72">
                  <c:v>31413</c:v>
                </c:pt>
                <c:pt idx="73">
                  <c:v>31444</c:v>
                </c:pt>
                <c:pt idx="74">
                  <c:v>31472</c:v>
                </c:pt>
                <c:pt idx="75">
                  <c:v>31503</c:v>
                </c:pt>
                <c:pt idx="76">
                  <c:v>31533</c:v>
                </c:pt>
                <c:pt idx="77">
                  <c:v>31564</c:v>
                </c:pt>
                <c:pt idx="78">
                  <c:v>31594</c:v>
                </c:pt>
                <c:pt idx="79">
                  <c:v>31625</c:v>
                </c:pt>
                <c:pt idx="80">
                  <c:v>31656</c:v>
                </c:pt>
                <c:pt idx="81">
                  <c:v>31686</c:v>
                </c:pt>
                <c:pt idx="82">
                  <c:v>31717</c:v>
                </c:pt>
                <c:pt idx="83">
                  <c:v>31747</c:v>
                </c:pt>
                <c:pt idx="84">
                  <c:v>31778</c:v>
                </c:pt>
                <c:pt idx="85">
                  <c:v>31809</c:v>
                </c:pt>
                <c:pt idx="86">
                  <c:v>31837</c:v>
                </c:pt>
                <c:pt idx="87">
                  <c:v>31868</c:v>
                </c:pt>
                <c:pt idx="88">
                  <c:v>31898</c:v>
                </c:pt>
                <c:pt idx="89">
                  <c:v>31929</c:v>
                </c:pt>
                <c:pt idx="90">
                  <c:v>31959</c:v>
                </c:pt>
                <c:pt idx="91">
                  <c:v>31990</c:v>
                </c:pt>
                <c:pt idx="92">
                  <c:v>32021</c:v>
                </c:pt>
                <c:pt idx="93">
                  <c:v>32051</c:v>
                </c:pt>
                <c:pt idx="94">
                  <c:v>32082</c:v>
                </c:pt>
                <c:pt idx="95">
                  <c:v>32112</c:v>
                </c:pt>
                <c:pt idx="96">
                  <c:v>32143</c:v>
                </c:pt>
                <c:pt idx="97">
                  <c:v>32174</c:v>
                </c:pt>
                <c:pt idx="98">
                  <c:v>32203</c:v>
                </c:pt>
                <c:pt idx="99">
                  <c:v>32234</c:v>
                </c:pt>
                <c:pt idx="100">
                  <c:v>32264</c:v>
                </c:pt>
                <c:pt idx="101">
                  <c:v>32295</c:v>
                </c:pt>
                <c:pt idx="102">
                  <c:v>32325</c:v>
                </c:pt>
                <c:pt idx="103">
                  <c:v>32356</c:v>
                </c:pt>
                <c:pt idx="104">
                  <c:v>32387</c:v>
                </c:pt>
                <c:pt idx="105">
                  <c:v>32417</c:v>
                </c:pt>
                <c:pt idx="106">
                  <c:v>32448</c:v>
                </c:pt>
                <c:pt idx="107">
                  <c:v>32478</c:v>
                </c:pt>
                <c:pt idx="108">
                  <c:v>32509</c:v>
                </c:pt>
                <c:pt idx="109">
                  <c:v>32540</c:v>
                </c:pt>
                <c:pt idx="110">
                  <c:v>32568</c:v>
                </c:pt>
                <c:pt idx="111">
                  <c:v>32599</c:v>
                </c:pt>
                <c:pt idx="112">
                  <c:v>32629</c:v>
                </c:pt>
                <c:pt idx="113">
                  <c:v>32660</c:v>
                </c:pt>
                <c:pt idx="114">
                  <c:v>32690</c:v>
                </c:pt>
                <c:pt idx="115">
                  <c:v>32721</c:v>
                </c:pt>
                <c:pt idx="116">
                  <c:v>32752</c:v>
                </c:pt>
                <c:pt idx="117">
                  <c:v>32782</c:v>
                </c:pt>
                <c:pt idx="118">
                  <c:v>32813</c:v>
                </c:pt>
                <c:pt idx="119">
                  <c:v>32843</c:v>
                </c:pt>
                <c:pt idx="120">
                  <c:v>32874</c:v>
                </c:pt>
                <c:pt idx="121">
                  <c:v>32905</c:v>
                </c:pt>
                <c:pt idx="122">
                  <c:v>32933</c:v>
                </c:pt>
                <c:pt idx="123">
                  <c:v>32964</c:v>
                </c:pt>
                <c:pt idx="124">
                  <c:v>32994</c:v>
                </c:pt>
                <c:pt idx="125">
                  <c:v>33025</c:v>
                </c:pt>
                <c:pt idx="126">
                  <c:v>33055</c:v>
                </c:pt>
                <c:pt idx="127">
                  <c:v>33086</c:v>
                </c:pt>
                <c:pt idx="128">
                  <c:v>33117</c:v>
                </c:pt>
                <c:pt idx="129">
                  <c:v>33147</c:v>
                </c:pt>
                <c:pt idx="130">
                  <c:v>33178</c:v>
                </c:pt>
                <c:pt idx="131">
                  <c:v>33208</c:v>
                </c:pt>
                <c:pt idx="132">
                  <c:v>33239</c:v>
                </c:pt>
                <c:pt idx="133">
                  <c:v>33270</c:v>
                </c:pt>
                <c:pt idx="134">
                  <c:v>33298</c:v>
                </c:pt>
                <c:pt idx="135">
                  <c:v>33329</c:v>
                </c:pt>
                <c:pt idx="136">
                  <c:v>33359</c:v>
                </c:pt>
                <c:pt idx="137">
                  <c:v>33390</c:v>
                </c:pt>
                <c:pt idx="138">
                  <c:v>33420</c:v>
                </c:pt>
                <c:pt idx="139">
                  <c:v>33451</c:v>
                </c:pt>
                <c:pt idx="140">
                  <c:v>33482</c:v>
                </c:pt>
                <c:pt idx="141">
                  <c:v>33512</c:v>
                </c:pt>
                <c:pt idx="142">
                  <c:v>33543</c:v>
                </c:pt>
                <c:pt idx="143">
                  <c:v>33573</c:v>
                </c:pt>
                <c:pt idx="144">
                  <c:v>33604</c:v>
                </c:pt>
                <c:pt idx="145">
                  <c:v>33635</c:v>
                </c:pt>
                <c:pt idx="146">
                  <c:v>33664</c:v>
                </c:pt>
                <c:pt idx="147">
                  <c:v>33695</c:v>
                </c:pt>
                <c:pt idx="148">
                  <c:v>33725</c:v>
                </c:pt>
                <c:pt idx="149">
                  <c:v>33756</c:v>
                </c:pt>
                <c:pt idx="150">
                  <c:v>33786</c:v>
                </c:pt>
                <c:pt idx="151">
                  <c:v>33817</c:v>
                </c:pt>
                <c:pt idx="152">
                  <c:v>33848</c:v>
                </c:pt>
                <c:pt idx="153">
                  <c:v>33878</c:v>
                </c:pt>
                <c:pt idx="154">
                  <c:v>33909</c:v>
                </c:pt>
                <c:pt idx="155">
                  <c:v>33939</c:v>
                </c:pt>
                <c:pt idx="156">
                  <c:v>33970</c:v>
                </c:pt>
                <c:pt idx="157">
                  <c:v>34001</c:v>
                </c:pt>
                <c:pt idx="158">
                  <c:v>34029</c:v>
                </c:pt>
                <c:pt idx="159">
                  <c:v>34060</c:v>
                </c:pt>
                <c:pt idx="160">
                  <c:v>34090</c:v>
                </c:pt>
                <c:pt idx="161">
                  <c:v>34121</c:v>
                </c:pt>
                <c:pt idx="162">
                  <c:v>34151</c:v>
                </c:pt>
                <c:pt idx="163">
                  <c:v>34182</c:v>
                </c:pt>
                <c:pt idx="164">
                  <c:v>34213</c:v>
                </c:pt>
                <c:pt idx="165">
                  <c:v>34243</c:v>
                </c:pt>
                <c:pt idx="166">
                  <c:v>34274</c:v>
                </c:pt>
                <c:pt idx="167">
                  <c:v>34304</c:v>
                </c:pt>
                <c:pt idx="168">
                  <c:v>34335</c:v>
                </c:pt>
                <c:pt idx="169">
                  <c:v>34366</c:v>
                </c:pt>
                <c:pt idx="170">
                  <c:v>34394</c:v>
                </c:pt>
                <c:pt idx="171">
                  <c:v>34425</c:v>
                </c:pt>
                <c:pt idx="172">
                  <c:v>34455</c:v>
                </c:pt>
                <c:pt idx="173">
                  <c:v>34486</c:v>
                </c:pt>
                <c:pt idx="174">
                  <c:v>34516</c:v>
                </c:pt>
                <c:pt idx="175">
                  <c:v>34547</c:v>
                </c:pt>
                <c:pt idx="176">
                  <c:v>34578</c:v>
                </c:pt>
                <c:pt idx="177">
                  <c:v>34608</c:v>
                </c:pt>
                <c:pt idx="178">
                  <c:v>34639</c:v>
                </c:pt>
                <c:pt idx="179">
                  <c:v>34669</c:v>
                </c:pt>
                <c:pt idx="180">
                  <c:v>34700</c:v>
                </c:pt>
                <c:pt idx="181">
                  <c:v>34731</c:v>
                </c:pt>
                <c:pt idx="182">
                  <c:v>34759</c:v>
                </c:pt>
                <c:pt idx="183">
                  <c:v>34790</c:v>
                </c:pt>
                <c:pt idx="184">
                  <c:v>34820</c:v>
                </c:pt>
                <c:pt idx="185">
                  <c:v>34851</c:v>
                </c:pt>
                <c:pt idx="186">
                  <c:v>34881</c:v>
                </c:pt>
                <c:pt idx="187">
                  <c:v>34912</c:v>
                </c:pt>
                <c:pt idx="188">
                  <c:v>34943</c:v>
                </c:pt>
                <c:pt idx="189">
                  <c:v>34973</c:v>
                </c:pt>
                <c:pt idx="190">
                  <c:v>35004</c:v>
                </c:pt>
                <c:pt idx="191">
                  <c:v>35034</c:v>
                </c:pt>
                <c:pt idx="192">
                  <c:v>35065</c:v>
                </c:pt>
                <c:pt idx="193">
                  <c:v>35096</c:v>
                </c:pt>
                <c:pt idx="194">
                  <c:v>35125</c:v>
                </c:pt>
                <c:pt idx="195">
                  <c:v>35156</c:v>
                </c:pt>
                <c:pt idx="196">
                  <c:v>35186</c:v>
                </c:pt>
                <c:pt idx="197">
                  <c:v>35217</c:v>
                </c:pt>
                <c:pt idx="198">
                  <c:v>35247</c:v>
                </c:pt>
                <c:pt idx="199">
                  <c:v>35278</c:v>
                </c:pt>
                <c:pt idx="200">
                  <c:v>35309</c:v>
                </c:pt>
                <c:pt idx="201">
                  <c:v>35339</c:v>
                </c:pt>
                <c:pt idx="202">
                  <c:v>35370</c:v>
                </c:pt>
                <c:pt idx="203">
                  <c:v>35400</c:v>
                </c:pt>
                <c:pt idx="204">
                  <c:v>35431</c:v>
                </c:pt>
                <c:pt idx="205">
                  <c:v>35462</c:v>
                </c:pt>
                <c:pt idx="206">
                  <c:v>35490</c:v>
                </c:pt>
                <c:pt idx="207">
                  <c:v>35521</c:v>
                </c:pt>
                <c:pt idx="208">
                  <c:v>35551</c:v>
                </c:pt>
                <c:pt idx="209">
                  <c:v>35582</c:v>
                </c:pt>
                <c:pt idx="210">
                  <c:v>35612</c:v>
                </c:pt>
                <c:pt idx="211">
                  <c:v>35643</c:v>
                </c:pt>
                <c:pt idx="212">
                  <c:v>35674</c:v>
                </c:pt>
                <c:pt idx="213">
                  <c:v>35704</c:v>
                </c:pt>
                <c:pt idx="214">
                  <c:v>35735</c:v>
                </c:pt>
                <c:pt idx="215">
                  <c:v>35765</c:v>
                </c:pt>
                <c:pt idx="216">
                  <c:v>35796</c:v>
                </c:pt>
                <c:pt idx="217">
                  <c:v>35827</c:v>
                </c:pt>
                <c:pt idx="218">
                  <c:v>35855</c:v>
                </c:pt>
                <c:pt idx="219">
                  <c:v>35886</c:v>
                </c:pt>
                <c:pt idx="220">
                  <c:v>35916</c:v>
                </c:pt>
                <c:pt idx="221">
                  <c:v>35947</c:v>
                </c:pt>
                <c:pt idx="222">
                  <c:v>35977</c:v>
                </c:pt>
                <c:pt idx="223">
                  <c:v>36008</c:v>
                </c:pt>
                <c:pt idx="224">
                  <c:v>36039</c:v>
                </c:pt>
                <c:pt idx="225">
                  <c:v>36069</c:v>
                </c:pt>
                <c:pt idx="226">
                  <c:v>36100</c:v>
                </c:pt>
                <c:pt idx="227">
                  <c:v>36130</c:v>
                </c:pt>
                <c:pt idx="228">
                  <c:v>36161</c:v>
                </c:pt>
                <c:pt idx="229">
                  <c:v>36192</c:v>
                </c:pt>
                <c:pt idx="230">
                  <c:v>36220</c:v>
                </c:pt>
                <c:pt idx="231">
                  <c:v>36251</c:v>
                </c:pt>
                <c:pt idx="232">
                  <c:v>36281</c:v>
                </c:pt>
                <c:pt idx="233">
                  <c:v>36312</c:v>
                </c:pt>
                <c:pt idx="234">
                  <c:v>36342</c:v>
                </c:pt>
                <c:pt idx="235">
                  <c:v>36373</c:v>
                </c:pt>
                <c:pt idx="236">
                  <c:v>36404</c:v>
                </c:pt>
                <c:pt idx="237">
                  <c:v>36434</c:v>
                </c:pt>
                <c:pt idx="238">
                  <c:v>36465</c:v>
                </c:pt>
                <c:pt idx="239">
                  <c:v>36495</c:v>
                </c:pt>
                <c:pt idx="240">
                  <c:v>36526</c:v>
                </c:pt>
                <c:pt idx="241">
                  <c:v>36557</c:v>
                </c:pt>
                <c:pt idx="242">
                  <c:v>36586</c:v>
                </c:pt>
                <c:pt idx="243">
                  <c:v>36617</c:v>
                </c:pt>
                <c:pt idx="244">
                  <c:v>36647</c:v>
                </c:pt>
                <c:pt idx="245">
                  <c:v>36678</c:v>
                </c:pt>
                <c:pt idx="246">
                  <c:v>36708</c:v>
                </c:pt>
                <c:pt idx="247">
                  <c:v>36739</c:v>
                </c:pt>
                <c:pt idx="248">
                  <c:v>36770</c:v>
                </c:pt>
                <c:pt idx="249">
                  <c:v>36800</c:v>
                </c:pt>
                <c:pt idx="250">
                  <c:v>36831</c:v>
                </c:pt>
                <c:pt idx="251">
                  <c:v>36861</c:v>
                </c:pt>
                <c:pt idx="252">
                  <c:v>36892</c:v>
                </c:pt>
                <c:pt idx="253">
                  <c:v>36923</c:v>
                </c:pt>
                <c:pt idx="254">
                  <c:v>36951</c:v>
                </c:pt>
                <c:pt idx="255">
                  <c:v>36982</c:v>
                </c:pt>
                <c:pt idx="256">
                  <c:v>37012</c:v>
                </c:pt>
                <c:pt idx="257">
                  <c:v>37043</c:v>
                </c:pt>
                <c:pt idx="258">
                  <c:v>37073</c:v>
                </c:pt>
                <c:pt idx="259">
                  <c:v>37104</c:v>
                </c:pt>
                <c:pt idx="260">
                  <c:v>37135</c:v>
                </c:pt>
                <c:pt idx="261">
                  <c:v>37165</c:v>
                </c:pt>
                <c:pt idx="262">
                  <c:v>37196</c:v>
                </c:pt>
                <c:pt idx="263">
                  <c:v>37226</c:v>
                </c:pt>
                <c:pt idx="264">
                  <c:v>37257</c:v>
                </c:pt>
                <c:pt idx="265">
                  <c:v>37288</c:v>
                </c:pt>
                <c:pt idx="266">
                  <c:v>37316</c:v>
                </c:pt>
                <c:pt idx="267">
                  <c:v>37347</c:v>
                </c:pt>
                <c:pt idx="268">
                  <c:v>37377</c:v>
                </c:pt>
                <c:pt idx="269">
                  <c:v>37408</c:v>
                </c:pt>
                <c:pt idx="270">
                  <c:v>37438</c:v>
                </c:pt>
                <c:pt idx="271">
                  <c:v>37469</c:v>
                </c:pt>
                <c:pt idx="272">
                  <c:v>37500</c:v>
                </c:pt>
                <c:pt idx="273">
                  <c:v>37530</c:v>
                </c:pt>
                <c:pt idx="274">
                  <c:v>37561</c:v>
                </c:pt>
                <c:pt idx="275">
                  <c:v>37591</c:v>
                </c:pt>
                <c:pt idx="276">
                  <c:v>37622</c:v>
                </c:pt>
                <c:pt idx="277">
                  <c:v>37653</c:v>
                </c:pt>
                <c:pt idx="278">
                  <c:v>37681</c:v>
                </c:pt>
                <c:pt idx="279">
                  <c:v>37712</c:v>
                </c:pt>
                <c:pt idx="280">
                  <c:v>37742</c:v>
                </c:pt>
                <c:pt idx="281">
                  <c:v>37773</c:v>
                </c:pt>
                <c:pt idx="282">
                  <c:v>37803</c:v>
                </c:pt>
                <c:pt idx="283">
                  <c:v>37834</c:v>
                </c:pt>
                <c:pt idx="284">
                  <c:v>37865</c:v>
                </c:pt>
                <c:pt idx="285">
                  <c:v>37895</c:v>
                </c:pt>
                <c:pt idx="286">
                  <c:v>37926</c:v>
                </c:pt>
                <c:pt idx="287">
                  <c:v>37956</c:v>
                </c:pt>
                <c:pt idx="288">
                  <c:v>37987</c:v>
                </c:pt>
                <c:pt idx="289">
                  <c:v>38018</c:v>
                </c:pt>
                <c:pt idx="290">
                  <c:v>38047</c:v>
                </c:pt>
                <c:pt idx="291">
                  <c:v>38078</c:v>
                </c:pt>
                <c:pt idx="292">
                  <c:v>38108</c:v>
                </c:pt>
                <c:pt idx="293">
                  <c:v>38139</c:v>
                </c:pt>
                <c:pt idx="294">
                  <c:v>38169</c:v>
                </c:pt>
                <c:pt idx="295">
                  <c:v>38200</c:v>
                </c:pt>
                <c:pt idx="296">
                  <c:v>38231</c:v>
                </c:pt>
                <c:pt idx="297">
                  <c:v>38261</c:v>
                </c:pt>
                <c:pt idx="298">
                  <c:v>38292</c:v>
                </c:pt>
                <c:pt idx="299">
                  <c:v>38322</c:v>
                </c:pt>
                <c:pt idx="300">
                  <c:v>38353</c:v>
                </c:pt>
                <c:pt idx="301">
                  <c:v>38384</c:v>
                </c:pt>
                <c:pt idx="302">
                  <c:v>38412</c:v>
                </c:pt>
                <c:pt idx="303">
                  <c:v>38443</c:v>
                </c:pt>
                <c:pt idx="304">
                  <c:v>38473</c:v>
                </c:pt>
                <c:pt idx="305">
                  <c:v>38504</c:v>
                </c:pt>
                <c:pt idx="306">
                  <c:v>38534</c:v>
                </c:pt>
                <c:pt idx="307">
                  <c:v>38565</c:v>
                </c:pt>
                <c:pt idx="308">
                  <c:v>38596</c:v>
                </c:pt>
                <c:pt idx="309">
                  <c:v>38626</c:v>
                </c:pt>
                <c:pt idx="310">
                  <c:v>38657</c:v>
                </c:pt>
                <c:pt idx="311">
                  <c:v>38687</c:v>
                </c:pt>
                <c:pt idx="312">
                  <c:v>38718</c:v>
                </c:pt>
                <c:pt idx="313">
                  <c:v>38749</c:v>
                </c:pt>
                <c:pt idx="314">
                  <c:v>38777</c:v>
                </c:pt>
                <c:pt idx="315">
                  <c:v>38808</c:v>
                </c:pt>
                <c:pt idx="316">
                  <c:v>38838</c:v>
                </c:pt>
                <c:pt idx="317">
                  <c:v>38869</c:v>
                </c:pt>
                <c:pt idx="318">
                  <c:v>38899</c:v>
                </c:pt>
                <c:pt idx="319">
                  <c:v>38930</c:v>
                </c:pt>
                <c:pt idx="320">
                  <c:v>38961</c:v>
                </c:pt>
                <c:pt idx="321">
                  <c:v>38991</c:v>
                </c:pt>
                <c:pt idx="322">
                  <c:v>39022</c:v>
                </c:pt>
                <c:pt idx="323">
                  <c:v>39052</c:v>
                </c:pt>
                <c:pt idx="324">
                  <c:v>39083</c:v>
                </c:pt>
                <c:pt idx="325">
                  <c:v>39114</c:v>
                </c:pt>
                <c:pt idx="326">
                  <c:v>39142</c:v>
                </c:pt>
                <c:pt idx="327">
                  <c:v>39173</c:v>
                </c:pt>
                <c:pt idx="328">
                  <c:v>39203</c:v>
                </c:pt>
                <c:pt idx="329">
                  <c:v>39234</c:v>
                </c:pt>
                <c:pt idx="330">
                  <c:v>39264</c:v>
                </c:pt>
                <c:pt idx="331">
                  <c:v>39295</c:v>
                </c:pt>
                <c:pt idx="332">
                  <c:v>39326</c:v>
                </c:pt>
                <c:pt idx="333">
                  <c:v>39356</c:v>
                </c:pt>
                <c:pt idx="334">
                  <c:v>39387</c:v>
                </c:pt>
                <c:pt idx="335">
                  <c:v>39417</c:v>
                </c:pt>
                <c:pt idx="336">
                  <c:v>39448</c:v>
                </c:pt>
                <c:pt idx="337">
                  <c:v>39479</c:v>
                </c:pt>
                <c:pt idx="338">
                  <c:v>39508</c:v>
                </c:pt>
                <c:pt idx="339">
                  <c:v>39539</c:v>
                </c:pt>
                <c:pt idx="340">
                  <c:v>39569</c:v>
                </c:pt>
                <c:pt idx="341">
                  <c:v>39600</c:v>
                </c:pt>
                <c:pt idx="342">
                  <c:v>39630</c:v>
                </c:pt>
                <c:pt idx="343">
                  <c:v>39661</c:v>
                </c:pt>
                <c:pt idx="344">
                  <c:v>39692</c:v>
                </c:pt>
                <c:pt idx="345">
                  <c:v>39722</c:v>
                </c:pt>
                <c:pt idx="346">
                  <c:v>39753</c:v>
                </c:pt>
                <c:pt idx="347">
                  <c:v>39783</c:v>
                </c:pt>
                <c:pt idx="348">
                  <c:v>39814</c:v>
                </c:pt>
                <c:pt idx="349">
                  <c:v>39845</c:v>
                </c:pt>
                <c:pt idx="350">
                  <c:v>39873</c:v>
                </c:pt>
                <c:pt idx="351">
                  <c:v>39904</c:v>
                </c:pt>
                <c:pt idx="352">
                  <c:v>39934</c:v>
                </c:pt>
                <c:pt idx="353">
                  <c:v>39965</c:v>
                </c:pt>
                <c:pt idx="354">
                  <c:v>39995</c:v>
                </c:pt>
                <c:pt idx="355">
                  <c:v>40026</c:v>
                </c:pt>
                <c:pt idx="356">
                  <c:v>40057</c:v>
                </c:pt>
                <c:pt idx="357">
                  <c:v>40087</c:v>
                </c:pt>
                <c:pt idx="358">
                  <c:v>40118</c:v>
                </c:pt>
                <c:pt idx="359">
                  <c:v>40148</c:v>
                </c:pt>
                <c:pt idx="360">
                  <c:v>40179</c:v>
                </c:pt>
                <c:pt idx="361">
                  <c:v>40210</c:v>
                </c:pt>
                <c:pt idx="362">
                  <c:v>40238</c:v>
                </c:pt>
                <c:pt idx="363">
                  <c:v>40269</c:v>
                </c:pt>
                <c:pt idx="364">
                  <c:v>40299</c:v>
                </c:pt>
                <c:pt idx="365">
                  <c:v>40330</c:v>
                </c:pt>
                <c:pt idx="366">
                  <c:v>40360</c:v>
                </c:pt>
                <c:pt idx="367">
                  <c:v>40391</c:v>
                </c:pt>
                <c:pt idx="368">
                  <c:v>40422</c:v>
                </c:pt>
                <c:pt idx="369">
                  <c:v>40452</c:v>
                </c:pt>
                <c:pt idx="370">
                  <c:v>40483</c:v>
                </c:pt>
                <c:pt idx="371">
                  <c:v>40513</c:v>
                </c:pt>
                <c:pt idx="372">
                  <c:v>40544</c:v>
                </c:pt>
                <c:pt idx="373">
                  <c:v>40575</c:v>
                </c:pt>
                <c:pt idx="374">
                  <c:v>40603</c:v>
                </c:pt>
                <c:pt idx="375">
                  <c:v>40634</c:v>
                </c:pt>
                <c:pt idx="376">
                  <c:v>40664</c:v>
                </c:pt>
                <c:pt idx="377">
                  <c:v>40695</c:v>
                </c:pt>
                <c:pt idx="378">
                  <c:v>40725</c:v>
                </c:pt>
                <c:pt idx="379">
                  <c:v>40756</c:v>
                </c:pt>
                <c:pt idx="380">
                  <c:v>40787</c:v>
                </c:pt>
                <c:pt idx="381">
                  <c:v>40817</c:v>
                </c:pt>
                <c:pt idx="382">
                  <c:v>40848</c:v>
                </c:pt>
                <c:pt idx="383">
                  <c:v>40878</c:v>
                </c:pt>
                <c:pt idx="384">
                  <c:v>40909</c:v>
                </c:pt>
                <c:pt idx="385">
                  <c:v>40940</c:v>
                </c:pt>
                <c:pt idx="386">
                  <c:v>40969</c:v>
                </c:pt>
                <c:pt idx="387">
                  <c:v>41000</c:v>
                </c:pt>
                <c:pt idx="388">
                  <c:v>41030</c:v>
                </c:pt>
                <c:pt idx="389">
                  <c:v>41061</c:v>
                </c:pt>
                <c:pt idx="390">
                  <c:v>41091</c:v>
                </c:pt>
                <c:pt idx="391">
                  <c:v>41122</c:v>
                </c:pt>
                <c:pt idx="392">
                  <c:v>41153</c:v>
                </c:pt>
                <c:pt idx="393">
                  <c:v>41183</c:v>
                </c:pt>
                <c:pt idx="394">
                  <c:v>41214</c:v>
                </c:pt>
                <c:pt idx="395">
                  <c:v>41244</c:v>
                </c:pt>
                <c:pt idx="396">
                  <c:v>41275</c:v>
                </c:pt>
                <c:pt idx="397">
                  <c:v>41306</c:v>
                </c:pt>
                <c:pt idx="398">
                  <c:v>41334</c:v>
                </c:pt>
                <c:pt idx="399">
                  <c:v>41365</c:v>
                </c:pt>
                <c:pt idx="400">
                  <c:v>41395</c:v>
                </c:pt>
                <c:pt idx="401">
                  <c:v>41426</c:v>
                </c:pt>
                <c:pt idx="402">
                  <c:v>41456</c:v>
                </c:pt>
                <c:pt idx="403">
                  <c:v>41487</c:v>
                </c:pt>
                <c:pt idx="404">
                  <c:v>41518</c:v>
                </c:pt>
                <c:pt idx="405">
                  <c:v>41548</c:v>
                </c:pt>
                <c:pt idx="406">
                  <c:v>41579</c:v>
                </c:pt>
                <c:pt idx="407">
                  <c:v>41609</c:v>
                </c:pt>
                <c:pt idx="408">
                  <c:v>41640</c:v>
                </c:pt>
                <c:pt idx="409">
                  <c:v>41671</c:v>
                </c:pt>
                <c:pt idx="410">
                  <c:v>41699</c:v>
                </c:pt>
                <c:pt idx="411">
                  <c:v>41730</c:v>
                </c:pt>
                <c:pt idx="412">
                  <c:v>41760</c:v>
                </c:pt>
                <c:pt idx="413">
                  <c:v>41791</c:v>
                </c:pt>
                <c:pt idx="414">
                  <c:v>41821</c:v>
                </c:pt>
                <c:pt idx="415">
                  <c:v>41852</c:v>
                </c:pt>
                <c:pt idx="416">
                  <c:v>41883</c:v>
                </c:pt>
                <c:pt idx="417">
                  <c:v>41913</c:v>
                </c:pt>
                <c:pt idx="418">
                  <c:v>41944</c:v>
                </c:pt>
                <c:pt idx="419">
                  <c:v>41974</c:v>
                </c:pt>
                <c:pt idx="420">
                  <c:v>42005</c:v>
                </c:pt>
                <c:pt idx="421">
                  <c:v>42036</c:v>
                </c:pt>
                <c:pt idx="422">
                  <c:v>42064</c:v>
                </c:pt>
                <c:pt idx="423">
                  <c:v>42095</c:v>
                </c:pt>
                <c:pt idx="424">
                  <c:v>42125</c:v>
                </c:pt>
                <c:pt idx="425">
                  <c:v>42156</c:v>
                </c:pt>
                <c:pt idx="426">
                  <c:v>42186</c:v>
                </c:pt>
                <c:pt idx="427">
                  <c:v>42217</c:v>
                </c:pt>
                <c:pt idx="428">
                  <c:v>42248</c:v>
                </c:pt>
                <c:pt idx="429">
                  <c:v>42278</c:v>
                </c:pt>
                <c:pt idx="430">
                  <c:v>42309</c:v>
                </c:pt>
                <c:pt idx="431">
                  <c:v>42339</c:v>
                </c:pt>
                <c:pt idx="432">
                  <c:v>42370</c:v>
                </c:pt>
                <c:pt idx="433">
                  <c:v>42401</c:v>
                </c:pt>
                <c:pt idx="434">
                  <c:v>42430</c:v>
                </c:pt>
                <c:pt idx="435">
                  <c:v>42461</c:v>
                </c:pt>
                <c:pt idx="436">
                  <c:v>42491</c:v>
                </c:pt>
                <c:pt idx="437">
                  <c:v>42522</c:v>
                </c:pt>
                <c:pt idx="438">
                  <c:v>42552</c:v>
                </c:pt>
                <c:pt idx="439">
                  <c:v>42583</c:v>
                </c:pt>
                <c:pt idx="440">
                  <c:v>42614</c:v>
                </c:pt>
                <c:pt idx="441">
                  <c:v>42644</c:v>
                </c:pt>
                <c:pt idx="442">
                  <c:v>42675</c:v>
                </c:pt>
                <c:pt idx="443">
                  <c:v>42705</c:v>
                </c:pt>
                <c:pt idx="444">
                  <c:v>42736</c:v>
                </c:pt>
                <c:pt idx="445">
                  <c:v>42767</c:v>
                </c:pt>
                <c:pt idx="446">
                  <c:v>42795</c:v>
                </c:pt>
                <c:pt idx="447">
                  <c:v>42826</c:v>
                </c:pt>
                <c:pt idx="448">
                  <c:v>42856</c:v>
                </c:pt>
                <c:pt idx="449">
                  <c:v>42887</c:v>
                </c:pt>
                <c:pt idx="450">
                  <c:v>42917</c:v>
                </c:pt>
                <c:pt idx="451">
                  <c:v>42948</c:v>
                </c:pt>
                <c:pt idx="452">
                  <c:v>42979</c:v>
                </c:pt>
                <c:pt idx="453">
                  <c:v>43009</c:v>
                </c:pt>
                <c:pt idx="454">
                  <c:v>43040</c:v>
                </c:pt>
                <c:pt idx="455">
                  <c:v>43070</c:v>
                </c:pt>
                <c:pt idx="456">
                  <c:v>43101</c:v>
                </c:pt>
                <c:pt idx="457">
                  <c:v>43132</c:v>
                </c:pt>
                <c:pt idx="458">
                  <c:v>43160</c:v>
                </c:pt>
                <c:pt idx="459">
                  <c:v>43191</c:v>
                </c:pt>
                <c:pt idx="460">
                  <c:v>43221</c:v>
                </c:pt>
                <c:pt idx="461">
                  <c:v>43252</c:v>
                </c:pt>
                <c:pt idx="462">
                  <c:v>43282</c:v>
                </c:pt>
                <c:pt idx="463">
                  <c:v>43313</c:v>
                </c:pt>
                <c:pt idx="464">
                  <c:v>43344</c:v>
                </c:pt>
                <c:pt idx="465">
                  <c:v>43374</c:v>
                </c:pt>
                <c:pt idx="466">
                  <c:v>43405</c:v>
                </c:pt>
                <c:pt idx="467">
                  <c:v>43435</c:v>
                </c:pt>
                <c:pt idx="468">
                  <c:v>43466</c:v>
                </c:pt>
                <c:pt idx="469">
                  <c:v>43497</c:v>
                </c:pt>
                <c:pt idx="470">
                  <c:v>43525</c:v>
                </c:pt>
                <c:pt idx="471">
                  <c:v>43556</c:v>
                </c:pt>
                <c:pt idx="472">
                  <c:v>43586</c:v>
                </c:pt>
                <c:pt idx="473">
                  <c:v>43617</c:v>
                </c:pt>
                <c:pt idx="474">
                  <c:v>43647</c:v>
                </c:pt>
                <c:pt idx="475">
                  <c:v>43678</c:v>
                </c:pt>
                <c:pt idx="476">
                  <c:v>43709</c:v>
                </c:pt>
                <c:pt idx="477">
                  <c:v>43739</c:v>
                </c:pt>
                <c:pt idx="478">
                  <c:v>43770</c:v>
                </c:pt>
                <c:pt idx="479">
                  <c:v>43800</c:v>
                </c:pt>
                <c:pt idx="480">
                  <c:v>43831</c:v>
                </c:pt>
                <c:pt idx="481">
                  <c:v>43862</c:v>
                </c:pt>
                <c:pt idx="482">
                  <c:v>43891</c:v>
                </c:pt>
                <c:pt idx="483">
                  <c:v>43922</c:v>
                </c:pt>
                <c:pt idx="484">
                  <c:v>43952</c:v>
                </c:pt>
                <c:pt idx="485">
                  <c:v>43983</c:v>
                </c:pt>
                <c:pt idx="486">
                  <c:v>44013</c:v>
                </c:pt>
                <c:pt idx="487">
                  <c:v>44044</c:v>
                </c:pt>
                <c:pt idx="488">
                  <c:v>44075</c:v>
                </c:pt>
                <c:pt idx="489">
                  <c:v>44105</c:v>
                </c:pt>
                <c:pt idx="490">
                  <c:v>44136</c:v>
                </c:pt>
                <c:pt idx="491">
                  <c:v>44166</c:v>
                </c:pt>
                <c:pt idx="492">
                  <c:v>44197</c:v>
                </c:pt>
                <c:pt idx="493">
                  <c:v>44228</c:v>
                </c:pt>
                <c:pt idx="494">
                  <c:v>44256</c:v>
                </c:pt>
                <c:pt idx="495">
                  <c:v>44287</c:v>
                </c:pt>
                <c:pt idx="496">
                  <c:v>44317</c:v>
                </c:pt>
                <c:pt idx="497">
                  <c:v>44348</c:v>
                </c:pt>
                <c:pt idx="498">
                  <c:v>44378</c:v>
                </c:pt>
                <c:pt idx="499">
                  <c:v>44409</c:v>
                </c:pt>
                <c:pt idx="500">
                  <c:v>44440</c:v>
                </c:pt>
                <c:pt idx="501">
                  <c:v>44470</c:v>
                </c:pt>
                <c:pt idx="502">
                  <c:v>44501</c:v>
                </c:pt>
                <c:pt idx="503">
                  <c:v>44531</c:v>
                </c:pt>
                <c:pt idx="504">
                  <c:v>44562</c:v>
                </c:pt>
                <c:pt idx="505">
                  <c:v>44593</c:v>
                </c:pt>
                <c:pt idx="506">
                  <c:v>44621</c:v>
                </c:pt>
                <c:pt idx="507">
                  <c:v>44652</c:v>
                </c:pt>
                <c:pt idx="508">
                  <c:v>44682</c:v>
                </c:pt>
                <c:pt idx="509">
                  <c:v>44713</c:v>
                </c:pt>
                <c:pt idx="510">
                  <c:v>44743</c:v>
                </c:pt>
                <c:pt idx="511">
                  <c:v>44774</c:v>
                </c:pt>
                <c:pt idx="512">
                  <c:v>44805</c:v>
                </c:pt>
                <c:pt idx="513">
                  <c:v>44835</c:v>
                </c:pt>
                <c:pt idx="514">
                  <c:v>44866</c:v>
                </c:pt>
                <c:pt idx="515">
                  <c:v>44896</c:v>
                </c:pt>
                <c:pt idx="516">
                  <c:v>44927</c:v>
                </c:pt>
                <c:pt idx="517">
                  <c:v>44958</c:v>
                </c:pt>
                <c:pt idx="518">
                  <c:v>44986</c:v>
                </c:pt>
                <c:pt idx="519">
                  <c:v>45017</c:v>
                </c:pt>
                <c:pt idx="520">
                  <c:v>45047</c:v>
                </c:pt>
                <c:pt idx="521">
                  <c:v>45078</c:v>
                </c:pt>
                <c:pt idx="522">
                  <c:v>45108</c:v>
                </c:pt>
                <c:pt idx="523">
                  <c:v>45139</c:v>
                </c:pt>
                <c:pt idx="524">
                  <c:v>45170</c:v>
                </c:pt>
                <c:pt idx="525">
                  <c:v>45200</c:v>
                </c:pt>
                <c:pt idx="526">
                  <c:v>45231</c:v>
                </c:pt>
                <c:pt idx="527">
                  <c:v>45261</c:v>
                </c:pt>
                <c:pt idx="528">
                  <c:v>45292</c:v>
                </c:pt>
                <c:pt idx="529">
                  <c:v>45323</c:v>
                </c:pt>
                <c:pt idx="530">
                  <c:v>45352</c:v>
                </c:pt>
                <c:pt idx="531">
                  <c:v>45383</c:v>
                </c:pt>
                <c:pt idx="532">
                  <c:v>45413</c:v>
                </c:pt>
                <c:pt idx="533">
                  <c:v>45444</c:v>
                </c:pt>
                <c:pt idx="534">
                  <c:v>45474</c:v>
                </c:pt>
              </c:numCache>
            </c:numRef>
          </c:cat>
          <c:val>
            <c:numRef>
              <c:f>'FRED Graph'!$C$12:$C$546</c:f>
              <c:numCache>
                <c:formatCode>General</c:formatCode>
                <c:ptCount val="535"/>
                <c:pt idx="0">
                  <c:v>6.1</c:v>
                </c:pt>
                <c:pt idx="1">
                  <c:v>6.1</c:v>
                </c:pt>
                <c:pt idx="2">
                  <c:v>6.1</c:v>
                </c:pt>
                <c:pt idx="3">
                  <c:v>6.1</c:v>
                </c:pt>
                <c:pt idx="4">
                  <c:v>6.1</c:v>
                </c:pt>
                <c:pt idx="5">
                  <c:v>6.1</c:v>
                </c:pt>
                <c:pt idx="6">
                  <c:v>6.1</c:v>
                </c:pt>
                <c:pt idx="7">
                  <c:v>6.1</c:v>
                </c:pt>
                <c:pt idx="8">
                  <c:v>6.1</c:v>
                </c:pt>
                <c:pt idx="9">
                  <c:v>6.1</c:v>
                </c:pt>
                <c:pt idx="10">
                  <c:v>6.1</c:v>
                </c:pt>
                <c:pt idx="11">
                  <c:v>6.1</c:v>
                </c:pt>
                <c:pt idx="12">
                  <c:v>6.1</c:v>
                </c:pt>
                <c:pt idx="13">
                  <c:v>6.1</c:v>
                </c:pt>
                <c:pt idx="14">
                  <c:v>6.1</c:v>
                </c:pt>
                <c:pt idx="15">
                  <c:v>6.1</c:v>
                </c:pt>
                <c:pt idx="16">
                  <c:v>6.1</c:v>
                </c:pt>
                <c:pt idx="17">
                  <c:v>6.1</c:v>
                </c:pt>
                <c:pt idx="18">
                  <c:v>6.1</c:v>
                </c:pt>
                <c:pt idx="19">
                  <c:v>6.1</c:v>
                </c:pt>
                <c:pt idx="20">
                  <c:v>6.1</c:v>
                </c:pt>
                <c:pt idx="21">
                  <c:v>6.1</c:v>
                </c:pt>
                <c:pt idx="22">
                  <c:v>6.1</c:v>
                </c:pt>
                <c:pt idx="23">
                  <c:v>6.1</c:v>
                </c:pt>
                <c:pt idx="24">
                  <c:v>6.1</c:v>
                </c:pt>
                <c:pt idx="25">
                  <c:v>6.1</c:v>
                </c:pt>
                <c:pt idx="26">
                  <c:v>6.1</c:v>
                </c:pt>
                <c:pt idx="27">
                  <c:v>6.1</c:v>
                </c:pt>
                <c:pt idx="28">
                  <c:v>6.1</c:v>
                </c:pt>
                <c:pt idx="29">
                  <c:v>6.1</c:v>
                </c:pt>
                <c:pt idx="30">
                  <c:v>6.1</c:v>
                </c:pt>
                <c:pt idx="31">
                  <c:v>6.1</c:v>
                </c:pt>
                <c:pt idx="32">
                  <c:v>6.1</c:v>
                </c:pt>
                <c:pt idx="33">
                  <c:v>6.1</c:v>
                </c:pt>
                <c:pt idx="34">
                  <c:v>6.1</c:v>
                </c:pt>
                <c:pt idx="35">
                  <c:v>6.1</c:v>
                </c:pt>
                <c:pt idx="36">
                  <c:v>6.1</c:v>
                </c:pt>
                <c:pt idx="37">
                  <c:v>6.1</c:v>
                </c:pt>
                <c:pt idx="38">
                  <c:v>6.1</c:v>
                </c:pt>
                <c:pt idx="39">
                  <c:v>6.1</c:v>
                </c:pt>
                <c:pt idx="40">
                  <c:v>6.1</c:v>
                </c:pt>
                <c:pt idx="41">
                  <c:v>6.1</c:v>
                </c:pt>
                <c:pt idx="42">
                  <c:v>6.1</c:v>
                </c:pt>
                <c:pt idx="43">
                  <c:v>6.1</c:v>
                </c:pt>
                <c:pt idx="44">
                  <c:v>6.1</c:v>
                </c:pt>
                <c:pt idx="45">
                  <c:v>6.1</c:v>
                </c:pt>
                <c:pt idx="46">
                  <c:v>6.1</c:v>
                </c:pt>
                <c:pt idx="47">
                  <c:v>6.1</c:v>
                </c:pt>
                <c:pt idx="48">
                  <c:v>6.1</c:v>
                </c:pt>
                <c:pt idx="49">
                  <c:v>6.1</c:v>
                </c:pt>
                <c:pt idx="50">
                  <c:v>6.1</c:v>
                </c:pt>
                <c:pt idx="51">
                  <c:v>6.1</c:v>
                </c:pt>
                <c:pt idx="52">
                  <c:v>6.1</c:v>
                </c:pt>
                <c:pt idx="53">
                  <c:v>6.1</c:v>
                </c:pt>
                <c:pt idx="54">
                  <c:v>6.1</c:v>
                </c:pt>
                <c:pt idx="55">
                  <c:v>6.1</c:v>
                </c:pt>
                <c:pt idx="56">
                  <c:v>6.1</c:v>
                </c:pt>
                <c:pt idx="57">
                  <c:v>6.1</c:v>
                </c:pt>
                <c:pt idx="58">
                  <c:v>6.1</c:v>
                </c:pt>
                <c:pt idx="59">
                  <c:v>6.1</c:v>
                </c:pt>
                <c:pt idx="60">
                  <c:v>6.1</c:v>
                </c:pt>
                <c:pt idx="61">
                  <c:v>6.1</c:v>
                </c:pt>
                <c:pt idx="62">
                  <c:v>6.1</c:v>
                </c:pt>
                <c:pt idx="63">
                  <c:v>6.1</c:v>
                </c:pt>
                <c:pt idx="64">
                  <c:v>6.1</c:v>
                </c:pt>
                <c:pt idx="65">
                  <c:v>6.1</c:v>
                </c:pt>
                <c:pt idx="66">
                  <c:v>6.1</c:v>
                </c:pt>
                <c:pt idx="67">
                  <c:v>6.1</c:v>
                </c:pt>
                <c:pt idx="68">
                  <c:v>6.1</c:v>
                </c:pt>
                <c:pt idx="69">
                  <c:v>6.1</c:v>
                </c:pt>
                <c:pt idx="70">
                  <c:v>6.1</c:v>
                </c:pt>
                <c:pt idx="71">
                  <c:v>6.1</c:v>
                </c:pt>
                <c:pt idx="72">
                  <c:v>6.1</c:v>
                </c:pt>
                <c:pt idx="73">
                  <c:v>6.1</c:v>
                </c:pt>
                <c:pt idx="74">
                  <c:v>6.1</c:v>
                </c:pt>
                <c:pt idx="75">
                  <c:v>6.1</c:v>
                </c:pt>
                <c:pt idx="76">
                  <c:v>6.1</c:v>
                </c:pt>
                <c:pt idx="77">
                  <c:v>6.1</c:v>
                </c:pt>
                <c:pt idx="78">
                  <c:v>6.1</c:v>
                </c:pt>
                <c:pt idx="79">
                  <c:v>6.1</c:v>
                </c:pt>
                <c:pt idx="80">
                  <c:v>6.1</c:v>
                </c:pt>
                <c:pt idx="81">
                  <c:v>6.1</c:v>
                </c:pt>
                <c:pt idx="82">
                  <c:v>6.1</c:v>
                </c:pt>
                <c:pt idx="83">
                  <c:v>6.1</c:v>
                </c:pt>
                <c:pt idx="84">
                  <c:v>6.1</c:v>
                </c:pt>
                <c:pt idx="85">
                  <c:v>6.1</c:v>
                </c:pt>
                <c:pt idx="86">
                  <c:v>6.1</c:v>
                </c:pt>
                <c:pt idx="87">
                  <c:v>6.1</c:v>
                </c:pt>
                <c:pt idx="88">
                  <c:v>6.1</c:v>
                </c:pt>
                <c:pt idx="89">
                  <c:v>6.1</c:v>
                </c:pt>
                <c:pt idx="90">
                  <c:v>6.1</c:v>
                </c:pt>
                <c:pt idx="91">
                  <c:v>6.1</c:v>
                </c:pt>
                <c:pt idx="92">
                  <c:v>6.1</c:v>
                </c:pt>
                <c:pt idx="93">
                  <c:v>6.1</c:v>
                </c:pt>
                <c:pt idx="94">
                  <c:v>6.1</c:v>
                </c:pt>
                <c:pt idx="95">
                  <c:v>6.1</c:v>
                </c:pt>
                <c:pt idx="96">
                  <c:v>6.1</c:v>
                </c:pt>
                <c:pt idx="97">
                  <c:v>6.1</c:v>
                </c:pt>
                <c:pt idx="98">
                  <c:v>6.1</c:v>
                </c:pt>
                <c:pt idx="99">
                  <c:v>6.1</c:v>
                </c:pt>
                <c:pt idx="100">
                  <c:v>6.1</c:v>
                </c:pt>
                <c:pt idx="101">
                  <c:v>6.1</c:v>
                </c:pt>
                <c:pt idx="102">
                  <c:v>6.1</c:v>
                </c:pt>
                <c:pt idx="103">
                  <c:v>6.1</c:v>
                </c:pt>
                <c:pt idx="104">
                  <c:v>6.1</c:v>
                </c:pt>
                <c:pt idx="105">
                  <c:v>6.1</c:v>
                </c:pt>
                <c:pt idx="106">
                  <c:v>6.1</c:v>
                </c:pt>
                <c:pt idx="107">
                  <c:v>6.1</c:v>
                </c:pt>
                <c:pt idx="108">
                  <c:v>6.1</c:v>
                </c:pt>
                <c:pt idx="109">
                  <c:v>6.1</c:v>
                </c:pt>
                <c:pt idx="110">
                  <c:v>6.1</c:v>
                </c:pt>
                <c:pt idx="111">
                  <c:v>6.1</c:v>
                </c:pt>
                <c:pt idx="112">
                  <c:v>6.1</c:v>
                </c:pt>
                <c:pt idx="113">
                  <c:v>6.1</c:v>
                </c:pt>
                <c:pt idx="114">
                  <c:v>6.1</c:v>
                </c:pt>
                <c:pt idx="115">
                  <c:v>6.1</c:v>
                </c:pt>
                <c:pt idx="116">
                  <c:v>6.1</c:v>
                </c:pt>
                <c:pt idx="117">
                  <c:v>6.1</c:v>
                </c:pt>
                <c:pt idx="118">
                  <c:v>6.1</c:v>
                </c:pt>
                <c:pt idx="119">
                  <c:v>6.1</c:v>
                </c:pt>
                <c:pt idx="120">
                  <c:v>6.1</c:v>
                </c:pt>
                <c:pt idx="121">
                  <c:v>6.1</c:v>
                </c:pt>
                <c:pt idx="122">
                  <c:v>6.1</c:v>
                </c:pt>
                <c:pt idx="123">
                  <c:v>6.1</c:v>
                </c:pt>
                <c:pt idx="124">
                  <c:v>6.1</c:v>
                </c:pt>
                <c:pt idx="125">
                  <c:v>6.1</c:v>
                </c:pt>
                <c:pt idx="126">
                  <c:v>6.1</c:v>
                </c:pt>
                <c:pt idx="127">
                  <c:v>6.1</c:v>
                </c:pt>
                <c:pt idx="128">
                  <c:v>6.1</c:v>
                </c:pt>
                <c:pt idx="129">
                  <c:v>6.1</c:v>
                </c:pt>
                <c:pt idx="130">
                  <c:v>6.1</c:v>
                </c:pt>
                <c:pt idx="131">
                  <c:v>6.1</c:v>
                </c:pt>
                <c:pt idx="132">
                  <c:v>6.1</c:v>
                </c:pt>
                <c:pt idx="133">
                  <c:v>6.1</c:v>
                </c:pt>
                <c:pt idx="134">
                  <c:v>6.1</c:v>
                </c:pt>
                <c:pt idx="135">
                  <c:v>6.1</c:v>
                </c:pt>
                <c:pt idx="136">
                  <c:v>6.1</c:v>
                </c:pt>
                <c:pt idx="137">
                  <c:v>6.1</c:v>
                </c:pt>
                <c:pt idx="138">
                  <c:v>6.1</c:v>
                </c:pt>
                <c:pt idx="139">
                  <c:v>6.1</c:v>
                </c:pt>
                <c:pt idx="140">
                  <c:v>6.1</c:v>
                </c:pt>
                <c:pt idx="141">
                  <c:v>6.1</c:v>
                </c:pt>
                <c:pt idx="142">
                  <c:v>6.1</c:v>
                </c:pt>
                <c:pt idx="143">
                  <c:v>6.1</c:v>
                </c:pt>
                <c:pt idx="144">
                  <c:v>6.1</c:v>
                </c:pt>
                <c:pt idx="145">
                  <c:v>6.1</c:v>
                </c:pt>
                <c:pt idx="146">
                  <c:v>6.1</c:v>
                </c:pt>
                <c:pt idx="147">
                  <c:v>6.1</c:v>
                </c:pt>
                <c:pt idx="148">
                  <c:v>6.1</c:v>
                </c:pt>
                <c:pt idx="149">
                  <c:v>6.1</c:v>
                </c:pt>
                <c:pt idx="150">
                  <c:v>6.1</c:v>
                </c:pt>
                <c:pt idx="151">
                  <c:v>6.1</c:v>
                </c:pt>
                <c:pt idx="152">
                  <c:v>6.1</c:v>
                </c:pt>
                <c:pt idx="153">
                  <c:v>6.1</c:v>
                </c:pt>
                <c:pt idx="154">
                  <c:v>6.1</c:v>
                </c:pt>
                <c:pt idx="155">
                  <c:v>6.1</c:v>
                </c:pt>
                <c:pt idx="156">
                  <c:v>6.1</c:v>
                </c:pt>
                <c:pt idx="157">
                  <c:v>6.1</c:v>
                </c:pt>
                <c:pt idx="158">
                  <c:v>6.1</c:v>
                </c:pt>
                <c:pt idx="159">
                  <c:v>6.1</c:v>
                </c:pt>
                <c:pt idx="160">
                  <c:v>6.1</c:v>
                </c:pt>
                <c:pt idx="161">
                  <c:v>6.1</c:v>
                </c:pt>
                <c:pt idx="162">
                  <c:v>6.1</c:v>
                </c:pt>
                <c:pt idx="163">
                  <c:v>6.1</c:v>
                </c:pt>
                <c:pt idx="164">
                  <c:v>6.1</c:v>
                </c:pt>
                <c:pt idx="165">
                  <c:v>6.1</c:v>
                </c:pt>
                <c:pt idx="166">
                  <c:v>6.1</c:v>
                </c:pt>
                <c:pt idx="167">
                  <c:v>6.1</c:v>
                </c:pt>
                <c:pt idx="168">
                  <c:v>6.1</c:v>
                </c:pt>
                <c:pt idx="169">
                  <c:v>6.1</c:v>
                </c:pt>
                <c:pt idx="170">
                  <c:v>6.1</c:v>
                </c:pt>
                <c:pt idx="171">
                  <c:v>6.1</c:v>
                </c:pt>
                <c:pt idx="172">
                  <c:v>6.1</c:v>
                </c:pt>
                <c:pt idx="173">
                  <c:v>6.1</c:v>
                </c:pt>
                <c:pt idx="174">
                  <c:v>6.1</c:v>
                </c:pt>
                <c:pt idx="175">
                  <c:v>6.1</c:v>
                </c:pt>
                <c:pt idx="176">
                  <c:v>6.1</c:v>
                </c:pt>
                <c:pt idx="177">
                  <c:v>6.1</c:v>
                </c:pt>
                <c:pt idx="178">
                  <c:v>6.1</c:v>
                </c:pt>
                <c:pt idx="179">
                  <c:v>6.1</c:v>
                </c:pt>
                <c:pt idx="180">
                  <c:v>6.1</c:v>
                </c:pt>
                <c:pt idx="181">
                  <c:v>6.1</c:v>
                </c:pt>
                <c:pt idx="182">
                  <c:v>6.1</c:v>
                </c:pt>
                <c:pt idx="183">
                  <c:v>6.1</c:v>
                </c:pt>
                <c:pt idx="184">
                  <c:v>6.1</c:v>
                </c:pt>
                <c:pt idx="185">
                  <c:v>6.1</c:v>
                </c:pt>
                <c:pt idx="186">
                  <c:v>6.1</c:v>
                </c:pt>
                <c:pt idx="187">
                  <c:v>6.1</c:v>
                </c:pt>
                <c:pt idx="188">
                  <c:v>6.1</c:v>
                </c:pt>
                <c:pt idx="189">
                  <c:v>6.1</c:v>
                </c:pt>
                <c:pt idx="190">
                  <c:v>6.1</c:v>
                </c:pt>
                <c:pt idx="191">
                  <c:v>6.1</c:v>
                </c:pt>
                <c:pt idx="192">
                  <c:v>6.1</c:v>
                </c:pt>
                <c:pt idx="193">
                  <c:v>6.1</c:v>
                </c:pt>
                <c:pt idx="194">
                  <c:v>6.1</c:v>
                </c:pt>
                <c:pt idx="195">
                  <c:v>6.1</c:v>
                </c:pt>
                <c:pt idx="196">
                  <c:v>6.1</c:v>
                </c:pt>
                <c:pt idx="197">
                  <c:v>6.1</c:v>
                </c:pt>
                <c:pt idx="198">
                  <c:v>6.1</c:v>
                </c:pt>
                <c:pt idx="199">
                  <c:v>6.1</c:v>
                </c:pt>
                <c:pt idx="200">
                  <c:v>6.1</c:v>
                </c:pt>
                <c:pt idx="201">
                  <c:v>6.1</c:v>
                </c:pt>
                <c:pt idx="202">
                  <c:v>6.1</c:v>
                </c:pt>
                <c:pt idx="203">
                  <c:v>6.1</c:v>
                </c:pt>
                <c:pt idx="204">
                  <c:v>6.1</c:v>
                </c:pt>
                <c:pt idx="205">
                  <c:v>6.1</c:v>
                </c:pt>
                <c:pt idx="206">
                  <c:v>6.1</c:v>
                </c:pt>
                <c:pt idx="207">
                  <c:v>6.1</c:v>
                </c:pt>
                <c:pt idx="208">
                  <c:v>6.1</c:v>
                </c:pt>
                <c:pt idx="209">
                  <c:v>6.1</c:v>
                </c:pt>
                <c:pt idx="210">
                  <c:v>6.1</c:v>
                </c:pt>
                <c:pt idx="211">
                  <c:v>6.1</c:v>
                </c:pt>
                <c:pt idx="212">
                  <c:v>6.1</c:v>
                </c:pt>
                <c:pt idx="213">
                  <c:v>6.1</c:v>
                </c:pt>
                <c:pt idx="214">
                  <c:v>6.1</c:v>
                </c:pt>
                <c:pt idx="215">
                  <c:v>6.1</c:v>
                </c:pt>
                <c:pt idx="216">
                  <c:v>6.1</c:v>
                </c:pt>
                <c:pt idx="217">
                  <c:v>6.1</c:v>
                </c:pt>
                <c:pt idx="218">
                  <c:v>6.1</c:v>
                </c:pt>
                <c:pt idx="219">
                  <c:v>6.1</c:v>
                </c:pt>
                <c:pt idx="220">
                  <c:v>6.1</c:v>
                </c:pt>
                <c:pt idx="221">
                  <c:v>6.1</c:v>
                </c:pt>
                <c:pt idx="222">
                  <c:v>6.1</c:v>
                </c:pt>
                <c:pt idx="223">
                  <c:v>6.1</c:v>
                </c:pt>
                <c:pt idx="224">
                  <c:v>6.1</c:v>
                </c:pt>
                <c:pt idx="225">
                  <c:v>6.1</c:v>
                </c:pt>
                <c:pt idx="226">
                  <c:v>6.1</c:v>
                </c:pt>
                <c:pt idx="227">
                  <c:v>6.1</c:v>
                </c:pt>
                <c:pt idx="228">
                  <c:v>6.1</c:v>
                </c:pt>
                <c:pt idx="229">
                  <c:v>6.1</c:v>
                </c:pt>
                <c:pt idx="230">
                  <c:v>6.1</c:v>
                </c:pt>
                <c:pt idx="231">
                  <c:v>6.1</c:v>
                </c:pt>
                <c:pt idx="232">
                  <c:v>6.1</c:v>
                </c:pt>
                <c:pt idx="233">
                  <c:v>6.1</c:v>
                </c:pt>
                <c:pt idx="234">
                  <c:v>6.1</c:v>
                </c:pt>
                <c:pt idx="235">
                  <c:v>6.1</c:v>
                </c:pt>
                <c:pt idx="236">
                  <c:v>6.1</c:v>
                </c:pt>
                <c:pt idx="237">
                  <c:v>6.1</c:v>
                </c:pt>
                <c:pt idx="238">
                  <c:v>6.1</c:v>
                </c:pt>
                <c:pt idx="239">
                  <c:v>6.1</c:v>
                </c:pt>
                <c:pt idx="240">
                  <c:v>6.1</c:v>
                </c:pt>
                <c:pt idx="241">
                  <c:v>6.1</c:v>
                </c:pt>
                <c:pt idx="242">
                  <c:v>6.1</c:v>
                </c:pt>
                <c:pt idx="243">
                  <c:v>6.1</c:v>
                </c:pt>
                <c:pt idx="244">
                  <c:v>6.1</c:v>
                </c:pt>
                <c:pt idx="245">
                  <c:v>6.1</c:v>
                </c:pt>
                <c:pt idx="246">
                  <c:v>6.1</c:v>
                </c:pt>
                <c:pt idx="247">
                  <c:v>6.1</c:v>
                </c:pt>
                <c:pt idx="248">
                  <c:v>6.1</c:v>
                </c:pt>
                <c:pt idx="249">
                  <c:v>6.1</c:v>
                </c:pt>
                <c:pt idx="250">
                  <c:v>6.1</c:v>
                </c:pt>
                <c:pt idx="251">
                  <c:v>6.1</c:v>
                </c:pt>
                <c:pt idx="252">
                  <c:v>6.1</c:v>
                </c:pt>
                <c:pt idx="253">
                  <c:v>6.1</c:v>
                </c:pt>
                <c:pt idx="254">
                  <c:v>6.1</c:v>
                </c:pt>
                <c:pt idx="255">
                  <c:v>6.1</c:v>
                </c:pt>
                <c:pt idx="256">
                  <c:v>6.1</c:v>
                </c:pt>
                <c:pt idx="257">
                  <c:v>6.1</c:v>
                </c:pt>
                <c:pt idx="258">
                  <c:v>6.1</c:v>
                </c:pt>
                <c:pt idx="259">
                  <c:v>6.1</c:v>
                </c:pt>
                <c:pt idx="260">
                  <c:v>6.1</c:v>
                </c:pt>
                <c:pt idx="261">
                  <c:v>6.1</c:v>
                </c:pt>
                <c:pt idx="262">
                  <c:v>6.1</c:v>
                </c:pt>
                <c:pt idx="263">
                  <c:v>6.1</c:v>
                </c:pt>
                <c:pt idx="264">
                  <c:v>6.1</c:v>
                </c:pt>
                <c:pt idx="265">
                  <c:v>6.1</c:v>
                </c:pt>
                <c:pt idx="266">
                  <c:v>6.1</c:v>
                </c:pt>
                <c:pt idx="267">
                  <c:v>6.1</c:v>
                </c:pt>
                <c:pt idx="268">
                  <c:v>6.1</c:v>
                </c:pt>
                <c:pt idx="269">
                  <c:v>6.1</c:v>
                </c:pt>
                <c:pt idx="270">
                  <c:v>6.1</c:v>
                </c:pt>
                <c:pt idx="271">
                  <c:v>6.1</c:v>
                </c:pt>
                <c:pt idx="272">
                  <c:v>6.1</c:v>
                </c:pt>
                <c:pt idx="273">
                  <c:v>6.1</c:v>
                </c:pt>
                <c:pt idx="274">
                  <c:v>6.1</c:v>
                </c:pt>
                <c:pt idx="275">
                  <c:v>6.1</c:v>
                </c:pt>
                <c:pt idx="276">
                  <c:v>6.1</c:v>
                </c:pt>
                <c:pt idx="277">
                  <c:v>6.1</c:v>
                </c:pt>
                <c:pt idx="278">
                  <c:v>6.1</c:v>
                </c:pt>
                <c:pt idx="279">
                  <c:v>6.1</c:v>
                </c:pt>
                <c:pt idx="280">
                  <c:v>6.1</c:v>
                </c:pt>
                <c:pt idx="281">
                  <c:v>6.1</c:v>
                </c:pt>
                <c:pt idx="282">
                  <c:v>6.1</c:v>
                </c:pt>
                <c:pt idx="283">
                  <c:v>6.1</c:v>
                </c:pt>
                <c:pt idx="284">
                  <c:v>6.1</c:v>
                </c:pt>
                <c:pt idx="285">
                  <c:v>6.1</c:v>
                </c:pt>
                <c:pt idx="286">
                  <c:v>6.1</c:v>
                </c:pt>
                <c:pt idx="287">
                  <c:v>6.1</c:v>
                </c:pt>
                <c:pt idx="288">
                  <c:v>6.1</c:v>
                </c:pt>
                <c:pt idx="289">
                  <c:v>6.1</c:v>
                </c:pt>
                <c:pt idx="290">
                  <c:v>6.1</c:v>
                </c:pt>
                <c:pt idx="291">
                  <c:v>6.1</c:v>
                </c:pt>
                <c:pt idx="292">
                  <c:v>6.1</c:v>
                </c:pt>
                <c:pt idx="293">
                  <c:v>6.1</c:v>
                </c:pt>
                <c:pt idx="294">
                  <c:v>6.1</c:v>
                </c:pt>
                <c:pt idx="295">
                  <c:v>6.1</c:v>
                </c:pt>
                <c:pt idx="296">
                  <c:v>6.1</c:v>
                </c:pt>
                <c:pt idx="297">
                  <c:v>6.1</c:v>
                </c:pt>
                <c:pt idx="298">
                  <c:v>6.1</c:v>
                </c:pt>
                <c:pt idx="299">
                  <c:v>6.1</c:v>
                </c:pt>
                <c:pt idx="300">
                  <c:v>6.1</c:v>
                </c:pt>
                <c:pt idx="301">
                  <c:v>6.1</c:v>
                </c:pt>
                <c:pt idx="302">
                  <c:v>6.1</c:v>
                </c:pt>
                <c:pt idx="303">
                  <c:v>6.1</c:v>
                </c:pt>
                <c:pt idx="304">
                  <c:v>6.1</c:v>
                </c:pt>
                <c:pt idx="305">
                  <c:v>6.1</c:v>
                </c:pt>
                <c:pt idx="306">
                  <c:v>6.1</c:v>
                </c:pt>
                <c:pt idx="307">
                  <c:v>6.1</c:v>
                </c:pt>
                <c:pt idx="308">
                  <c:v>6.1</c:v>
                </c:pt>
                <c:pt idx="309">
                  <c:v>6.1</c:v>
                </c:pt>
                <c:pt idx="310">
                  <c:v>6.1</c:v>
                </c:pt>
                <c:pt idx="311">
                  <c:v>6.1</c:v>
                </c:pt>
                <c:pt idx="312">
                  <c:v>6.1</c:v>
                </c:pt>
                <c:pt idx="313">
                  <c:v>6.1</c:v>
                </c:pt>
                <c:pt idx="314">
                  <c:v>6.1</c:v>
                </c:pt>
                <c:pt idx="315">
                  <c:v>6.1</c:v>
                </c:pt>
                <c:pt idx="316">
                  <c:v>6.1</c:v>
                </c:pt>
                <c:pt idx="317">
                  <c:v>6.1</c:v>
                </c:pt>
                <c:pt idx="318">
                  <c:v>6.1</c:v>
                </c:pt>
                <c:pt idx="319">
                  <c:v>6.1</c:v>
                </c:pt>
                <c:pt idx="320">
                  <c:v>6.1</c:v>
                </c:pt>
                <c:pt idx="321">
                  <c:v>6.1</c:v>
                </c:pt>
                <c:pt idx="322">
                  <c:v>6.1</c:v>
                </c:pt>
                <c:pt idx="323">
                  <c:v>6.1</c:v>
                </c:pt>
                <c:pt idx="324">
                  <c:v>6.1</c:v>
                </c:pt>
                <c:pt idx="325">
                  <c:v>6.1</c:v>
                </c:pt>
                <c:pt idx="326">
                  <c:v>6.1</c:v>
                </c:pt>
                <c:pt idx="327">
                  <c:v>6.1</c:v>
                </c:pt>
                <c:pt idx="328">
                  <c:v>6.1</c:v>
                </c:pt>
                <c:pt idx="329">
                  <c:v>6.1</c:v>
                </c:pt>
                <c:pt idx="330">
                  <c:v>6.1</c:v>
                </c:pt>
                <c:pt idx="331">
                  <c:v>6.1</c:v>
                </c:pt>
                <c:pt idx="332">
                  <c:v>6.1</c:v>
                </c:pt>
                <c:pt idx="333">
                  <c:v>6.1</c:v>
                </c:pt>
                <c:pt idx="334">
                  <c:v>6.1</c:v>
                </c:pt>
                <c:pt idx="335">
                  <c:v>6.1</c:v>
                </c:pt>
                <c:pt idx="336">
                  <c:v>6.1</c:v>
                </c:pt>
                <c:pt idx="337">
                  <c:v>6.1</c:v>
                </c:pt>
                <c:pt idx="338">
                  <c:v>6.1</c:v>
                </c:pt>
                <c:pt idx="339">
                  <c:v>6.1</c:v>
                </c:pt>
                <c:pt idx="340">
                  <c:v>6.1</c:v>
                </c:pt>
                <c:pt idx="341">
                  <c:v>6.1</c:v>
                </c:pt>
                <c:pt idx="342">
                  <c:v>6.1</c:v>
                </c:pt>
                <c:pt idx="343">
                  <c:v>6.1</c:v>
                </c:pt>
                <c:pt idx="344">
                  <c:v>6.1</c:v>
                </c:pt>
                <c:pt idx="345">
                  <c:v>6.1</c:v>
                </c:pt>
                <c:pt idx="346">
                  <c:v>6.1</c:v>
                </c:pt>
                <c:pt idx="347">
                  <c:v>6.1</c:v>
                </c:pt>
                <c:pt idx="348">
                  <c:v>6.1</c:v>
                </c:pt>
                <c:pt idx="349">
                  <c:v>6.1</c:v>
                </c:pt>
                <c:pt idx="350">
                  <c:v>6.1</c:v>
                </c:pt>
                <c:pt idx="351">
                  <c:v>6.1</c:v>
                </c:pt>
                <c:pt idx="352">
                  <c:v>6.1</c:v>
                </c:pt>
                <c:pt idx="353">
                  <c:v>6.1</c:v>
                </c:pt>
                <c:pt idx="354">
                  <c:v>6.1</c:v>
                </c:pt>
                <c:pt idx="355">
                  <c:v>6.1</c:v>
                </c:pt>
                <c:pt idx="356">
                  <c:v>6.1</c:v>
                </c:pt>
                <c:pt idx="357">
                  <c:v>6.1</c:v>
                </c:pt>
                <c:pt idx="358">
                  <c:v>6.1</c:v>
                </c:pt>
                <c:pt idx="359">
                  <c:v>6.1</c:v>
                </c:pt>
                <c:pt idx="360">
                  <c:v>6.1</c:v>
                </c:pt>
                <c:pt idx="361">
                  <c:v>6.1</c:v>
                </c:pt>
                <c:pt idx="362">
                  <c:v>6.1</c:v>
                </c:pt>
                <c:pt idx="363">
                  <c:v>6.1</c:v>
                </c:pt>
                <c:pt idx="364">
                  <c:v>6.1</c:v>
                </c:pt>
                <c:pt idx="365">
                  <c:v>6.1</c:v>
                </c:pt>
                <c:pt idx="366">
                  <c:v>6.1</c:v>
                </c:pt>
                <c:pt idx="367">
                  <c:v>6.1</c:v>
                </c:pt>
                <c:pt idx="368">
                  <c:v>6.1</c:v>
                </c:pt>
                <c:pt idx="369">
                  <c:v>6.1</c:v>
                </c:pt>
                <c:pt idx="370">
                  <c:v>6.1</c:v>
                </c:pt>
                <c:pt idx="371">
                  <c:v>6.1</c:v>
                </c:pt>
                <c:pt idx="372">
                  <c:v>6.1</c:v>
                </c:pt>
                <c:pt idx="373">
                  <c:v>6.1</c:v>
                </c:pt>
                <c:pt idx="374">
                  <c:v>6.1</c:v>
                </c:pt>
                <c:pt idx="375">
                  <c:v>6.1</c:v>
                </c:pt>
                <c:pt idx="376">
                  <c:v>6.1</c:v>
                </c:pt>
                <c:pt idx="377">
                  <c:v>6.1</c:v>
                </c:pt>
                <c:pt idx="378">
                  <c:v>6.1</c:v>
                </c:pt>
                <c:pt idx="379">
                  <c:v>6.1</c:v>
                </c:pt>
                <c:pt idx="380">
                  <c:v>6.1</c:v>
                </c:pt>
                <c:pt idx="381">
                  <c:v>6.1</c:v>
                </c:pt>
                <c:pt idx="382">
                  <c:v>6.1</c:v>
                </c:pt>
                <c:pt idx="383">
                  <c:v>6.1</c:v>
                </c:pt>
                <c:pt idx="384">
                  <c:v>6.1</c:v>
                </c:pt>
                <c:pt idx="385">
                  <c:v>6.1</c:v>
                </c:pt>
                <c:pt idx="386">
                  <c:v>6.1</c:v>
                </c:pt>
                <c:pt idx="387">
                  <c:v>6.1</c:v>
                </c:pt>
                <c:pt idx="388">
                  <c:v>6.1</c:v>
                </c:pt>
                <c:pt idx="389">
                  <c:v>6.1</c:v>
                </c:pt>
                <c:pt idx="390">
                  <c:v>6.1</c:v>
                </c:pt>
                <c:pt idx="391">
                  <c:v>6.1</c:v>
                </c:pt>
                <c:pt idx="392">
                  <c:v>6.1</c:v>
                </c:pt>
                <c:pt idx="393">
                  <c:v>6.1</c:v>
                </c:pt>
                <c:pt idx="394">
                  <c:v>6.1</c:v>
                </c:pt>
                <c:pt idx="395">
                  <c:v>6.1</c:v>
                </c:pt>
                <c:pt idx="396">
                  <c:v>6.1</c:v>
                </c:pt>
                <c:pt idx="397">
                  <c:v>6.1</c:v>
                </c:pt>
                <c:pt idx="398">
                  <c:v>6.1</c:v>
                </c:pt>
                <c:pt idx="399">
                  <c:v>6.1</c:v>
                </c:pt>
                <c:pt idx="400">
                  <c:v>6.1</c:v>
                </c:pt>
                <c:pt idx="401">
                  <c:v>6.1</c:v>
                </c:pt>
                <c:pt idx="402">
                  <c:v>6.1</c:v>
                </c:pt>
                <c:pt idx="403">
                  <c:v>6.1</c:v>
                </c:pt>
                <c:pt idx="404">
                  <c:v>6.1</c:v>
                </c:pt>
                <c:pt idx="405">
                  <c:v>6.1</c:v>
                </c:pt>
                <c:pt idx="406">
                  <c:v>6.1</c:v>
                </c:pt>
                <c:pt idx="407">
                  <c:v>6.1</c:v>
                </c:pt>
                <c:pt idx="408">
                  <c:v>6.1</c:v>
                </c:pt>
                <c:pt idx="409">
                  <c:v>6.1</c:v>
                </c:pt>
                <c:pt idx="410">
                  <c:v>6.1</c:v>
                </c:pt>
                <c:pt idx="411">
                  <c:v>6.1</c:v>
                </c:pt>
                <c:pt idx="412">
                  <c:v>6.1</c:v>
                </c:pt>
                <c:pt idx="413">
                  <c:v>6.1</c:v>
                </c:pt>
                <c:pt idx="414">
                  <c:v>6.1</c:v>
                </c:pt>
                <c:pt idx="415">
                  <c:v>6.1</c:v>
                </c:pt>
                <c:pt idx="416">
                  <c:v>6.1</c:v>
                </c:pt>
                <c:pt idx="417">
                  <c:v>6.1</c:v>
                </c:pt>
                <c:pt idx="418">
                  <c:v>6.1</c:v>
                </c:pt>
                <c:pt idx="419">
                  <c:v>6.1</c:v>
                </c:pt>
                <c:pt idx="420">
                  <c:v>6.1</c:v>
                </c:pt>
                <c:pt idx="421">
                  <c:v>6.1</c:v>
                </c:pt>
                <c:pt idx="422">
                  <c:v>6.1</c:v>
                </c:pt>
                <c:pt idx="423">
                  <c:v>6.1</c:v>
                </c:pt>
                <c:pt idx="424">
                  <c:v>6.1</c:v>
                </c:pt>
                <c:pt idx="425">
                  <c:v>6.1</c:v>
                </c:pt>
                <c:pt idx="426">
                  <c:v>6.1</c:v>
                </c:pt>
                <c:pt idx="427">
                  <c:v>6.1</c:v>
                </c:pt>
                <c:pt idx="428">
                  <c:v>6.1</c:v>
                </c:pt>
                <c:pt idx="429">
                  <c:v>6.1</c:v>
                </c:pt>
                <c:pt idx="430">
                  <c:v>6.1</c:v>
                </c:pt>
                <c:pt idx="431">
                  <c:v>6.1</c:v>
                </c:pt>
                <c:pt idx="432">
                  <c:v>6.1</c:v>
                </c:pt>
                <c:pt idx="433">
                  <c:v>6.1</c:v>
                </c:pt>
                <c:pt idx="434">
                  <c:v>6.1</c:v>
                </c:pt>
                <c:pt idx="435">
                  <c:v>6.1</c:v>
                </c:pt>
                <c:pt idx="436">
                  <c:v>6.1</c:v>
                </c:pt>
                <c:pt idx="437">
                  <c:v>6.1</c:v>
                </c:pt>
                <c:pt idx="438">
                  <c:v>6.1</c:v>
                </c:pt>
                <c:pt idx="439">
                  <c:v>6.1</c:v>
                </c:pt>
                <c:pt idx="440">
                  <c:v>6.1</c:v>
                </c:pt>
                <c:pt idx="441">
                  <c:v>6.1</c:v>
                </c:pt>
                <c:pt idx="442">
                  <c:v>6.1</c:v>
                </c:pt>
                <c:pt idx="443">
                  <c:v>6.1</c:v>
                </c:pt>
                <c:pt idx="444">
                  <c:v>6.1</c:v>
                </c:pt>
                <c:pt idx="445">
                  <c:v>6.1</c:v>
                </c:pt>
                <c:pt idx="446">
                  <c:v>6.1</c:v>
                </c:pt>
                <c:pt idx="447">
                  <c:v>6.1</c:v>
                </c:pt>
                <c:pt idx="448">
                  <c:v>6.1</c:v>
                </c:pt>
                <c:pt idx="449">
                  <c:v>6.1</c:v>
                </c:pt>
                <c:pt idx="450">
                  <c:v>6.1</c:v>
                </c:pt>
                <c:pt idx="451">
                  <c:v>6.1</c:v>
                </c:pt>
                <c:pt idx="452">
                  <c:v>6.1</c:v>
                </c:pt>
                <c:pt idx="453">
                  <c:v>6.1</c:v>
                </c:pt>
                <c:pt idx="454">
                  <c:v>6.1</c:v>
                </c:pt>
                <c:pt idx="455">
                  <c:v>6.1</c:v>
                </c:pt>
                <c:pt idx="456">
                  <c:v>6.1</c:v>
                </c:pt>
                <c:pt idx="457">
                  <c:v>6.1</c:v>
                </c:pt>
                <c:pt idx="458">
                  <c:v>6.1</c:v>
                </c:pt>
                <c:pt idx="459">
                  <c:v>6.1</c:v>
                </c:pt>
                <c:pt idx="460">
                  <c:v>6.1</c:v>
                </c:pt>
                <c:pt idx="461">
                  <c:v>6.1</c:v>
                </c:pt>
                <c:pt idx="462">
                  <c:v>6.1</c:v>
                </c:pt>
                <c:pt idx="463">
                  <c:v>6.1</c:v>
                </c:pt>
                <c:pt idx="464">
                  <c:v>6.1</c:v>
                </c:pt>
                <c:pt idx="465">
                  <c:v>6.1</c:v>
                </c:pt>
                <c:pt idx="466">
                  <c:v>6.1</c:v>
                </c:pt>
                <c:pt idx="467">
                  <c:v>6.1</c:v>
                </c:pt>
                <c:pt idx="468">
                  <c:v>6.1</c:v>
                </c:pt>
                <c:pt idx="469">
                  <c:v>6.1</c:v>
                </c:pt>
                <c:pt idx="470">
                  <c:v>6.1</c:v>
                </c:pt>
                <c:pt idx="471">
                  <c:v>6.1</c:v>
                </c:pt>
                <c:pt idx="472">
                  <c:v>6.1</c:v>
                </c:pt>
                <c:pt idx="473">
                  <c:v>6.1</c:v>
                </c:pt>
                <c:pt idx="474">
                  <c:v>6.1</c:v>
                </c:pt>
                <c:pt idx="475">
                  <c:v>6.1</c:v>
                </c:pt>
                <c:pt idx="476">
                  <c:v>6.1</c:v>
                </c:pt>
                <c:pt idx="477">
                  <c:v>6.1</c:v>
                </c:pt>
                <c:pt idx="478">
                  <c:v>6.1</c:v>
                </c:pt>
                <c:pt idx="479">
                  <c:v>6.1</c:v>
                </c:pt>
                <c:pt idx="480">
                  <c:v>6.1</c:v>
                </c:pt>
                <c:pt idx="481">
                  <c:v>6.1</c:v>
                </c:pt>
                <c:pt idx="482">
                  <c:v>6.1</c:v>
                </c:pt>
                <c:pt idx="483">
                  <c:v>6.1</c:v>
                </c:pt>
                <c:pt idx="484">
                  <c:v>6.1</c:v>
                </c:pt>
                <c:pt idx="485">
                  <c:v>6.1</c:v>
                </c:pt>
                <c:pt idx="486">
                  <c:v>6.1</c:v>
                </c:pt>
                <c:pt idx="487">
                  <c:v>6.1</c:v>
                </c:pt>
                <c:pt idx="488">
                  <c:v>6.1</c:v>
                </c:pt>
                <c:pt idx="489">
                  <c:v>6.1</c:v>
                </c:pt>
                <c:pt idx="490">
                  <c:v>6.1</c:v>
                </c:pt>
                <c:pt idx="491">
                  <c:v>6.1</c:v>
                </c:pt>
                <c:pt idx="492">
                  <c:v>6.1</c:v>
                </c:pt>
                <c:pt idx="493">
                  <c:v>6.1</c:v>
                </c:pt>
                <c:pt idx="494">
                  <c:v>6.1</c:v>
                </c:pt>
                <c:pt idx="495">
                  <c:v>6.1</c:v>
                </c:pt>
                <c:pt idx="496">
                  <c:v>6.1</c:v>
                </c:pt>
                <c:pt idx="497">
                  <c:v>6.1</c:v>
                </c:pt>
                <c:pt idx="498">
                  <c:v>6.1</c:v>
                </c:pt>
                <c:pt idx="499">
                  <c:v>6.1</c:v>
                </c:pt>
                <c:pt idx="500">
                  <c:v>6.1</c:v>
                </c:pt>
                <c:pt idx="501">
                  <c:v>6.1</c:v>
                </c:pt>
                <c:pt idx="502">
                  <c:v>6.1</c:v>
                </c:pt>
                <c:pt idx="503">
                  <c:v>6.1</c:v>
                </c:pt>
                <c:pt idx="504">
                  <c:v>6.1</c:v>
                </c:pt>
                <c:pt idx="505">
                  <c:v>6.1</c:v>
                </c:pt>
                <c:pt idx="506">
                  <c:v>6.1</c:v>
                </c:pt>
                <c:pt idx="507">
                  <c:v>6.1</c:v>
                </c:pt>
                <c:pt idx="508">
                  <c:v>6.1</c:v>
                </c:pt>
                <c:pt idx="509">
                  <c:v>6.1</c:v>
                </c:pt>
                <c:pt idx="510">
                  <c:v>6.1</c:v>
                </c:pt>
                <c:pt idx="511">
                  <c:v>6.1</c:v>
                </c:pt>
                <c:pt idx="512">
                  <c:v>6.1</c:v>
                </c:pt>
                <c:pt idx="513">
                  <c:v>6.1</c:v>
                </c:pt>
                <c:pt idx="514">
                  <c:v>6.1</c:v>
                </c:pt>
                <c:pt idx="515">
                  <c:v>6.1</c:v>
                </c:pt>
                <c:pt idx="516">
                  <c:v>6.1</c:v>
                </c:pt>
                <c:pt idx="517">
                  <c:v>6.1</c:v>
                </c:pt>
                <c:pt idx="518">
                  <c:v>6.1</c:v>
                </c:pt>
                <c:pt idx="519">
                  <c:v>6.1</c:v>
                </c:pt>
                <c:pt idx="520">
                  <c:v>6.1</c:v>
                </c:pt>
                <c:pt idx="521">
                  <c:v>6.1</c:v>
                </c:pt>
                <c:pt idx="522">
                  <c:v>6.1</c:v>
                </c:pt>
                <c:pt idx="523">
                  <c:v>6.1</c:v>
                </c:pt>
                <c:pt idx="524">
                  <c:v>6.1</c:v>
                </c:pt>
                <c:pt idx="525">
                  <c:v>6.1</c:v>
                </c:pt>
                <c:pt idx="526">
                  <c:v>6.1</c:v>
                </c:pt>
                <c:pt idx="527">
                  <c:v>6.1</c:v>
                </c:pt>
                <c:pt idx="528">
                  <c:v>6.1</c:v>
                </c:pt>
                <c:pt idx="529">
                  <c:v>6.1</c:v>
                </c:pt>
                <c:pt idx="530">
                  <c:v>6.1</c:v>
                </c:pt>
                <c:pt idx="531">
                  <c:v>6.1</c:v>
                </c:pt>
                <c:pt idx="532">
                  <c:v>6.1</c:v>
                </c:pt>
                <c:pt idx="533">
                  <c:v>6.1</c:v>
                </c:pt>
                <c:pt idx="534">
                  <c:v>6.1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4F6-44B4-953A-C86C3362D7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0344064"/>
        <c:axId val="1"/>
      </c:lineChart>
      <c:dateAx>
        <c:axId val="310344064"/>
        <c:scaling>
          <c:orientation val="minMax"/>
        </c:scaling>
        <c:delete val="0"/>
        <c:axPos val="b"/>
        <c:numFmt formatCode="yyyy" sourceLinked="0"/>
        <c:majorTickMark val="out"/>
        <c:minorTickMark val="none"/>
        <c:tickLblPos val="nextTo"/>
        <c:spPr>
          <a:noFill/>
          <a:ln w="9529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"/>
        <c:crosses val="autoZero"/>
        <c:auto val="1"/>
        <c:lblOffset val="100"/>
        <c:baseTimeUnit val="months"/>
        <c:majorUnit val="5"/>
        <c:majorTimeUnit val="years"/>
        <c:minorUnit val="60"/>
        <c:minorTimeUnit val="years"/>
      </c:dateAx>
      <c:valAx>
        <c:axId val="1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ln w="12705">
            <a:noFill/>
          </a:ln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310344064"/>
        <c:crosses val="autoZero"/>
        <c:crossBetween val="between"/>
      </c:valAx>
      <c:spPr>
        <a:noFill/>
        <a:ln w="2541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0">
          <a:solidFill>
            <a:schemeClr val="tx2"/>
          </a:solidFill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0">
                <a:solidFill>
                  <a:schemeClr val="tx2"/>
                </a:solidFill>
              </a:defRPr>
            </a:pPr>
            <a:r>
              <a:rPr lang="en-US" sz="1400" b="0" dirty="0">
                <a:solidFill>
                  <a:schemeClr val="tx2"/>
                </a:solidFill>
              </a:rPr>
              <a:t>Percentage of U.S. population by age</a:t>
            </a:r>
            <a:r>
              <a:rPr lang="en-US" sz="1400" b="0" baseline="0" dirty="0">
                <a:solidFill>
                  <a:schemeClr val="tx2"/>
                </a:solidFill>
              </a:rPr>
              <a:t> </a:t>
            </a:r>
            <a:endParaRPr lang="en-US" sz="1400" b="0" dirty="0">
              <a:solidFill>
                <a:schemeClr val="tx2"/>
              </a:solidFill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18 years and under</c:v>
                </c:pt>
              </c:strCache>
            </c:strRef>
          </c:tx>
          <c:spPr>
            <a:solidFill>
              <a:schemeClr val="accent1"/>
            </a:solidFill>
            <a:ln w="25064">
              <a:noFill/>
            </a:ln>
          </c:spPr>
          <c:invertIfNegative val="0"/>
          <c:dLbls>
            <c:dLbl>
              <c:idx val="0"/>
              <c:layout>
                <c:manualLayout>
                  <c:x val="3.0884169903588081E-3"/>
                  <c:y val="9.231152140465173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264-4C2B-9787-F1B8473052A5}"/>
                </c:ext>
              </c:extLst>
            </c:dLbl>
            <c:numFmt formatCode="0.0%" sourceLinked="0"/>
            <c:spPr>
              <a:noFill/>
              <a:ln w="25064">
                <a:noFill/>
              </a:ln>
            </c:spPr>
            <c:txPr>
              <a:bodyPr rot="0" vert="horz"/>
              <a:lstStyle/>
              <a:p>
                <a:pPr>
                  <a:defRPr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2000</c:v>
                </c:pt>
                <c:pt idx="1">
                  <c:v>2010</c:v>
                </c:pt>
                <c:pt idx="2">
                  <c:v>2020</c:v>
                </c:pt>
              </c:numCache>
            </c:numRef>
          </c:cat>
          <c:val>
            <c:numRef>
              <c:f>Sheet1!$B$2:$B$4</c:f>
              <c:numCache>
                <c:formatCode>0%</c:formatCode>
                <c:ptCount val="3"/>
                <c:pt idx="0" formatCode="0.00%">
                  <c:v>0.25700000000000001</c:v>
                </c:pt>
                <c:pt idx="1">
                  <c:v>0.24</c:v>
                </c:pt>
                <c:pt idx="2" formatCode="0.00%">
                  <c:v>0.221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64-4C2B-9787-F1B8473052A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65 years and older</c:v>
                </c:pt>
              </c:strCache>
            </c:strRef>
          </c:tx>
          <c:spPr>
            <a:solidFill>
              <a:schemeClr val="accent2"/>
            </a:solidFill>
            <a:ln w="25064">
              <a:noFill/>
            </a:ln>
          </c:spPr>
          <c:invertIfNegative val="0"/>
          <c:dLbls>
            <c:numFmt formatCode="0.0%" sourceLinked="0"/>
            <c:spPr>
              <a:noFill/>
              <a:ln w="25064">
                <a:noFill/>
              </a:ln>
            </c:spPr>
            <c:txPr>
              <a:bodyPr rot="0" vert="horz"/>
              <a:lstStyle/>
              <a:p>
                <a:pPr>
                  <a:defRPr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2000</c:v>
                </c:pt>
                <c:pt idx="1">
                  <c:v>2010</c:v>
                </c:pt>
                <c:pt idx="2">
                  <c:v>2020</c:v>
                </c:pt>
              </c:numCache>
            </c:numRef>
          </c:cat>
          <c:val>
            <c:numRef>
              <c:f>Sheet1!$C$2:$C$4</c:f>
              <c:numCache>
                <c:formatCode>0%</c:formatCode>
                <c:ptCount val="3"/>
                <c:pt idx="0" formatCode="0.00%">
                  <c:v>0.124</c:v>
                </c:pt>
                <c:pt idx="1">
                  <c:v>0.13</c:v>
                </c:pt>
                <c:pt idx="2" formatCode="0.00%">
                  <c:v>0.16800000000000001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264-4C2B-9787-F1B8473052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8"/>
        <c:overlap val="-12"/>
        <c:axId val="277723608"/>
        <c:axId val="1"/>
      </c:barChart>
      <c:catAx>
        <c:axId val="277723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tx2">
                <a:lumMod val="40000"/>
                <a:lumOff val="60000"/>
              </a:schemeClr>
            </a:solidFill>
          </a:ln>
        </c:sp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extTo"/>
        <c:crossAx val="277723608"/>
        <c:crosses val="autoZero"/>
        <c:crossBetween val="between"/>
      </c:valAx>
      <c:spPr>
        <a:noFill/>
        <a:ln w="25306">
          <a:noFill/>
        </a:ln>
      </c:spPr>
    </c:plotArea>
    <c:legend>
      <c:legendPos val="b"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2"/>
          </a:solidFill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400"/>
              <a:t>U.S. birth rate per 1,000 people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'FRED Graph'!$B$11</c:f>
              <c:strCache>
                <c:ptCount val="1"/>
                <c:pt idx="0">
                  <c:v>SPDYNCBRTINUSA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'FRED Graph'!$A$12:$A$74</c:f>
              <c:numCache>
                <c:formatCode>yyyy\-mm\-dd</c:formatCode>
                <c:ptCount val="63"/>
                <c:pt idx="0">
                  <c:v>21916</c:v>
                </c:pt>
                <c:pt idx="1">
                  <c:v>22282</c:v>
                </c:pt>
                <c:pt idx="2">
                  <c:v>22647</c:v>
                </c:pt>
                <c:pt idx="3">
                  <c:v>23012</c:v>
                </c:pt>
                <c:pt idx="4">
                  <c:v>23377</c:v>
                </c:pt>
                <c:pt idx="5">
                  <c:v>23743</c:v>
                </c:pt>
                <c:pt idx="6">
                  <c:v>24108</c:v>
                </c:pt>
                <c:pt idx="7">
                  <c:v>24473</c:v>
                </c:pt>
                <c:pt idx="8">
                  <c:v>24838</c:v>
                </c:pt>
                <c:pt idx="9">
                  <c:v>25204</c:v>
                </c:pt>
                <c:pt idx="10">
                  <c:v>25569</c:v>
                </c:pt>
                <c:pt idx="11">
                  <c:v>25934</c:v>
                </c:pt>
                <c:pt idx="12">
                  <c:v>26299</c:v>
                </c:pt>
                <c:pt idx="13">
                  <c:v>26665</c:v>
                </c:pt>
                <c:pt idx="14">
                  <c:v>27030</c:v>
                </c:pt>
                <c:pt idx="15">
                  <c:v>27395</c:v>
                </c:pt>
                <c:pt idx="16">
                  <c:v>27760</c:v>
                </c:pt>
                <c:pt idx="17">
                  <c:v>28126</c:v>
                </c:pt>
                <c:pt idx="18">
                  <c:v>28491</c:v>
                </c:pt>
                <c:pt idx="19">
                  <c:v>28856</c:v>
                </c:pt>
                <c:pt idx="20">
                  <c:v>29221</c:v>
                </c:pt>
                <c:pt idx="21">
                  <c:v>29587</c:v>
                </c:pt>
                <c:pt idx="22">
                  <c:v>29952</c:v>
                </c:pt>
                <c:pt idx="23">
                  <c:v>30317</c:v>
                </c:pt>
                <c:pt idx="24">
                  <c:v>30682</c:v>
                </c:pt>
                <c:pt idx="25">
                  <c:v>31048</c:v>
                </c:pt>
                <c:pt idx="26">
                  <c:v>31413</c:v>
                </c:pt>
                <c:pt idx="27">
                  <c:v>31778</c:v>
                </c:pt>
                <c:pt idx="28">
                  <c:v>32143</c:v>
                </c:pt>
                <c:pt idx="29">
                  <c:v>32509</c:v>
                </c:pt>
                <c:pt idx="30">
                  <c:v>32874</c:v>
                </c:pt>
                <c:pt idx="31">
                  <c:v>33239</c:v>
                </c:pt>
                <c:pt idx="32">
                  <c:v>33604</c:v>
                </c:pt>
                <c:pt idx="33">
                  <c:v>33970</c:v>
                </c:pt>
                <c:pt idx="34">
                  <c:v>34335</c:v>
                </c:pt>
                <c:pt idx="35">
                  <c:v>34700</c:v>
                </c:pt>
                <c:pt idx="36">
                  <c:v>35065</c:v>
                </c:pt>
                <c:pt idx="37">
                  <c:v>35431</c:v>
                </c:pt>
                <c:pt idx="38">
                  <c:v>35796</c:v>
                </c:pt>
                <c:pt idx="39">
                  <c:v>36161</c:v>
                </c:pt>
                <c:pt idx="40">
                  <c:v>36526</c:v>
                </c:pt>
                <c:pt idx="41">
                  <c:v>36892</c:v>
                </c:pt>
                <c:pt idx="42">
                  <c:v>37257</c:v>
                </c:pt>
                <c:pt idx="43">
                  <c:v>37622</c:v>
                </c:pt>
                <c:pt idx="44">
                  <c:v>37987</c:v>
                </c:pt>
                <c:pt idx="45">
                  <c:v>38353</c:v>
                </c:pt>
                <c:pt idx="46">
                  <c:v>38718</c:v>
                </c:pt>
                <c:pt idx="47">
                  <c:v>39083</c:v>
                </c:pt>
                <c:pt idx="48">
                  <c:v>39448</c:v>
                </c:pt>
                <c:pt idx="49">
                  <c:v>39814</c:v>
                </c:pt>
                <c:pt idx="50">
                  <c:v>40179</c:v>
                </c:pt>
                <c:pt idx="51">
                  <c:v>40544</c:v>
                </c:pt>
                <c:pt idx="52">
                  <c:v>40909</c:v>
                </c:pt>
                <c:pt idx="53">
                  <c:v>41275</c:v>
                </c:pt>
                <c:pt idx="54">
                  <c:v>41640</c:v>
                </c:pt>
                <c:pt idx="55">
                  <c:v>42005</c:v>
                </c:pt>
                <c:pt idx="56">
                  <c:v>42370</c:v>
                </c:pt>
                <c:pt idx="57">
                  <c:v>42736</c:v>
                </c:pt>
                <c:pt idx="58">
                  <c:v>43101</c:v>
                </c:pt>
                <c:pt idx="59">
                  <c:v>43466</c:v>
                </c:pt>
                <c:pt idx="60">
                  <c:v>43831</c:v>
                </c:pt>
                <c:pt idx="61">
                  <c:v>44197</c:v>
                </c:pt>
                <c:pt idx="62">
                  <c:v>44562</c:v>
                </c:pt>
              </c:numCache>
            </c:numRef>
          </c:cat>
          <c:val>
            <c:numRef>
              <c:f>'FRED Graph'!$B$12:$B$74</c:f>
              <c:numCache>
                <c:formatCode>0.0</c:formatCode>
                <c:ptCount val="63"/>
                <c:pt idx="0">
                  <c:v>23.7</c:v>
                </c:pt>
                <c:pt idx="1">
                  <c:v>23.3</c:v>
                </c:pt>
                <c:pt idx="2">
                  <c:v>22.4</c:v>
                </c:pt>
                <c:pt idx="3">
                  <c:v>21.7</c:v>
                </c:pt>
                <c:pt idx="4">
                  <c:v>21.1</c:v>
                </c:pt>
                <c:pt idx="5">
                  <c:v>19.399999999999999</c:v>
                </c:pt>
                <c:pt idx="6">
                  <c:v>18.399999999999999</c:v>
                </c:pt>
                <c:pt idx="7">
                  <c:v>17.8</c:v>
                </c:pt>
                <c:pt idx="8">
                  <c:v>17.600000000000001</c:v>
                </c:pt>
                <c:pt idx="9">
                  <c:v>17.899999999999999</c:v>
                </c:pt>
                <c:pt idx="10">
                  <c:v>18.399999999999999</c:v>
                </c:pt>
                <c:pt idx="11">
                  <c:v>17.2</c:v>
                </c:pt>
                <c:pt idx="12">
                  <c:v>15.6</c:v>
                </c:pt>
                <c:pt idx="13">
                  <c:v>14.8</c:v>
                </c:pt>
                <c:pt idx="14">
                  <c:v>14.8</c:v>
                </c:pt>
                <c:pt idx="15">
                  <c:v>14.6</c:v>
                </c:pt>
                <c:pt idx="16">
                  <c:v>14.6</c:v>
                </c:pt>
                <c:pt idx="17">
                  <c:v>15.1</c:v>
                </c:pt>
                <c:pt idx="18">
                  <c:v>15</c:v>
                </c:pt>
                <c:pt idx="19">
                  <c:v>15.6</c:v>
                </c:pt>
                <c:pt idx="20">
                  <c:v>15.9</c:v>
                </c:pt>
                <c:pt idx="21">
                  <c:v>15.8</c:v>
                </c:pt>
                <c:pt idx="22">
                  <c:v>15.9</c:v>
                </c:pt>
                <c:pt idx="23">
                  <c:v>15.6</c:v>
                </c:pt>
                <c:pt idx="24">
                  <c:v>15.6</c:v>
                </c:pt>
                <c:pt idx="25">
                  <c:v>15.8</c:v>
                </c:pt>
                <c:pt idx="26">
                  <c:v>15.6</c:v>
                </c:pt>
                <c:pt idx="27">
                  <c:v>15.7</c:v>
                </c:pt>
                <c:pt idx="28">
                  <c:v>16</c:v>
                </c:pt>
                <c:pt idx="29">
                  <c:v>16.399999999999999</c:v>
                </c:pt>
                <c:pt idx="30">
                  <c:v>16.7</c:v>
                </c:pt>
                <c:pt idx="31">
                  <c:v>16.2</c:v>
                </c:pt>
                <c:pt idx="32">
                  <c:v>15.8</c:v>
                </c:pt>
                <c:pt idx="33">
                  <c:v>15.4</c:v>
                </c:pt>
                <c:pt idx="34">
                  <c:v>15</c:v>
                </c:pt>
                <c:pt idx="35">
                  <c:v>14.6</c:v>
                </c:pt>
                <c:pt idx="36">
                  <c:v>14.4</c:v>
                </c:pt>
                <c:pt idx="37">
                  <c:v>14.2</c:v>
                </c:pt>
                <c:pt idx="38">
                  <c:v>14.3</c:v>
                </c:pt>
                <c:pt idx="39">
                  <c:v>14.2</c:v>
                </c:pt>
                <c:pt idx="40">
                  <c:v>14.4</c:v>
                </c:pt>
                <c:pt idx="41">
                  <c:v>14.1</c:v>
                </c:pt>
                <c:pt idx="42">
                  <c:v>14</c:v>
                </c:pt>
                <c:pt idx="43">
                  <c:v>14.1</c:v>
                </c:pt>
                <c:pt idx="44">
                  <c:v>14</c:v>
                </c:pt>
                <c:pt idx="45">
                  <c:v>14</c:v>
                </c:pt>
                <c:pt idx="46">
                  <c:v>14.3</c:v>
                </c:pt>
                <c:pt idx="47">
                  <c:v>14.3</c:v>
                </c:pt>
                <c:pt idx="48">
                  <c:v>14</c:v>
                </c:pt>
                <c:pt idx="49">
                  <c:v>13.5</c:v>
                </c:pt>
                <c:pt idx="50">
                  <c:v>13</c:v>
                </c:pt>
                <c:pt idx="51">
                  <c:v>12.7</c:v>
                </c:pt>
                <c:pt idx="52">
                  <c:v>12.6</c:v>
                </c:pt>
                <c:pt idx="53">
                  <c:v>12.4</c:v>
                </c:pt>
                <c:pt idx="54">
                  <c:v>12.5</c:v>
                </c:pt>
                <c:pt idx="55">
                  <c:v>12.4</c:v>
                </c:pt>
                <c:pt idx="56">
                  <c:v>12.2</c:v>
                </c:pt>
                <c:pt idx="57">
                  <c:v>11.8</c:v>
                </c:pt>
                <c:pt idx="58">
                  <c:v>11.6</c:v>
                </c:pt>
                <c:pt idx="59">
                  <c:v>11.4</c:v>
                </c:pt>
                <c:pt idx="60">
                  <c:v>10.9</c:v>
                </c:pt>
                <c:pt idx="61">
                  <c:v>11</c:v>
                </c:pt>
                <c:pt idx="62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3CF-400D-886C-1BD5185E1E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88056624"/>
        <c:axId val="829756344"/>
      </c:lineChart>
      <c:dateAx>
        <c:axId val="488056624"/>
        <c:scaling>
          <c:orientation val="minMax"/>
        </c:scaling>
        <c:delete val="0"/>
        <c:axPos val="b"/>
        <c:numFmt formatCode="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9756344"/>
        <c:crosses val="autoZero"/>
        <c:auto val="1"/>
        <c:lblOffset val="100"/>
        <c:baseTimeUnit val="years"/>
        <c:majorUnit val="10"/>
        <c:majorTimeUnit val="years"/>
      </c:dateAx>
      <c:valAx>
        <c:axId val="829756344"/>
        <c:scaling>
          <c:orientation val="minMax"/>
          <c:min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8056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2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26A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2EDFE49-F702-4B31-87AC-F11E77EB3DC7}" authorId="{00000000-0000-0000-0000-000000000000}" created="2024-09-09T17:53:03.01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618"/>
      <ac:graphicFrameMk id="5" creationId="{2801C827-B8D5-005D-8575-8AF1B391B962}"/>
    </ac:deMkLst>
    <p188:txBody>
      <a:bodyPr/>
      <a:lstStyle/>
      <a:p>
        <a:r>
          <a:rPr lang="en-US"/>
          <a:t>[Mention was removed] please confirm the title for this chart is an accurate representation of the data (I was unable to find the source)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/>
        </p228:taskDetails>
      </p:ext>
    </p188:extLst>
  </p188:cm>
</p188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FD2AA804-A884-056E-1BC6-6B86645D5C8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7044C671-0236-18EC-CFE4-06FA569082F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D13FA903-F7D7-0DA8-7D0F-FF4CC7FB83A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3" name="Rectangle 5">
            <a:extLst>
              <a:ext uri="{FF2B5EF4-FFF2-40B4-BE49-F238E27FC236}">
                <a16:creationId xmlns:a16="http://schemas.microsoft.com/office/drawing/2014/main" id="{AA5EB481-9CCF-6240-3F5C-9EE78A9BE14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9334" name="Rectangle 6">
            <a:extLst>
              <a:ext uri="{FF2B5EF4-FFF2-40B4-BE49-F238E27FC236}">
                <a16:creationId xmlns:a16="http://schemas.microsoft.com/office/drawing/2014/main" id="{B75A552D-8103-50DE-51DA-AD53688D94E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5" name="Rectangle 7">
            <a:extLst>
              <a:ext uri="{FF2B5EF4-FFF2-40B4-BE49-F238E27FC236}">
                <a16:creationId xmlns:a16="http://schemas.microsoft.com/office/drawing/2014/main" id="{CC829609-B1AC-150F-F92D-D94190FD03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6A1C588-AA98-47C5-8006-557237AE9D2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BF85315D-9FDA-1C49-0BE5-DFD54CF469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27C4B57E-4A7B-1272-F7EA-E9FCB1671E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endParaRPr lang="en-US" altLang="en-US">
              <a:solidFill>
                <a:srgbClr val="005288"/>
              </a:solidFill>
              <a:latin typeface="Arial" panose="020B0604020202020204" pitchFamily="34" charset="0"/>
            </a:endParaRPr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8F782192-E0FF-1918-5933-8CFE33EFA4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C6F88F2-7DFE-4354-A18A-435CE30010D7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BF85315D-9FDA-1C49-0BE5-DFD54CF469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27C4B57E-4A7B-1272-F7EA-E9FCB1671E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endParaRPr lang="en-US" altLang="en-US">
              <a:solidFill>
                <a:srgbClr val="005288"/>
              </a:solidFill>
              <a:latin typeface="Arial" panose="020B0604020202020204" pitchFamily="34" charset="0"/>
            </a:endParaRPr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8F782192-E0FF-1918-5933-8CFE33EFA4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C6F88F2-7DFE-4354-A18A-435CE30010D7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6130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2B26B9FE-40DD-DA23-4686-E293C69DFB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1AF26707-C59E-3C8A-44C5-11D0663EE6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9EFF2802-C19D-FE16-0B46-AB66BDA5B5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C4954B4-251D-40D7-93AB-18B822A0B02B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1FC0211C-EDAF-FA42-FA65-3F9C1771C1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D32621-BDDC-0BB3-B90C-495980FD58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5288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ker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The U.S data center market is expected to reach </a:t>
            </a:r>
            <a:r>
              <a:rPr lang="en-US" b="1" ker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35 gigawatts (GW) by 2030, up from 17GW in 2022</a:t>
            </a:r>
          </a:p>
          <a:p>
            <a:pPr marL="171450" indent="-171450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5288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ker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AI deployments to reach 7GW by 2026, representing approximately 30% of total data center demand  </a:t>
            </a:r>
          </a:p>
          <a:p>
            <a:pPr marL="171450" indent="-171450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5288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ker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New capacity coming online in 2024 has already been leased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83C19673-BB36-8FEE-7D21-FD0A6B9F22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F0BADCD-420E-4F14-B62D-F8C3E03366FF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BF85315D-9FDA-1C49-0BE5-DFD54CF469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27C4B57E-4A7B-1272-F7EA-E9FCB1671E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endParaRPr lang="en-US" altLang="en-US">
              <a:solidFill>
                <a:srgbClr val="005288"/>
              </a:solidFill>
              <a:latin typeface="Arial" panose="020B0604020202020204" pitchFamily="34" charset="0"/>
            </a:endParaRPr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8F782192-E0FF-1918-5933-8CFE33EFA4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C6F88F2-7DFE-4354-A18A-435CE30010D7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9988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A6BEC0EB-8441-C72B-8848-25BFB34737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1B1A5BB7-1216-ED24-9F6A-3B6D79D842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There have been a terrific amount of headlines that either predict the end of the EV Golden Age (for example the sale of 1/3 of the Hertz EV fleet and the fact that large automakers are less bullish than they were a year ago) but there are also the numbers that show an increasing number of Americans are adopting EVs. But you can see that even within the forecast circles there is a lack of consensus. Nevertheless this is one of the trends that will continue to impact our expectations of growth. </a:t>
            </a:r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447EBE57-1571-9DFF-1F0B-64D0AB0D1B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99C505A-8035-4D6D-960F-C94175786EC8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B57F3F32-4DE1-8A97-6E7E-FF3DE7739E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15E481ED-2F79-57DF-D4A5-A44884A216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6832AA8E-6D6A-5452-FEFC-5F4BA0362D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311E54A-2D7E-46C7-9D5A-CB2BAD18D75C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DDC7AAF7-973F-3495-54C8-DFC6BF5929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F34CDB43-9FC7-C186-0317-5F61694C4E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endParaRPr lang="en-US" altLang="en-US">
              <a:solidFill>
                <a:srgbClr val="005288"/>
              </a:solidFill>
              <a:latin typeface="Arial" panose="020B0604020202020204" pitchFamily="34" charset="0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A8B4CD17-7C5E-45A8-39C8-F8C9D8AD7D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F3F02D6-908D-4439-B368-47C9A5B10A45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0046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CO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2268E2DF-75E0-11B5-5ABB-7CC89649B0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45676" y="1611928"/>
            <a:ext cx="6909018" cy="1143000"/>
          </a:xfrm>
        </p:spPr>
        <p:txBody>
          <a:bodyPr lIns="45720" anchor="b"/>
          <a:lstStyle>
            <a:lvl1pPr algn="l">
              <a:lnSpc>
                <a:spcPct val="100000"/>
              </a:lnSpc>
              <a:spcBef>
                <a:spcPts val="525"/>
              </a:spcBef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0477" y="2870472"/>
            <a:ext cx="6880623" cy="655459"/>
          </a:xfrm>
        </p:spPr>
        <p:txBody>
          <a:bodyPr lIns="45720" tIns="45720" rIns="45720" bIns="45720"/>
          <a:lstStyle>
            <a:lvl1pPr marL="0" indent="0" algn="l">
              <a:lnSpc>
                <a:spcPct val="100000"/>
              </a:lnSpc>
              <a:spcBef>
                <a:spcPts val="525"/>
              </a:spcBef>
              <a:spcAft>
                <a:spcPct val="0"/>
              </a:spcAft>
              <a:buFont typeface="Wingdings" pitchFamily="2" charset="2"/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Footer Placeholder 6">
            <a:extLst>
              <a:ext uri="{FF2B5EF4-FFF2-40B4-BE49-F238E27FC236}">
                <a16:creationId xmlns:a16="http://schemas.microsoft.com/office/drawing/2014/main" id="{D28A64CC-FDBF-9F60-7F25-49238DF5507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445000" y="6224588"/>
            <a:ext cx="4721225" cy="246062"/>
          </a:xfrm>
        </p:spPr>
        <p:txBody>
          <a:bodyPr lIns="91440"/>
          <a:lstStyle>
            <a:lvl1pPr algn="l" eaLnBrk="0" hangingPunct="0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</p:spTree>
    <p:extLst>
      <p:ext uri="{BB962C8B-B14F-4D97-AF65-F5344CB8AC3E}">
        <p14:creationId xmlns:p14="http://schemas.microsoft.com/office/powerpoint/2010/main" val="965000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Tex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9156" y="1260671"/>
            <a:ext cx="5226844" cy="491629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F534859-AE63-7B16-F4DD-6A38531AE70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AB168FB-31BD-3A09-CF3A-49E3A6E7090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A0FD4-384A-4338-895C-000691A8274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35927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9155" y="1876425"/>
            <a:ext cx="5062379" cy="4300540"/>
          </a:xfrm>
        </p:spPr>
        <p:txBody>
          <a:bodyPr/>
          <a:lstStyle>
            <a:lvl1pPr>
              <a:defRPr sz="1600"/>
            </a:lvl1pPr>
            <a:lvl2pPr>
              <a:defRPr sz="12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0468" y="1876425"/>
            <a:ext cx="5728334" cy="4300540"/>
          </a:xfrm>
        </p:spPr>
        <p:txBody>
          <a:bodyPr/>
          <a:lstStyle>
            <a:lvl1pPr>
              <a:defRPr sz="1600"/>
            </a:lvl1pPr>
            <a:lvl2pPr>
              <a:defRPr sz="12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869154" y="1233688"/>
            <a:ext cx="5062381" cy="48577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260465" y="1233688"/>
            <a:ext cx="5728335" cy="48577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41B740-AF39-59E2-9BA5-824D82ACCD00}"/>
              </a:ext>
            </a:extLst>
          </p:cNvPr>
          <p:cNvSpPr>
            <a:spLocks noGrp="1" noChangeArrowheads="1"/>
          </p:cNvSpPr>
          <p:nvPr>
            <p:ph type="ftr" sz="quarter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3A207290-AEF4-35D4-5610-386AF620A2A6}"/>
              </a:ext>
            </a:extLst>
          </p:cNvPr>
          <p:cNvSpPr>
            <a:spLocks noGrp="1" noChangeArrowheads="1"/>
          </p:cNvSpPr>
          <p:nvPr>
            <p:ph type="sldNum" sz="quarter" idx="1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F408D-23FB-4DBC-AD0E-C45B8C2CA4B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99602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- 2/3: Text Left;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7A1043B-423E-6A2F-BB7F-8412DF4FAC90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552950" y="1200150"/>
            <a:ext cx="0" cy="4979988"/>
          </a:xfrm>
          <a:prstGeom prst="line">
            <a:avLst/>
          </a:prstGeom>
          <a:solidFill>
            <a:srgbClr val="DDDDDD"/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9156" y="1200149"/>
            <a:ext cx="3441700" cy="4976815"/>
          </a:xfrm>
        </p:spPr>
        <p:txBody>
          <a:bodyPr/>
          <a:lstStyle>
            <a:lvl1pPr>
              <a:defRPr sz="1600"/>
            </a:lvl1pPr>
            <a:lvl2pPr>
              <a:defRPr sz="12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0137" y="1847850"/>
            <a:ext cx="7078665" cy="4329115"/>
          </a:xfrm>
        </p:spPr>
        <p:txBody>
          <a:bodyPr/>
          <a:lstStyle>
            <a:lvl1pPr>
              <a:defRPr sz="1600"/>
            </a:lvl1pPr>
            <a:lvl2pPr>
              <a:defRPr sz="12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910135" y="1200149"/>
            <a:ext cx="7078665" cy="48577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A5445-5A48-E76A-4C40-AEFEF9F0AAA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454ECE-5E9A-1621-A792-170423ED121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46E0A-C673-4F6F-8288-E91524B432D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01378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- 2/3: Text Left; Content Right-NO R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541EE8F-0A78-A61C-BFB9-928702C75906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552950" y="1200150"/>
            <a:ext cx="0" cy="4979988"/>
          </a:xfrm>
          <a:prstGeom prst="line">
            <a:avLst/>
          </a:prstGeom>
          <a:solidFill>
            <a:srgbClr val="DDDDDD"/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9156" y="1200149"/>
            <a:ext cx="3441700" cy="4976815"/>
          </a:xfrm>
        </p:spPr>
        <p:txBody>
          <a:bodyPr/>
          <a:lstStyle>
            <a:lvl1pPr>
              <a:defRPr sz="1600"/>
            </a:lvl1pPr>
            <a:lvl2pPr>
              <a:defRPr sz="12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1917" y="1196976"/>
            <a:ext cx="7216885" cy="4979989"/>
          </a:xfrm>
        </p:spPr>
        <p:txBody>
          <a:bodyPr/>
          <a:lstStyle>
            <a:lvl1pPr>
              <a:defRPr sz="1600"/>
            </a:lvl1pPr>
            <a:lvl2pPr>
              <a:defRPr sz="12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318F9D-C149-B007-E90F-72660CC767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280D4-6E1E-C775-BB54-CBA408047E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BD035-1C89-4D22-81DA-931FAE7965F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7748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rrow Text Left w/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80B1A3C-904C-D970-39B0-1BA50A610B92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552950" y="1200150"/>
            <a:ext cx="0" cy="4979988"/>
          </a:xfrm>
          <a:prstGeom prst="line">
            <a:avLst/>
          </a:prstGeom>
          <a:solidFill>
            <a:srgbClr val="DDDDDD"/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0744" y="1196975"/>
            <a:ext cx="3441700" cy="4979990"/>
          </a:xfrm>
        </p:spPr>
        <p:txBody>
          <a:bodyPr/>
          <a:lstStyle>
            <a:lvl1pPr>
              <a:defRPr sz="1600"/>
            </a:lvl1pPr>
            <a:lvl2pPr>
              <a:defRPr sz="12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73103C29-3525-43F7-1480-46E9BB4F55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E2A4BAB6-4718-3F70-CACC-B41310290B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C4974-CB32-4750-ACB6-94359D05DA5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62370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Heading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9156" y="1850509"/>
            <a:ext cx="5226843" cy="4326456"/>
          </a:xfrm>
        </p:spPr>
        <p:txBody>
          <a:bodyPr/>
          <a:lstStyle>
            <a:lvl1pPr>
              <a:defRPr sz="1600"/>
            </a:lvl1pPr>
            <a:lvl2pPr>
              <a:defRPr sz="12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0467" y="1181099"/>
            <a:ext cx="5728336" cy="4995865"/>
          </a:xfrm>
        </p:spPr>
        <p:txBody>
          <a:bodyPr/>
          <a:lstStyle>
            <a:lvl1pPr>
              <a:defRPr sz="1600"/>
            </a:lvl1pPr>
            <a:lvl2pPr>
              <a:defRPr sz="12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869156" y="1181099"/>
            <a:ext cx="5226844" cy="48577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D4AA3A0-6843-EE48-BB6B-78A5FE90B3DD}"/>
              </a:ext>
            </a:extLst>
          </p:cNvPr>
          <p:cNvSpPr>
            <a:spLocks noGrp="1" noChangeArrowheads="1"/>
          </p:cNvSpPr>
          <p:nvPr>
            <p:ph type="ftr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FDED4019-8C8F-BA30-2762-51923B962E85}"/>
              </a:ext>
            </a:extLst>
          </p:cNvPr>
          <p:cNvSpPr>
            <a:spLocks noGrp="1" noChangeArrowheads="1"/>
          </p:cNvSpPr>
          <p:nvPr>
            <p:ph type="sldNum" sz="quarter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0E506-4DA4-46CE-8331-44317F2C886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84732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ant content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16"/>
          </p:nvPr>
        </p:nvSpPr>
        <p:spPr>
          <a:xfrm>
            <a:off x="869156" y="1628775"/>
            <a:ext cx="5226843" cy="197167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Content Placeholder 5"/>
          <p:cNvSpPr>
            <a:spLocks noGrp="1"/>
          </p:cNvSpPr>
          <p:nvPr>
            <p:ph sz="quarter" idx="4"/>
          </p:nvPr>
        </p:nvSpPr>
        <p:spPr>
          <a:xfrm>
            <a:off x="6567488" y="1628775"/>
            <a:ext cx="5421314" cy="197167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7"/>
          </p:nvPr>
        </p:nvSpPr>
        <p:spPr>
          <a:xfrm>
            <a:off x="869155" y="1238249"/>
            <a:ext cx="5226844" cy="390526"/>
          </a:xfrm>
          <a:prstGeom prst="rect">
            <a:avLst/>
          </a:prstGeom>
          <a:solidFill>
            <a:scrgbClr r="0" g="0" b="0">
              <a:alpha val="0"/>
            </a:scrgbClr>
          </a:solidFill>
          <a:ln w="9525" algn="ctr">
            <a:noFill/>
            <a:miter lim="800000"/>
            <a:headEnd/>
            <a:tailEnd/>
          </a:ln>
        </p:spPr>
        <p:txBody>
          <a:bodyPr anchor="ctr">
            <a:noAutofit/>
          </a:bodyPr>
          <a:lstStyle>
            <a:lvl1pPr marL="0" indent="0">
              <a:buNone/>
              <a:defRPr lang="en-US" sz="1800" b="1" dirty="0" smtClean="0">
                <a:solidFill>
                  <a:srgbClr val="005288"/>
                </a:solidFill>
                <a:latin typeface="Arial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50957" y="1238249"/>
            <a:ext cx="5437845" cy="390526"/>
          </a:xfrm>
          <a:prstGeom prst="rect">
            <a:avLst/>
          </a:prstGeom>
          <a:solidFill>
            <a:scrgbClr r="0" g="0" b="0">
              <a:alpha val="0"/>
            </a:scrgbClr>
          </a:solidFill>
          <a:ln w="9525" algn="ctr">
            <a:noFill/>
            <a:miter lim="800000"/>
            <a:headEnd/>
            <a:tailEnd/>
          </a:ln>
        </p:spPr>
        <p:txBody>
          <a:bodyPr anchor="ctr">
            <a:noAutofit/>
          </a:bodyPr>
          <a:lstStyle>
            <a:lvl1pPr marL="0" indent="0">
              <a:buNone/>
              <a:defRPr lang="en-US" sz="1800" b="1" dirty="0" smtClean="0">
                <a:solidFill>
                  <a:srgbClr val="005288"/>
                </a:solidFill>
                <a:latin typeface="Arial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half" idx="13"/>
          </p:nvPr>
        </p:nvSpPr>
        <p:spPr>
          <a:xfrm>
            <a:off x="869156" y="4204934"/>
            <a:ext cx="5226843" cy="197167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14"/>
          </p:nvPr>
        </p:nvSpPr>
        <p:spPr>
          <a:xfrm>
            <a:off x="6567488" y="4204934"/>
            <a:ext cx="5421314" cy="197167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8"/>
          </p:nvPr>
        </p:nvSpPr>
        <p:spPr>
          <a:xfrm>
            <a:off x="869155" y="3814408"/>
            <a:ext cx="5226844" cy="390526"/>
          </a:xfrm>
          <a:prstGeom prst="rect">
            <a:avLst/>
          </a:prstGeom>
          <a:solidFill>
            <a:scrgbClr r="0" g="0" b="0">
              <a:alpha val="0"/>
            </a:scrgbClr>
          </a:solidFill>
          <a:ln w="9525" algn="ctr">
            <a:noFill/>
            <a:miter lim="800000"/>
            <a:headEnd/>
            <a:tailEnd/>
          </a:ln>
        </p:spPr>
        <p:txBody>
          <a:bodyPr anchor="ctr">
            <a:noAutofit/>
          </a:bodyPr>
          <a:lstStyle>
            <a:lvl1pPr marL="0" indent="0">
              <a:buNone/>
              <a:defRPr lang="en-US" sz="1800" b="1" dirty="0" smtClean="0">
                <a:solidFill>
                  <a:srgbClr val="005288"/>
                </a:solidFill>
                <a:latin typeface="Arial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6550957" y="3814408"/>
            <a:ext cx="5437845" cy="390526"/>
          </a:xfrm>
          <a:prstGeom prst="rect">
            <a:avLst/>
          </a:prstGeom>
          <a:solidFill>
            <a:scrgbClr r="0" g="0" b="0">
              <a:alpha val="0"/>
            </a:scrgbClr>
          </a:solidFill>
          <a:ln w="9525" algn="ctr">
            <a:noFill/>
            <a:miter lim="800000"/>
            <a:headEnd/>
            <a:tailEnd/>
          </a:ln>
        </p:spPr>
        <p:txBody>
          <a:bodyPr anchor="ctr">
            <a:noAutofit/>
          </a:bodyPr>
          <a:lstStyle>
            <a:lvl1pPr marL="0" indent="0">
              <a:buNone/>
              <a:defRPr lang="en-US" sz="1800" b="1" dirty="0" smtClean="0">
                <a:solidFill>
                  <a:srgbClr val="005288"/>
                </a:solidFill>
                <a:latin typeface="Arial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469D5C6-2B6C-9D63-B0C6-642610C18D7D}"/>
              </a:ext>
            </a:extLst>
          </p:cNvPr>
          <p:cNvSpPr>
            <a:spLocks noGrp="1" noChangeArrowheads="1"/>
          </p:cNvSpPr>
          <p:nvPr>
            <p:ph type="ftr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493C583A-5F9E-BF68-C2A0-8CB48A8C6E0E}"/>
              </a:ext>
            </a:extLst>
          </p:cNvPr>
          <p:cNvSpPr>
            <a:spLocks noGrp="1" noChangeArrowheads="1"/>
          </p:cNvSpPr>
          <p:nvPr>
            <p:ph type="sldNum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16069-CCA2-47E3-9903-8E7D060164B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60308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ant content NO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16"/>
          </p:nvPr>
        </p:nvSpPr>
        <p:spPr>
          <a:xfrm>
            <a:off x="869156" y="1212610"/>
            <a:ext cx="5226843" cy="242887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Content Placeholder 5"/>
          <p:cNvSpPr>
            <a:spLocks noGrp="1"/>
          </p:cNvSpPr>
          <p:nvPr>
            <p:ph sz="quarter" idx="4"/>
          </p:nvPr>
        </p:nvSpPr>
        <p:spPr>
          <a:xfrm>
            <a:off x="6259105" y="1212610"/>
            <a:ext cx="5729697" cy="242887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half" idx="13"/>
          </p:nvPr>
        </p:nvSpPr>
        <p:spPr>
          <a:xfrm>
            <a:off x="869156" y="3763489"/>
            <a:ext cx="5226843" cy="242887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14"/>
          </p:nvPr>
        </p:nvSpPr>
        <p:spPr>
          <a:xfrm>
            <a:off x="6259105" y="3763489"/>
            <a:ext cx="5729697" cy="242887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C56E324B-3F89-B9A1-FE93-52095883653A}"/>
              </a:ext>
            </a:extLst>
          </p:cNvPr>
          <p:cNvSpPr>
            <a:spLocks noGrp="1" noChangeArrowheads="1"/>
          </p:cNvSpPr>
          <p:nvPr>
            <p:ph type="ftr" sz="quarter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CAFDC7A0-0589-6C43-1748-588B6B386EB7}"/>
              </a:ext>
            </a:extLst>
          </p:cNvPr>
          <p:cNvSpPr>
            <a:spLocks noGrp="1" noChangeArrowheads="1"/>
          </p:cNvSpPr>
          <p:nvPr>
            <p:ph type="sldNum" sz="quarter" idx="1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D82A4-F571-4D49-8EFD-27868D4455D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35069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63F74370-9927-23EF-21B9-B22C3F3D40D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46E40DFE-E72D-E09A-2F8E-17B1AA27158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42616-8797-475F-9DAA-CEB1BA10683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023817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for large graphic o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B10735D5-27A8-4710-978E-EBD0711219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047750"/>
            <a:ext cx="12192000" cy="5229225"/>
          </a:xfr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D79BA0-985F-E3B3-DFFA-44051809A97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F99D99-8782-C77F-7C10-505D5EC4B0F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015E5-1A86-4B21-9BAF-2750D834C52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35798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8447C10E-FA30-E120-A62F-08565A188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45676" y="1611928"/>
            <a:ext cx="6909018" cy="1143000"/>
          </a:xfrm>
        </p:spPr>
        <p:txBody>
          <a:bodyPr lIns="45720" anchor="b"/>
          <a:lstStyle>
            <a:lvl1pPr algn="l">
              <a:lnSpc>
                <a:spcPct val="100000"/>
              </a:lnSpc>
              <a:spcBef>
                <a:spcPts val="525"/>
              </a:spcBef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0477" y="2870472"/>
            <a:ext cx="6880623" cy="655459"/>
          </a:xfrm>
        </p:spPr>
        <p:txBody>
          <a:bodyPr lIns="45720" tIns="45720" rIns="45720" bIns="45720"/>
          <a:lstStyle>
            <a:lvl1pPr marL="0" indent="0" algn="l">
              <a:lnSpc>
                <a:spcPct val="100000"/>
              </a:lnSpc>
              <a:spcBef>
                <a:spcPts val="525"/>
              </a:spcBef>
              <a:spcAft>
                <a:spcPct val="0"/>
              </a:spcAft>
              <a:buFont typeface="Wingdings" pitchFamily="2" charset="2"/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Footer Placeholder 6">
            <a:extLst>
              <a:ext uri="{FF2B5EF4-FFF2-40B4-BE49-F238E27FC236}">
                <a16:creationId xmlns:a16="http://schemas.microsoft.com/office/drawing/2014/main" id="{A3283006-8365-38D0-943C-1A0EE928552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445000" y="6224588"/>
            <a:ext cx="4721225" cy="246062"/>
          </a:xfrm>
        </p:spPr>
        <p:txBody>
          <a:bodyPr lIns="91440"/>
          <a:lstStyle>
            <a:lvl1pPr algn="l" eaLnBrk="0" hangingPunct="0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</p:spTree>
    <p:extLst>
      <p:ext uri="{BB962C8B-B14F-4D97-AF65-F5344CB8AC3E}">
        <p14:creationId xmlns:p14="http://schemas.microsoft.com/office/powerpoint/2010/main" val="2778149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56A0DCF3-D8BD-F8C8-6346-F38A2E45825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C4903BB3-26A6-609D-F1EC-60B14667D86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FF62C-EF86-436A-8BF0-B741BC30510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1413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008E3-D22F-47CC-8315-62B10E9EA2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1EDFC02-CD7A-AE43-480F-1721CBF7DD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363" y="1156730"/>
            <a:ext cx="11120437" cy="400108"/>
          </a:xfrm>
        </p:spPr>
        <p:txBody>
          <a:bodyPr wrap="square">
            <a:sp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338137" indent="0">
              <a:buNone/>
              <a:defRPr/>
            </a:lvl2pPr>
            <a:lvl3pPr marL="674687" indent="0">
              <a:buNone/>
              <a:defRPr/>
            </a:lvl3pPr>
            <a:lvl4pPr marL="977900" indent="0">
              <a:buNone/>
              <a:defRPr/>
            </a:lvl4pPr>
            <a:lvl5pPr marL="1143000" indent="0">
              <a:buNone/>
              <a:defRPr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194E26C-B219-EA07-2006-995F6EC6FC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8363" y="6405903"/>
            <a:ext cx="9151937" cy="230886"/>
          </a:xfr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+mj-lt"/>
              </a:defRPr>
            </a:lvl1pPr>
            <a:lvl2pPr marL="338137" indent="0">
              <a:buNone/>
              <a:defRPr/>
            </a:lvl2pPr>
            <a:lvl3pPr marL="674687" indent="0">
              <a:buNone/>
              <a:defRPr/>
            </a:lvl3pPr>
            <a:lvl4pPr marL="977900" indent="0">
              <a:buNone/>
              <a:defRPr/>
            </a:lvl4pPr>
            <a:lvl5pPr marL="1143000" indent="0">
              <a:buNone/>
              <a:defRPr/>
            </a:lvl5pPr>
          </a:lstStyle>
          <a:p>
            <a:pPr lvl="0"/>
            <a:r>
              <a:rPr lang="en-US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3397114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008E3-D22F-47CC-8315-62B10E9EA2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194E26C-B219-EA07-2006-995F6EC6FC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8363" y="6405903"/>
            <a:ext cx="9151937" cy="230886"/>
          </a:xfrm>
        </p:spPr>
        <p:txBody>
          <a:bodyPr anchor="t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tx2"/>
                </a:solidFill>
                <a:latin typeface="+mj-lt"/>
              </a:defRPr>
            </a:lvl1pPr>
            <a:lvl2pPr marL="338137" indent="0">
              <a:buNone/>
              <a:defRPr/>
            </a:lvl2pPr>
            <a:lvl3pPr marL="674687" indent="0">
              <a:buNone/>
              <a:defRPr/>
            </a:lvl3pPr>
            <a:lvl4pPr marL="977900" indent="0">
              <a:buNone/>
              <a:defRPr/>
            </a:lvl4pPr>
            <a:lvl5pPr marL="1143000" indent="0">
              <a:buNone/>
              <a:defRPr/>
            </a:lvl5pPr>
          </a:lstStyle>
          <a:p>
            <a:pPr lvl="0"/>
            <a:r>
              <a:rPr lang="en-US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3225628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4 INDUST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830DE6-EB57-4F27-A8C3-FA400B8A24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45676" y="1611928"/>
            <a:ext cx="6909018" cy="1143000"/>
          </a:xfrm>
        </p:spPr>
        <p:txBody>
          <a:bodyPr lIns="45720" tIns="45720" rIns="45720" bIns="45720" anchor="b" anchorCtr="0"/>
          <a:lstStyle>
            <a:lvl1pPr algn="l">
              <a:lnSpc>
                <a:spcPct val="100000"/>
              </a:lnSpc>
              <a:spcBef>
                <a:spcPts val="525"/>
              </a:spcBef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460477" y="2870472"/>
            <a:ext cx="6880623" cy="655459"/>
          </a:xfrm>
        </p:spPr>
        <p:txBody>
          <a:bodyPr lIns="45720" tIns="45720" rIns="45720" bIns="45720" anchor="t" anchorCtr="0"/>
          <a:lstStyle>
            <a:lvl1pPr marL="0" indent="0" algn="l">
              <a:lnSpc>
                <a:spcPct val="100000"/>
              </a:lnSpc>
              <a:spcBef>
                <a:spcPts val="525"/>
              </a:spcBef>
              <a:spcAft>
                <a:spcPct val="0"/>
              </a:spcAft>
              <a:buFont typeface="Wingdings" pitchFamily="2" charset="2"/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5677" y="6224954"/>
            <a:ext cx="472118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eaLnBrk="0" hangingPunct="0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[CLICK INSERT&gt;HEADER &amp; FOOTER TO ADD CUSTOM FOOTER TEXT]</a:t>
            </a:r>
          </a:p>
        </p:txBody>
      </p:sp>
    </p:spTree>
    <p:extLst>
      <p:ext uri="{BB962C8B-B14F-4D97-AF65-F5344CB8AC3E}">
        <p14:creationId xmlns:p14="http://schemas.microsoft.com/office/powerpoint/2010/main" val="11640987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2F0695-57D1-4081-96D5-4DE19D5512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45676" y="1611928"/>
            <a:ext cx="6909018" cy="1143000"/>
          </a:xfrm>
        </p:spPr>
        <p:txBody>
          <a:bodyPr lIns="45720" tIns="45720" rIns="45720" bIns="45720" anchor="b" anchorCtr="0"/>
          <a:lstStyle>
            <a:lvl1pPr algn="l">
              <a:lnSpc>
                <a:spcPct val="100000"/>
              </a:lnSpc>
              <a:spcBef>
                <a:spcPts val="525"/>
              </a:spcBef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460477" y="2870472"/>
            <a:ext cx="6880623" cy="655459"/>
          </a:xfrm>
        </p:spPr>
        <p:txBody>
          <a:bodyPr lIns="45720" tIns="45720" rIns="45720" bIns="45720" anchor="t" anchorCtr="0"/>
          <a:lstStyle>
            <a:lvl1pPr marL="0" indent="0" algn="l">
              <a:lnSpc>
                <a:spcPct val="100000"/>
              </a:lnSpc>
              <a:spcBef>
                <a:spcPts val="525"/>
              </a:spcBef>
              <a:spcAft>
                <a:spcPct val="0"/>
              </a:spcAft>
              <a:buFont typeface="Wingdings" pitchFamily="2" charset="2"/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17842841-66F9-4F7F-8872-7B6E7EE05ED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5677" y="6224954"/>
            <a:ext cx="472118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eaLnBrk="0" hangingPunct="0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[CLICK INSERT&gt;HEADER &amp; FOOTER TO ADD CUSTOM FOOTER TEXT]</a:t>
            </a:r>
          </a:p>
        </p:txBody>
      </p:sp>
    </p:spTree>
    <p:extLst>
      <p:ext uri="{BB962C8B-B14F-4D97-AF65-F5344CB8AC3E}">
        <p14:creationId xmlns:p14="http://schemas.microsoft.com/office/powerpoint/2010/main" val="35004736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P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A9A8933-9B44-41B5-BF86-93E7090CCB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45676" y="1611928"/>
            <a:ext cx="6909018" cy="1143000"/>
          </a:xfrm>
        </p:spPr>
        <p:txBody>
          <a:bodyPr lIns="45720" tIns="45720" rIns="45720" bIns="45720" anchor="b" anchorCtr="0"/>
          <a:lstStyle>
            <a:lvl1pPr algn="l">
              <a:lnSpc>
                <a:spcPct val="100000"/>
              </a:lnSpc>
              <a:spcBef>
                <a:spcPts val="525"/>
              </a:spcBef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460477" y="2870472"/>
            <a:ext cx="6880623" cy="655459"/>
          </a:xfrm>
        </p:spPr>
        <p:txBody>
          <a:bodyPr lIns="45720" tIns="45720" rIns="45720" bIns="45720" anchor="t" anchorCtr="0"/>
          <a:lstStyle>
            <a:lvl1pPr marL="0" indent="0" algn="l">
              <a:lnSpc>
                <a:spcPct val="100000"/>
              </a:lnSpc>
              <a:spcBef>
                <a:spcPts val="525"/>
              </a:spcBef>
              <a:spcAft>
                <a:spcPct val="0"/>
              </a:spcAft>
              <a:buFont typeface="Wingdings" pitchFamily="2" charset="2"/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E95B0051-5AE6-4EBA-9257-27156FE2501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5677" y="6224954"/>
            <a:ext cx="472118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eaLnBrk="0" hangingPunct="0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[CLICK INSERT&gt;HEADER &amp; FOOTER TO ADD CUSTOM FOOTER TEXT]</a:t>
            </a:r>
          </a:p>
        </p:txBody>
      </p:sp>
    </p:spTree>
    <p:extLst>
      <p:ext uri="{BB962C8B-B14F-4D97-AF65-F5344CB8AC3E}">
        <p14:creationId xmlns:p14="http://schemas.microsoft.com/office/powerpoint/2010/main" val="526519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CO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DE7FE7E-2FBA-46A8-9EA1-1CEDD1BEF9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45676" y="1611928"/>
            <a:ext cx="6909018" cy="1143000"/>
          </a:xfrm>
        </p:spPr>
        <p:txBody>
          <a:bodyPr lIns="45720" tIns="45720" rIns="45720" bIns="45720" anchor="b" anchorCtr="0"/>
          <a:lstStyle>
            <a:lvl1pPr algn="l">
              <a:lnSpc>
                <a:spcPct val="100000"/>
              </a:lnSpc>
              <a:spcBef>
                <a:spcPts val="525"/>
              </a:spcBef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460477" y="2870472"/>
            <a:ext cx="6880623" cy="655459"/>
          </a:xfrm>
        </p:spPr>
        <p:txBody>
          <a:bodyPr lIns="45720" tIns="45720" rIns="45720" bIns="45720" anchor="t" anchorCtr="0"/>
          <a:lstStyle>
            <a:lvl1pPr marL="0" indent="0" algn="l">
              <a:lnSpc>
                <a:spcPct val="100000"/>
              </a:lnSpc>
              <a:spcBef>
                <a:spcPts val="525"/>
              </a:spcBef>
              <a:spcAft>
                <a:spcPct val="0"/>
              </a:spcAft>
              <a:buFont typeface="Wingdings" pitchFamily="2" charset="2"/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F0E3D4CC-30C3-4BCD-97E1-3BAC19A9DE7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5677" y="6224954"/>
            <a:ext cx="472118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eaLnBrk="0" hangingPunct="0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[CLICK INSERT&gt;HEADER &amp; FOOTER TO ADD CUSTOM FOOTER TEXT]</a:t>
            </a:r>
          </a:p>
        </p:txBody>
      </p:sp>
    </p:spTree>
    <p:extLst>
      <p:ext uri="{BB962C8B-B14F-4D97-AF65-F5344CB8AC3E}">
        <p14:creationId xmlns:p14="http://schemas.microsoft.com/office/powerpoint/2010/main" val="33700821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3284C-DDE5-40B3-98DC-BAB1BC915E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45676" y="1611928"/>
            <a:ext cx="6909018" cy="1143000"/>
          </a:xfrm>
        </p:spPr>
        <p:txBody>
          <a:bodyPr lIns="45720" tIns="45720" rIns="45720" bIns="45720" anchor="b" anchorCtr="0"/>
          <a:lstStyle>
            <a:lvl1pPr algn="l">
              <a:lnSpc>
                <a:spcPct val="100000"/>
              </a:lnSpc>
              <a:spcBef>
                <a:spcPts val="525"/>
              </a:spcBef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460477" y="2870472"/>
            <a:ext cx="6880623" cy="655459"/>
          </a:xfrm>
        </p:spPr>
        <p:txBody>
          <a:bodyPr lIns="45720" tIns="45720" rIns="45720" bIns="45720" anchor="t" anchorCtr="0"/>
          <a:lstStyle>
            <a:lvl1pPr marL="0" indent="0" algn="l">
              <a:lnSpc>
                <a:spcPct val="100000"/>
              </a:lnSpc>
              <a:spcBef>
                <a:spcPts val="525"/>
              </a:spcBef>
              <a:spcAft>
                <a:spcPct val="0"/>
              </a:spcAft>
              <a:buFont typeface="Wingdings" pitchFamily="2" charset="2"/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4EAC0A43-37AC-43EA-9DA7-14372BC9D62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5677" y="6224954"/>
            <a:ext cx="472118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eaLnBrk="0" hangingPunct="0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[CLICK INSERT&gt;HEADER &amp; FOOTER TO ADD CUSTOM FOOTER TEXT]</a:t>
            </a:r>
          </a:p>
        </p:txBody>
      </p:sp>
    </p:spTree>
    <p:extLst>
      <p:ext uri="{BB962C8B-B14F-4D97-AF65-F5344CB8AC3E}">
        <p14:creationId xmlns:p14="http://schemas.microsoft.com/office/powerpoint/2010/main" val="17846064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FB4090-122A-44ED-9C3C-E8BFE90603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45676" y="1611928"/>
            <a:ext cx="6909018" cy="1143000"/>
          </a:xfrm>
        </p:spPr>
        <p:txBody>
          <a:bodyPr lIns="45720" tIns="45720" rIns="45720" bIns="45720" anchor="b" anchorCtr="0"/>
          <a:lstStyle>
            <a:lvl1pPr algn="l">
              <a:lnSpc>
                <a:spcPct val="100000"/>
              </a:lnSpc>
              <a:spcBef>
                <a:spcPts val="525"/>
              </a:spcBef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460477" y="2870472"/>
            <a:ext cx="6880623" cy="655459"/>
          </a:xfrm>
        </p:spPr>
        <p:txBody>
          <a:bodyPr lIns="45720" tIns="45720" rIns="45720" bIns="45720" anchor="t" anchorCtr="0"/>
          <a:lstStyle>
            <a:lvl1pPr marL="0" indent="0" algn="l">
              <a:lnSpc>
                <a:spcPct val="100000"/>
              </a:lnSpc>
              <a:spcBef>
                <a:spcPts val="525"/>
              </a:spcBef>
              <a:spcAft>
                <a:spcPct val="0"/>
              </a:spcAft>
              <a:buFont typeface="Wingdings" pitchFamily="2" charset="2"/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97BEE0DF-6729-4644-99E8-365D7178E8E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5677" y="6224954"/>
            <a:ext cx="472118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eaLnBrk="0" hangingPunct="0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[CLICK INSERT&gt;HEADER &amp; FOOTER TO ADD CUSTOM FOOTER TEXT]</a:t>
            </a:r>
          </a:p>
        </p:txBody>
      </p:sp>
    </p:spTree>
    <p:extLst>
      <p:ext uri="{BB962C8B-B14F-4D97-AF65-F5344CB8AC3E}">
        <p14:creationId xmlns:p14="http://schemas.microsoft.com/office/powerpoint/2010/main" val="35248048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7EE3574-ED02-4895-9B4A-7175DD740A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45676" y="1611928"/>
            <a:ext cx="6909018" cy="1143000"/>
          </a:xfrm>
        </p:spPr>
        <p:txBody>
          <a:bodyPr lIns="45720" tIns="45720" rIns="45720" bIns="45720" anchor="b" anchorCtr="0"/>
          <a:lstStyle>
            <a:lvl1pPr algn="l">
              <a:lnSpc>
                <a:spcPct val="100000"/>
              </a:lnSpc>
              <a:spcBef>
                <a:spcPts val="525"/>
              </a:spcBef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460477" y="2870472"/>
            <a:ext cx="6880623" cy="655459"/>
          </a:xfrm>
        </p:spPr>
        <p:txBody>
          <a:bodyPr lIns="45720" tIns="45720" rIns="45720" bIns="45720" anchor="t" anchorCtr="0"/>
          <a:lstStyle>
            <a:lvl1pPr marL="0" indent="0" algn="l">
              <a:lnSpc>
                <a:spcPct val="100000"/>
              </a:lnSpc>
              <a:spcBef>
                <a:spcPts val="525"/>
              </a:spcBef>
              <a:spcAft>
                <a:spcPct val="0"/>
              </a:spcAft>
              <a:buFont typeface="Wingdings" pitchFamily="2" charset="2"/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5677" y="6396404"/>
            <a:ext cx="472118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eaLnBrk="0" hangingPunct="0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8EB3EC0C-BDBB-4126-A8A5-2C1D22B589D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01450" y="6390568"/>
            <a:ext cx="38735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defRPr sz="1000">
                <a:solidFill>
                  <a:schemeClr val="tx2"/>
                </a:solidFill>
              </a:defRPr>
            </a:lvl1pPr>
          </a:lstStyle>
          <a:p>
            <a:fld id="{240EA3EE-AED1-4271-9E65-2BFAC2989D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88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2551EC98-3A54-1B3C-A8D0-162A428F5F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45676" y="1611928"/>
            <a:ext cx="6909018" cy="1143000"/>
          </a:xfrm>
        </p:spPr>
        <p:txBody>
          <a:bodyPr lIns="45720" anchor="b"/>
          <a:lstStyle>
            <a:lvl1pPr algn="l">
              <a:lnSpc>
                <a:spcPct val="100000"/>
              </a:lnSpc>
              <a:spcBef>
                <a:spcPts val="525"/>
              </a:spcBef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0477" y="2870472"/>
            <a:ext cx="6880623" cy="655459"/>
          </a:xfrm>
        </p:spPr>
        <p:txBody>
          <a:bodyPr lIns="45720" tIns="45720" rIns="45720" bIns="45720"/>
          <a:lstStyle>
            <a:lvl1pPr marL="0" indent="0" algn="l">
              <a:lnSpc>
                <a:spcPct val="100000"/>
              </a:lnSpc>
              <a:spcBef>
                <a:spcPts val="525"/>
              </a:spcBef>
              <a:spcAft>
                <a:spcPct val="0"/>
              </a:spcAft>
              <a:buFont typeface="Wingdings" pitchFamily="2" charset="2"/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Footer Placeholder 6">
            <a:extLst>
              <a:ext uri="{FF2B5EF4-FFF2-40B4-BE49-F238E27FC236}">
                <a16:creationId xmlns:a16="http://schemas.microsoft.com/office/drawing/2014/main" id="{71C34644-57F3-6B41-E31B-B143DA438AE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445000" y="6396038"/>
            <a:ext cx="4721225" cy="246062"/>
          </a:xfrm>
        </p:spPr>
        <p:txBody>
          <a:bodyPr lIns="91440"/>
          <a:lstStyle>
            <a:lvl1pPr algn="l" eaLnBrk="0" hangingPunct="0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651B5BBF-67DD-64E0-74E0-432BA4AEF53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3A0C2-7EBA-4C47-AAF5-D2A09BF2B92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631209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l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585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ll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l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089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Table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69156" y="1895474"/>
            <a:ext cx="11119648" cy="4284665"/>
          </a:xfrm>
        </p:spPr>
        <p:txBody>
          <a:bodyPr l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69151" y="1292267"/>
            <a:ext cx="11119649" cy="485775"/>
          </a:xfrm>
          <a:prstGeom prst="rect">
            <a:avLst/>
          </a:prstGeom>
          <a:ln>
            <a:noFill/>
          </a:ln>
        </p:spPr>
        <p:txBody>
          <a:bodyPr lIns="0" anchor="ctr" anchorCtr="0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0302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Table with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69156" y="1895474"/>
            <a:ext cx="11119647" cy="4284667"/>
          </a:xfrm>
        </p:spPr>
        <p:txBody>
          <a:bodyPr l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69156" y="1219201"/>
            <a:ext cx="11119646" cy="569778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350"/>
              </a:spcBef>
              <a:spcAft>
                <a:spcPts val="450"/>
              </a:spcAft>
              <a:buClr>
                <a:srgbClr val="005288"/>
              </a:buClr>
              <a:buSzPct val="100000"/>
              <a:buFont typeface="Wingdings" panose="05000000000000000000" pitchFamily="2" charset="2"/>
              <a:buNone/>
              <a:tabLst/>
              <a:defRPr sz="13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06595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lIns="0"/>
          <a:lstStyle>
            <a:lvl1pPr marL="342900" indent="-342900">
              <a:spcBef>
                <a:spcPts val="1800"/>
              </a:spcBef>
              <a:spcAft>
                <a:spcPts val="0"/>
              </a:spcAft>
              <a:buFont typeface="+mj-lt"/>
              <a:buAutoNum type="arabicPeriod"/>
              <a:defRPr sz="2000"/>
            </a:lvl1pPr>
            <a:lvl2pPr marL="742950" indent="-233363">
              <a:defRPr sz="1600"/>
            </a:lvl2pPr>
            <a:lvl3pPr marL="914400" indent="-125413">
              <a:defRPr sz="1400"/>
            </a:lvl3pPr>
            <a:lvl4pPr marL="1257300" indent="-165100">
              <a:defRPr sz="1200"/>
            </a:lvl4pPr>
            <a:lvl5pPr marL="1485900" indent="-171450"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633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69156" y="1260671"/>
            <a:ext cx="5055394" cy="4916292"/>
          </a:xfrm>
        </p:spPr>
        <p:txBody>
          <a:bodyPr l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67452" y="1260671"/>
            <a:ext cx="5721350" cy="4916292"/>
          </a:xfrm>
        </p:spPr>
        <p:txBody>
          <a:bodyPr l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26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Text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67450" y="1260671"/>
            <a:ext cx="5650017" cy="4916292"/>
          </a:xfrm>
        </p:spPr>
        <p:txBody>
          <a:bodyPr l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335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Tex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69156" y="1260671"/>
            <a:ext cx="5226844" cy="4916292"/>
          </a:xfrm>
        </p:spPr>
        <p:txBody>
          <a:bodyPr l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04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69155" y="1876425"/>
            <a:ext cx="5062379" cy="4300540"/>
          </a:xfrm>
        </p:spPr>
        <p:txBody>
          <a:bodyPr lIns="0"/>
          <a:lstStyle>
            <a:lvl1pPr>
              <a:defRPr sz="1600"/>
            </a:lvl1pPr>
            <a:lvl2pPr>
              <a:defRPr sz="12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60468" y="1876425"/>
            <a:ext cx="5728334" cy="4300540"/>
          </a:xfrm>
        </p:spPr>
        <p:txBody>
          <a:bodyPr lIns="0"/>
          <a:lstStyle>
            <a:lvl1pPr>
              <a:defRPr sz="1600"/>
            </a:lvl1pPr>
            <a:lvl2pPr>
              <a:defRPr sz="12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69154" y="1233688"/>
            <a:ext cx="5062381" cy="485775"/>
          </a:xfrm>
          <a:prstGeom prst="rect">
            <a:avLst/>
          </a:prstGeom>
          <a:ln>
            <a:noFill/>
          </a:ln>
        </p:spPr>
        <p:txBody>
          <a:bodyPr lIns="0" anchor="ctr" anchorCtr="0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6260465" y="1233688"/>
            <a:ext cx="5728335" cy="485775"/>
          </a:xfrm>
          <a:prstGeom prst="rect">
            <a:avLst/>
          </a:prstGeom>
          <a:ln>
            <a:noFill/>
          </a:ln>
        </p:spPr>
        <p:txBody>
          <a:bodyPr lIns="0" anchor="ctr" anchorCtr="0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8370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- 2/3: Text Left;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69156" y="1200149"/>
            <a:ext cx="3441700" cy="4976815"/>
          </a:xfrm>
        </p:spPr>
        <p:txBody>
          <a:bodyPr lIns="0"/>
          <a:lstStyle>
            <a:lvl1pPr>
              <a:defRPr sz="1600"/>
            </a:lvl1pPr>
            <a:lvl2pPr>
              <a:defRPr sz="12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910137" y="1847850"/>
            <a:ext cx="7078665" cy="4329115"/>
          </a:xfrm>
        </p:spPr>
        <p:txBody>
          <a:bodyPr lIns="0"/>
          <a:lstStyle>
            <a:lvl1pPr>
              <a:defRPr sz="1600"/>
            </a:lvl1pPr>
            <a:lvl2pPr>
              <a:defRPr sz="12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4910135" y="1200149"/>
            <a:ext cx="7078665" cy="485775"/>
          </a:xfrm>
          <a:prstGeom prst="rect">
            <a:avLst/>
          </a:prstGeom>
          <a:ln>
            <a:noFill/>
          </a:ln>
        </p:spPr>
        <p:txBody>
          <a:bodyPr lIns="0" anchor="ctr" anchorCtr="0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Straight Connector 8"/>
          <p:cNvCxnSpPr>
            <a:cxnSpLocks/>
          </p:cNvCxnSpPr>
          <p:nvPr userDrawn="1"/>
        </p:nvCxnSpPr>
        <p:spPr bwMode="auto">
          <a:xfrm>
            <a:off x="4552157" y="1200149"/>
            <a:ext cx="0" cy="4979989"/>
          </a:xfrm>
          <a:prstGeom prst="line">
            <a:avLst/>
          </a:prstGeom>
          <a:solidFill>
            <a:srgbClr val="DDDDDD"/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72667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68E9538-DA99-13CD-7FCA-2C3C8B959C3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23D22DB6-AD83-63B6-DAC5-0BE46325067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BED5B-CE32-4904-8661-36AE23C6D8F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599753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- 2/3: Text Left; Content Right-NO R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69156" y="1200149"/>
            <a:ext cx="3441700" cy="4976815"/>
          </a:xfrm>
        </p:spPr>
        <p:txBody>
          <a:bodyPr lIns="0"/>
          <a:lstStyle>
            <a:lvl1pPr>
              <a:defRPr sz="1600"/>
            </a:lvl1pPr>
            <a:lvl2pPr>
              <a:defRPr sz="12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71917" y="1196976"/>
            <a:ext cx="7216885" cy="4979989"/>
          </a:xfrm>
        </p:spPr>
        <p:txBody>
          <a:bodyPr lIns="0"/>
          <a:lstStyle>
            <a:lvl1pPr>
              <a:defRPr sz="1600"/>
            </a:lvl1pPr>
            <a:lvl2pPr>
              <a:defRPr sz="12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>
            <a:cxnSpLocks/>
          </p:cNvCxnSpPr>
          <p:nvPr userDrawn="1"/>
        </p:nvCxnSpPr>
        <p:spPr bwMode="auto">
          <a:xfrm>
            <a:off x="4552157" y="1200149"/>
            <a:ext cx="0" cy="4979989"/>
          </a:xfrm>
          <a:prstGeom prst="line">
            <a:avLst/>
          </a:prstGeom>
          <a:solidFill>
            <a:srgbClr val="DDDDDD"/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786687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rrow Text Left w/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70744" y="1196975"/>
            <a:ext cx="3441700" cy="4979990"/>
          </a:xfrm>
        </p:spPr>
        <p:txBody>
          <a:bodyPr lIns="0"/>
          <a:lstStyle>
            <a:lvl1pPr>
              <a:defRPr sz="1600"/>
            </a:lvl1pPr>
            <a:lvl2pPr>
              <a:defRPr sz="12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1F4D33-6759-4257-84F5-031BA77BB95E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552157" y="1200149"/>
            <a:ext cx="0" cy="4979989"/>
          </a:xfrm>
          <a:prstGeom prst="line">
            <a:avLst/>
          </a:prstGeom>
          <a:solidFill>
            <a:srgbClr val="DDDDDD"/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9453429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Heading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69156" y="1850509"/>
            <a:ext cx="5226843" cy="4326456"/>
          </a:xfrm>
        </p:spPr>
        <p:txBody>
          <a:bodyPr lIns="0"/>
          <a:lstStyle>
            <a:lvl1pPr>
              <a:defRPr sz="1600"/>
            </a:lvl1pPr>
            <a:lvl2pPr>
              <a:defRPr sz="12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60467" y="1181099"/>
            <a:ext cx="5728336" cy="4995865"/>
          </a:xfrm>
        </p:spPr>
        <p:txBody>
          <a:bodyPr lIns="0"/>
          <a:lstStyle>
            <a:lvl1pPr>
              <a:defRPr sz="1600"/>
            </a:lvl1pPr>
            <a:lvl2pPr>
              <a:defRPr sz="12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69156" y="1181099"/>
            <a:ext cx="5226844" cy="485775"/>
          </a:xfrm>
          <a:prstGeom prst="rect">
            <a:avLst/>
          </a:prstGeom>
          <a:ln>
            <a:noFill/>
          </a:ln>
        </p:spPr>
        <p:txBody>
          <a:bodyPr lIns="0" anchor="ctr" anchorCtr="0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888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ant content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half" idx="16"/>
          </p:nvPr>
        </p:nvSpPr>
        <p:spPr>
          <a:xfrm>
            <a:off x="869156" y="1628775"/>
            <a:ext cx="5226843" cy="1971676"/>
          </a:xfrm>
        </p:spPr>
        <p:txBody>
          <a:bodyPr lIns="0"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Content Placeholder 5"/>
          <p:cNvSpPr>
            <a:spLocks noGrp="1"/>
          </p:cNvSpPr>
          <p:nvPr>
            <p:ph sz="quarter" idx="4"/>
          </p:nvPr>
        </p:nvSpPr>
        <p:spPr>
          <a:xfrm>
            <a:off x="6567488" y="1628775"/>
            <a:ext cx="5421314" cy="1971676"/>
          </a:xfrm>
        </p:spPr>
        <p:txBody>
          <a:bodyPr lIns="0"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7"/>
          </p:nvPr>
        </p:nvSpPr>
        <p:spPr>
          <a:xfrm>
            <a:off x="869155" y="1238249"/>
            <a:ext cx="5226844" cy="390526"/>
          </a:xfrm>
          <a:prstGeom prst="rect">
            <a:avLst/>
          </a:prstGeom>
          <a:solidFill>
            <a:scrgbClr r="0" g="0" b="0">
              <a:alpha val="0"/>
            </a:scrgbClr>
          </a:solidFill>
          <a:ln w="9525" algn="ctr">
            <a:noFill/>
            <a:miter lim="800000"/>
            <a:headEnd/>
            <a:tailEnd/>
          </a:ln>
        </p:spPr>
        <p:txBody>
          <a:bodyPr vert="horz" wrap="square" lIns="0" tIns="45719" rIns="91439" bIns="45719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800" b="1" dirty="0" smtClean="0">
                <a:solidFill>
                  <a:srgbClr val="005288"/>
                </a:solidFill>
                <a:latin typeface="Arial"/>
              </a:defRPr>
            </a:lvl1pPr>
          </a:lstStyle>
          <a:p>
            <a:pPr marL="169069" lvl="0" indent="-169069"/>
            <a:r>
              <a:rPr lang="en-US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50957" y="1238249"/>
            <a:ext cx="5437845" cy="390526"/>
          </a:xfrm>
          <a:prstGeom prst="rect">
            <a:avLst/>
          </a:prstGeom>
          <a:solidFill>
            <a:scrgbClr r="0" g="0" b="0">
              <a:alpha val="0"/>
            </a:scrgbClr>
          </a:solidFill>
          <a:ln w="9525" algn="ctr">
            <a:noFill/>
            <a:miter lim="800000"/>
            <a:headEnd/>
            <a:tailEnd/>
          </a:ln>
        </p:spPr>
        <p:txBody>
          <a:bodyPr vert="horz" wrap="square" lIns="0" tIns="45719" rIns="91439" bIns="45719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800" b="1" dirty="0" smtClean="0">
                <a:solidFill>
                  <a:srgbClr val="005288"/>
                </a:solidFill>
                <a:latin typeface="Arial"/>
              </a:defRPr>
            </a:lvl1pPr>
          </a:lstStyle>
          <a:p>
            <a:pPr marL="169069" lvl="0" indent="-169069"/>
            <a:r>
              <a:rPr lang="en-US"/>
              <a:t>Click to edit Master text styles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half" idx="13"/>
          </p:nvPr>
        </p:nvSpPr>
        <p:spPr>
          <a:xfrm>
            <a:off x="869156" y="4204934"/>
            <a:ext cx="5226843" cy="1971676"/>
          </a:xfrm>
        </p:spPr>
        <p:txBody>
          <a:bodyPr lIns="0"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14"/>
          </p:nvPr>
        </p:nvSpPr>
        <p:spPr>
          <a:xfrm>
            <a:off x="6567488" y="4204934"/>
            <a:ext cx="5421314" cy="1971676"/>
          </a:xfrm>
        </p:spPr>
        <p:txBody>
          <a:bodyPr lIns="0"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8"/>
          </p:nvPr>
        </p:nvSpPr>
        <p:spPr>
          <a:xfrm>
            <a:off x="869155" y="3814408"/>
            <a:ext cx="5226844" cy="390526"/>
          </a:xfrm>
          <a:prstGeom prst="rect">
            <a:avLst/>
          </a:prstGeom>
          <a:solidFill>
            <a:scrgbClr r="0" g="0" b="0">
              <a:alpha val="0"/>
            </a:scrgbClr>
          </a:solidFill>
          <a:ln w="9525" algn="ctr">
            <a:noFill/>
            <a:miter lim="800000"/>
            <a:headEnd/>
            <a:tailEnd/>
          </a:ln>
        </p:spPr>
        <p:txBody>
          <a:bodyPr vert="horz" wrap="square" lIns="0" tIns="45719" rIns="91439" bIns="45719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800" b="1" dirty="0" smtClean="0">
                <a:solidFill>
                  <a:srgbClr val="005288"/>
                </a:solidFill>
                <a:latin typeface="Arial"/>
              </a:defRPr>
            </a:lvl1pPr>
          </a:lstStyle>
          <a:p>
            <a:pPr marL="169069" lvl="0" indent="-169069"/>
            <a:r>
              <a:rPr lang="en-US"/>
              <a:t>Click to edit Master text styles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6550957" y="3814408"/>
            <a:ext cx="5437845" cy="390526"/>
          </a:xfrm>
          <a:prstGeom prst="rect">
            <a:avLst/>
          </a:prstGeom>
          <a:solidFill>
            <a:scrgbClr r="0" g="0" b="0">
              <a:alpha val="0"/>
            </a:scrgbClr>
          </a:solidFill>
          <a:ln w="9525" algn="ctr">
            <a:noFill/>
            <a:miter lim="800000"/>
            <a:headEnd/>
            <a:tailEnd/>
          </a:ln>
        </p:spPr>
        <p:txBody>
          <a:bodyPr vert="horz" wrap="square" lIns="0" tIns="45719" rIns="91439" bIns="45719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800" b="1" dirty="0" smtClean="0">
                <a:solidFill>
                  <a:srgbClr val="005288"/>
                </a:solidFill>
                <a:latin typeface="Arial"/>
              </a:defRPr>
            </a:lvl1pPr>
          </a:lstStyle>
          <a:p>
            <a:pPr marL="169069" lvl="0" indent="-169069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8490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ant content NO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half" idx="16"/>
          </p:nvPr>
        </p:nvSpPr>
        <p:spPr>
          <a:xfrm>
            <a:off x="869156" y="1212610"/>
            <a:ext cx="5226843" cy="2428876"/>
          </a:xfrm>
        </p:spPr>
        <p:txBody>
          <a:bodyPr lIns="0"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Content Placeholder 5"/>
          <p:cNvSpPr>
            <a:spLocks noGrp="1"/>
          </p:cNvSpPr>
          <p:nvPr>
            <p:ph sz="quarter" idx="4"/>
          </p:nvPr>
        </p:nvSpPr>
        <p:spPr>
          <a:xfrm>
            <a:off x="6259105" y="1212610"/>
            <a:ext cx="5729697" cy="2428876"/>
          </a:xfrm>
        </p:spPr>
        <p:txBody>
          <a:bodyPr lIns="0"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half" idx="13"/>
          </p:nvPr>
        </p:nvSpPr>
        <p:spPr>
          <a:xfrm>
            <a:off x="869156" y="3763489"/>
            <a:ext cx="5226843" cy="2428876"/>
          </a:xfrm>
        </p:spPr>
        <p:txBody>
          <a:bodyPr lIns="0"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14"/>
          </p:nvPr>
        </p:nvSpPr>
        <p:spPr>
          <a:xfrm>
            <a:off x="6259105" y="3763489"/>
            <a:ext cx="5729697" cy="2428876"/>
          </a:xfrm>
        </p:spPr>
        <p:txBody>
          <a:bodyPr lIns="0"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22263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" y="220745"/>
            <a:ext cx="11653522" cy="747860"/>
          </a:xfrm>
        </p:spPr>
        <p:txBody>
          <a:bodyPr lIns="0"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80968" y="6390568"/>
            <a:ext cx="8352337" cy="24622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DBF0572-159C-4D82-D946-18AE320547B9}"/>
              </a:ext>
            </a:extLst>
          </p:cNvPr>
          <p:cNvSpPr/>
          <p:nvPr userDrawn="1"/>
        </p:nvSpPr>
        <p:spPr bwMode="auto">
          <a:xfrm>
            <a:off x="0" y="0"/>
            <a:ext cx="127799" cy="6858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8768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" y="220745"/>
            <a:ext cx="11653522" cy="747860"/>
          </a:xfrm>
        </p:spPr>
        <p:txBody>
          <a:bodyPr lIns="0"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80968" y="6390568"/>
            <a:ext cx="8352337" cy="24622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DBF0572-159C-4D82-D946-18AE320547B9}"/>
              </a:ext>
            </a:extLst>
          </p:cNvPr>
          <p:cNvSpPr/>
          <p:nvPr userDrawn="1"/>
        </p:nvSpPr>
        <p:spPr bwMode="auto">
          <a:xfrm>
            <a:off x="0" y="0"/>
            <a:ext cx="127799" cy="6858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99DE1-0F94-A775-8589-E9D49FE372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5280" y="1219200"/>
            <a:ext cx="11653523" cy="4960941"/>
          </a:xfrm>
        </p:spPr>
        <p:txBody>
          <a:bodyPr l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548708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for large graphic o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7312B1-1E6B-41BC-9529-A22938B78B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79B43A2-FA53-4D92-9C60-9E55EA6BE3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47750"/>
            <a:ext cx="12192000" cy="522922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863528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840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ll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9113F51-A15D-5BD8-B3B3-9B631570DD0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4E82667-3E3E-F11A-2A75-DBC93A9379C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8F688-5EE9-48DD-9EFF-49FF080A562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26173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Table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9156" y="1895474"/>
            <a:ext cx="11119648" cy="42846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69151" y="1292267"/>
            <a:ext cx="11119649" cy="48577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1E0E355-AB48-3EB5-71E8-AAA52BE244FD}"/>
              </a:ext>
            </a:extLst>
          </p:cNvPr>
          <p:cNvSpPr>
            <a:spLocks noGrp="1" noChangeArrowheads="1"/>
          </p:cNvSpPr>
          <p:nvPr>
            <p:ph type="ftr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6538C4B-8415-8B45-2F4A-C5A222D72873}"/>
              </a:ext>
            </a:extLst>
          </p:cNvPr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FC227-E702-4FF0-B6DC-E78D834C4A3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58933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spcBef>
                <a:spcPts val="1800"/>
              </a:spcBef>
              <a:spcAft>
                <a:spcPts val="0"/>
              </a:spcAft>
              <a:buFont typeface="+mj-lt"/>
              <a:buAutoNum type="arabicPeriod"/>
              <a:defRPr sz="2000"/>
            </a:lvl1pPr>
            <a:lvl2pPr marL="742950" indent="-233363">
              <a:defRPr sz="1600"/>
            </a:lvl2pPr>
            <a:lvl3pPr marL="914400" indent="-125413">
              <a:defRPr sz="1400"/>
            </a:lvl3pPr>
            <a:lvl4pPr marL="1257300" indent="-165100">
              <a:defRPr sz="1200"/>
            </a:lvl4pPr>
            <a:lvl5pPr marL="1485900" indent="-171450"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A298151-FDB4-07E8-A028-61008B76384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6959E36-48A3-14E1-F7BB-80B6DDA74CF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32CFA-A93C-4D9F-97D3-47726548C61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70773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9156" y="1260671"/>
            <a:ext cx="5055394" cy="491629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452" y="1260671"/>
            <a:ext cx="5721350" cy="491629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8D4E13F-0D25-1CB8-715E-6E05BFBD1F5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A15409F0-4563-D69C-E1EF-6E88C4395A1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A3720-BC78-4E9E-A2EA-C28A418E7FB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6383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Text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450" y="1260671"/>
            <a:ext cx="5650017" cy="491629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D355D12-4A6C-96F9-424C-CFB1ACD23DF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2B80F16B-CB74-CDC7-AD1E-A1CF2B38F5B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B3D29-BB98-44DD-8CEB-DC31325DCD0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65095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tags" Target="../tags/tag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tags" Target="../tags/tag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theme" Target="../theme/theme2.xml"/><Relationship Id="rId30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>
            <a:extLst>
              <a:ext uri="{FF2B5EF4-FFF2-40B4-BE49-F238E27FC236}">
                <a16:creationId xmlns:a16="http://schemas.microsoft.com/office/drawing/2014/main" id="{97744304-A402-02E6-F784-EF36D783331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>
            <a:extLst>
              <a:ext uri="{FF2B5EF4-FFF2-40B4-BE49-F238E27FC236}">
                <a16:creationId xmlns:a16="http://schemas.microsoft.com/office/drawing/2014/main" id="{5062A472-2264-9801-999E-46E93E8F9CEF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24"/>
            </p:custDataLst>
          </p:nvPr>
        </p:nvSpPr>
        <p:spPr bwMode="auto">
          <a:xfrm>
            <a:off x="868363" y="1219200"/>
            <a:ext cx="11120437" cy="496093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19" rIns="91439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  <p:sp>
        <p:nvSpPr>
          <p:cNvPr id="122886" name="Rectangle 6">
            <a:extLst>
              <a:ext uri="{FF2B5EF4-FFF2-40B4-BE49-F238E27FC236}">
                <a16:creationId xmlns:a16="http://schemas.microsoft.com/office/drawing/2014/main" id="{AB7538B6-046B-082E-5880-C12401803BC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8363" y="6391275"/>
            <a:ext cx="823753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 sz="10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  <p:sp>
        <p:nvSpPr>
          <p:cNvPr id="122887" name="Rectangle 7">
            <a:extLst>
              <a:ext uri="{FF2B5EF4-FFF2-40B4-BE49-F238E27FC236}">
                <a16:creationId xmlns:a16="http://schemas.microsoft.com/office/drawing/2014/main" id="{CC3541FF-2838-26D8-AB72-26631EA8C7D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01450" y="6391275"/>
            <a:ext cx="3873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7A1473F-5D80-4656-8DED-DCED07F1881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030" name="Rectangle 2">
            <a:extLst>
              <a:ext uri="{FF2B5EF4-FFF2-40B4-BE49-F238E27FC236}">
                <a16:creationId xmlns:a16="http://schemas.microsoft.com/office/drawing/2014/main" id="{F53E6D30-16A9-801F-4AC3-2BE4341B947E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5"/>
            </p:custDataLst>
          </p:nvPr>
        </p:nvSpPr>
        <p:spPr bwMode="auto">
          <a:xfrm>
            <a:off x="868363" y="144463"/>
            <a:ext cx="1112043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2" r:id="rId1"/>
    <p:sldLayoutId id="2147484623" r:id="rId2"/>
    <p:sldLayoutId id="2147484624" r:id="rId3"/>
    <p:sldLayoutId id="2147484609" r:id="rId4"/>
    <p:sldLayoutId id="2147484610" r:id="rId5"/>
    <p:sldLayoutId id="2147484611" r:id="rId6"/>
    <p:sldLayoutId id="2147484612" r:id="rId7"/>
    <p:sldLayoutId id="2147484613" r:id="rId8"/>
    <p:sldLayoutId id="2147484614" r:id="rId9"/>
    <p:sldLayoutId id="2147484615" r:id="rId10"/>
    <p:sldLayoutId id="2147484616" r:id="rId11"/>
    <p:sldLayoutId id="2147484625" r:id="rId12"/>
    <p:sldLayoutId id="2147484626" r:id="rId13"/>
    <p:sldLayoutId id="2147484627" r:id="rId14"/>
    <p:sldLayoutId id="2147484617" r:id="rId15"/>
    <p:sldLayoutId id="2147484618" r:id="rId16"/>
    <p:sldLayoutId id="2147484619" r:id="rId17"/>
    <p:sldLayoutId id="2147484620" r:id="rId18"/>
    <p:sldLayoutId id="2147484628" r:id="rId19"/>
    <p:sldLayoutId id="2147484621" r:id="rId20"/>
    <p:sldLayoutId id="2147484657" r:id="rId21"/>
    <p:sldLayoutId id="2147484658" r:id="rId22"/>
  </p:sldLayoutIdLst>
  <p:hf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ts val="1350"/>
        </a:spcBef>
        <a:spcAft>
          <a:spcPts val="450"/>
        </a:spcAft>
        <a:buClr>
          <a:srgbClr val="005288"/>
        </a:buClr>
        <a:buSzPct val="100000"/>
        <a:buFont typeface="Wingdings" panose="05000000000000000000" pitchFamily="2" charset="2"/>
        <a:buChar char="§"/>
        <a:defRPr sz="2000">
          <a:solidFill>
            <a:srgbClr val="005288"/>
          </a:solidFill>
          <a:latin typeface="Arial"/>
          <a:ea typeface="+mn-ea"/>
          <a:cs typeface="+mn-cs"/>
        </a:defRPr>
      </a:lvl1pPr>
      <a:lvl2pPr marL="514350" indent="-176213" algn="l" rtl="0" eaLnBrk="0" fontAlgn="base" hangingPunct="0">
        <a:spcBef>
          <a:spcPts val="225"/>
        </a:spcBef>
        <a:spcAft>
          <a:spcPts val="225"/>
        </a:spcAft>
        <a:buClr>
          <a:srgbClr val="000000"/>
        </a:buClr>
        <a:buSzPct val="100000"/>
        <a:buFont typeface="Arial" panose="020B0604020202020204" pitchFamily="34" charset="0"/>
        <a:buChar char="•"/>
        <a:defRPr sz="1600">
          <a:solidFill>
            <a:srgbClr val="000000"/>
          </a:solidFill>
          <a:latin typeface="Arial"/>
        </a:defRPr>
      </a:lvl2pPr>
      <a:lvl3pPr marL="857250" indent="-182563" algn="l" rtl="0" eaLnBrk="0" fontAlgn="base" hangingPunct="0">
        <a:spcBef>
          <a:spcPts val="225"/>
        </a:spcBef>
        <a:spcAft>
          <a:spcPts val="225"/>
        </a:spcAft>
        <a:buClr>
          <a:srgbClr val="000000"/>
        </a:buClr>
        <a:buSzPct val="100000"/>
        <a:buFont typeface="Wingdings" panose="05000000000000000000" pitchFamily="2" charset="2"/>
        <a:buChar char="§"/>
        <a:defRPr sz="1400">
          <a:solidFill>
            <a:srgbClr val="000000"/>
          </a:solidFill>
          <a:latin typeface="Arial"/>
        </a:defRPr>
      </a:lvl3pPr>
      <a:lvl4pPr marL="1143000" indent="-165100" algn="l" rtl="0" eaLnBrk="0" fontAlgn="base" hangingPunct="0">
        <a:spcBef>
          <a:spcPts val="225"/>
        </a:spcBef>
        <a:spcAft>
          <a:spcPts val="225"/>
        </a:spcAft>
        <a:buClr>
          <a:srgbClr val="000000"/>
        </a:buClr>
        <a:buSzPct val="100000"/>
        <a:buFont typeface="Arial" panose="020B0604020202020204" pitchFamily="34" charset="0"/>
        <a:buChar char="•"/>
        <a:defRPr sz="1100">
          <a:solidFill>
            <a:srgbClr val="000000"/>
          </a:solidFill>
          <a:latin typeface="Arial"/>
        </a:defRPr>
      </a:lvl4pPr>
      <a:lvl5pPr marL="1314450" indent="-171450" algn="l" rtl="0" eaLnBrk="0" fontAlgn="base" hangingPunct="0">
        <a:spcBef>
          <a:spcPts val="225"/>
        </a:spcBef>
        <a:spcAft>
          <a:spcPts val="225"/>
        </a:spcAft>
        <a:buClr>
          <a:srgbClr val="000000"/>
        </a:buClr>
        <a:buSzPct val="100000"/>
        <a:buChar char="»"/>
        <a:defRPr sz="1000">
          <a:solidFill>
            <a:srgbClr val="000000"/>
          </a:solidFill>
          <a:latin typeface="Arial"/>
        </a:defRPr>
      </a:lvl5pPr>
      <a:lvl6pPr marL="1537097" indent="-171450" algn="l" rtl="0" eaLnBrk="1" fontAlgn="base" hangingPunct="1">
        <a:spcBef>
          <a:spcPts val="225"/>
        </a:spcBef>
        <a:spcAft>
          <a:spcPts val="225"/>
        </a:spcAft>
        <a:buChar char="»"/>
        <a:defRPr sz="900">
          <a:solidFill>
            <a:srgbClr val="000000"/>
          </a:solidFill>
          <a:latin typeface="+mn-lt"/>
        </a:defRPr>
      </a:lvl6pPr>
      <a:lvl7pPr marL="1879997" indent="-171450" algn="l" rtl="0" eaLnBrk="1" fontAlgn="base" hangingPunct="1">
        <a:spcBef>
          <a:spcPts val="225"/>
        </a:spcBef>
        <a:spcAft>
          <a:spcPts val="225"/>
        </a:spcAft>
        <a:buChar char="»"/>
        <a:defRPr sz="900">
          <a:solidFill>
            <a:srgbClr val="000000"/>
          </a:solidFill>
          <a:latin typeface="+mn-lt"/>
        </a:defRPr>
      </a:lvl7pPr>
      <a:lvl8pPr marL="2222897" indent="-171450" algn="l" rtl="0" eaLnBrk="1" fontAlgn="base" hangingPunct="1">
        <a:spcBef>
          <a:spcPts val="225"/>
        </a:spcBef>
        <a:spcAft>
          <a:spcPts val="225"/>
        </a:spcAft>
        <a:buChar char="»"/>
        <a:defRPr sz="900">
          <a:solidFill>
            <a:srgbClr val="000000"/>
          </a:solidFill>
          <a:latin typeface="+mn-lt"/>
        </a:defRPr>
      </a:lvl8pPr>
      <a:lvl9pPr marL="2565797" indent="-171450" algn="l" rtl="0" eaLnBrk="1" fontAlgn="base" hangingPunct="1">
        <a:spcBef>
          <a:spcPts val="225"/>
        </a:spcBef>
        <a:spcAft>
          <a:spcPts val="225"/>
        </a:spcAft>
        <a:buChar char="»"/>
        <a:defRPr sz="9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Rectangle 3"/>
          <p:cNvSpPr>
            <a:spLocks noGrp="1" noChangeArrowheads="1"/>
          </p:cNvSpPr>
          <p:nvPr>
            <p:ph type="body" idx="1"/>
            <p:custDataLst>
              <p:tags r:id="rId28"/>
            </p:custDataLst>
          </p:nvPr>
        </p:nvSpPr>
        <p:spPr bwMode="auto">
          <a:xfrm>
            <a:off x="496562" y="1219200"/>
            <a:ext cx="11492241" cy="4960941"/>
          </a:xfrm>
          <a:prstGeom prst="rect">
            <a:avLst/>
          </a:prstGeom>
          <a:solidFill>
            <a:scrgbClr r="0" g="0" b="0">
              <a:alpha val="0"/>
            </a:scrgbClr>
          </a:solidFill>
          <a:ln w="9525" algn="ctr">
            <a:noFill/>
            <a:miter lim="800000"/>
            <a:headEnd/>
            <a:tailEnd/>
          </a:ln>
        </p:spPr>
        <p:txBody>
          <a:bodyPr vert="horz" wrap="square" lIns="0" tIns="45719" rIns="91439" bIns="45719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9156" y="6390568"/>
            <a:ext cx="823674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01450" y="6390568"/>
            <a:ext cx="38735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defRPr sz="1000">
                <a:solidFill>
                  <a:schemeClr val="tx2"/>
                </a:solidFill>
              </a:defRPr>
            </a:lvl1pPr>
          </a:lstStyle>
          <a:p>
            <a:fld id="{240EA3EE-AED1-4271-9E65-2BFAC2989D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2883" name="Rectangle 2"/>
          <p:cNvSpPr>
            <a:spLocks noGrp="1" noChangeArrowheads="1"/>
          </p:cNvSpPr>
          <p:nvPr>
            <p:ph type="title"/>
            <p:custDataLst>
              <p:tags r:id="rId29"/>
            </p:custDataLst>
          </p:nvPr>
        </p:nvSpPr>
        <p:spPr bwMode="auto">
          <a:xfrm>
            <a:off x="496562" y="144545"/>
            <a:ext cx="11492240" cy="74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A62DB4-C871-ACEC-0908-8CAE3239D3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88" t="92362" r="6225" b="2108"/>
          <a:stretch/>
        </p:blipFill>
        <p:spPr>
          <a:xfrm>
            <a:off x="10276403" y="6334188"/>
            <a:ext cx="1156626" cy="37926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519DF89-E819-5BB3-7685-5231749788AD}"/>
              </a:ext>
            </a:extLst>
          </p:cNvPr>
          <p:cNvCxnSpPr/>
          <p:nvPr userDrawn="1"/>
        </p:nvCxnSpPr>
        <p:spPr bwMode="auto">
          <a:xfrm>
            <a:off x="0" y="6285743"/>
            <a:ext cx="12192000" cy="0"/>
          </a:xfrm>
          <a:prstGeom prst="line">
            <a:avLst/>
          </a:prstGeom>
          <a:solidFill>
            <a:srgbClr val="DDDDDD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152758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1" r:id="rId1"/>
    <p:sldLayoutId id="2147484632" r:id="rId2"/>
    <p:sldLayoutId id="2147484633" r:id="rId3"/>
    <p:sldLayoutId id="2147484634" r:id="rId4"/>
    <p:sldLayoutId id="2147484635" r:id="rId5"/>
    <p:sldLayoutId id="2147484636" r:id="rId6"/>
    <p:sldLayoutId id="2147484637" r:id="rId7"/>
    <p:sldLayoutId id="2147484638" r:id="rId8"/>
    <p:sldLayoutId id="2147484639" r:id="rId9"/>
    <p:sldLayoutId id="2147484640" r:id="rId10"/>
    <p:sldLayoutId id="2147484641" r:id="rId11"/>
    <p:sldLayoutId id="2147484642" r:id="rId12"/>
    <p:sldLayoutId id="2147484643" r:id="rId13"/>
    <p:sldLayoutId id="2147484644" r:id="rId14"/>
    <p:sldLayoutId id="2147484645" r:id="rId15"/>
    <p:sldLayoutId id="2147484646" r:id="rId16"/>
    <p:sldLayoutId id="2147484647" r:id="rId17"/>
    <p:sldLayoutId id="2147484648" r:id="rId18"/>
    <p:sldLayoutId id="2147484649" r:id="rId19"/>
    <p:sldLayoutId id="2147484650" r:id="rId20"/>
    <p:sldLayoutId id="2147484651" r:id="rId21"/>
    <p:sldLayoutId id="2147484652" r:id="rId22"/>
    <p:sldLayoutId id="2147484653" r:id="rId23"/>
    <p:sldLayoutId id="2147484654" r:id="rId24"/>
    <p:sldLayoutId id="2147484655" r:id="rId25"/>
    <p:sldLayoutId id="2147484656" r:id="rId26"/>
  </p:sldLayoutIdLst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9pPr>
    </p:titleStyle>
    <p:bodyStyle>
      <a:lvl1pPr marL="228600" indent="-228600" algn="l" rtl="0" eaLnBrk="1" fontAlgn="base" hangingPunct="1">
        <a:lnSpc>
          <a:spcPct val="100000"/>
        </a:lnSpc>
        <a:spcBef>
          <a:spcPts val="1350"/>
        </a:spcBef>
        <a:spcAft>
          <a:spcPts val="450"/>
        </a:spcAft>
        <a:buClr>
          <a:srgbClr val="005288"/>
        </a:buClr>
        <a:buSzPct val="100000"/>
        <a:buFont typeface="Wingdings" panose="05000000000000000000" pitchFamily="2" charset="2"/>
        <a:buChar char="§"/>
        <a:defRPr kumimoji="0" sz="2000" b="0" i="0" u="none" baseline="0">
          <a:solidFill>
            <a:srgbClr val="005288"/>
          </a:solidFill>
          <a:effectLst/>
          <a:latin typeface="Arial"/>
          <a:ea typeface="+mn-ea"/>
          <a:cs typeface="+mn-cs"/>
        </a:defRPr>
      </a:lvl1pPr>
      <a:lvl2pPr marL="514350" indent="-176213" algn="l" rtl="0" eaLnBrk="1" fontAlgn="base" hangingPunct="1">
        <a:lnSpc>
          <a:spcPct val="100000"/>
        </a:lnSpc>
        <a:spcBef>
          <a:spcPts val="225"/>
        </a:spcBef>
        <a:spcAft>
          <a:spcPts val="225"/>
        </a:spcAft>
        <a:buClr>
          <a:srgbClr val="000000"/>
        </a:buClr>
        <a:buSzPct val="100000"/>
        <a:buFont typeface="Arial" panose="020B0604020202020204" pitchFamily="34" charset="0"/>
        <a:buChar char="•"/>
        <a:defRPr kumimoji="0" sz="1600" b="0" i="0" u="none" baseline="0">
          <a:solidFill>
            <a:srgbClr val="000000"/>
          </a:solidFill>
          <a:effectLst/>
          <a:latin typeface="Arial"/>
        </a:defRPr>
      </a:lvl2pPr>
      <a:lvl3pPr marL="857250" indent="-182563" algn="l" rtl="0" eaLnBrk="1" fontAlgn="base" hangingPunct="1">
        <a:lnSpc>
          <a:spcPct val="100000"/>
        </a:lnSpc>
        <a:spcBef>
          <a:spcPts val="225"/>
        </a:spcBef>
        <a:spcAft>
          <a:spcPts val="225"/>
        </a:spcAft>
        <a:buClr>
          <a:srgbClr val="000000"/>
        </a:buClr>
        <a:buSzPct val="100000"/>
        <a:buFont typeface="Wingdings" panose="05000000000000000000" pitchFamily="2" charset="2"/>
        <a:buChar char="§"/>
        <a:defRPr kumimoji="0" sz="1400" b="0" i="0" u="none" baseline="0">
          <a:solidFill>
            <a:srgbClr val="000000"/>
          </a:solidFill>
          <a:effectLst/>
          <a:latin typeface="Arial"/>
        </a:defRPr>
      </a:lvl3pPr>
      <a:lvl4pPr marL="1143000" indent="-165100" algn="l" rtl="0" eaLnBrk="1" fontAlgn="base" hangingPunct="1">
        <a:lnSpc>
          <a:spcPct val="100000"/>
        </a:lnSpc>
        <a:spcBef>
          <a:spcPts val="225"/>
        </a:spcBef>
        <a:spcAft>
          <a:spcPts val="225"/>
        </a:spcAft>
        <a:buClr>
          <a:srgbClr val="000000"/>
        </a:buClr>
        <a:buSzPct val="100000"/>
        <a:buFont typeface="Arial" panose="020B0604020202020204" pitchFamily="34" charset="0"/>
        <a:buChar char="•"/>
        <a:defRPr kumimoji="0" sz="1100" b="0" i="0" u="none" baseline="0">
          <a:solidFill>
            <a:srgbClr val="000000"/>
          </a:solidFill>
          <a:effectLst/>
          <a:latin typeface="Arial"/>
        </a:defRPr>
      </a:lvl4pPr>
      <a:lvl5pPr marL="1314450" indent="-171450" algn="l" rtl="0" eaLnBrk="1" fontAlgn="base" hangingPunct="1">
        <a:lnSpc>
          <a:spcPct val="100000"/>
        </a:lnSpc>
        <a:spcBef>
          <a:spcPts val="225"/>
        </a:spcBef>
        <a:spcAft>
          <a:spcPts val="225"/>
        </a:spcAft>
        <a:buClr>
          <a:srgbClr val="000000"/>
        </a:buClr>
        <a:buSzPct val="100000"/>
        <a:buFontTx/>
        <a:buChar char="»"/>
        <a:defRPr kumimoji="0" sz="1000" b="0" i="0" u="none" baseline="0">
          <a:solidFill>
            <a:srgbClr val="000000"/>
          </a:solidFill>
          <a:effectLst/>
          <a:latin typeface="Arial"/>
        </a:defRPr>
      </a:lvl5pPr>
      <a:lvl6pPr marL="1537097" indent="-171450" algn="l" rtl="0" eaLnBrk="1" fontAlgn="base" hangingPunct="1">
        <a:spcBef>
          <a:spcPts val="225"/>
        </a:spcBef>
        <a:spcAft>
          <a:spcPts val="225"/>
        </a:spcAft>
        <a:buChar char="»"/>
        <a:defRPr sz="900">
          <a:solidFill>
            <a:srgbClr val="000000"/>
          </a:solidFill>
          <a:latin typeface="+mn-lt"/>
        </a:defRPr>
      </a:lvl6pPr>
      <a:lvl7pPr marL="1879997" indent="-171450" algn="l" rtl="0" eaLnBrk="1" fontAlgn="base" hangingPunct="1">
        <a:spcBef>
          <a:spcPts val="225"/>
        </a:spcBef>
        <a:spcAft>
          <a:spcPts val="225"/>
        </a:spcAft>
        <a:buChar char="»"/>
        <a:defRPr sz="900">
          <a:solidFill>
            <a:srgbClr val="000000"/>
          </a:solidFill>
          <a:latin typeface="+mn-lt"/>
        </a:defRPr>
      </a:lvl7pPr>
      <a:lvl8pPr marL="2222897" indent="-171450" algn="l" rtl="0" eaLnBrk="1" fontAlgn="base" hangingPunct="1">
        <a:spcBef>
          <a:spcPts val="225"/>
        </a:spcBef>
        <a:spcAft>
          <a:spcPts val="225"/>
        </a:spcAft>
        <a:buChar char="»"/>
        <a:defRPr sz="900">
          <a:solidFill>
            <a:srgbClr val="000000"/>
          </a:solidFill>
          <a:latin typeface="+mn-lt"/>
        </a:defRPr>
      </a:lvl8pPr>
      <a:lvl9pPr marL="2565797" indent="-171450" algn="l" rtl="0" eaLnBrk="1" fontAlgn="base" hangingPunct="1">
        <a:spcBef>
          <a:spcPts val="225"/>
        </a:spcBef>
        <a:spcAft>
          <a:spcPts val="225"/>
        </a:spcAft>
        <a:buChar char="»"/>
        <a:defRPr sz="9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11" Type="http://schemas.openxmlformats.org/officeDocument/2006/relationships/image" Target="../media/image66.jpeg"/><Relationship Id="rId5" Type="http://schemas.openxmlformats.org/officeDocument/2006/relationships/image" Target="../media/image61.png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ls.gov/jlt/" TargetMode="Externa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Relationship Id="rId4" Type="http://schemas.microsoft.com/office/2018/10/relationships/comments" Target="../comments/modernComment_26A_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4.png"/><Relationship Id="rId3" Type="http://schemas.openxmlformats.org/officeDocument/2006/relationships/image" Target="../media/image35.png"/><Relationship Id="rId7" Type="http://schemas.openxmlformats.org/officeDocument/2006/relationships/image" Target="../media/image36.png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png"/><Relationship Id="rId11" Type="http://schemas.openxmlformats.org/officeDocument/2006/relationships/image" Target="../media/image40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9.png"/><Relationship Id="rId4" Type="http://schemas.openxmlformats.org/officeDocument/2006/relationships/hyperlink" Target="https://www.statista.com/statistics/233725/development-of-amazon-web-services-revenue/" TargetMode="External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chart" Target="../charts/chart2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6.png"/><Relationship Id="rId5" Type="http://schemas.openxmlformats.org/officeDocument/2006/relationships/oleObject" Target="../embeddings/oleObject5.bin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>
            <a:extLst>
              <a:ext uri="{FF2B5EF4-FFF2-40B4-BE49-F238E27FC236}">
                <a16:creationId xmlns:a16="http://schemas.microsoft.com/office/drawing/2014/main" id="{C7A0CDCA-BAC9-7826-DC4D-CC6BFE7BC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8" r="9283" b="1396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32BAE2D-9EA6-8113-7310-67565CCD34AB}"/>
              </a:ext>
            </a:extLst>
          </p:cNvPr>
          <p:cNvSpPr/>
          <p:nvPr/>
        </p:nvSpPr>
        <p:spPr bwMode="auto">
          <a:xfrm>
            <a:off x="0" y="-220661"/>
            <a:ext cx="12192000" cy="6857999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  <a:alpha val="71000"/>
                </a:schemeClr>
              </a:gs>
              <a:gs pos="0">
                <a:srgbClr val="006BB4">
                  <a:alpha val="55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eaLnBrk="1" hangingPunct="1">
              <a:defRPr/>
            </a:pPr>
            <a:endParaRPr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246" name="Slide Number Placeholder 2">
            <a:extLst>
              <a:ext uri="{FF2B5EF4-FFF2-40B4-BE49-F238E27FC236}">
                <a16:creationId xmlns:a16="http://schemas.microsoft.com/office/drawing/2014/main" id="{0E4C883D-FA0D-C1D7-FBF5-7310EE404D2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50"/>
              </a:spcBef>
              <a:spcAft>
                <a:spcPts val="450"/>
              </a:spcAft>
              <a:buClr>
                <a:srgbClr val="005288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5288"/>
                </a:solidFill>
                <a:latin typeface="Arial" panose="020B0604020202020204" pitchFamily="34" charset="0"/>
              </a:defRPr>
            </a:lvl1pPr>
            <a:lvl2pPr marL="514350" indent="-176213">
              <a:spcBef>
                <a:spcPts val="225"/>
              </a:spcBef>
              <a:spcAft>
                <a:spcPts val="225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857250" indent="-182563">
              <a:spcBef>
                <a:spcPts val="225"/>
              </a:spcBef>
              <a:spcAft>
                <a:spcPts val="225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143000" indent="-165100">
              <a:spcBef>
                <a:spcPts val="225"/>
              </a:spcBef>
              <a:spcAft>
                <a:spcPts val="225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11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314450" indent="-171450">
              <a:spcBef>
                <a:spcPts val="225"/>
              </a:spcBef>
              <a:spcAft>
                <a:spcPts val="225"/>
              </a:spcAft>
              <a:buClr>
                <a:srgbClr val="000000"/>
              </a:buClr>
              <a:buSzPct val="100000"/>
              <a:buChar char="»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1771650" indent="-171450" eaLnBrk="0" fontAlgn="base" hangingPunct="0">
              <a:spcBef>
                <a:spcPts val="225"/>
              </a:spcBef>
              <a:spcAft>
                <a:spcPts val="225"/>
              </a:spcAft>
              <a:buClr>
                <a:srgbClr val="000000"/>
              </a:buClr>
              <a:buSzPct val="100000"/>
              <a:buChar char="»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ts val="225"/>
              </a:spcBef>
              <a:spcAft>
                <a:spcPts val="225"/>
              </a:spcAft>
              <a:buClr>
                <a:srgbClr val="000000"/>
              </a:buClr>
              <a:buSzPct val="100000"/>
              <a:buChar char="»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2686050" indent="-171450" eaLnBrk="0" fontAlgn="base" hangingPunct="0">
              <a:spcBef>
                <a:spcPts val="225"/>
              </a:spcBef>
              <a:spcAft>
                <a:spcPts val="225"/>
              </a:spcAft>
              <a:buClr>
                <a:srgbClr val="000000"/>
              </a:buClr>
              <a:buSzPct val="100000"/>
              <a:buChar char="»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143250" indent="-171450" eaLnBrk="0" fontAlgn="base" hangingPunct="0">
              <a:spcBef>
                <a:spcPts val="225"/>
              </a:spcBef>
              <a:spcAft>
                <a:spcPts val="225"/>
              </a:spcAft>
              <a:buClr>
                <a:srgbClr val="000000"/>
              </a:buClr>
              <a:buSzPct val="100000"/>
              <a:buChar char="»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0951FE6C-8428-482D-BDD9-07396F9BA6D9}" type="slidenum">
              <a:rPr lang="en-US" altLang="en-US" sz="1000" smtClean="0">
                <a:solidFill>
                  <a:schemeClr val="tx2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</a:t>
            </a:fld>
            <a:endParaRPr lang="en-US" altLang="en-US" sz="1000">
              <a:solidFill>
                <a:srgbClr val="807F83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D9D2BC-940B-402F-4C22-D1523091B6A4}"/>
              </a:ext>
            </a:extLst>
          </p:cNvPr>
          <p:cNvSpPr/>
          <p:nvPr/>
        </p:nvSpPr>
        <p:spPr bwMode="auto">
          <a:xfrm>
            <a:off x="0" y="2147888"/>
            <a:ext cx="8286750" cy="2460625"/>
          </a:xfrm>
          <a:prstGeom prst="rect">
            <a:avLst/>
          </a:prstGeom>
          <a:solidFill>
            <a:schemeClr val="accent1">
              <a:lumMod val="75000"/>
              <a:alpha val="7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eaLnBrk="1" hangingPunct="1">
              <a:defRPr/>
            </a:pPr>
            <a:endParaRPr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248" name="TextBox 9">
            <a:extLst>
              <a:ext uri="{FF2B5EF4-FFF2-40B4-BE49-F238E27FC236}">
                <a16:creationId xmlns:a16="http://schemas.microsoft.com/office/drawing/2014/main" id="{BA821860-BCC3-B559-2D52-A198144E3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25" y="2285593"/>
            <a:ext cx="7883525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400" b="1" dirty="0">
                <a:solidFill>
                  <a:srgbClr val="FFFFFF"/>
                </a:solidFill>
              </a:rPr>
              <a:t>Unleashing Intelligence: Navigating the Evolving Landscape of AI Data Centers and their Energy Market Ripple Effects </a:t>
            </a:r>
          </a:p>
        </p:txBody>
      </p:sp>
      <p:sp>
        <p:nvSpPr>
          <p:cNvPr id="10249" name="TextBox 14">
            <a:extLst>
              <a:ext uri="{FF2B5EF4-FFF2-40B4-BE49-F238E27FC236}">
                <a16:creationId xmlns:a16="http://schemas.microsoft.com/office/drawing/2014/main" id="{1C059101-12EE-7EBE-1DFE-D48CC8460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638" y="4732338"/>
            <a:ext cx="57935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FFFFFF"/>
                </a:solidFill>
                <a:latin typeface="Aptos Display" panose="020B0004020202020204" pitchFamily="34" charset="0"/>
              </a:rPr>
              <a:t>Jeff Johnston, Lead Economist Digital Infrastructure </a:t>
            </a:r>
          </a:p>
          <a:p>
            <a:pPr eaLnBrk="1" hangingPunct="1"/>
            <a:r>
              <a:rPr lang="en-US" altLang="en-US" sz="2000" dirty="0">
                <a:solidFill>
                  <a:srgbClr val="FFFFFF"/>
                </a:solidFill>
                <a:latin typeface="Aptos Display" panose="020B0004020202020204" pitchFamily="34" charset="0"/>
              </a:rPr>
              <a:t>December 11, 2024</a:t>
            </a:r>
            <a:r>
              <a:rPr lang="en-US" altLang="en-US" sz="2800" dirty="0">
                <a:solidFill>
                  <a:srgbClr val="FFFFFF"/>
                </a:solidFill>
                <a:latin typeface="Aptos Display" panose="020B0004020202020204" pitchFamily="34" charset="0"/>
              </a:rPr>
              <a:t>				 </a:t>
            </a:r>
          </a:p>
        </p:txBody>
      </p:sp>
      <p:pic>
        <p:nvPicPr>
          <p:cNvPr id="10250" name="Picture 2">
            <a:extLst>
              <a:ext uri="{FF2B5EF4-FFF2-40B4-BE49-F238E27FC236}">
                <a16:creationId xmlns:a16="http://schemas.microsoft.com/office/drawing/2014/main" id="{57E7C964-A351-D5A9-89AD-16D08033A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1127125"/>
            <a:ext cx="3408362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393C45F9-1C30-E35A-D543-F9440F045F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Vacancy rates</a:t>
            </a:r>
          </a:p>
        </p:txBody>
      </p:sp>
      <p:sp>
        <p:nvSpPr>
          <p:cNvPr id="19459" name="Slide Number Placeholder 4">
            <a:extLst>
              <a:ext uri="{FF2B5EF4-FFF2-40B4-BE49-F238E27FC236}">
                <a16:creationId xmlns:a16="http://schemas.microsoft.com/office/drawing/2014/main" id="{921BB0D5-E73B-664B-02AA-563836EE19B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11B7AC1-D523-4E0A-A059-AB2C3714FC91}" type="slidenum">
              <a:rPr lang="en-US" altLang="en-US" smtClean="0">
                <a:solidFill>
                  <a:schemeClr val="tx2"/>
                </a:solidFill>
              </a:rPr>
              <a:pPr/>
              <a:t>10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19462" name="TextBox 3">
            <a:extLst>
              <a:ext uri="{FF2B5EF4-FFF2-40B4-BE49-F238E27FC236}">
                <a16:creationId xmlns:a16="http://schemas.microsoft.com/office/drawing/2014/main" id="{1A884798-742B-BCF5-C93E-1BE8E126E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363" y="1155700"/>
            <a:ext cx="11120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5288"/>
                </a:solidFill>
              </a:rPr>
              <a:t>Demand is driving North American data center vacancy rates to all-time lows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34444AD-FD76-546A-DCAA-48D53D64FB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1097677"/>
              </p:ext>
            </p:extLst>
          </p:nvPr>
        </p:nvGraphicFramePr>
        <p:xfrm>
          <a:off x="842963" y="1693069"/>
          <a:ext cx="7853362" cy="4009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7E262616-B16F-AB03-8FEA-B84A0C62553E}"/>
              </a:ext>
            </a:extLst>
          </p:cNvPr>
          <p:cNvGrpSpPr/>
          <p:nvPr/>
        </p:nvGrpSpPr>
        <p:grpSpPr>
          <a:xfrm>
            <a:off x="904127" y="5806338"/>
            <a:ext cx="7706471" cy="246063"/>
            <a:chOff x="868362" y="5499100"/>
            <a:chExt cx="14155738" cy="711200"/>
          </a:xfrm>
          <a:solidFill>
            <a:srgbClr val="E6E5E6"/>
          </a:solidFill>
        </p:grpSpPr>
        <p:sp>
          <p:nvSpPr>
            <p:cNvPr id="10" name="Arrow: Chevron 9">
              <a:extLst>
                <a:ext uri="{FF2B5EF4-FFF2-40B4-BE49-F238E27FC236}">
                  <a16:creationId xmlns:a16="http://schemas.microsoft.com/office/drawing/2014/main" id="{7AC58E37-B903-6847-7556-93CA5C6F997C}"/>
                </a:ext>
              </a:extLst>
            </p:cNvPr>
            <p:cNvSpPr/>
            <p:nvPr/>
          </p:nvSpPr>
          <p:spPr bwMode="auto">
            <a:xfrm>
              <a:off x="10063162" y="5499100"/>
              <a:ext cx="4960938" cy="711200"/>
            </a:xfrm>
            <a:prstGeom prst="chevron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</a:rPr>
                <a:t>2023</a:t>
              </a: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F700CE0A-C5AE-78A4-4CD1-662235CF5FC2}"/>
                </a:ext>
              </a:extLst>
            </p:cNvPr>
            <p:cNvSpPr/>
            <p:nvPr/>
          </p:nvSpPr>
          <p:spPr bwMode="auto">
            <a:xfrm>
              <a:off x="868362" y="5499100"/>
              <a:ext cx="4960938" cy="711200"/>
            </a:xfrm>
            <a:prstGeom prst="homePlate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</a:rPr>
                <a:t>2021</a:t>
              </a: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107AA4FD-BDC7-EB61-4653-99600BF30204}"/>
                </a:ext>
              </a:extLst>
            </p:cNvPr>
            <p:cNvSpPr/>
            <p:nvPr/>
          </p:nvSpPr>
          <p:spPr bwMode="auto">
            <a:xfrm>
              <a:off x="5465764" y="5499100"/>
              <a:ext cx="4939364" cy="711200"/>
            </a:xfrm>
            <a:prstGeom prst="chevron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</a:rPr>
                <a:t>2022</a:t>
              </a:r>
            </a:p>
          </p:txBody>
        </p:sp>
      </p:grpSp>
      <p:sp>
        <p:nvSpPr>
          <p:cNvPr id="6" name="TextBox 4">
            <a:extLst>
              <a:ext uri="{FF2B5EF4-FFF2-40B4-BE49-F238E27FC236}">
                <a16:creationId xmlns:a16="http://schemas.microsoft.com/office/drawing/2014/main" id="{D5445B19-F3E7-1FD6-CF9E-5DE457F46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0796" y="4718834"/>
            <a:ext cx="243207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chemeClr val="accent2">
                    <a:lumMod val="75000"/>
                  </a:schemeClr>
                </a:solidFill>
              </a:rPr>
              <a:t>Lease rates up between</a:t>
            </a:r>
            <a:r>
              <a:rPr lang="en-US" altLang="en-US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br>
              <a:rPr lang="en-US" altLang="en-US" sz="20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altLang="en-US" sz="2000" b="1" dirty="0">
                <a:solidFill>
                  <a:schemeClr val="accent2">
                    <a:lumMod val="75000"/>
                  </a:schemeClr>
                </a:solidFill>
              </a:rPr>
              <a:t>13 and 37%</a:t>
            </a:r>
          </a:p>
          <a:p>
            <a:pPr algn="ctr"/>
            <a:r>
              <a:rPr lang="en-US" altLang="en-US" sz="1600" dirty="0">
                <a:solidFill>
                  <a:schemeClr val="accent2">
                    <a:lumMod val="75000"/>
                  </a:schemeClr>
                </a:solidFill>
              </a:rPr>
              <a:t>from 2023 to 2024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C455B656-6780-AB81-AC58-BEBF13152BA2}"/>
              </a:ext>
            </a:extLst>
          </p:cNvPr>
          <p:cNvSpPr/>
          <p:nvPr/>
        </p:nvSpPr>
        <p:spPr bwMode="auto">
          <a:xfrm flipV="1">
            <a:off x="9876982" y="2571749"/>
            <a:ext cx="1259704" cy="2024856"/>
          </a:xfrm>
          <a:prstGeom prst="downArrow">
            <a:avLst>
              <a:gd name="adj1" fmla="val 54537"/>
              <a:gd name="adj2" fmla="val 50000"/>
            </a:avLst>
          </a:prstGeom>
          <a:gradFill flip="none" rotWithShape="0">
            <a:gsLst>
              <a:gs pos="19000">
                <a:schemeClr val="accent2">
                  <a:lumMod val="75000"/>
                </a:schemeClr>
              </a:gs>
              <a:gs pos="100000">
                <a:schemeClr val="accent2">
                  <a:lumMod val="20000"/>
                  <a:lumOff val="80000"/>
                  <a:alpha val="0"/>
                </a:scheme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/>
            <a:endParaRPr lang="en-US">
              <a:latin typeface="Arial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67E653-E061-BAA6-33CA-3DE7431D88A4}"/>
              </a:ext>
            </a:extLst>
          </p:cNvPr>
          <p:cNvCxnSpPr/>
          <p:nvPr/>
        </p:nvCxnSpPr>
        <p:spPr bwMode="auto">
          <a:xfrm>
            <a:off x="9013825" y="1858963"/>
            <a:ext cx="0" cy="4267200"/>
          </a:xfrm>
          <a:prstGeom prst="line">
            <a:avLst/>
          </a:prstGeom>
          <a:solidFill>
            <a:srgbClr val="DDDDDD"/>
          </a:solidFill>
          <a:ln w="190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DFF10AA-2461-AADF-3F8F-B82BC9877A27}"/>
              </a:ext>
            </a:extLst>
          </p:cNvPr>
          <p:cNvSpPr txBox="1"/>
          <p:nvPr/>
        </p:nvSpPr>
        <p:spPr>
          <a:xfrm>
            <a:off x="687388" y="6375400"/>
            <a:ext cx="1826141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Source: Data Center Hawk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6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7E5BFE-EBA0-E41B-5D41-FE5EEB32C4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996" b="15996"/>
          <a:stretch/>
        </p:blipFill>
        <p:spPr>
          <a:xfrm>
            <a:off x="641072" y="1083020"/>
            <a:ext cx="11385827" cy="5153754"/>
          </a:xfrm>
          <a:prstGeom prst="rect">
            <a:avLst/>
          </a:prstGeom>
        </p:spPr>
      </p:pic>
      <p:sp>
        <p:nvSpPr>
          <p:cNvPr id="20482" name="Title 1">
            <a:extLst>
              <a:ext uri="{FF2B5EF4-FFF2-40B4-BE49-F238E27FC236}">
                <a16:creationId xmlns:a16="http://schemas.microsoft.com/office/drawing/2014/main" id="{8A6514AD-30F4-A84A-6923-FA7D77104A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We’re just getting started </a:t>
            </a:r>
          </a:p>
        </p:txBody>
      </p:sp>
      <p:sp>
        <p:nvSpPr>
          <p:cNvPr id="20483" name="Slide Number Placeholder 4">
            <a:extLst>
              <a:ext uri="{FF2B5EF4-FFF2-40B4-BE49-F238E27FC236}">
                <a16:creationId xmlns:a16="http://schemas.microsoft.com/office/drawing/2014/main" id="{2D7684E0-6BD8-941E-E475-1E122A16B63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78C5AEC-F276-4E5C-8FDB-29B828DF0F6E}" type="slidenum">
              <a:rPr lang="en-US" altLang="en-US" smtClean="0">
                <a:solidFill>
                  <a:schemeClr val="tx2"/>
                </a:solidFill>
              </a:rPr>
              <a:pPr/>
              <a:t>11</a:t>
            </a:fld>
            <a:endParaRPr lang="en-US" altLang="en-US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3">
            <a:extLst>
              <a:ext uri="{FF2B5EF4-FFF2-40B4-BE49-F238E27FC236}">
                <a16:creationId xmlns:a16="http://schemas.microsoft.com/office/drawing/2014/main" id="{BE6F8144-BCCC-47D7-8C0B-F68781EA26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Data center market  </a:t>
            </a:r>
          </a:p>
        </p:txBody>
      </p:sp>
      <p:sp>
        <p:nvSpPr>
          <p:cNvPr id="11267" name="Slide Number Placeholder 2">
            <a:extLst>
              <a:ext uri="{FF2B5EF4-FFF2-40B4-BE49-F238E27FC236}">
                <a16:creationId xmlns:a16="http://schemas.microsoft.com/office/drawing/2014/main" id="{C3FF7B46-0183-42CE-F9FD-292F3E4A0D1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50"/>
              </a:spcBef>
              <a:spcAft>
                <a:spcPts val="450"/>
              </a:spcAft>
              <a:buClr>
                <a:srgbClr val="005288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5288"/>
                </a:solidFill>
                <a:latin typeface="Arial" panose="020B0604020202020204" pitchFamily="34" charset="0"/>
              </a:defRPr>
            </a:lvl1pPr>
            <a:lvl2pPr marL="514350" indent="-176213">
              <a:spcBef>
                <a:spcPts val="225"/>
              </a:spcBef>
              <a:spcAft>
                <a:spcPts val="225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857250" indent="-182563">
              <a:spcBef>
                <a:spcPts val="225"/>
              </a:spcBef>
              <a:spcAft>
                <a:spcPts val="225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143000" indent="-165100">
              <a:spcBef>
                <a:spcPts val="225"/>
              </a:spcBef>
              <a:spcAft>
                <a:spcPts val="225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11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314450" indent="-171450">
              <a:spcBef>
                <a:spcPts val="225"/>
              </a:spcBef>
              <a:spcAft>
                <a:spcPts val="225"/>
              </a:spcAft>
              <a:buClr>
                <a:srgbClr val="000000"/>
              </a:buClr>
              <a:buSzPct val="100000"/>
              <a:buChar char="»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1771650" indent="-171450" eaLnBrk="0" fontAlgn="base" hangingPunct="0">
              <a:spcBef>
                <a:spcPts val="225"/>
              </a:spcBef>
              <a:spcAft>
                <a:spcPts val="225"/>
              </a:spcAft>
              <a:buClr>
                <a:srgbClr val="000000"/>
              </a:buClr>
              <a:buSzPct val="100000"/>
              <a:buChar char="»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ts val="225"/>
              </a:spcBef>
              <a:spcAft>
                <a:spcPts val="225"/>
              </a:spcAft>
              <a:buClr>
                <a:srgbClr val="000000"/>
              </a:buClr>
              <a:buSzPct val="100000"/>
              <a:buChar char="»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2686050" indent="-171450" eaLnBrk="0" fontAlgn="base" hangingPunct="0">
              <a:spcBef>
                <a:spcPts val="225"/>
              </a:spcBef>
              <a:spcAft>
                <a:spcPts val="225"/>
              </a:spcAft>
              <a:buClr>
                <a:srgbClr val="000000"/>
              </a:buClr>
              <a:buSzPct val="100000"/>
              <a:buChar char="»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143250" indent="-171450" eaLnBrk="0" fontAlgn="base" hangingPunct="0">
              <a:spcBef>
                <a:spcPts val="225"/>
              </a:spcBef>
              <a:spcAft>
                <a:spcPts val="225"/>
              </a:spcAft>
              <a:buClr>
                <a:srgbClr val="000000"/>
              </a:buClr>
              <a:buSzPct val="100000"/>
              <a:buChar char="»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CA9C1993-ABE4-4FD1-A7B5-2CE61129A721}" type="slidenum">
              <a:rPr lang="en-US" altLang="en-US" sz="1000" smtClean="0">
                <a:solidFill>
                  <a:schemeClr val="tx2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12</a:t>
            </a:fld>
            <a:endParaRPr lang="en-US" altLang="en-US" sz="100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87A36A-2263-4167-9F0C-282FD3A0EFF5}"/>
              </a:ext>
            </a:extLst>
          </p:cNvPr>
          <p:cNvSpPr txBox="1"/>
          <p:nvPr/>
        </p:nvSpPr>
        <p:spPr>
          <a:xfrm>
            <a:off x="1530350" y="2883442"/>
            <a:ext cx="2900363" cy="1089529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Current state and AI’s expected impact </a:t>
            </a:r>
          </a:p>
        </p:txBody>
      </p:sp>
      <p:sp>
        <p:nvSpPr>
          <p:cNvPr id="11269" name="TextBox 11">
            <a:extLst>
              <a:ext uri="{FF2B5EF4-FFF2-40B4-BE49-F238E27FC236}">
                <a16:creationId xmlns:a16="http://schemas.microsoft.com/office/drawing/2014/main" id="{8CA4ABF2-D573-97F1-91B2-2E400F235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1" y="2714861"/>
            <a:ext cx="2994028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altLang="en-US" sz="2400" b="1" dirty="0">
                <a:solidFill>
                  <a:schemeClr val="accent1"/>
                </a:solidFill>
              </a:rPr>
              <a:t>Energy challenges and the move to secondary/</a:t>
            </a:r>
            <a:br>
              <a:rPr lang="en-US" altLang="en-US" sz="2400" b="1" dirty="0">
                <a:solidFill>
                  <a:schemeClr val="accent1"/>
                </a:solidFill>
              </a:rPr>
            </a:br>
            <a:r>
              <a:rPr lang="en-US" altLang="en-US" sz="2400" b="1" dirty="0">
                <a:solidFill>
                  <a:schemeClr val="accent1"/>
                </a:solidFill>
              </a:rPr>
              <a:t>rural markets</a:t>
            </a:r>
          </a:p>
        </p:txBody>
      </p:sp>
      <p:sp>
        <p:nvSpPr>
          <p:cNvPr id="11270" name="TextBox 12">
            <a:extLst>
              <a:ext uri="{FF2B5EF4-FFF2-40B4-BE49-F238E27FC236}">
                <a16:creationId xmlns:a16="http://schemas.microsoft.com/office/drawing/2014/main" id="{1542ED9F-27EF-2A82-E653-4F766FBD9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4488" y="3211078"/>
            <a:ext cx="317817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altLang="en-US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Will it last? </a:t>
            </a:r>
          </a:p>
        </p:txBody>
      </p:sp>
      <p:grpSp>
        <p:nvGrpSpPr>
          <p:cNvPr id="11271" name="Group 17">
            <a:extLst>
              <a:ext uri="{FF2B5EF4-FFF2-40B4-BE49-F238E27FC236}">
                <a16:creationId xmlns:a16="http://schemas.microsoft.com/office/drawing/2014/main" id="{06E974DE-CF95-4111-8903-56592AAB12CD}"/>
              </a:ext>
            </a:extLst>
          </p:cNvPr>
          <p:cNvGrpSpPr>
            <a:grpSpLocks/>
          </p:cNvGrpSpPr>
          <p:nvPr/>
        </p:nvGrpSpPr>
        <p:grpSpPr bwMode="auto">
          <a:xfrm>
            <a:off x="1350963" y="1790700"/>
            <a:ext cx="9826625" cy="3275013"/>
            <a:chOff x="869538" y="1685924"/>
            <a:chExt cx="10454924" cy="348519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8DD7195-BB79-E5A2-EA3B-0B46DDC75223}"/>
                </a:ext>
              </a:extLst>
            </p:cNvPr>
            <p:cNvSpPr/>
            <p:nvPr/>
          </p:nvSpPr>
          <p:spPr>
            <a:xfrm>
              <a:off x="871226" y="1685924"/>
              <a:ext cx="10453236" cy="3483508"/>
            </a:xfrm>
            <a:custGeom>
              <a:avLst/>
              <a:gdLst>
                <a:gd name="connsiteX0" fmla="*/ 10452926 w 10452925"/>
                <a:gd name="connsiteY0" fmla="*/ 1742123 h 3484244"/>
                <a:gd name="connsiteX1" fmla="*/ 8710803 w 10452925"/>
                <a:gd name="connsiteY1" fmla="*/ 0 h 3484244"/>
                <a:gd name="connsiteX2" fmla="*/ 6968681 w 10452925"/>
                <a:gd name="connsiteY2" fmla="*/ 1742123 h 3484244"/>
                <a:gd name="connsiteX3" fmla="*/ 5226558 w 10452925"/>
                <a:gd name="connsiteY3" fmla="*/ 3484245 h 3484244"/>
                <a:gd name="connsiteX4" fmla="*/ 3484436 w 10452925"/>
                <a:gd name="connsiteY4" fmla="*/ 1742123 h 3484244"/>
                <a:gd name="connsiteX5" fmla="*/ 1742123 w 10452925"/>
                <a:gd name="connsiteY5" fmla="*/ 0 h 3484244"/>
                <a:gd name="connsiteX6" fmla="*/ 0 w 10452925"/>
                <a:gd name="connsiteY6" fmla="*/ 1742123 h 3484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925" h="3484244">
                  <a:moveTo>
                    <a:pt x="10452926" y="1742123"/>
                  </a:moveTo>
                  <a:cubicBezTo>
                    <a:pt x="10452926" y="780002"/>
                    <a:pt x="9672924" y="0"/>
                    <a:pt x="8710803" y="0"/>
                  </a:cubicBezTo>
                  <a:cubicBezTo>
                    <a:pt x="7748683" y="0"/>
                    <a:pt x="6968681" y="780002"/>
                    <a:pt x="6968681" y="1742123"/>
                  </a:cubicBezTo>
                  <a:cubicBezTo>
                    <a:pt x="6968681" y="2704243"/>
                    <a:pt x="6188678" y="3484245"/>
                    <a:pt x="5226558" y="3484245"/>
                  </a:cubicBezTo>
                  <a:cubicBezTo>
                    <a:pt x="4264438" y="3484245"/>
                    <a:pt x="3484436" y="2704243"/>
                    <a:pt x="3484436" y="1742123"/>
                  </a:cubicBezTo>
                  <a:cubicBezTo>
                    <a:pt x="3484436" y="780002"/>
                    <a:pt x="2704338" y="0"/>
                    <a:pt x="1742123" y="0"/>
                  </a:cubicBezTo>
                  <a:cubicBezTo>
                    <a:pt x="779907" y="0"/>
                    <a:pt x="0" y="780002"/>
                    <a:pt x="0" y="1742123"/>
                  </a:cubicBezTo>
                </a:path>
              </a:pathLst>
            </a:custGeom>
            <a:noFill/>
            <a:ln w="2857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4844387-F081-F5CC-070E-47B882823E06}"/>
                </a:ext>
              </a:extLst>
            </p:cNvPr>
            <p:cNvSpPr/>
            <p:nvPr/>
          </p:nvSpPr>
          <p:spPr>
            <a:xfrm>
              <a:off x="869538" y="1686878"/>
              <a:ext cx="10452925" cy="3484244"/>
            </a:xfrm>
            <a:custGeom>
              <a:avLst/>
              <a:gdLst>
                <a:gd name="connsiteX0" fmla="*/ 10452926 w 10452925"/>
                <a:gd name="connsiteY0" fmla="*/ 1742123 h 3484244"/>
                <a:gd name="connsiteX1" fmla="*/ 8710803 w 10452925"/>
                <a:gd name="connsiteY1" fmla="*/ 3484245 h 3484244"/>
                <a:gd name="connsiteX2" fmla="*/ 6968681 w 10452925"/>
                <a:gd name="connsiteY2" fmla="*/ 1742123 h 3484244"/>
                <a:gd name="connsiteX3" fmla="*/ 5226463 w 10452925"/>
                <a:gd name="connsiteY3" fmla="*/ 0 h 3484244"/>
                <a:gd name="connsiteX4" fmla="*/ 3484340 w 10452925"/>
                <a:gd name="connsiteY4" fmla="*/ 1742123 h 3484244"/>
                <a:gd name="connsiteX5" fmla="*/ 1742218 w 10452925"/>
                <a:gd name="connsiteY5" fmla="*/ 3484245 h 3484244"/>
                <a:gd name="connsiteX6" fmla="*/ 0 w 10452925"/>
                <a:gd name="connsiteY6" fmla="*/ 1742123 h 3484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925" h="3484244">
                  <a:moveTo>
                    <a:pt x="10452926" y="1742123"/>
                  </a:moveTo>
                  <a:cubicBezTo>
                    <a:pt x="10452926" y="2704243"/>
                    <a:pt x="9672924" y="3484245"/>
                    <a:pt x="8710803" y="3484245"/>
                  </a:cubicBezTo>
                  <a:cubicBezTo>
                    <a:pt x="7748683" y="3484245"/>
                    <a:pt x="6968681" y="2704243"/>
                    <a:pt x="6968681" y="1742123"/>
                  </a:cubicBezTo>
                  <a:cubicBezTo>
                    <a:pt x="6968681" y="780002"/>
                    <a:pt x="6188583" y="0"/>
                    <a:pt x="5226463" y="0"/>
                  </a:cubicBezTo>
                  <a:cubicBezTo>
                    <a:pt x="4264343" y="0"/>
                    <a:pt x="3484340" y="780002"/>
                    <a:pt x="3484340" y="1742123"/>
                  </a:cubicBezTo>
                  <a:cubicBezTo>
                    <a:pt x="3484340" y="2704243"/>
                    <a:pt x="2704338" y="3484245"/>
                    <a:pt x="1742218" y="3484245"/>
                  </a:cubicBezTo>
                  <a:cubicBezTo>
                    <a:pt x="780098" y="3484245"/>
                    <a:pt x="0" y="2704338"/>
                    <a:pt x="0" y="1742123"/>
                  </a:cubicBezTo>
                </a:path>
              </a:pathLst>
            </a:custGeom>
            <a:noFill/>
            <a:ln w="60325" cap="rnd">
              <a:gradFill flip="none" rotWithShape="1">
                <a:gsLst>
                  <a:gs pos="29000">
                    <a:srgbClr val="519F68">
                      <a:alpha val="20000"/>
                    </a:srgbClr>
                  </a:gs>
                  <a:gs pos="0">
                    <a:schemeClr val="accent2">
                      <a:alpha val="0"/>
                    </a:schemeClr>
                  </a:gs>
                  <a:gs pos="51400">
                    <a:srgbClr val="318175"/>
                  </a:gs>
                  <a:gs pos="75214">
                    <a:srgbClr val="196A7E">
                      <a:alpha val="20000"/>
                    </a:srgbClr>
                  </a:gs>
                  <a:gs pos="10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  <a:prstDash val="solid"/>
              <a:miter/>
            </a:ln>
          </p:spPr>
          <p:txBody>
            <a:bodyPr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7496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AD3075E1-0043-661D-A93B-DA7D641C79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8363" y="144463"/>
            <a:ext cx="11120437" cy="747712"/>
          </a:xfrm>
        </p:spPr>
        <p:txBody>
          <a:bodyPr/>
          <a:lstStyle/>
          <a:p>
            <a:r>
              <a:rPr lang="en-US" altLang="en-US" dirty="0"/>
              <a:t>Demand is surging for the first time since the 1990s</a:t>
            </a:r>
          </a:p>
        </p:txBody>
      </p:sp>
      <p:pic>
        <p:nvPicPr>
          <p:cNvPr id="23555" name="Chart 11">
            <a:extLst>
              <a:ext uri="{FF2B5EF4-FFF2-40B4-BE49-F238E27FC236}">
                <a16:creationId xmlns:a16="http://schemas.microsoft.com/office/drawing/2014/main" id="{6B7861E3-FE20-8C95-E007-657786C53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354263"/>
            <a:ext cx="457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Chart 13">
            <a:extLst>
              <a:ext uri="{FF2B5EF4-FFF2-40B4-BE49-F238E27FC236}">
                <a16:creationId xmlns:a16="http://schemas.microsoft.com/office/drawing/2014/main" id="{37C81D86-F18D-762E-D4B4-92C3A7BB2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8" y="2566988"/>
            <a:ext cx="9451975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14">
            <a:extLst>
              <a:ext uri="{FF2B5EF4-FFF2-40B4-BE49-F238E27FC236}">
                <a16:creationId xmlns:a16="http://schemas.microsoft.com/office/drawing/2014/main" id="{F27A2D16-4EE4-EA45-3BE3-591150E37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363" y="1155700"/>
            <a:ext cx="55721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>
                <a:solidFill>
                  <a:schemeClr val="accent1"/>
                </a:solidFill>
              </a:rPr>
              <a:t>Growth in Electricity Demand</a:t>
            </a:r>
            <a:br>
              <a:rPr lang="en-US" altLang="en-US" b="1">
                <a:solidFill>
                  <a:schemeClr val="accent1"/>
                </a:solidFill>
              </a:rPr>
            </a:br>
            <a:r>
              <a:rPr lang="en-US" altLang="en-US" sz="1400">
                <a:solidFill>
                  <a:schemeClr val="accent1"/>
                </a:solidFill>
              </a:rPr>
              <a:t>(% per annum)</a:t>
            </a:r>
            <a:endParaRPr lang="en-US" altLang="en-US">
              <a:solidFill>
                <a:schemeClr val="accent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95DD8A0-4E41-2754-8995-5F6A6FDEB0F4}"/>
              </a:ext>
            </a:extLst>
          </p:cNvPr>
          <p:cNvGrpSpPr/>
          <p:nvPr/>
        </p:nvGrpSpPr>
        <p:grpSpPr>
          <a:xfrm>
            <a:off x="816045" y="5832223"/>
            <a:ext cx="10209336" cy="276225"/>
            <a:chOff x="650432" y="5886450"/>
            <a:chExt cx="11774190" cy="276225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9E5A8D6F-9816-2CB8-31A3-0B86DFD9FF88}"/>
                </a:ext>
              </a:extLst>
            </p:cNvPr>
            <p:cNvSpPr/>
            <p:nvPr/>
          </p:nvSpPr>
          <p:spPr bwMode="auto">
            <a:xfrm>
              <a:off x="2315929" y="5886450"/>
              <a:ext cx="948447" cy="276225"/>
            </a:xfrm>
            <a:prstGeom prst="chevron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</a:rPr>
                <a:t>1920</a:t>
              </a:r>
            </a:p>
          </p:txBody>
        </p: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04197D01-C1F9-F5BF-7843-58B35E2F98D3}"/>
                </a:ext>
              </a:extLst>
            </p:cNvPr>
            <p:cNvSpPr/>
            <p:nvPr/>
          </p:nvSpPr>
          <p:spPr bwMode="auto">
            <a:xfrm>
              <a:off x="3148678" y="5886450"/>
              <a:ext cx="948447" cy="276225"/>
            </a:xfrm>
            <a:prstGeom prst="chevron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</a:rPr>
                <a:t>1930</a:t>
              </a:r>
            </a:p>
          </p:txBody>
        </p:sp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0E72D15D-2F57-B50C-C061-63B7F46625FF}"/>
                </a:ext>
              </a:extLst>
            </p:cNvPr>
            <p:cNvSpPr/>
            <p:nvPr/>
          </p:nvSpPr>
          <p:spPr bwMode="auto">
            <a:xfrm>
              <a:off x="3981428" y="5886450"/>
              <a:ext cx="948447" cy="276225"/>
            </a:xfrm>
            <a:prstGeom prst="chevron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</a:rPr>
                <a:t>1940</a:t>
              </a:r>
            </a:p>
          </p:txBody>
        </p:sp>
        <p:sp>
          <p:nvSpPr>
            <p:cNvPr id="21" name="Arrow: Chevron 20">
              <a:extLst>
                <a:ext uri="{FF2B5EF4-FFF2-40B4-BE49-F238E27FC236}">
                  <a16:creationId xmlns:a16="http://schemas.microsoft.com/office/drawing/2014/main" id="{43258022-5B96-4C7B-73DF-78309F77C49F}"/>
                </a:ext>
              </a:extLst>
            </p:cNvPr>
            <p:cNvSpPr/>
            <p:nvPr/>
          </p:nvSpPr>
          <p:spPr bwMode="auto">
            <a:xfrm>
              <a:off x="1483180" y="5886450"/>
              <a:ext cx="948445" cy="276225"/>
            </a:xfrm>
            <a:prstGeom prst="chevron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</a:rPr>
                <a:t>1912</a:t>
              </a:r>
            </a:p>
          </p:txBody>
        </p:sp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B941AF1C-4C50-3A61-1C97-ACA4E17E45DC}"/>
                </a:ext>
              </a:extLst>
            </p:cNvPr>
            <p:cNvSpPr/>
            <p:nvPr/>
          </p:nvSpPr>
          <p:spPr bwMode="auto">
            <a:xfrm>
              <a:off x="650432" y="5886450"/>
              <a:ext cx="948445" cy="276225"/>
            </a:xfrm>
            <a:prstGeom prst="chevron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</a:rPr>
                <a:t>1902</a:t>
              </a:r>
            </a:p>
          </p:txBody>
        </p:sp>
        <p:sp>
          <p:nvSpPr>
            <p:cNvPr id="23" name="Arrow: Chevron 22">
              <a:extLst>
                <a:ext uri="{FF2B5EF4-FFF2-40B4-BE49-F238E27FC236}">
                  <a16:creationId xmlns:a16="http://schemas.microsoft.com/office/drawing/2014/main" id="{CB53A4BE-833C-7255-34EE-2F2828BD6640}"/>
                </a:ext>
              </a:extLst>
            </p:cNvPr>
            <p:cNvSpPr/>
            <p:nvPr/>
          </p:nvSpPr>
          <p:spPr bwMode="auto">
            <a:xfrm>
              <a:off x="4814178" y="5886450"/>
              <a:ext cx="948447" cy="276225"/>
            </a:xfrm>
            <a:prstGeom prst="chevron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</a:rPr>
                <a:t>1950</a:t>
              </a:r>
            </a:p>
          </p:txBody>
        </p:sp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3109756A-F9FD-DE27-B028-A2908064006E}"/>
                </a:ext>
              </a:extLst>
            </p:cNvPr>
            <p:cNvSpPr/>
            <p:nvPr/>
          </p:nvSpPr>
          <p:spPr bwMode="auto">
            <a:xfrm>
              <a:off x="5646928" y="5886450"/>
              <a:ext cx="948447" cy="276225"/>
            </a:xfrm>
            <a:prstGeom prst="chevron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</a:rPr>
                <a:t>1960</a:t>
              </a:r>
            </a:p>
          </p:txBody>
        </p:sp>
        <p:sp>
          <p:nvSpPr>
            <p:cNvPr id="25" name="Arrow: Chevron 24">
              <a:extLst>
                <a:ext uri="{FF2B5EF4-FFF2-40B4-BE49-F238E27FC236}">
                  <a16:creationId xmlns:a16="http://schemas.microsoft.com/office/drawing/2014/main" id="{616D9D03-5545-6442-8196-FFCDBFA3B003}"/>
                </a:ext>
              </a:extLst>
            </p:cNvPr>
            <p:cNvSpPr/>
            <p:nvPr/>
          </p:nvSpPr>
          <p:spPr bwMode="auto">
            <a:xfrm>
              <a:off x="6479677" y="5886450"/>
              <a:ext cx="948445" cy="276225"/>
            </a:xfrm>
            <a:prstGeom prst="chevron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</a:rPr>
                <a:t>1970</a:t>
              </a:r>
            </a:p>
          </p:txBody>
        </p:sp>
        <p:sp>
          <p:nvSpPr>
            <p:cNvPr id="26" name="Arrow: Chevron 25">
              <a:extLst>
                <a:ext uri="{FF2B5EF4-FFF2-40B4-BE49-F238E27FC236}">
                  <a16:creationId xmlns:a16="http://schemas.microsoft.com/office/drawing/2014/main" id="{E3D0B26B-CD6F-46F6-6815-A2BA6C8B82F3}"/>
                </a:ext>
              </a:extLst>
            </p:cNvPr>
            <p:cNvSpPr/>
            <p:nvPr/>
          </p:nvSpPr>
          <p:spPr bwMode="auto">
            <a:xfrm>
              <a:off x="7312426" y="5886450"/>
              <a:ext cx="948445" cy="276225"/>
            </a:xfrm>
            <a:prstGeom prst="chevron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</a:rPr>
                <a:t>1980</a:t>
              </a:r>
            </a:p>
          </p:txBody>
        </p:sp>
        <p:sp>
          <p:nvSpPr>
            <p:cNvPr id="27" name="Arrow: Chevron 26">
              <a:extLst>
                <a:ext uri="{FF2B5EF4-FFF2-40B4-BE49-F238E27FC236}">
                  <a16:creationId xmlns:a16="http://schemas.microsoft.com/office/drawing/2014/main" id="{50FDBE50-4A3A-5C74-AB52-FE1C06B01367}"/>
                </a:ext>
              </a:extLst>
            </p:cNvPr>
            <p:cNvSpPr/>
            <p:nvPr/>
          </p:nvSpPr>
          <p:spPr bwMode="auto">
            <a:xfrm>
              <a:off x="8145174" y="5886450"/>
              <a:ext cx="948445" cy="276225"/>
            </a:xfrm>
            <a:prstGeom prst="chevron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</a:rPr>
                <a:t>1990</a:t>
              </a:r>
            </a:p>
          </p:txBody>
        </p:sp>
        <p:sp>
          <p:nvSpPr>
            <p:cNvPr id="28" name="Arrow: Chevron 27">
              <a:extLst>
                <a:ext uri="{FF2B5EF4-FFF2-40B4-BE49-F238E27FC236}">
                  <a16:creationId xmlns:a16="http://schemas.microsoft.com/office/drawing/2014/main" id="{9F7C4E75-DF32-ACDC-77C1-CBDC235CF7F4}"/>
                </a:ext>
              </a:extLst>
            </p:cNvPr>
            <p:cNvSpPr/>
            <p:nvPr/>
          </p:nvSpPr>
          <p:spPr bwMode="auto">
            <a:xfrm>
              <a:off x="8977922" y="5886450"/>
              <a:ext cx="948447" cy="276225"/>
            </a:xfrm>
            <a:prstGeom prst="chevron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</a:rPr>
                <a:t>2000</a:t>
              </a:r>
            </a:p>
          </p:txBody>
        </p:sp>
        <p:sp>
          <p:nvSpPr>
            <p:cNvPr id="29" name="Arrow: Chevron 28">
              <a:extLst>
                <a:ext uri="{FF2B5EF4-FFF2-40B4-BE49-F238E27FC236}">
                  <a16:creationId xmlns:a16="http://schemas.microsoft.com/office/drawing/2014/main" id="{D56A9BEA-712C-D81F-9D8C-C8E36EB7BC92}"/>
                </a:ext>
              </a:extLst>
            </p:cNvPr>
            <p:cNvSpPr/>
            <p:nvPr/>
          </p:nvSpPr>
          <p:spPr bwMode="auto">
            <a:xfrm>
              <a:off x="9810672" y="5886450"/>
              <a:ext cx="948447" cy="276225"/>
            </a:xfrm>
            <a:prstGeom prst="chevron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</a:rPr>
                <a:t>2010</a:t>
              </a:r>
            </a:p>
          </p:txBody>
        </p:sp>
        <p:sp>
          <p:nvSpPr>
            <p:cNvPr id="30" name="Arrow: Chevron 29">
              <a:extLst>
                <a:ext uri="{FF2B5EF4-FFF2-40B4-BE49-F238E27FC236}">
                  <a16:creationId xmlns:a16="http://schemas.microsoft.com/office/drawing/2014/main" id="{0C849239-3582-5D91-E252-A09AB354DEEC}"/>
                </a:ext>
              </a:extLst>
            </p:cNvPr>
            <p:cNvSpPr/>
            <p:nvPr/>
          </p:nvSpPr>
          <p:spPr bwMode="auto">
            <a:xfrm>
              <a:off x="10643422" y="5886450"/>
              <a:ext cx="948447" cy="276225"/>
            </a:xfrm>
            <a:prstGeom prst="chevron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</a:rPr>
                <a:t>2020</a:t>
              </a:r>
            </a:p>
          </p:txBody>
        </p: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24E05953-E794-E85E-F4E2-FD8D539EBBE6}"/>
                </a:ext>
              </a:extLst>
            </p:cNvPr>
            <p:cNvSpPr/>
            <p:nvPr/>
          </p:nvSpPr>
          <p:spPr bwMode="auto">
            <a:xfrm>
              <a:off x="11476175" y="5886450"/>
              <a:ext cx="948447" cy="276225"/>
            </a:xfrm>
            <a:prstGeom prst="chevron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</a:rPr>
                <a:t>2030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4A8D2DCB-C8C3-A319-2C6A-9C2214373F0D}"/>
              </a:ext>
            </a:extLst>
          </p:cNvPr>
          <p:cNvSpPr txBox="1"/>
          <p:nvPr/>
        </p:nvSpPr>
        <p:spPr>
          <a:xfrm>
            <a:off x="1235075" y="1941513"/>
            <a:ext cx="1776413" cy="7286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2nd </a:t>
            </a:r>
            <a:b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industrial revolution </a:t>
            </a:r>
          </a:p>
          <a:p>
            <a:pPr>
              <a:lnSpc>
                <a:spcPct val="90000"/>
              </a:lnSpc>
              <a:defRPr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(1870)</a:t>
            </a:r>
          </a:p>
        </p:txBody>
      </p:sp>
      <p:grpSp>
        <p:nvGrpSpPr>
          <p:cNvPr id="23560" name="Group 44">
            <a:extLst>
              <a:ext uri="{FF2B5EF4-FFF2-40B4-BE49-F238E27FC236}">
                <a16:creationId xmlns:a16="http://schemas.microsoft.com/office/drawing/2014/main" id="{D32F89E3-B47D-75E3-5D13-FEB18793B90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03400" y="1908175"/>
            <a:ext cx="249238" cy="292100"/>
            <a:chOff x="5876925" y="3171825"/>
            <a:chExt cx="438150" cy="514350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83862BC-4100-F776-5393-91688732C522}"/>
                </a:ext>
              </a:extLst>
            </p:cNvPr>
            <p:cNvSpPr/>
            <p:nvPr/>
          </p:nvSpPr>
          <p:spPr>
            <a:xfrm>
              <a:off x="5907624" y="3482113"/>
              <a:ext cx="30697" cy="19567"/>
            </a:xfrm>
            <a:custGeom>
              <a:avLst/>
              <a:gdLst>
                <a:gd name="connsiteX0" fmla="*/ 0 w 33051"/>
                <a:gd name="connsiteY0" fmla="*/ 19050 h 19050"/>
                <a:gd name="connsiteX1" fmla="*/ 33052 w 33051"/>
                <a:gd name="connsiteY1" fmla="*/ 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051" h="19050">
                  <a:moveTo>
                    <a:pt x="0" y="19050"/>
                  </a:moveTo>
                  <a:lnTo>
                    <a:pt x="33052" y="0"/>
                  </a:lnTo>
                </a:path>
              </a:pathLst>
            </a:custGeom>
            <a:ln w="762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B8EA717-E66C-70B2-1B48-962438F2D47C}"/>
                </a:ext>
              </a:extLst>
            </p:cNvPr>
            <p:cNvSpPr/>
            <p:nvPr/>
          </p:nvSpPr>
          <p:spPr>
            <a:xfrm>
              <a:off x="5876925" y="3389865"/>
              <a:ext cx="39071" cy="11182"/>
            </a:xfrm>
            <a:custGeom>
              <a:avLst/>
              <a:gdLst>
                <a:gd name="connsiteX0" fmla="*/ 0 w 38100"/>
                <a:gd name="connsiteY0" fmla="*/ 0 h 9525"/>
                <a:gd name="connsiteX1" fmla="*/ 38100 w 3810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9525">
                  <a:moveTo>
                    <a:pt x="0" y="0"/>
                  </a:moveTo>
                  <a:lnTo>
                    <a:pt x="38100" y="0"/>
                  </a:lnTo>
                </a:path>
              </a:pathLst>
            </a:custGeom>
            <a:ln w="762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A71965F-9666-FABA-62BA-537FF50F385B}"/>
                </a:ext>
              </a:extLst>
            </p:cNvPr>
            <p:cNvSpPr/>
            <p:nvPr/>
          </p:nvSpPr>
          <p:spPr>
            <a:xfrm>
              <a:off x="5907624" y="3280846"/>
              <a:ext cx="30697" cy="19567"/>
            </a:xfrm>
            <a:custGeom>
              <a:avLst/>
              <a:gdLst>
                <a:gd name="connsiteX0" fmla="*/ 0 w 33051"/>
                <a:gd name="connsiteY0" fmla="*/ 0 h 19050"/>
                <a:gd name="connsiteX1" fmla="*/ 33052 w 33051"/>
                <a:gd name="connsiteY1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051" h="19050">
                  <a:moveTo>
                    <a:pt x="0" y="0"/>
                  </a:moveTo>
                  <a:lnTo>
                    <a:pt x="33052" y="19050"/>
                  </a:lnTo>
                </a:path>
              </a:pathLst>
            </a:custGeom>
            <a:ln w="762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ED75FF8-7EAC-ABA6-53EA-729AB123F467}"/>
                </a:ext>
              </a:extLst>
            </p:cNvPr>
            <p:cNvSpPr/>
            <p:nvPr/>
          </p:nvSpPr>
          <p:spPr>
            <a:xfrm>
              <a:off x="5985765" y="3199779"/>
              <a:ext cx="19534" cy="33545"/>
            </a:xfrm>
            <a:custGeom>
              <a:avLst/>
              <a:gdLst>
                <a:gd name="connsiteX0" fmla="*/ 0 w 19050"/>
                <a:gd name="connsiteY0" fmla="*/ 0 h 33051"/>
                <a:gd name="connsiteX1" fmla="*/ 19050 w 19050"/>
                <a:gd name="connsiteY1" fmla="*/ 33052 h 3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33051">
                  <a:moveTo>
                    <a:pt x="0" y="0"/>
                  </a:moveTo>
                  <a:lnTo>
                    <a:pt x="19050" y="33052"/>
                  </a:lnTo>
                </a:path>
              </a:pathLst>
            </a:custGeom>
            <a:ln w="762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1102EA7-7ECE-896A-FBE0-6D5583C85359}"/>
                </a:ext>
              </a:extLst>
            </p:cNvPr>
            <p:cNvSpPr/>
            <p:nvPr/>
          </p:nvSpPr>
          <p:spPr>
            <a:xfrm>
              <a:off x="6097396" y="3171825"/>
              <a:ext cx="8371" cy="39135"/>
            </a:xfrm>
            <a:custGeom>
              <a:avLst/>
              <a:gdLst>
                <a:gd name="connsiteX0" fmla="*/ 0 w 9525"/>
                <a:gd name="connsiteY0" fmla="*/ 0 h 38100"/>
                <a:gd name="connsiteX1" fmla="*/ 0 w 9525"/>
                <a:gd name="connsiteY1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38100">
                  <a:moveTo>
                    <a:pt x="0" y="0"/>
                  </a:moveTo>
                  <a:lnTo>
                    <a:pt x="0" y="38100"/>
                  </a:lnTo>
                </a:path>
              </a:pathLst>
            </a:custGeom>
            <a:ln w="762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B32BE5D-B74A-4ECC-7ECC-17C81188D341}"/>
                </a:ext>
              </a:extLst>
            </p:cNvPr>
            <p:cNvSpPr/>
            <p:nvPr/>
          </p:nvSpPr>
          <p:spPr>
            <a:xfrm>
              <a:off x="6047162" y="3591132"/>
              <a:ext cx="97676" cy="75476"/>
            </a:xfrm>
            <a:custGeom>
              <a:avLst/>
              <a:gdLst>
                <a:gd name="connsiteX0" fmla="*/ 95250 w 95250"/>
                <a:gd name="connsiteY0" fmla="*/ 0 h 76200"/>
                <a:gd name="connsiteX1" fmla="*/ 95250 w 95250"/>
                <a:gd name="connsiteY1" fmla="*/ 57150 h 76200"/>
                <a:gd name="connsiteX2" fmla="*/ 76200 w 95250"/>
                <a:gd name="connsiteY2" fmla="*/ 76200 h 76200"/>
                <a:gd name="connsiteX3" fmla="*/ 19050 w 95250"/>
                <a:gd name="connsiteY3" fmla="*/ 76200 h 76200"/>
                <a:gd name="connsiteX4" fmla="*/ 0 w 95250"/>
                <a:gd name="connsiteY4" fmla="*/ 57150 h 76200"/>
                <a:gd name="connsiteX5" fmla="*/ 0 w 95250"/>
                <a:gd name="connsiteY5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50" h="76200">
                  <a:moveTo>
                    <a:pt x="95250" y="0"/>
                  </a:moveTo>
                  <a:lnTo>
                    <a:pt x="95250" y="57150"/>
                  </a:lnTo>
                  <a:cubicBezTo>
                    <a:pt x="95250" y="67627"/>
                    <a:pt x="86678" y="76200"/>
                    <a:pt x="76200" y="76200"/>
                  </a:cubicBezTo>
                  <a:lnTo>
                    <a:pt x="19050" y="76200"/>
                  </a:lnTo>
                  <a:cubicBezTo>
                    <a:pt x="8572" y="76200"/>
                    <a:pt x="0" y="67627"/>
                    <a:pt x="0" y="57150"/>
                  </a:cubicBezTo>
                  <a:lnTo>
                    <a:pt x="0" y="0"/>
                  </a:lnTo>
                </a:path>
              </a:pathLst>
            </a:custGeom>
            <a:noFill/>
            <a:ln w="762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273437D-298B-6FCE-D748-BE8C16E8C527}"/>
                </a:ext>
              </a:extLst>
            </p:cNvPr>
            <p:cNvSpPr/>
            <p:nvPr/>
          </p:nvSpPr>
          <p:spPr>
            <a:xfrm>
              <a:off x="6077860" y="3666608"/>
              <a:ext cx="36281" cy="19567"/>
            </a:xfrm>
            <a:custGeom>
              <a:avLst/>
              <a:gdLst>
                <a:gd name="connsiteX0" fmla="*/ 38100 w 38100"/>
                <a:gd name="connsiteY0" fmla="*/ 0 h 19050"/>
                <a:gd name="connsiteX1" fmla="*/ 19050 w 38100"/>
                <a:gd name="connsiteY1" fmla="*/ 19050 h 19050"/>
                <a:gd name="connsiteX2" fmla="*/ 0 w 38100"/>
                <a:gd name="connsiteY2" fmla="*/ 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19050">
                  <a:moveTo>
                    <a:pt x="38100" y="0"/>
                  </a:moveTo>
                  <a:cubicBezTo>
                    <a:pt x="38100" y="10477"/>
                    <a:pt x="29528" y="19050"/>
                    <a:pt x="19050" y="19050"/>
                  </a:cubicBezTo>
                  <a:cubicBezTo>
                    <a:pt x="8572" y="19050"/>
                    <a:pt x="0" y="10477"/>
                    <a:pt x="0" y="0"/>
                  </a:cubicBezTo>
                </a:path>
              </a:pathLst>
            </a:custGeom>
            <a:noFill/>
            <a:ln w="762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CA501FD-70A5-80D1-E8E8-2CDAA927B01A}"/>
                </a:ext>
              </a:extLst>
            </p:cNvPr>
            <p:cNvSpPr/>
            <p:nvPr/>
          </p:nvSpPr>
          <p:spPr>
            <a:xfrm>
              <a:off x="6105767" y="3630267"/>
              <a:ext cx="39071" cy="8387"/>
            </a:xfrm>
            <a:custGeom>
              <a:avLst/>
              <a:gdLst>
                <a:gd name="connsiteX0" fmla="*/ 0 w 38100"/>
                <a:gd name="connsiteY0" fmla="*/ 0 h 9525"/>
                <a:gd name="connsiteX1" fmla="*/ 38100 w 3810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9525">
                  <a:moveTo>
                    <a:pt x="0" y="0"/>
                  </a:moveTo>
                  <a:lnTo>
                    <a:pt x="38100" y="0"/>
                  </a:lnTo>
                </a:path>
              </a:pathLst>
            </a:custGeom>
            <a:ln w="762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A7A4F3BD-2FF9-2C8D-B594-7FF7C0179AF7}"/>
                </a:ext>
              </a:extLst>
            </p:cNvPr>
            <p:cNvSpPr/>
            <p:nvPr/>
          </p:nvSpPr>
          <p:spPr>
            <a:xfrm>
              <a:off x="6253678" y="3482113"/>
              <a:ext cx="30697" cy="19567"/>
            </a:xfrm>
            <a:custGeom>
              <a:avLst/>
              <a:gdLst>
                <a:gd name="connsiteX0" fmla="*/ 33052 w 33051"/>
                <a:gd name="connsiteY0" fmla="*/ 19050 h 19050"/>
                <a:gd name="connsiteX1" fmla="*/ 0 w 33051"/>
                <a:gd name="connsiteY1" fmla="*/ 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051" h="19050">
                  <a:moveTo>
                    <a:pt x="33052" y="19050"/>
                  </a:moveTo>
                  <a:lnTo>
                    <a:pt x="0" y="0"/>
                  </a:lnTo>
                </a:path>
              </a:pathLst>
            </a:custGeom>
            <a:ln w="762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7DB5442-5410-43A4-F795-761938667D18}"/>
                </a:ext>
              </a:extLst>
            </p:cNvPr>
            <p:cNvSpPr/>
            <p:nvPr/>
          </p:nvSpPr>
          <p:spPr>
            <a:xfrm>
              <a:off x="6276004" y="3389865"/>
              <a:ext cx="39071" cy="11182"/>
            </a:xfrm>
            <a:custGeom>
              <a:avLst/>
              <a:gdLst>
                <a:gd name="connsiteX0" fmla="*/ 38100 w 38100"/>
                <a:gd name="connsiteY0" fmla="*/ 0 h 9525"/>
                <a:gd name="connsiteX1" fmla="*/ 0 w 3810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9525">
                  <a:moveTo>
                    <a:pt x="38100" y="0"/>
                  </a:moveTo>
                  <a:lnTo>
                    <a:pt x="0" y="0"/>
                  </a:lnTo>
                </a:path>
              </a:pathLst>
            </a:custGeom>
            <a:ln w="762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8C595A75-4B14-405E-1FA2-E4835747F4DC}"/>
                </a:ext>
              </a:extLst>
            </p:cNvPr>
            <p:cNvSpPr/>
            <p:nvPr/>
          </p:nvSpPr>
          <p:spPr>
            <a:xfrm>
              <a:off x="6253678" y="3280846"/>
              <a:ext cx="30697" cy="19567"/>
            </a:xfrm>
            <a:custGeom>
              <a:avLst/>
              <a:gdLst>
                <a:gd name="connsiteX0" fmla="*/ 33052 w 33051"/>
                <a:gd name="connsiteY0" fmla="*/ 0 h 19050"/>
                <a:gd name="connsiteX1" fmla="*/ 0 w 33051"/>
                <a:gd name="connsiteY1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051" h="19050">
                  <a:moveTo>
                    <a:pt x="33052" y="0"/>
                  </a:moveTo>
                  <a:lnTo>
                    <a:pt x="0" y="19050"/>
                  </a:lnTo>
                </a:path>
              </a:pathLst>
            </a:custGeom>
            <a:ln w="762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1E6F291-ACD9-A42F-35C9-04C279C3804B}"/>
                </a:ext>
              </a:extLst>
            </p:cNvPr>
            <p:cNvSpPr/>
            <p:nvPr/>
          </p:nvSpPr>
          <p:spPr>
            <a:xfrm>
              <a:off x="6186700" y="3199779"/>
              <a:ext cx="19534" cy="33545"/>
            </a:xfrm>
            <a:custGeom>
              <a:avLst/>
              <a:gdLst>
                <a:gd name="connsiteX0" fmla="*/ 19050 w 19050"/>
                <a:gd name="connsiteY0" fmla="*/ 0 h 33051"/>
                <a:gd name="connsiteX1" fmla="*/ 0 w 19050"/>
                <a:gd name="connsiteY1" fmla="*/ 33052 h 3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33051">
                  <a:moveTo>
                    <a:pt x="19050" y="0"/>
                  </a:moveTo>
                  <a:lnTo>
                    <a:pt x="0" y="33052"/>
                  </a:lnTo>
                </a:path>
              </a:pathLst>
            </a:custGeom>
            <a:ln w="762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25DD604-21E0-33F2-87CC-B0FE364E2B0D}"/>
                </a:ext>
              </a:extLst>
            </p:cNvPr>
            <p:cNvSpPr/>
            <p:nvPr/>
          </p:nvSpPr>
          <p:spPr>
            <a:xfrm>
              <a:off x="5952276" y="3247301"/>
              <a:ext cx="287447" cy="343831"/>
            </a:xfrm>
            <a:custGeom>
              <a:avLst/>
              <a:gdLst>
                <a:gd name="connsiteX0" fmla="*/ 142875 w 285750"/>
                <a:gd name="connsiteY0" fmla="*/ 0 h 342900"/>
                <a:gd name="connsiteX1" fmla="*/ 285750 w 285750"/>
                <a:gd name="connsiteY1" fmla="*/ 142875 h 342900"/>
                <a:gd name="connsiteX2" fmla="*/ 239744 w 285750"/>
                <a:gd name="connsiteY2" fmla="*/ 247841 h 342900"/>
                <a:gd name="connsiteX3" fmla="*/ 209550 w 285750"/>
                <a:gd name="connsiteY3" fmla="*/ 317278 h 342900"/>
                <a:gd name="connsiteX4" fmla="*/ 209550 w 285750"/>
                <a:gd name="connsiteY4" fmla="*/ 323850 h 342900"/>
                <a:gd name="connsiteX5" fmla="*/ 190500 w 285750"/>
                <a:gd name="connsiteY5" fmla="*/ 342900 h 342900"/>
                <a:gd name="connsiteX6" fmla="*/ 95250 w 285750"/>
                <a:gd name="connsiteY6" fmla="*/ 342900 h 342900"/>
                <a:gd name="connsiteX7" fmla="*/ 76200 w 285750"/>
                <a:gd name="connsiteY7" fmla="*/ 323850 h 342900"/>
                <a:gd name="connsiteX8" fmla="*/ 76200 w 285750"/>
                <a:gd name="connsiteY8" fmla="*/ 317278 h 342900"/>
                <a:gd name="connsiteX9" fmla="*/ 46006 w 285750"/>
                <a:gd name="connsiteY9" fmla="*/ 247841 h 342900"/>
                <a:gd name="connsiteX10" fmla="*/ 0 w 285750"/>
                <a:gd name="connsiteY10" fmla="*/ 142875 h 342900"/>
                <a:gd name="connsiteX11" fmla="*/ 142875 w 285750"/>
                <a:gd name="connsiteY11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5750" h="342900">
                  <a:moveTo>
                    <a:pt x="142875" y="0"/>
                  </a:moveTo>
                  <a:cubicBezTo>
                    <a:pt x="221742" y="0"/>
                    <a:pt x="285750" y="64008"/>
                    <a:pt x="285750" y="142875"/>
                  </a:cubicBezTo>
                  <a:cubicBezTo>
                    <a:pt x="285750" y="184404"/>
                    <a:pt x="268034" y="221742"/>
                    <a:pt x="239744" y="247841"/>
                  </a:cubicBezTo>
                  <a:cubicBezTo>
                    <a:pt x="220409" y="265652"/>
                    <a:pt x="209550" y="290989"/>
                    <a:pt x="209550" y="317278"/>
                  </a:cubicBezTo>
                  <a:lnTo>
                    <a:pt x="209550" y="323850"/>
                  </a:lnTo>
                  <a:cubicBezTo>
                    <a:pt x="209550" y="334328"/>
                    <a:pt x="200978" y="342900"/>
                    <a:pt x="190500" y="342900"/>
                  </a:cubicBezTo>
                  <a:lnTo>
                    <a:pt x="95250" y="342900"/>
                  </a:lnTo>
                  <a:cubicBezTo>
                    <a:pt x="84773" y="342900"/>
                    <a:pt x="76200" y="334328"/>
                    <a:pt x="76200" y="323850"/>
                  </a:cubicBezTo>
                  <a:lnTo>
                    <a:pt x="76200" y="317278"/>
                  </a:lnTo>
                  <a:cubicBezTo>
                    <a:pt x="76200" y="290989"/>
                    <a:pt x="65437" y="265652"/>
                    <a:pt x="46006" y="247841"/>
                  </a:cubicBezTo>
                  <a:cubicBezTo>
                    <a:pt x="17716" y="221742"/>
                    <a:pt x="0" y="184404"/>
                    <a:pt x="0" y="142875"/>
                  </a:cubicBezTo>
                  <a:cubicBezTo>
                    <a:pt x="0" y="64008"/>
                    <a:pt x="64008" y="0"/>
                    <a:pt x="142875" y="0"/>
                  </a:cubicBezTo>
                  <a:close/>
                </a:path>
              </a:pathLst>
            </a:custGeom>
            <a:noFill/>
            <a:ln w="762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DCD4E1D-2716-D0FC-CFB5-E981570C95B8}"/>
                </a:ext>
              </a:extLst>
            </p:cNvPr>
            <p:cNvSpPr/>
            <p:nvPr/>
          </p:nvSpPr>
          <p:spPr>
            <a:xfrm>
              <a:off x="6010881" y="3306003"/>
              <a:ext cx="86514" cy="83861"/>
            </a:xfrm>
            <a:custGeom>
              <a:avLst/>
              <a:gdLst>
                <a:gd name="connsiteX0" fmla="*/ 0 w 85725"/>
                <a:gd name="connsiteY0" fmla="*/ 85725 h 85725"/>
                <a:gd name="connsiteX1" fmla="*/ 85725 w 85725"/>
                <a:gd name="connsiteY1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725" h="85725">
                  <a:moveTo>
                    <a:pt x="0" y="85725"/>
                  </a:moveTo>
                  <a:cubicBezTo>
                    <a:pt x="0" y="38386"/>
                    <a:pt x="38386" y="0"/>
                    <a:pt x="85725" y="0"/>
                  </a:cubicBezTo>
                </a:path>
              </a:pathLst>
            </a:custGeom>
            <a:noFill/>
            <a:ln w="762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26612006-0DF6-FB4A-481B-B6CFC328E839}"/>
              </a:ext>
            </a:extLst>
          </p:cNvPr>
          <p:cNvSpPr txBox="1"/>
          <p:nvPr/>
        </p:nvSpPr>
        <p:spPr>
          <a:xfrm>
            <a:off x="5526088" y="1941513"/>
            <a:ext cx="1776412" cy="7286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3rd </a:t>
            </a:r>
            <a:b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industrial revolution </a:t>
            </a:r>
          </a:p>
          <a:p>
            <a:pPr>
              <a:lnSpc>
                <a:spcPct val="90000"/>
              </a:lnSpc>
              <a:defRPr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(1969)</a:t>
            </a:r>
          </a:p>
        </p:txBody>
      </p:sp>
      <p:grpSp>
        <p:nvGrpSpPr>
          <p:cNvPr id="23562" name="Group 60">
            <a:extLst>
              <a:ext uri="{FF2B5EF4-FFF2-40B4-BE49-F238E27FC236}">
                <a16:creationId xmlns:a16="http://schemas.microsoft.com/office/drawing/2014/main" id="{AEA3559B-E8F7-C355-9E68-507F316FD458}"/>
              </a:ext>
            </a:extLst>
          </p:cNvPr>
          <p:cNvGrpSpPr>
            <a:grpSpLocks/>
          </p:cNvGrpSpPr>
          <p:nvPr/>
        </p:nvGrpSpPr>
        <p:grpSpPr bwMode="auto">
          <a:xfrm>
            <a:off x="6062663" y="1978025"/>
            <a:ext cx="249237" cy="227013"/>
            <a:chOff x="7663391" y="2139400"/>
            <a:chExt cx="308371" cy="28126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2B48174-4CDE-03CC-134F-84C9ED707711}"/>
                </a:ext>
              </a:extLst>
            </p:cNvPr>
            <p:cNvSpPr/>
            <p:nvPr/>
          </p:nvSpPr>
          <p:spPr>
            <a:xfrm>
              <a:off x="7663391" y="2139400"/>
              <a:ext cx="308371" cy="226190"/>
            </a:xfrm>
            <a:custGeom>
              <a:avLst/>
              <a:gdLst>
                <a:gd name="connsiteX0" fmla="*/ 345853 w 1733550"/>
                <a:gd name="connsiteY0" fmla="*/ 0 h 1266825"/>
                <a:gd name="connsiteX1" fmla="*/ 109538 w 1733550"/>
                <a:gd name="connsiteY1" fmla="*/ 0 h 1266825"/>
                <a:gd name="connsiteX2" fmla="*/ 0 w 1733550"/>
                <a:gd name="connsiteY2" fmla="*/ 109633 h 1266825"/>
                <a:gd name="connsiteX3" fmla="*/ 0 w 1733550"/>
                <a:gd name="connsiteY3" fmla="*/ 1157288 h 1266825"/>
                <a:gd name="connsiteX4" fmla="*/ 109538 w 1733550"/>
                <a:gd name="connsiteY4" fmla="*/ 1266825 h 1266825"/>
                <a:gd name="connsiteX5" fmla="*/ 1623917 w 1733550"/>
                <a:gd name="connsiteY5" fmla="*/ 1266825 h 1266825"/>
                <a:gd name="connsiteX6" fmla="*/ 1733550 w 1733550"/>
                <a:gd name="connsiteY6" fmla="*/ 1157288 h 1266825"/>
                <a:gd name="connsiteX7" fmla="*/ 1733550 w 1733550"/>
                <a:gd name="connsiteY7" fmla="*/ 109633 h 1266825"/>
                <a:gd name="connsiteX8" fmla="*/ 1623917 w 1733550"/>
                <a:gd name="connsiteY8" fmla="*/ 0 h 1266825"/>
                <a:gd name="connsiteX9" fmla="*/ 345853 w 1733550"/>
                <a:gd name="connsiteY9" fmla="*/ 0 h 1266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3550" h="1266825">
                  <a:moveTo>
                    <a:pt x="345853" y="0"/>
                  </a:moveTo>
                  <a:lnTo>
                    <a:pt x="109538" y="0"/>
                  </a:lnTo>
                  <a:cubicBezTo>
                    <a:pt x="49054" y="0"/>
                    <a:pt x="0" y="49149"/>
                    <a:pt x="0" y="109633"/>
                  </a:cubicBezTo>
                  <a:lnTo>
                    <a:pt x="0" y="1157288"/>
                  </a:lnTo>
                  <a:cubicBezTo>
                    <a:pt x="0" y="1217771"/>
                    <a:pt x="49054" y="1266825"/>
                    <a:pt x="109538" y="1266825"/>
                  </a:cubicBezTo>
                  <a:lnTo>
                    <a:pt x="1623917" y="1266825"/>
                  </a:lnTo>
                  <a:cubicBezTo>
                    <a:pt x="1684401" y="1266825"/>
                    <a:pt x="1733550" y="1217771"/>
                    <a:pt x="1733550" y="1157288"/>
                  </a:cubicBezTo>
                  <a:lnTo>
                    <a:pt x="1733550" y="109633"/>
                  </a:lnTo>
                  <a:cubicBezTo>
                    <a:pt x="1733550" y="49149"/>
                    <a:pt x="1684401" y="0"/>
                    <a:pt x="1623917" y="0"/>
                  </a:cubicBezTo>
                  <a:lnTo>
                    <a:pt x="345853" y="0"/>
                  </a:lnTo>
                  <a:close/>
                </a:path>
              </a:pathLst>
            </a:custGeom>
            <a:noFill/>
            <a:ln w="889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47470B2-F1AE-B8B9-FBB2-57B47F574E31}"/>
                </a:ext>
              </a:extLst>
            </p:cNvPr>
            <p:cNvSpPr/>
            <p:nvPr/>
          </p:nvSpPr>
          <p:spPr>
            <a:xfrm>
              <a:off x="7663391" y="2326253"/>
              <a:ext cx="308371" cy="1966"/>
            </a:xfrm>
            <a:custGeom>
              <a:avLst/>
              <a:gdLst>
                <a:gd name="connsiteX0" fmla="*/ 0 w 1733550"/>
                <a:gd name="connsiteY0" fmla="*/ 0 h 9525"/>
                <a:gd name="connsiteX1" fmla="*/ 1733550 w 173355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33550" h="9525">
                  <a:moveTo>
                    <a:pt x="0" y="0"/>
                  </a:moveTo>
                  <a:lnTo>
                    <a:pt x="1733550" y="0"/>
                  </a:lnTo>
                </a:path>
              </a:pathLst>
            </a:custGeom>
            <a:ln w="889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BB18526-AC1E-492B-0BEA-6679BEC254E3}"/>
                </a:ext>
              </a:extLst>
            </p:cNvPr>
            <p:cNvSpPr/>
            <p:nvPr/>
          </p:nvSpPr>
          <p:spPr>
            <a:xfrm>
              <a:off x="7785168" y="2365590"/>
              <a:ext cx="1964" cy="53105"/>
            </a:xfrm>
            <a:custGeom>
              <a:avLst/>
              <a:gdLst>
                <a:gd name="connsiteX0" fmla="*/ 0 w 9525"/>
                <a:gd name="connsiteY0" fmla="*/ 0 h 295275"/>
                <a:gd name="connsiteX1" fmla="*/ 0 w 9525"/>
                <a:gd name="connsiteY1" fmla="*/ 295275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95275">
                  <a:moveTo>
                    <a:pt x="0" y="0"/>
                  </a:moveTo>
                  <a:lnTo>
                    <a:pt x="0" y="295275"/>
                  </a:lnTo>
                </a:path>
              </a:pathLst>
            </a:custGeom>
            <a:ln w="889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3E879C3-898A-8774-9149-AED55ED65C10}"/>
                </a:ext>
              </a:extLst>
            </p:cNvPr>
            <p:cNvSpPr/>
            <p:nvPr/>
          </p:nvSpPr>
          <p:spPr>
            <a:xfrm>
              <a:off x="7848021" y="2365590"/>
              <a:ext cx="1964" cy="53105"/>
            </a:xfrm>
            <a:custGeom>
              <a:avLst/>
              <a:gdLst>
                <a:gd name="connsiteX0" fmla="*/ 0 w 9525"/>
                <a:gd name="connsiteY0" fmla="*/ 0 h 295275"/>
                <a:gd name="connsiteX1" fmla="*/ 0 w 9525"/>
                <a:gd name="connsiteY1" fmla="*/ 295275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95275">
                  <a:moveTo>
                    <a:pt x="0" y="0"/>
                  </a:moveTo>
                  <a:lnTo>
                    <a:pt x="0" y="295275"/>
                  </a:lnTo>
                </a:path>
              </a:pathLst>
            </a:custGeom>
            <a:ln w="889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C9E9110-276D-EF96-444C-26F7D5D83B83}"/>
                </a:ext>
              </a:extLst>
            </p:cNvPr>
            <p:cNvSpPr/>
            <p:nvPr/>
          </p:nvSpPr>
          <p:spPr>
            <a:xfrm>
              <a:off x="7755705" y="2418695"/>
              <a:ext cx="123742" cy="1967"/>
            </a:xfrm>
            <a:custGeom>
              <a:avLst/>
              <a:gdLst>
                <a:gd name="connsiteX0" fmla="*/ 0 w 695325"/>
                <a:gd name="connsiteY0" fmla="*/ 0 h 9525"/>
                <a:gd name="connsiteX1" fmla="*/ 695325 w 69532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5325" h="9525">
                  <a:moveTo>
                    <a:pt x="0" y="0"/>
                  </a:moveTo>
                  <a:lnTo>
                    <a:pt x="695325" y="0"/>
                  </a:lnTo>
                </a:path>
              </a:pathLst>
            </a:custGeom>
            <a:ln w="889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F6BC0ACE-2D1C-2F8C-80DE-554188B86405}"/>
              </a:ext>
            </a:extLst>
          </p:cNvPr>
          <p:cNvSpPr txBox="1"/>
          <p:nvPr/>
        </p:nvSpPr>
        <p:spPr>
          <a:xfrm>
            <a:off x="9850438" y="1885950"/>
            <a:ext cx="1776412" cy="8001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4th</a:t>
            </a:r>
            <a:b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industrial revolution </a:t>
            </a:r>
          </a:p>
          <a:p>
            <a:pPr>
              <a:defRPr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(2020)</a:t>
            </a:r>
          </a:p>
        </p:txBody>
      </p:sp>
      <p:grpSp>
        <p:nvGrpSpPr>
          <p:cNvPr id="23564" name="Group 66">
            <a:extLst>
              <a:ext uri="{FF2B5EF4-FFF2-40B4-BE49-F238E27FC236}">
                <a16:creationId xmlns:a16="http://schemas.microsoft.com/office/drawing/2014/main" id="{B4F64385-DFCD-3EC7-0D83-B083584037A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350500" y="1914525"/>
            <a:ext cx="230188" cy="257175"/>
            <a:chOff x="5291169" y="2524134"/>
            <a:chExt cx="1614062" cy="1809836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7051916-67C6-AEC2-4C11-E0937D4178C7}"/>
                </a:ext>
              </a:extLst>
            </p:cNvPr>
            <p:cNvSpPr/>
            <p:nvPr/>
          </p:nvSpPr>
          <p:spPr>
            <a:xfrm>
              <a:off x="5291169" y="2524134"/>
              <a:ext cx="1614062" cy="1809836"/>
            </a:xfrm>
            <a:custGeom>
              <a:avLst/>
              <a:gdLst>
                <a:gd name="connsiteX0" fmla="*/ 1114488 w 1614062"/>
                <a:gd name="connsiteY0" fmla="*/ 1809741 h 1809836"/>
                <a:gd name="connsiteX1" fmla="*/ 1129537 w 1614062"/>
                <a:gd name="connsiteY1" fmla="*/ 1563234 h 1809836"/>
                <a:gd name="connsiteX2" fmla="*/ 1243075 w 1614062"/>
                <a:gd name="connsiteY2" fmla="*/ 1465793 h 1809836"/>
                <a:gd name="connsiteX3" fmla="*/ 1348327 w 1614062"/>
                <a:gd name="connsiteY3" fmla="*/ 1465793 h 1809836"/>
                <a:gd name="connsiteX4" fmla="*/ 1478914 w 1614062"/>
                <a:gd name="connsiteY4" fmla="*/ 1335205 h 1809836"/>
                <a:gd name="connsiteX5" fmla="*/ 1478914 w 1614062"/>
                <a:gd name="connsiteY5" fmla="*/ 1146706 h 1809836"/>
                <a:gd name="connsiteX6" fmla="*/ 1516824 w 1614062"/>
                <a:gd name="connsiteY6" fmla="*/ 1099366 h 1809836"/>
                <a:gd name="connsiteX7" fmla="*/ 1553686 w 1614062"/>
                <a:gd name="connsiteY7" fmla="*/ 1084507 h 1809836"/>
                <a:gd name="connsiteX8" fmla="*/ 1600739 w 1614062"/>
                <a:gd name="connsiteY8" fmla="*/ 965731 h 1809836"/>
                <a:gd name="connsiteX9" fmla="*/ 1452054 w 1614062"/>
                <a:gd name="connsiteY9" fmla="*/ 745417 h 1809836"/>
                <a:gd name="connsiteX10" fmla="*/ 1459198 w 1614062"/>
                <a:gd name="connsiteY10" fmla="*/ 634356 h 1809836"/>
                <a:gd name="connsiteX11" fmla="*/ 1439195 w 1614062"/>
                <a:gd name="connsiteY11" fmla="*/ 469097 h 1809836"/>
                <a:gd name="connsiteX12" fmla="*/ 1061910 w 1614062"/>
                <a:gd name="connsiteY12" fmla="*/ 54569 h 1809836"/>
                <a:gd name="connsiteX13" fmla="*/ 1061910 w 1614062"/>
                <a:gd name="connsiteY13" fmla="*/ 54569 h 1809836"/>
                <a:gd name="connsiteX14" fmla="*/ 495077 w 1614062"/>
                <a:gd name="connsiteY14" fmla="*/ 16755 h 1809836"/>
                <a:gd name="connsiteX15" fmla="*/ 1873 w 1614062"/>
                <a:gd name="connsiteY15" fmla="*/ 571777 h 1809836"/>
                <a:gd name="connsiteX16" fmla="*/ 66166 w 1614062"/>
                <a:gd name="connsiteY16" fmla="*/ 878005 h 1809836"/>
                <a:gd name="connsiteX17" fmla="*/ 130936 w 1614062"/>
                <a:gd name="connsiteY17" fmla="*/ 994687 h 1809836"/>
                <a:gd name="connsiteX18" fmla="*/ 241617 w 1614062"/>
                <a:gd name="connsiteY18" fmla="*/ 1407215 h 1809836"/>
                <a:gd name="connsiteX19" fmla="*/ 231616 w 1614062"/>
                <a:gd name="connsiteY19" fmla="*/ 1809836 h 1809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14062" h="1809836">
                  <a:moveTo>
                    <a:pt x="1114488" y="1809741"/>
                  </a:moveTo>
                  <a:cubicBezTo>
                    <a:pt x="1115917" y="1743066"/>
                    <a:pt x="1117060" y="1644673"/>
                    <a:pt x="1129537" y="1563234"/>
                  </a:cubicBezTo>
                  <a:cubicBezTo>
                    <a:pt x="1138110" y="1507132"/>
                    <a:pt x="1186402" y="1465793"/>
                    <a:pt x="1243075" y="1465793"/>
                  </a:cubicBezTo>
                  <a:lnTo>
                    <a:pt x="1348327" y="1465793"/>
                  </a:lnTo>
                  <a:cubicBezTo>
                    <a:pt x="1420431" y="1465793"/>
                    <a:pt x="1478914" y="1407310"/>
                    <a:pt x="1478914" y="1335205"/>
                  </a:cubicBezTo>
                  <a:lnTo>
                    <a:pt x="1478914" y="1146706"/>
                  </a:lnTo>
                  <a:cubicBezTo>
                    <a:pt x="1478914" y="1124036"/>
                    <a:pt x="1494631" y="1104319"/>
                    <a:pt x="1516824" y="1099366"/>
                  </a:cubicBezTo>
                  <a:lnTo>
                    <a:pt x="1553686" y="1084507"/>
                  </a:lnTo>
                  <a:cubicBezTo>
                    <a:pt x="1606835" y="1072506"/>
                    <a:pt x="1631219" y="1010879"/>
                    <a:pt x="1600739" y="965731"/>
                  </a:cubicBezTo>
                  <a:lnTo>
                    <a:pt x="1452054" y="745417"/>
                  </a:lnTo>
                  <a:cubicBezTo>
                    <a:pt x="1428908" y="711032"/>
                    <a:pt x="1459198" y="634356"/>
                    <a:pt x="1459198" y="634356"/>
                  </a:cubicBezTo>
                  <a:cubicBezTo>
                    <a:pt x="1473580" y="597399"/>
                    <a:pt x="1450149" y="509007"/>
                    <a:pt x="1439195" y="469097"/>
                  </a:cubicBezTo>
                  <a:cubicBezTo>
                    <a:pt x="1387284" y="279169"/>
                    <a:pt x="1248790" y="124578"/>
                    <a:pt x="1061910" y="54569"/>
                  </a:cubicBezTo>
                  <a:lnTo>
                    <a:pt x="1061910" y="54569"/>
                  </a:lnTo>
                  <a:cubicBezTo>
                    <a:pt x="884935" y="-11820"/>
                    <a:pt x="626808" y="-8582"/>
                    <a:pt x="495077" y="16755"/>
                  </a:cubicBezTo>
                  <a:cubicBezTo>
                    <a:pt x="312673" y="51902"/>
                    <a:pt x="34639" y="169155"/>
                    <a:pt x="1873" y="571777"/>
                  </a:cubicBezTo>
                  <a:cubicBezTo>
                    <a:pt x="-6700" y="677409"/>
                    <a:pt x="14065" y="784089"/>
                    <a:pt x="66166" y="878005"/>
                  </a:cubicBezTo>
                  <a:lnTo>
                    <a:pt x="130936" y="994687"/>
                  </a:lnTo>
                  <a:cubicBezTo>
                    <a:pt x="201612" y="1122036"/>
                    <a:pt x="231806" y="1263578"/>
                    <a:pt x="241617" y="1407215"/>
                  </a:cubicBezTo>
                  <a:cubicBezTo>
                    <a:pt x="247332" y="1490653"/>
                    <a:pt x="231616" y="1809836"/>
                    <a:pt x="231616" y="1809836"/>
                  </a:cubicBezTo>
                </a:path>
              </a:pathLst>
            </a:custGeom>
            <a:noFill/>
            <a:ln w="889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accent1"/>
                </a:solidFill>
              </a:endParaRPr>
            </a:p>
          </p:txBody>
        </p:sp>
        <p:grpSp>
          <p:nvGrpSpPr>
            <p:cNvPr id="69" name="Graphic 58">
              <a:extLst>
                <a:ext uri="{FF2B5EF4-FFF2-40B4-BE49-F238E27FC236}">
                  <a16:creationId xmlns:a16="http://schemas.microsoft.com/office/drawing/2014/main" id="{CB73A9F3-4E4A-CCEF-18A4-A7445850A22D}"/>
                </a:ext>
              </a:extLst>
            </p:cNvPr>
            <p:cNvGrpSpPr/>
            <p:nvPr/>
          </p:nvGrpSpPr>
          <p:grpSpPr>
            <a:xfrm>
              <a:off x="5478995" y="2847213"/>
              <a:ext cx="1081414" cy="1044734"/>
              <a:chOff x="5478995" y="2847213"/>
              <a:chExt cx="1081414" cy="1044734"/>
            </a:xfrm>
            <a:noFill/>
          </p:grpSpPr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64B182AA-70E3-25CF-AB03-DAEDFA91B86C}"/>
                  </a:ext>
                </a:extLst>
              </p:cNvPr>
              <p:cNvSpPr/>
              <p:nvPr/>
            </p:nvSpPr>
            <p:spPr>
              <a:xfrm rot="-2700000">
                <a:off x="6130636" y="3658543"/>
                <a:ext cx="193357" cy="193357"/>
              </a:xfrm>
              <a:custGeom>
                <a:avLst/>
                <a:gdLst>
                  <a:gd name="connsiteX0" fmla="*/ 193358 w 193357"/>
                  <a:gd name="connsiteY0" fmla="*/ 96679 h 193357"/>
                  <a:gd name="connsiteX1" fmla="*/ 96679 w 193357"/>
                  <a:gd name="connsiteY1" fmla="*/ 193358 h 193357"/>
                  <a:gd name="connsiteX2" fmla="*/ 0 w 193357"/>
                  <a:gd name="connsiteY2" fmla="*/ 96679 h 193357"/>
                  <a:gd name="connsiteX3" fmla="*/ 96679 w 193357"/>
                  <a:gd name="connsiteY3" fmla="*/ 0 h 193357"/>
                  <a:gd name="connsiteX4" fmla="*/ 193358 w 193357"/>
                  <a:gd name="connsiteY4" fmla="*/ 96679 h 193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57" h="193357">
                    <a:moveTo>
                      <a:pt x="193358" y="96679"/>
                    </a:moveTo>
                    <a:cubicBezTo>
                      <a:pt x="193358" y="150073"/>
                      <a:pt x="150073" y="193358"/>
                      <a:pt x="96679" y="193358"/>
                    </a:cubicBezTo>
                    <a:cubicBezTo>
                      <a:pt x="43285" y="193358"/>
                      <a:pt x="0" y="150073"/>
                      <a:pt x="0" y="96679"/>
                    </a:cubicBezTo>
                    <a:cubicBezTo>
                      <a:pt x="0" y="43285"/>
                      <a:pt x="43285" y="0"/>
                      <a:pt x="96679" y="0"/>
                    </a:cubicBezTo>
                    <a:cubicBezTo>
                      <a:pt x="150073" y="0"/>
                      <a:pt x="193358" y="43285"/>
                      <a:pt x="193358" y="96679"/>
                    </a:cubicBezTo>
                    <a:close/>
                  </a:path>
                </a:pathLst>
              </a:custGeom>
              <a:noFill/>
              <a:ln w="889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</a:ln>
            </p:spPr>
            <p:txBody>
              <a:bodyPr anchor="ctr"/>
              <a:lstStyle/>
              <a:p>
                <a:pPr>
                  <a:defRPr/>
                </a:pPr>
                <a:endParaRPr 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6727FE4D-80C2-BC40-71C4-D3211C04C244}"/>
                  </a:ext>
                </a:extLst>
              </p:cNvPr>
              <p:cNvSpPr/>
              <p:nvPr/>
            </p:nvSpPr>
            <p:spPr>
              <a:xfrm rot="-2700000">
                <a:off x="6327007" y="2975992"/>
                <a:ext cx="193357" cy="193357"/>
              </a:xfrm>
              <a:custGeom>
                <a:avLst/>
                <a:gdLst>
                  <a:gd name="connsiteX0" fmla="*/ 193358 w 193357"/>
                  <a:gd name="connsiteY0" fmla="*/ 96679 h 193357"/>
                  <a:gd name="connsiteX1" fmla="*/ 96679 w 193357"/>
                  <a:gd name="connsiteY1" fmla="*/ 193358 h 193357"/>
                  <a:gd name="connsiteX2" fmla="*/ 0 w 193357"/>
                  <a:gd name="connsiteY2" fmla="*/ 96679 h 193357"/>
                  <a:gd name="connsiteX3" fmla="*/ 96679 w 193357"/>
                  <a:gd name="connsiteY3" fmla="*/ 0 h 193357"/>
                  <a:gd name="connsiteX4" fmla="*/ 193358 w 193357"/>
                  <a:gd name="connsiteY4" fmla="*/ 96679 h 193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57" h="193357">
                    <a:moveTo>
                      <a:pt x="193358" y="96679"/>
                    </a:moveTo>
                    <a:cubicBezTo>
                      <a:pt x="193358" y="150073"/>
                      <a:pt x="150073" y="193358"/>
                      <a:pt x="96679" y="193358"/>
                    </a:cubicBezTo>
                    <a:cubicBezTo>
                      <a:pt x="43285" y="193358"/>
                      <a:pt x="0" y="150073"/>
                      <a:pt x="0" y="96679"/>
                    </a:cubicBezTo>
                    <a:cubicBezTo>
                      <a:pt x="0" y="43285"/>
                      <a:pt x="43285" y="0"/>
                      <a:pt x="96679" y="0"/>
                    </a:cubicBezTo>
                    <a:cubicBezTo>
                      <a:pt x="150073" y="0"/>
                      <a:pt x="193358" y="43285"/>
                      <a:pt x="193358" y="96679"/>
                    </a:cubicBezTo>
                    <a:close/>
                  </a:path>
                </a:pathLst>
              </a:custGeom>
              <a:noFill/>
              <a:ln w="889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</a:ln>
            </p:spPr>
            <p:txBody>
              <a:bodyPr anchor="ctr"/>
              <a:lstStyle/>
              <a:p>
                <a:pPr>
                  <a:defRPr/>
                </a:pPr>
                <a:endParaRPr 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C6AD126F-D880-3FF1-5633-C13A53D77FB2}"/>
                  </a:ext>
                </a:extLst>
              </p:cNvPr>
              <p:cNvSpPr/>
              <p:nvPr/>
            </p:nvSpPr>
            <p:spPr>
              <a:xfrm>
                <a:off x="6228873" y="3175635"/>
                <a:ext cx="194881" cy="476631"/>
              </a:xfrm>
              <a:custGeom>
                <a:avLst/>
                <a:gdLst>
                  <a:gd name="connsiteX0" fmla="*/ 194882 w 194881"/>
                  <a:gd name="connsiteY0" fmla="*/ 0 h 476631"/>
                  <a:gd name="connsiteX1" fmla="*/ 194882 w 194881"/>
                  <a:gd name="connsiteY1" fmla="*/ 169545 h 476631"/>
                  <a:gd name="connsiteX2" fmla="*/ 0 w 194881"/>
                  <a:gd name="connsiteY2" fmla="*/ 301752 h 476631"/>
                  <a:gd name="connsiteX3" fmla="*/ 0 w 194881"/>
                  <a:gd name="connsiteY3" fmla="*/ 476631 h 476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4881" h="476631">
                    <a:moveTo>
                      <a:pt x="194882" y="0"/>
                    </a:moveTo>
                    <a:lnTo>
                      <a:pt x="194882" y="169545"/>
                    </a:lnTo>
                    <a:lnTo>
                      <a:pt x="0" y="301752"/>
                    </a:lnTo>
                    <a:lnTo>
                      <a:pt x="0" y="476631"/>
                    </a:lnTo>
                  </a:path>
                </a:pathLst>
              </a:custGeom>
              <a:noFill/>
              <a:ln w="889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</a:ln>
            </p:spPr>
            <p:txBody>
              <a:bodyPr anchor="ctr"/>
              <a:lstStyle/>
              <a:p>
                <a:pPr>
                  <a:defRPr/>
                </a:pPr>
                <a:endParaRPr 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D4E29062-50FB-03FB-88BB-9AB22307368B}"/>
                  </a:ext>
                </a:extLst>
              </p:cNvPr>
              <p:cNvSpPr/>
              <p:nvPr/>
            </p:nvSpPr>
            <p:spPr>
              <a:xfrm rot="-142800">
                <a:off x="5695028" y="3658562"/>
                <a:ext cx="193357" cy="193357"/>
              </a:xfrm>
              <a:custGeom>
                <a:avLst/>
                <a:gdLst>
                  <a:gd name="connsiteX0" fmla="*/ 193357 w 193357"/>
                  <a:gd name="connsiteY0" fmla="*/ 96679 h 193357"/>
                  <a:gd name="connsiteX1" fmla="*/ 96679 w 193357"/>
                  <a:gd name="connsiteY1" fmla="*/ 193357 h 193357"/>
                  <a:gd name="connsiteX2" fmla="*/ 0 w 193357"/>
                  <a:gd name="connsiteY2" fmla="*/ 96679 h 193357"/>
                  <a:gd name="connsiteX3" fmla="*/ 96679 w 193357"/>
                  <a:gd name="connsiteY3" fmla="*/ 0 h 193357"/>
                  <a:gd name="connsiteX4" fmla="*/ 193357 w 193357"/>
                  <a:gd name="connsiteY4" fmla="*/ 96679 h 193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57" h="193357">
                    <a:moveTo>
                      <a:pt x="193357" y="96679"/>
                    </a:moveTo>
                    <a:cubicBezTo>
                      <a:pt x="193357" y="150073"/>
                      <a:pt x="150073" y="193357"/>
                      <a:pt x="96679" y="193357"/>
                    </a:cubicBezTo>
                    <a:cubicBezTo>
                      <a:pt x="43285" y="193357"/>
                      <a:pt x="0" y="150073"/>
                      <a:pt x="0" y="96679"/>
                    </a:cubicBezTo>
                    <a:cubicBezTo>
                      <a:pt x="0" y="43285"/>
                      <a:pt x="43285" y="0"/>
                      <a:pt x="96679" y="0"/>
                    </a:cubicBezTo>
                    <a:cubicBezTo>
                      <a:pt x="150073" y="0"/>
                      <a:pt x="193357" y="43285"/>
                      <a:pt x="193357" y="96679"/>
                    </a:cubicBezTo>
                    <a:close/>
                  </a:path>
                </a:pathLst>
              </a:custGeom>
              <a:noFill/>
              <a:ln w="889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</a:ln>
            </p:spPr>
            <p:txBody>
              <a:bodyPr anchor="ctr"/>
              <a:lstStyle/>
              <a:p>
                <a:pPr>
                  <a:defRPr/>
                </a:pPr>
                <a:endParaRPr 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28DBD56D-8747-71B2-9333-DFF71C47A041}"/>
                  </a:ext>
                </a:extLst>
              </p:cNvPr>
              <p:cNvSpPr/>
              <p:nvPr/>
            </p:nvSpPr>
            <p:spPr>
              <a:xfrm rot="-4603200">
                <a:off x="5498618" y="2975952"/>
                <a:ext cx="193357" cy="193357"/>
              </a:xfrm>
              <a:custGeom>
                <a:avLst/>
                <a:gdLst>
                  <a:gd name="connsiteX0" fmla="*/ 193357 w 193357"/>
                  <a:gd name="connsiteY0" fmla="*/ 96679 h 193357"/>
                  <a:gd name="connsiteX1" fmla="*/ 96679 w 193357"/>
                  <a:gd name="connsiteY1" fmla="*/ 193357 h 193357"/>
                  <a:gd name="connsiteX2" fmla="*/ 0 w 193357"/>
                  <a:gd name="connsiteY2" fmla="*/ 96679 h 193357"/>
                  <a:gd name="connsiteX3" fmla="*/ 96679 w 193357"/>
                  <a:gd name="connsiteY3" fmla="*/ 0 h 193357"/>
                  <a:gd name="connsiteX4" fmla="*/ 193357 w 193357"/>
                  <a:gd name="connsiteY4" fmla="*/ 96679 h 193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57" h="193357">
                    <a:moveTo>
                      <a:pt x="193357" y="96679"/>
                    </a:moveTo>
                    <a:cubicBezTo>
                      <a:pt x="193357" y="150073"/>
                      <a:pt x="150073" y="193357"/>
                      <a:pt x="96679" y="193357"/>
                    </a:cubicBezTo>
                    <a:cubicBezTo>
                      <a:pt x="43285" y="193357"/>
                      <a:pt x="0" y="150073"/>
                      <a:pt x="0" y="96679"/>
                    </a:cubicBezTo>
                    <a:cubicBezTo>
                      <a:pt x="0" y="43285"/>
                      <a:pt x="43285" y="0"/>
                      <a:pt x="96679" y="0"/>
                    </a:cubicBezTo>
                    <a:cubicBezTo>
                      <a:pt x="150073" y="0"/>
                      <a:pt x="193357" y="43285"/>
                      <a:pt x="193357" y="96679"/>
                    </a:cubicBezTo>
                    <a:close/>
                  </a:path>
                </a:pathLst>
              </a:custGeom>
              <a:noFill/>
              <a:ln w="889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</a:ln>
            </p:spPr>
            <p:txBody>
              <a:bodyPr anchor="ctr"/>
              <a:lstStyle/>
              <a:p>
                <a:pPr>
                  <a:defRPr/>
                </a:pPr>
                <a:endParaRPr 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2AFF0551-B730-A9F7-B56A-AD762BA7D13E}"/>
                  </a:ext>
                </a:extLst>
              </p:cNvPr>
              <p:cNvSpPr/>
              <p:nvPr/>
            </p:nvSpPr>
            <p:spPr>
              <a:xfrm>
                <a:off x="5595365" y="3175635"/>
                <a:ext cx="194881" cy="474821"/>
              </a:xfrm>
              <a:custGeom>
                <a:avLst/>
                <a:gdLst>
                  <a:gd name="connsiteX0" fmla="*/ 0 w 194881"/>
                  <a:gd name="connsiteY0" fmla="*/ 0 h 474821"/>
                  <a:gd name="connsiteX1" fmla="*/ 0 w 194881"/>
                  <a:gd name="connsiteY1" fmla="*/ 169545 h 474821"/>
                  <a:gd name="connsiteX2" fmla="*/ 194882 w 194881"/>
                  <a:gd name="connsiteY2" fmla="*/ 301752 h 474821"/>
                  <a:gd name="connsiteX3" fmla="*/ 194882 w 194881"/>
                  <a:gd name="connsiteY3" fmla="*/ 474821 h 474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4881" h="474821">
                    <a:moveTo>
                      <a:pt x="0" y="0"/>
                    </a:moveTo>
                    <a:lnTo>
                      <a:pt x="0" y="169545"/>
                    </a:lnTo>
                    <a:lnTo>
                      <a:pt x="194882" y="301752"/>
                    </a:lnTo>
                    <a:lnTo>
                      <a:pt x="194882" y="474821"/>
                    </a:lnTo>
                  </a:path>
                </a:pathLst>
              </a:custGeom>
              <a:noFill/>
              <a:ln w="889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</a:ln>
            </p:spPr>
            <p:txBody>
              <a:bodyPr anchor="ctr"/>
              <a:lstStyle/>
              <a:p>
                <a:pPr>
                  <a:defRPr/>
                </a:pPr>
                <a:endParaRPr 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AB6F928-26AB-41E0-247C-D8F70721D610}"/>
                  </a:ext>
                </a:extLst>
              </p:cNvPr>
              <p:cNvSpPr/>
              <p:nvPr/>
            </p:nvSpPr>
            <p:spPr>
              <a:xfrm>
                <a:off x="5912833" y="3268599"/>
                <a:ext cx="193357" cy="193357"/>
              </a:xfrm>
              <a:custGeom>
                <a:avLst/>
                <a:gdLst>
                  <a:gd name="connsiteX0" fmla="*/ 193358 w 193357"/>
                  <a:gd name="connsiteY0" fmla="*/ 96679 h 193357"/>
                  <a:gd name="connsiteX1" fmla="*/ 96679 w 193357"/>
                  <a:gd name="connsiteY1" fmla="*/ 193357 h 193357"/>
                  <a:gd name="connsiteX2" fmla="*/ 0 w 193357"/>
                  <a:gd name="connsiteY2" fmla="*/ 96679 h 193357"/>
                  <a:gd name="connsiteX3" fmla="*/ 96679 w 193357"/>
                  <a:gd name="connsiteY3" fmla="*/ 0 h 193357"/>
                  <a:gd name="connsiteX4" fmla="*/ 193358 w 193357"/>
                  <a:gd name="connsiteY4" fmla="*/ 96679 h 193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57" h="193357">
                    <a:moveTo>
                      <a:pt x="193358" y="96679"/>
                    </a:moveTo>
                    <a:cubicBezTo>
                      <a:pt x="193358" y="150073"/>
                      <a:pt x="150073" y="193357"/>
                      <a:pt x="96679" y="193357"/>
                    </a:cubicBezTo>
                    <a:cubicBezTo>
                      <a:pt x="43285" y="193357"/>
                      <a:pt x="0" y="150073"/>
                      <a:pt x="0" y="96679"/>
                    </a:cubicBezTo>
                    <a:cubicBezTo>
                      <a:pt x="0" y="43285"/>
                      <a:pt x="43285" y="0"/>
                      <a:pt x="96679" y="0"/>
                    </a:cubicBezTo>
                    <a:cubicBezTo>
                      <a:pt x="150073" y="0"/>
                      <a:pt x="193358" y="43285"/>
                      <a:pt x="193358" y="96679"/>
                    </a:cubicBezTo>
                    <a:close/>
                  </a:path>
                </a:pathLst>
              </a:custGeom>
              <a:noFill/>
              <a:ln w="889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</a:ln>
            </p:spPr>
            <p:txBody>
              <a:bodyPr anchor="ctr"/>
              <a:lstStyle/>
              <a:p>
                <a:pPr>
                  <a:defRPr/>
                </a:pPr>
                <a:endParaRPr 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65355AF4-CD38-BF79-CF31-67619D07F39F}"/>
                  </a:ext>
                </a:extLst>
              </p:cNvPr>
              <p:cNvSpPr/>
              <p:nvPr/>
            </p:nvSpPr>
            <p:spPr>
              <a:xfrm>
                <a:off x="5912833" y="2847213"/>
                <a:ext cx="193357" cy="193357"/>
              </a:xfrm>
              <a:custGeom>
                <a:avLst/>
                <a:gdLst>
                  <a:gd name="connsiteX0" fmla="*/ 193358 w 193357"/>
                  <a:gd name="connsiteY0" fmla="*/ 96679 h 193357"/>
                  <a:gd name="connsiteX1" fmla="*/ 96679 w 193357"/>
                  <a:gd name="connsiteY1" fmla="*/ 193358 h 193357"/>
                  <a:gd name="connsiteX2" fmla="*/ 0 w 193357"/>
                  <a:gd name="connsiteY2" fmla="*/ 96679 h 193357"/>
                  <a:gd name="connsiteX3" fmla="*/ 96679 w 193357"/>
                  <a:gd name="connsiteY3" fmla="*/ 0 h 193357"/>
                  <a:gd name="connsiteX4" fmla="*/ 193358 w 193357"/>
                  <a:gd name="connsiteY4" fmla="*/ 96679 h 193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57" h="193357">
                    <a:moveTo>
                      <a:pt x="193358" y="96679"/>
                    </a:moveTo>
                    <a:cubicBezTo>
                      <a:pt x="193358" y="150073"/>
                      <a:pt x="150073" y="193358"/>
                      <a:pt x="96679" y="193358"/>
                    </a:cubicBezTo>
                    <a:cubicBezTo>
                      <a:pt x="43285" y="193358"/>
                      <a:pt x="0" y="150073"/>
                      <a:pt x="0" y="96679"/>
                    </a:cubicBezTo>
                    <a:cubicBezTo>
                      <a:pt x="0" y="43285"/>
                      <a:pt x="43285" y="0"/>
                      <a:pt x="96679" y="0"/>
                    </a:cubicBezTo>
                    <a:cubicBezTo>
                      <a:pt x="150073" y="0"/>
                      <a:pt x="193358" y="43285"/>
                      <a:pt x="193358" y="96679"/>
                    </a:cubicBezTo>
                    <a:close/>
                  </a:path>
                </a:pathLst>
              </a:custGeom>
              <a:noFill/>
              <a:ln w="889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</a:ln>
            </p:spPr>
            <p:txBody>
              <a:bodyPr anchor="ctr"/>
              <a:lstStyle/>
              <a:p>
                <a:pPr>
                  <a:defRPr/>
                </a:pPr>
                <a:endParaRPr 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8DAE600C-E0D8-ACDD-7BAB-14914CDA2A54}"/>
                  </a:ext>
                </a:extLst>
              </p:cNvPr>
              <p:cNvSpPr/>
              <p:nvPr/>
            </p:nvSpPr>
            <p:spPr>
              <a:xfrm>
                <a:off x="6009512" y="3046857"/>
                <a:ext cx="9525" cy="221741"/>
              </a:xfrm>
              <a:custGeom>
                <a:avLst/>
                <a:gdLst>
                  <a:gd name="connsiteX0" fmla="*/ 0 w 9525"/>
                  <a:gd name="connsiteY0" fmla="*/ 0 h 221741"/>
                  <a:gd name="connsiteX1" fmla="*/ 0 w 9525"/>
                  <a:gd name="connsiteY1" fmla="*/ 221742 h 221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21741">
                    <a:moveTo>
                      <a:pt x="0" y="0"/>
                    </a:moveTo>
                    <a:lnTo>
                      <a:pt x="0" y="221742"/>
                    </a:lnTo>
                  </a:path>
                </a:pathLst>
              </a:custGeom>
              <a:ln w="8890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</a:ln>
            </p:spPr>
            <p:txBody>
              <a:bodyPr anchor="ctr"/>
              <a:lstStyle/>
              <a:p>
                <a:pPr>
                  <a:defRPr/>
                </a:pPr>
                <a:endParaRPr lang="en-US">
                  <a:solidFill>
                    <a:schemeClr val="accent1"/>
                  </a:solidFill>
                </a:endParaRPr>
              </a:p>
            </p:txBody>
          </p:sp>
        </p:grpSp>
      </p:grp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63D9B6B1-F058-E56E-30F9-C32C13531782}"/>
              </a:ext>
            </a:extLst>
          </p:cNvPr>
          <p:cNvCxnSpPr>
            <a:cxnSpLocks/>
          </p:cNvCxnSpPr>
          <p:nvPr/>
        </p:nvCxnSpPr>
        <p:spPr bwMode="auto">
          <a:xfrm>
            <a:off x="1227138" y="1925638"/>
            <a:ext cx="0" cy="3903662"/>
          </a:xfrm>
          <a:prstGeom prst="line">
            <a:avLst/>
          </a:prstGeom>
          <a:solidFill>
            <a:srgbClr val="DDDDDD"/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59148F52-B6E0-9038-7F43-66E73464A9AB}"/>
              </a:ext>
            </a:extLst>
          </p:cNvPr>
          <p:cNvCxnSpPr>
            <a:cxnSpLocks/>
          </p:cNvCxnSpPr>
          <p:nvPr/>
        </p:nvCxnSpPr>
        <p:spPr bwMode="auto">
          <a:xfrm>
            <a:off x="5526088" y="1925638"/>
            <a:ext cx="0" cy="3903662"/>
          </a:xfrm>
          <a:prstGeom prst="line">
            <a:avLst/>
          </a:prstGeom>
          <a:solidFill>
            <a:srgbClr val="DDDDDD"/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A482E06-3426-7101-D2E2-FA1800631B8E}"/>
              </a:ext>
            </a:extLst>
          </p:cNvPr>
          <p:cNvCxnSpPr>
            <a:cxnSpLocks/>
          </p:cNvCxnSpPr>
          <p:nvPr/>
        </p:nvCxnSpPr>
        <p:spPr bwMode="auto">
          <a:xfrm>
            <a:off x="9836150" y="1925638"/>
            <a:ext cx="0" cy="3903662"/>
          </a:xfrm>
          <a:prstGeom prst="line">
            <a:avLst/>
          </a:prstGeom>
          <a:solidFill>
            <a:srgbClr val="DDDDDD"/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569" name="Slide Number Placeholder 1">
            <a:extLst>
              <a:ext uri="{FF2B5EF4-FFF2-40B4-BE49-F238E27FC236}">
                <a16:creationId xmlns:a16="http://schemas.microsoft.com/office/drawing/2014/main" id="{C95BA10B-2DCE-A2CE-ABA8-E75CA22B5D7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0A4BAD8-7ABE-4F46-8B50-3F4266DDE316}" type="slidenum">
              <a:rPr lang="en-US" altLang="en-US" smtClean="0">
                <a:solidFill>
                  <a:schemeClr val="tx2"/>
                </a:solidFill>
              </a:rPr>
              <a:pPr/>
              <a:t>13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2A15EB-964A-5DA1-0AE6-B7EB05F32F9C}"/>
              </a:ext>
            </a:extLst>
          </p:cNvPr>
          <p:cNvSpPr txBox="1"/>
          <p:nvPr/>
        </p:nvSpPr>
        <p:spPr>
          <a:xfrm>
            <a:off x="687388" y="6375400"/>
            <a:ext cx="3659976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Source: Pre-1950, Edison Electric Institute; Post-1950 EIA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itle 1">
            <a:extLst>
              <a:ext uri="{FF2B5EF4-FFF2-40B4-BE49-F238E27FC236}">
                <a16:creationId xmlns:a16="http://schemas.microsoft.com/office/drawing/2014/main" id="{06ADFB17-D692-189E-1F2F-66293F199C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8363" y="144463"/>
            <a:ext cx="11120437" cy="747712"/>
          </a:xfrm>
        </p:spPr>
        <p:txBody>
          <a:bodyPr/>
          <a:lstStyle/>
          <a:p>
            <a:r>
              <a:rPr lang="en-US" altLang="en-US" dirty="0"/>
              <a:t>Energy complex struggling to keep up</a:t>
            </a:r>
          </a:p>
        </p:txBody>
      </p:sp>
      <p:sp>
        <p:nvSpPr>
          <p:cNvPr id="25604" name="Slide Number Placeholder 4">
            <a:extLst>
              <a:ext uri="{FF2B5EF4-FFF2-40B4-BE49-F238E27FC236}">
                <a16:creationId xmlns:a16="http://schemas.microsoft.com/office/drawing/2014/main" id="{D6BA94B9-3C16-0951-5F62-5978BF84993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601450" y="6391275"/>
            <a:ext cx="387350" cy="246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E81F0EE-4E7C-4030-8B02-618957A32EF6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F4B1C5D-4BBC-358C-83B8-98739CC86A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8363" y="1156730"/>
            <a:ext cx="11120437" cy="400108"/>
          </a:xfrm>
        </p:spPr>
        <p:txBody>
          <a:bodyPr/>
          <a:lstStyle/>
          <a:p>
            <a:r>
              <a:rPr lang="en-US" altLang="en-US" dirty="0"/>
              <a:t>Georgia Power pipeline for new online electricity (megawatts)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18C53CC-DC49-F378-D601-4110B75BCB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8363" y="6405903"/>
            <a:ext cx="9151937" cy="230886"/>
          </a:xfrm>
        </p:spPr>
        <p:txBody>
          <a:bodyPr/>
          <a:lstStyle/>
          <a:p>
            <a:r>
              <a:rPr lang="en-US" dirty="0"/>
              <a:t>Source: </a:t>
            </a: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Georgia Power Company </a:t>
            </a:r>
            <a:endParaRPr lang="en-US" dirty="0"/>
          </a:p>
        </p:txBody>
      </p:sp>
      <p:sp>
        <p:nvSpPr>
          <p:cNvPr id="22535" name="Rectangle 9">
            <a:extLst>
              <a:ext uri="{FF2B5EF4-FFF2-40B4-BE49-F238E27FC236}">
                <a16:creationId xmlns:a16="http://schemas.microsoft.com/office/drawing/2014/main" id="{F3E0C5B4-8E54-D504-5342-9EC822EDC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163" y="1806575"/>
            <a:ext cx="4657725" cy="1570038"/>
          </a:xfrm>
          <a:prstGeom prst="rect">
            <a:avLst/>
          </a:prstGeom>
          <a:noFill/>
          <a:ln w="28575" algn="ctr">
            <a:noFill/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5EF6E59-8296-0162-AF1B-30BB35FD679F}"/>
              </a:ext>
            </a:extLst>
          </p:cNvPr>
          <p:cNvGrpSpPr/>
          <p:nvPr/>
        </p:nvGrpSpPr>
        <p:grpSpPr>
          <a:xfrm>
            <a:off x="6694586" y="2192585"/>
            <a:ext cx="4592250" cy="1218795"/>
            <a:chOff x="6823036" y="2206754"/>
            <a:chExt cx="4592250" cy="1218795"/>
          </a:xfrm>
        </p:grpSpPr>
        <p:sp>
          <p:nvSpPr>
            <p:cNvPr id="20485" name="TextBox 8">
              <a:extLst>
                <a:ext uri="{FF2B5EF4-FFF2-40B4-BE49-F238E27FC236}">
                  <a16:creationId xmlns:a16="http://schemas.microsoft.com/office/drawing/2014/main" id="{A7A75A69-90E4-C2FB-2A02-7487CAEA61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68344" y="2206754"/>
              <a:ext cx="4346942" cy="121879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tIns="182880" rIns="182880" bIns="9144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defRPr/>
              </a:pPr>
              <a:r>
                <a:rPr lang="en-US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 approximately one year, Georgia Power</a:t>
              </a:r>
              <a:r>
                <a:rPr lang="en-US" altLang="en-US" sz="24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increased its long-term electricity power needs by </a:t>
              </a:r>
              <a:r>
                <a:rPr lang="en-US" altLang="en-US" sz="2400" b="1" dirty="0">
                  <a:solidFill>
                    <a:schemeClr val="accent2">
                      <a:lumMod val="75000"/>
                    </a:schemeClr>
                  </a:solidFill>
                </a:rPr>
                <a:t>114%</a:t>
              </a:r>
              <a:endPara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2AC690DD-676D-77D5-B1FD-CBC297BD4A7E}"/>
                </a:ext>
              </a:extLst>
            </p:cNvPr>
            <p:cNvSpPr/>
            <p:nvPr/>
          </p:nvSpPr>
          <p:spPr bwMode="auto">
            <a:xfrm rot="16200000">
              <a:off x="6821244" y="2208546"/>
              <a:ext cx="248892" cy="245308"/>
            </a:xfrm>
            <a:custGeom>
              <a:avLst/>
              <a:gdLst>
                <a:gd name="connsiteX0" fmla="*/ 0 w 397139"/>
                <a:gd name="connsiteY0" fmla="*/ 245308 h 245308"/>
                <a:gd name="connsiteX1" fmla="*/ 198570 w 397139"/>
                <a:gd name="connsiteY1" fmla="*/ 0 h 245308"/>
                <a:gd name="connsiteX2" fmla="*/ 397139 w 397139"/>
                <a:gd name="connsiteY2" fmla="*/ 245308 h 245308"/>
                <a:gd name="connsiteX3" fmla="*/ 0 w 397139"/>
                <a:gd name="connsiteY3" fmla="*/ 245308 h 245308"/>
                <a:gd name="connsiteX0" fmla="*/ 0 w 397139"/>
                <a:gd name="connsiteY0" fmla="*/ 245308 h 245308"/>
                <a:gd name="connsiteX1" fmla="*/ 198570 w 397139"/>
                <a:gd name="connsiteY1" fmla="*/ 0 h 245308"/>
                <a:gd name="connsiteX2" fmla="*/ 397139 w 397139"/>
                <a:gd name="connsiteY2" fmla="*/ 245308 h 245308"/>
                <a:gd name="connsiteX3" fmla="*/ 285769 w 397139"/>
                <a:gd name="connsiteY3" fmla="*/ 244477 h 245308"/>
                <a:gd name="connsiteX4" fmla="*/ 0 w 397139"/>
                <a:gd name="connsiteY4" fmla="*/ 245308 h 245308"/>
                <a:gd name="connsiteX0" fmla="*/ 285769 w 397139"/>
                <a:gd name="connsiteY0" fmla="*/ 244477 h 335917"/>
                <a:gd name="connsiteX1" fmla="*/ 0 w 397139"/>
                <a:gd name="connsiteY1" fmla="*/ 245308 h 335917"/>
                <a:gd name="connsiteX2" fmla="*/ 198570 w 397139"/>
                <a:gd name="connsiteY2" fmla="*/ 0 h 335917"/>
                <a:gd name="connsiteX3" fmla="*/ 397139 w 397139"/>
                <a:gd name="connsiteY3" fmla="*/ 245308 h 335917"/>
                <a:gd name="connsiteX4" fmla="*/ 377209 w 397139"/>
                <a:gd name="connsiteY4" fmla="*/ 335917 h 335917"/>
                <a:gd name="connsiteX0" fmla="*/ 0 w 397139"/>
                <a:gd name="connsiteY0" fmla="*/ 245308 h 335917"/>
                <a:gd name="connsiteX1" fmla="*/ 198570 w 397139"/>
                <a:gd name="connsiteY1" fmla="*/ 0 h 335917"/>
                <a:gd name="connsiteX2" fmla="*/ 397139 w 397139"/>
                <a:gd name="connsiteY2" fmla="*/ 245308 h 335917"/>
                <a:gd name="connsiteX3" fmla="*/ 377209 w 397139"/>
                <a:gd name="connsiteY3" fmla="*/ 335917 h 335917"/>
                <a:gd name="connsiteX0" fmla="*/ 0 w 397139"/>
                <a:gd name="connsiteY0" fmla="*/ 245308 h 245308"/>
                <a:gd name="connsiteX1" fmla="*/ 198570 w 397139"/>
                <a:gd name="connsiteY1" fmla="*/ 0 h 245308"/>
                <a:gd name="connsiteX2" fmla="*/ 397139 w 397139"/>
                <a:gd name="connsiteY2" fmla="*/ 245308 h 245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7139" h="245308">
                  <a:moveTo>
                    <a:pt x="0" y="245308"/>
                  </a:moveTo>
                  <a:lnTo>
                    <a:pt x="198570" y="0"/>
                  </a:lnTo>
                  <a:lnTo>
                    <a:pt x="397139" y="245308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6BDCB5-7EE0-D868-43B1-9C04CF2DB4A0}"/>
              </a:ext>
            </a:extLst>
          </p:cNvPr>
          <p:cNvGrpSpPr/>
          <p:nvPr/>
        </p:nvGrpSpPr>
        <p:grpSpPr>
          <a:xfrm>
            <a:off x="6888163" y="3746680"/>
            <a:ext cx="4169336" cy="2289156"/>
            <a:chOff x="7000312" y="3530367"/>
            <a:chExt cx="4169336" cy="228915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BFB20C-4D7A-7F34-BBDE-878986B5BB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00312" y="3530367"/>
              <a:ext cx="752640" cy="559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82296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1500" dirty="0">
                  <a:solidFill>
                    <a:schemeClr val="bg2"/>
                  </a:solidFill>
                </a:rPr>
                <a:t>“</a:t>
              </a:r>
            </a:p>
          </p:txBody>
        </p:sp>
        <p:sp>
          <p:nvSpPr>
            <p:cNvPr id="2" name="TextBox 7">
              <a:extLst>
                <a:ext uri="{FF2B5EF4-FFF2-40B4-BE49-F238E27FC236}">
                  <a16:creationId xmlns:a16="http://schemas.microsoft.com/office/drawing/2014/main" id="{1AA635E4-9B3D-6FD2-5292-D1C29C12AB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70583" y="4078562"/>
              <a:ext cx="3899065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b="1" dirty="0">
                  <a:solidFill>
                    <a:schemeClr val="accent1"/>
                  </a:solidFill>
                  <a:latin typeface="+mn-lt"/>
                </a:rPr>
                <a:t>When you look at the numbers, it is staggering…this has created a challenge like we have never seen before.</a:t>
              </a:r>
            </a:p>
          </p:txBody>
        </p:sp>
        <p:pic>
          <p:nvPicPr>
            <p:cNvPr id="5122" name="Picture 2" descr="Logo">
              <a:extLst>
                <a:ext uri="{FF2B5EF4-FFF2-40B4-BE49-F238E27FC236}">
                  <a16:creationId xmlns:a16="http://schemas.microsoft.com/office/drawing/2014/main" id="{5BBD9DF5-B6B2-BA41-36BC-55E3C6DF05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3000" y="5086098"/>
              <a:ext cx="733425" cy="733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3ECB8658-0736-205B-16EE-BAA249EF15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60827" y="5296303"/>
              <a:ext cx="34290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Jason Shaw, Chairman of the </a:t>
              </a:r>
              <a:br>
                <a:rPr lang="en-US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</a:br>
              <a:r>
                <a:rPr lang="en-US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Georgia Public Service Commission</a:t>
              </a:r>
            </a:p>
          </p:txBody>
        </p:sp>
      </p:grp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DDB5481-6CC8-D11E-8F7C-441EA4FF20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8985023"/>
              </p:ext>
            </p:extLst>
          </p:nvPr>
        </p:nvGraphicFramePr>
        <p:xfrm>
          <a:off x="990294" y="2037150"/>
          <a:ext cx="5498139" cy="3579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category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DB25195-AC4D-F2CF-F9FA-2AD2D3EF20F2}"/>
              </a:ext>
            </a:extLst>
          </p:cNvPr>
          <p:cNvSpPr txBox="1"/>
          <p:nvPr/>
        </p:nvSpPr>
        <p:spPr>
          <a:xfrm>
            <a:off x="868363" y="2505074"/>
            <a:ext cx="5238750" cy="3448051"/>
          </a:xfrm>
          <a:prstGeom prst="rect">
            <a:avLst/>
          </a:prstGeom>
          <a:solidFill>
            <a:srgbClr val="EEF6EE"/>
          </a:solidFill>
        </p:spPr>
        <p:txBody>
          <a:bodyPr lIns="182880" tIns="182880"/>
          <a:lstStyle/>
          <a:p>
            <a:pPr lvl="1" indent="-393700">
              <a:lnSpc>
                <a:spcPct val="90000"/>
              </a:lnSpc>
              <a:spcAft>
                <a:spcPts val="1200"/>
              </a:spcAft>
              <a:buFontTx/>
              <a:buBlip>
                <a:blip r:embed="rId3"/>
              </a:buBlip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Powered by deep learning on massive datasets (Wikipedia, books, news articles, etc.)</a:t>
            </a:r>
          </a:p>
          <a:p>
            <a:pPr lvl="1" indent="-393700">
              <a:lnSpc>
                <a:spcPct val="90000"/>
              </a:lnSpc>
              <a:spcAft>
                <a:spcPts val="1200"/>
              </a:spcAft>
              <a:buFontTx/>
              <a:buBlip>
                <a:blip r:embed="rId3"/>
              </a:buBlip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Models are trained (computation-intensive)</a:t>
            </a:r>
          </a:p>
          <a:p>
            <a:pPr lvl="1" indent="-393700">
              <a:lnSpc>
                <a:spcPct val="90000"/>
              </a:lnSpc>
              <a:spcAft>
                <a:spcPts val="1200"/>
              </a:spcAft>
              <a:buFontTx/>
              <a:buBlip>
                <a:blip r:embed="rId3"/>
              </a:buBlip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Teaches relationship between data input and output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FAAC93-5349-F647-3A4F-DC8D5D0592B5}"/>
              </a:ext>
            </a:extLst>
          </p:cNvPr>
          <p:cNvSpPr txBox="1"/>
          <p:nvPr/>
        </p:nvSpPr>
        <p:spPr>
          <a:xfrm>
            <a:off x="6362700" y="2505074"/>
            <a:ext cx="5238750" cy="3448051"/>
          </a:xfrm>
          <a:prstGeom prst="rect">
            <a:avLst/>
          </a:prstGeom>
          <a:solidFill>
            <a:schemeClr val="bg2">
              <a:lumMod val="40000"/>
              <a:lumOff val="60000"/>
              <a:alpha val="68000"/>
            </a:schemeClr>
          </a:solidFill>
        </p:spPr>
        <p:txBody>
          <a:bodyPr lIns="182880" tIns="182880"/>
          <a:lstStyle/>
          <a:p>
            <a:pPr lvl="1" indent="-393700">
              <a:lnSpc>
                <a:spcPct val="90000"/>
              </a:lnSpc>
              <a:spcAft>
                <a:spcPts val="1200"/>
              </a:spcAft>
              <a:buFontTx/>
              <a:buBlip>
                <a:blip r:embed="rId4"/>
              </a:buBlip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Mimics human abilities to sense, perceive, and interact in real time</a:t>
            </a:r>
          </a:p>
          <a:p>
            <a:pPr lvl="1" indent="-393700">
              <a:lnSpc>
                <a:spcPct val="90000"/>
              </a:lnSpc>
              <a:spcAft>
                <a:spcPts val="1200"/>
              </a:spcAft>
              <a:buFontTx/>
              <a:buBlip>
                <a:blip r:embed="rId4"/>
              </a:buBlip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Continuously adapts its world– </a:t>
            </a:r>
            <a:b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akin to how humans adapt–and engages in complex problem-solving tasks</a:t>
            </a:r>
          </a:p>
        </p:txBody>
      </p:sp>
      <p:grpSp>
        <p:nvGrpSpPr>
          <p:cNvPr id="26628" name="Group 21561">
            <a:extLst>
              <a:ext uri="{FF2B5EF4-FFF2-40B4-BE49-F238E27FC236}">
                <a16:creationId xmlns:a16="http://schemas.microsoft.com/office/drawing/2014/main" id="{AED89233-B6E6-5C17-3215-615D1BFF2967}"/>
              </a:ext>
            </a:extLst>
          </p:cNvPr>
          <p:cNvGrpSpPr>
            <a:grpSpLocks/>
          </p:cNvGrpSpPr>
          <p:nvPr/>
        </p:nvGrpSpPr>
        <p:grpSpPr bwMode="auto">
          <a:xfrm>
            <a:off x="6362700" y="1768475"/>
            <a:ext cx="5238750" cy="731838"/>
            <a:chOff x="6362200" y="1797268"/>
            <a:chExt cx="5239250" cy="731520"/>
          </a:xfrm>
        </p:grpSpPr>
        <p:pic>
          <p:nvPicPr>
            <p:cNvPr id="26646" name="Picture 21559">
              <a:extLst>
                <a:ext uri="{FF2B5EF4-FFF2-40B4-BE49-F238E27FC236}">
                  <a16:creationId xmlns:a16="http://schemas.microsoft.com/office/drawing/2014/main" id="{97CDB1F7-6DA4-8359-4E62-0D3B6ACFFB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9632" t="20744" r="19209" b="34135"/>
            <a:stretch>
              <a:fillRect/>
            </a:stretch>
          </p:blipFill>
          <p:spPr bwMode="auto">
            <a:xfrm>
              <a:off x="6362200" y="1797268"/>
              <a:ext cx="5239250" cy="731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47" name="Rectangle 21560">
              <a:extLst>
                <a:ext uri="{FF2B5EF4-FFF2-40B4-BE49-F238E27FC236}">
                  <a16:creationId xmlns:a16="http://schemas.microsoft.com/office/drawing/2014/main" id="{C91E77F7-1D64-7883-9F5C-6873CEB097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2200" y="1797268"/>
              <a:ext cx="2781800" cy="731520"/>
            </a:xfrm>
            <a:prstGeom prst="rect">
              <a:avLst/>
            </a:prstGeom>
            <a:solidFill>
              <a:srgbClr val="0001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6629" name="TextBox 7">
            <a:extLst>
              <a:ext uri="{FF2B5EF4-FFF2-40B4-BE49-F238E27FC236}">
                <a16:creationId xmlns:a16="http://schemas.microsoft.com/office/drawing/2014/main" id="{1FF1CEA2-BE17-E33C-9C94-9566BCA2C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2700" y="1768475"/>
            <a:ext cx="52387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b="1">
                <a:solidFill>
                  <a:schemeClr val="bg1"/>
                </a:solidFill>
              </a:rPr>
              <a:t>Active Inference </a:t>
            </a:r>
          </a:p>
        </p:txBody>
      </p:sp>
      <p:grpSp>
        <p:nvGrpSpPr>
          <p:cNvPr id="26630" name="Group 21562">
            <a:extLst>
              <a:ext uri="{FF2B5EF4-FFF2-40B4-BE49-F238E27FC236}">
                <a16:creationId xmlns:a16="http://schemas.microsoft.com/office/drawing/2014/main" id="{C15BFA36-6A8C-AA2F-ED5A-117FCAE6BA38}"/>
              </a:ext>
            </a:extLst>
          </p:cNvPr>
          <p:cNvGrpSpPr>
            <a:grpSpLocks/>
          </p:cNvGrpSpPr>
          <p:nvPr/>
        </p:nvGrpSpPr>
        <p:grpSpPr bwMode="auto">
          <a:xfrm>
            <a:off x="868363" y="1768475"/>
            <a:ext cx="5238750" cy="731838"/>
            <a:chOff x="6362200" y="1797268"/>
            <a:chExt cx="5239250" cy="731520"/>
          </a:xfrm>
        </p:grpSpPr>
        <p:pic>
          <p:nvPicPr>
            <p:cNvPr id="21564" name="Picture 21563">
              <a:extLst>
                <a:ext uri="{FF2B5EF4-FFF2-40B4-BE49-F238E27FC236}">
                  <a16:creationId xmlns:a16="http://schemas.microsoft.com/office/drawing/2014/main" id="{E58C5FB2-A8EE-5A5D-8E67-66A908F55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t="38026" b="38026"/>
            <a:stretch/>
          </p:blipFill>
          <p:spPr>
            <a:xfrm>
              <a:off x="6362200" y="1797268"/>
              <a:ext cx="5239250" cy="731520"/>
            </a:xfrm>
            <a:prstGeom prst="rect">
              <a:avLst/>
            </a:prstGeom>
          </p:spPr>
        </p:pic>
        <p:sp>
          <p:nvSpPr>
            <p:cNvPr id="21565" name="Rectangle 21564">
              <a:extLst>
                <a:ext uri="{FF2B5EF4-FFF2-40B4-BE49-F238E27FC236}">
                  <a16:creationId xmlns:a16="http://schemas.microsoft.com/office/drawing/2014/main" id="{BB8D0930-C727-9C5B-E824-FD5DA6FCB7AE}"/>
                </a:ext>
              </a:extLst>
            </p:cNvPr>
            <p:cNvSpPr/>
            <p:nvPr/>
          </p:nvSpPr>
          <p:spPr bwMode="auto">
            <a:xfrm>
              <a:off x="6362200" y="1797268"/>
              <a:ext cx="5239250" cy="731520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50000"/>
                    <a:alpha val="12000"/>
                  </a:schemeClr>
                </a:gs>
                <a:gs pos="82000">
                  <a:schemeClr val="accent2">
                    <a:lumMod val="50000"/>
                    <a:alpha val="82000"/>
                  </a:schemeClr>
                </a:gs>
              </a:gsLst>
              <a:lin ang="108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26631" name="TextBox 21565">
            <a:extLst>
              <a:ext uri="{FF2B5EF4-FFF2-40B4-BE49-F238E27FC236}">
                <a16:creationId xmlns:a16="http://schemas.microsoft.com/office/drawing/2014/main" id="{A99E67D6-CEAE-025C-9B03-1F9887340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363" y="1768475"/>
            <a:ext cx="52387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b="1" dirty="0">
                <a:solidFill>
                  <a:schemeClr val="bg1"/>
                </a:solidFill>
              </a:rPr>
              <a:t>Large Language Models </a:t>
            </a:r>
          </a:p>
        </p:txBody>
      </p:sp>
      <p:sp>
        <p:nvSpPr>
          <p:cNvPr id="26632" name="Title 1">
            <a:extLst>
              <a:ext uri="{FF2B5EF4-FFF2-40B4-BE49-F238E27FC236}">
                <a16:creationId xmlns:a16="http://schemas.microsoft.com/office/drawing/2014/main" id="{A6983F13-023B-13D0-161D-3C48B914F9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LLMs and active inference </a:t>
            </a:r>
          </a:p>
        </p:txBody>
      </p:sp>
      <p:sp>
        <p:nvSpPr>
          <p:cNvPr id="26633" name="Slide Number Placeholder 4">
            <a:extLst>
              <a:ext uri="{FF2B5EF4-FFF2-40B4-BE49-F238E27FC236}">
                <a16:creationId xmlns:a16="http://schemas.microsoft.com/office/drawing/2014/main" id="{7E26E76D-BEA4-15B6-E5A3-19C4A697C5B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4ECAE75-54DC-4A67-9FA9-90A0A55C2ED0}" type="slidenum">
              <a:rPr lang="en-US" altLang="en-US" smtClean="0">
                <a:solidFill>
                  <a:schemeClr val="tx2"/>
                </a:solidFill>
              </a:rPr>
              <a:pPr/>
              <a:t>15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26634" name="TextBox 5">
            <a:extLst>
              <a:ext uri="{FF2B5EF4-FFF2-40B4-BE49-F238E27FC236}">
                <a16:creationId xmlns:a16="http://schemas.microsoft.com/office/drawing/2014/main" id="{DCBCACEE-446E-F364-A349-C502B2729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363" y="1155700"/>
            <a:ext cx="11120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5288"/>
                </a:solidFill>
              </a:rPr>
              <a:t>Rural America is emerging as an ideal place for new AI data centers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C7F9E8-B494-4C1B-7176-A2D358B3CD5F}"/>
              </a:ext>
            </a:extLst>
          </p:cNvPr>
          <p:cNvSpPr/>
          <p:nvPr/>
        </p:nvSpPr>
        <p:spPr bwMode="auto">
          <a:xfrm>
            <a:off x="868363" y="5281612"/>
            <a:ext cx="5238750" cy="476250"/>
          </a:xfrm>
          <a:prstGeom prst="rect">
            <a:avLst/>
          </a:prstGeom>
          <a:noFill/>
        </p:spPr>
        <p:txBody>
          <a:bodyPr lIns="640080" anchor="ctr"/>
          <a:lstStyle/>
          <a:p>
            <a:pPr marL="0" lvl="1">
              <a:defRPr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Workloads are </a:t>
            </a: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not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 location dependent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A71BC8-55AC-00C6-4828-711B5CB1E5D8}"/>
              </a:ext>
            </a:extLst>
          </p:cNvPr>
          <p:cNvSpPr/>
          <p:nvPr/>
        </p:nvSpPr>
        <p:spPr bwMode="auto">
          <a:xfrm>
            <a:off x="6362700" y="5281612"/>
            <a:ext cx="5238750" cy="476250"/>
          </a:xfrm>
          <a:prstGeom prst="rect">
            <a:avLst/>
          </a:prstGeom>
          <a:noFill/>
        </p:spPr>
        <p:txBody>
          <a:bodyPr lIns="640080" anchor="ctr"/>
          <a:lstStyle/>
          <a:p>
            <a:pPr marL="0" lvl="1">
              <a:defRPr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Workloads </a:t>
            </a: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are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 location dependent </a:t>
            </a:r>
          </a:p>
        </p:txBody>
      </p:sp>
      <p:sp>
        <p:nvSpPr>
          <p:cNvPr id="21567" name="&quot;Not Allowed&quot; Symbol 21566">
            <a:extLst>
              <a:ext uri="{FF2B5EF4-FFF2-40B4-BE49-F238E27FC236}">
                <a16:creationId xmlns:a16="http://schemas.microsoft.com/office/drawing/2014/main" id="{9DEF500E-6291-3F69-6892-7BACBA1D55AD}"/>
              </a:ext>
            </a:extLst>
          </p:cNvPr>
          <p:cNvSpPr/>
          <p:nvPr/>
        </p:nvSpPr>
        <p:spPr bwMode="auto">
          <a:xfrm>
            <a:off x="1035050" y="5343525"/>
            <a:ext cx="334963" cy="334962"/>
          </a:xfrm>
          <a:prstGeom prst="noSmoking">
            <a:avLst>
              <a:gd name="adj" fmla="val 0"/>
            </a:avLst>
          </a:prstGeom>
          <a:solidFill>
            <a:srgbClr val="DDDDDD"/>
          </a:solidFill>
          <a:ln w="889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26638" name="Group 21572">
            <a:extLst>
              <a:ext uri="{FF2B5EF4-FFF2-40B4-BE49-F238E27FC236}">
                <a16:creationId xmlns:a16="http://schemas.microsoft.com/office/drawing/2014/main" id="{5E83A893-683A-7476-61C3-6B4B3DFAE402}"/>
              </a:ext>
            </a:extLst>
          </p:cNvPr>
          <p:cNvGrpSpPr>
            <a:grpSpLocks/>
          </p:cNvGrpSpPr>
          <p:nvPr/>
        </p:nvGrpSpPr>
        <p:grpSpPr bwMode="auto">
          <a:xfrm>
            <a:off x="6630988" y="5349875"/>
            <a:ext cx="182562" cy="306387"/>
            <a:chOff x="5641711" y="2665780"/>
            <a:chExt cx="911293" cy="1526439"/>
          </a:xfrm>
        </p:grpSpPr>
        <p:sp>
          <p:nvSpPr>
            <p:cNvPr id="21571" name="Freeform: Shape 21570">
              <a:extLst>
                <a:ext uri="{FF2B5EF4-FFF2-40B4-BE49-F238E27FC236}">
                  <a16:creationId xmlns:a16="http://schemas.microsoft.com/office/drawing/2014/main" id="{E80B3790-86DD-FF17-6689-F3E6991FFCBE}"/>
                </a:ext>
              </a:extLst>
            </p:cNvPr>
            <p:cNvSpPr/>
            <p:nvPr/>
          </p:nvSpPr>
          <p:spPr>
            <a:xfrm>
              <a:off x="5641711" y="2665780"/>
              <a:ext cx="911293" cy="1526439"/>
            </a:xfrm>
            <a:custGeom>
              <a:avLst/>
              <a:gdLst>
                <a:gd name="connsiteX0" fmla="*/ 43913 w 1010528"/>
                <a:gd name="connsiteY0" fmla="*/ 715894 h 1526439"/>
                <a:gd name="connsiteX1" fmla="*/ 491355 w 1010528"/>
                <a:gd name="connsiteY1" fmla="*/ 177 h 1526439"/>
                <a:gd name="connsiteX2" fmla="*/ 505264 w 1010528"/>
                <a:gd name="connsiteY2" fmla="*/ 0 h 1526439"/>
                <a:gd name="connsiteX3" fmla="*/ 519173 w 1010528"/>
                <a:gd name="connsiteY3" fmla="*/ 177 h 1526439"/>
                <a:gd name="connsiteX4" fmla="*/ 966615 w 1010528"/>
                <a:gd name="connsiteY4" fmla="*/ 715894 h 1526439"/>
                <a:gd name="connsiteX5" fmla="*/ 505205 w 1010528"/>
                <a:gd name="connsiteY5" fmla="*/ 1526440 h 1526439"/>
                <a:gd name="connsiteX6" fmla="*/ 43913 w 1010528"/>
                <a:gd name="connsiteY6" fmla="*/ 715894 h 152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0528" h="1526439">
                  <a:moveTo>
                    <a:pt x="43913" y="715894"/>
                  </a:moveTo>
                  <a:cubicBezTo>
                    <a:pt x="-101482" y="386266"/>
                    <a:pt x="131197" y="9312"/>
                    <a:pt x="491355" y="177"/>
                  </a:cubicBezTo>
                  <a:cubicBezTo>
                    <a:pt x="495952" y="59"/>
                    <a:pt x="500608" y="0"/>
                    <a:pt x="505264" y="0"/>
                  </a:cubicBezTo>
                  <a:cubicBezTo>
                    <a:pt x="509920" y="0"/>
                    <a:pt x="514576" y="59"/>
                    <a:pt x="519173" y="177"/>
                  </a:cubicBezTo>
                  <a:cubicBezTo>
                    <a:pt x="879331" y="9312"/>
                    <a:pt x="1112010" y="386266"/>
                    <a:pt x="966615" y="715894"/>
                  </a:cubicBezTo>
                  <a:lnTo>
                    <a:pt x="505205" y="1526440"/>
                  </a:lnTo>
                  <a:lnTo>
                    <a:pt x="43913" y="715894"/>
                  </a:lnTo>
                  <a:close/>
                </a:path>
              </a:pathLst>
            </a:custGeom>
            <a:noFill/>
            <a:ln w="8890" cap="rnd">
              <a:solidFill>
                <a:schemeClr val="bg2">
                  <a:lumMod val="50000"/>
                </a:schemeClr>
              </a:solidFill>
              <a:prstDash val="solid"/>
              <a:round/>
            </a:ln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572" name="Freeform: Shape 21571">
              <a:extLst>
                <a:ext uri="{FF2B5EF4-FFF2-40B4-BE49-F238E27FC236}">
                  <a16:creationId xmlns:a16="http://schemas.microsoft.com/office/drawing/2014/main" id="{BB321648-1918-2D43-4B71-F3AF1443DB31}"/>
                </a:ext>
              </a:extLst>
            </p:cNvPr>
            <p:cNvSpPr/>
            <p:nvPr/>
          </p:nvSpPr>
          <p:spPr>
            <a:xfrm>
              <a:off x="5879440" y="2934687"/>
              <a:ext cx="435834" cy="434994"/>
            </a:xfrm>
            <a:custGeom>
              <a:avLst/>
              <a:gdLst>
                <a:gd name="connsiteX0" fmla="*/ 442020 w 442020"/>
                <a:gd name="connsiteY0" fmla="*/ 221010 h 442019"/>
                <a:gd name="connsiteX1" fmla="*/ 221010 w 442020"/>
                <a:gd name="connsiteY1" fmla="*/ 442019 h 442019"/>
                <a:gd name="connsiteX2" fmla="*/ 0 w 442020"/>
                <a:gd name="connsiteY2" fmla="*/ 221010 h 442019"/>
                <a:gd name="connsiteX3" fmla="*/ 221010 w 442020"/>
                <a:gd name="connsiteY3" fmla="*/ 0 h 442019"/>
                <a:gd name="connsiteX4" fmla="*/ 442020 w 442020"/>
                <a:gd name="connsiteY4" fmla="*/ 221010 h 44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020" h="442019">
                  <a:moveTo>
                    <a:pt x="442020" y="221010"/>
                  </a:moveTo>
                  <a:cubicBezTo>
                    <a:pt x="442020" y="343070"/>
                    <a:pt x="343070" y="442019"/>
                    <a:pt x="221010" y="442019"/>
                  </a:cubicBezTo>
                  <a:cubicBezTo>
                    <a:pt x="98950" y="442019"/>
                    <a:pt x="0" y="343070"/>
                    <a:pt x="0" y="221010"/>
                  </a:cubicBezTo>
                  <a:cubicBezTo>
                    <a:pt x="0" y="98949"/>
                    <a:pt x="98950" y="0"/>
                    <a:pt x="221010" y="0"/>
                  </a:cubicBezTo>
                  <a:cubicBezTo>
                    <a:pt x="343070" y="0"/>
                    <a:pt x="442020" y="98949"/>
                    <a:pt x="442020" y="221010"/>
                  </a:cubicBezTo>
                  <a:close/>
                </a:path>
              </a:pathLst>
            </a:custGeom>
            <a:noFill/>
            <a:ln w="8890" cap="rnd">
              <a:solidFill>
                <a:schemeClr val="bg2">
                  <a:lumMod val="50000"/>
                </a:schemeClr>
              </a:solidFill>
              <a:prstDash val="solid"/>
              <a:round/>
            </a:ln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1574" name="Group 21573">
            <a:extLst>
              <a:ext uri="{FF2B5EF4-FFF2-40B4-BE49-F238E27FC236}">
                <a16:creationId xmlns:a16="http://schemas.microsoft.com/office/drawing/2014/main" id="{CF34CBBB-5E4F-8253-7FB6-F85CCDC7F23F}"/>
              </a:ext>
            </a:extLst>
          </p:cNvPr>
          <p:cNvGrpSpPr/>
          <p:nvPr/>
        </p:nvGrpSpPr>
        <p:grpSpPr>
          <a:xfrm>
            <a:off x="1139027" y="5412810"/>
            <a:ext cx="127798" cy="214064"/>
            <a:chOff x="5641711" y="2665780"/>
            <a:chExt cx="911293" cy="1526439"/>
          </a:xfrm>
          <a:noFill/>
        </p:grpSpPr>
        <p:sp>
          <p:nvSpPr>
            <p:cNvPr id="21575" name="Freeform: Shape 21574">
              <a:extLst>
                <a:ext uri="{FF2B5EF4-FFF2-40B4-BE49-F238E27FC236}">
                  <a16:creationId xmlns:a16="http://schemas.microsoft.com/office/drawing/2014/main" id="{3D005C20-7B8A-7D1A-2522-745EA5CE20A8}"/>
                </a:ext>
              </a:extLst>
            </p:cNvPr>
            <p:cNvSpPr/>
            <p:nvPr/>
          </p:nvSpPr>
          <p:spPr>
            <a:xfrm>
              <a:off x="5641711" y="2665780"/>
              <a:ext cx="911293" cy="1526439"/>
            </a:xfrm>
            <a:custGeom>
              <a:avLst/>
              <a:gdLst>
                <a:gd name="connsiteX0" fmla="*/ 43913 w 1010528"/>
                <a:gd name="connsiteY0" fmla="*/ 715894 h 1526439"/>
                <a:gd name="connsiteX1" fmla="*/ 491355 w 1010528"/>
                <a:gd name="connsiteY1" fmla="*/ 177 h 1526439"/>
                <a:gd name="connsiteX2" fmla="*/ 505264 w 1010528"/>
                <a:gd name="connsiteY2" fmla="*/ 0 h 1526439"/>
                <a:gd name="connsiteX3" fmla="*/ 519173 w 1010528"/>
                <a:gd name="connsiteY3" fmla="*/ 177 h 1526439"/>
                <a:gd name="connsiteX4" fmla="*/ 966615 w 1010528"/>
                <a:gd name="connsiteY4" fmla="*/ 715894 h 1526439"/>
                <a:gd name="connsiteX5" fmla="*/ 505205 w 1010528"/>
                <a:gd name="connsiteY5" fmla="*/ 1526440 h 1526439"/>
                <a:gd name="connsiteX6" fmla="*/ 43913 w 1010528"/>
                <a:gd name="connsiteY6" fmla="*/ 715894 h 152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0528" h="1526439">
                  <a:moveTo>
                    <a:pt x="43913" y="715894"/>
                  </a:moveTo>
                  <a:cubicBezTo>
                    <a:pt x="-101482" y="386266"/>
                    <a:pt x="131197" y="9312"/>
                    <a:pt x="491355" y="177"/>
                  </a:cubicBezTo>
                  <a:cubicBezTo>
                    <a:pt x="495952" y="59"/>
                    <a:pt x="500608" y="0"/>
                    <a:pt x="505264" y="0"/>
                  </a:cubicBezTo>
                  <a:cubicBezTo>
                    <a:pt x="509920" y="0"/>
                    <a:pt x="514576" y="59"/>
                    <a:pt x="519173" y="177"/>
                  </a:cubicBezTo>
                  <a:cubicBezTo>
                    <a:pt x="879331" y="9312"/>
                    <a:pt x="1112010" y="386266"/>
                    <a:pt x="966615" y="715894"/>
                  </a:cubicBezTo>
                  <a:lnTo>
                    <a:pt x="505205" y="1526440"/>
                  </a:lnTo>
                  <a:lnTo>
                    <a:pt x="43913" y="715894"/>
                  </a:lnTo>
                  <a:close/>
                </a:path>
              </a:pathLst>
            </a:custGeom>
            <a:grpFill/>
            <a:ln w="889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1576" name="Freeform: Shape 21575">
              <a:extLst>
                <a:ext uri="{FF2B5EF4-FFF2-40B4-BE49-F238E27FC236}">
                  <a16:creationId xmlns:a16="http://schemas.microsoft.com/office/drawing/2014/main" id="{9D038CA3-25AF-6957-3205-881E6C9576AF}"/>
                </a:ext>
              </a:extLst>
            </p:cNvPr>
            <p:cNvSpPr/>
            <p:nvPr/>
          </p:nvSpPr>
          <p:spPr>
            <a:xfrm>
              <a:off x="5876345" y="2930991"/>
              <a:ext cx="442020" cy="442019"/>
            </a:xfrm>
            <a:custGeom>
              <a:avLst/>
              <a:gdLst>
                <a:gd name="connsiteX0" fmla="*/ 442020 w 442020"/>
                <a:gd name="connsiteY0" fmla="*/ 221010 h 442019"/>
                <a:gd name="connsiteX1" fmla="*/ 221010 w 442020"/>
                <a:gd name="connsiteY1" fmla="*/ 442019 h 442019"/>
                <a:gd name="connsiteX2" fmla="*/ 0 w 442020"/>
                <a:gd name="connsiteY2" fmla="*/ 221010 h 442019"/>
                <a:gd name="connsiteX3" fmla="*/ 221010 w 442020"/>
                <a:gd name="connsiteY3" fmla="*/ 0 h 442019"/>
                <a:gd name="connsiteX4" fmla="*/ 442020 w 442020"/>
                <a:gd name="connsiteY4" fmla="*/ 221010 h 44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020" h="442019">
                  <a:moveTo>
                    <a:pt x="442020" y="221010"/>
                  </a:moveTo>
                  <a:cubicBezTo>
                    <a:pt x="442020" y="343070"/>
                    <a:pt x="343070" y="442019"/>
                    <a:pt x="221010" y="442019"/>
                  </a:cubicBezTo>
                  <a:cubicBezTo>
                    <a:pt x="98950" y="442019"/>
                    <a:pt x="0" y="343070"/>
                    <a:pt x="0" y="221010"/>
                  </a:cubicBezTo>
                  <a:cubicBezTo>
                    <a:pt x="0" y="98949"/>
                    <a:pt x="98950" y="0"/>
                    <a:pt x="221010" y="0"/>
                  </a:cubicBezTo>
                  <a:cubicBezTo>
                    <a:pt x="343070" y="0"/>
                    <a:pt x="442020" y="98949"/>
                    <a:pt x="442020" y="221010"/>
                  </a:cubicBezTo>
                  <a:close/>
                </a:path>
              </a:pathLst>
            </a:custGeom>
            <a:grpFill/>
            <a:ln w="889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</p:grpSp>
      <p:cxnSp>
        <p:nvCxnSpPr>
          <p:cNvPr id="21579" name="Straight Connector 21578">
            <a:extLst>
              <a:ext uri="{FF2B5EF4-FFF2-40B4-BE49-F238E27FC236}">
                <a16:creationId xmlns:a16="http://schemas.microsoft.com/office/drawing/2014/main" id="{45B3BC45-44AC-92E0-FAEC-CC57540E7714}"/>
              </a:ext>
            </a:extLst>
          </p:cNvPr>
          <p:cNvCxnSpPr>
            <a:cxnSpLocks/>
          </p:cNvCxnSpPr>
          <p:nvPr/>
        </p:nvCxnSpPr>
        <p:spPr bwMode="auto">
          <a:xfrm>
            <a:off x="1128713" y="5135562"/>
            <a:ext cx="4718050" cy="0"/>
          </a:xfrm>
          <a:prstGeom prst="line">
            <a:avLst/>
          </a:prstGeom>
          <a:solidFill>
            <a:srgbClr val="DDDDDD"/>
          </a:solidFill>
          <a:ln w="19050" cap="flat" cmpd="sng" algn="ctr">
            <a:solidFill>
              <a:schemeClr val="accent2">
                <a:lumMod val="50000"/>
                <a:alpha val="2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580" name="Straight Connector 21579">
            <a:extLst>
              <a:ext uri="{FF2B5EF4-FFF2-40B4-BE49-F238E27FC236}">
                <a16:creationId xmlns:a16="http://schemas.microsoft.com/office/drawing/2014/main" id="{3DC91F15-328F-6E1D-1AFF-0870C7C37C52}"/>
              </a:ext>
            </a:extLst>
          </p:cNvPr>
          <p:cNvCxnSpPr>
            <a:cxnSpLocks/>
          </p:cNvCxnSpPr>
          <p:nvPr/>
        </p:nvCxnSpPr>
        <p:spPr bwMode="auto">
          <a:xfrm>
            <a:off x="6623050" y="5135562"/>
            <a:ext cx="4718050" cy="0"/>
          </a:xfrm>
          <a:prstGeom prst="line">
            <a:avLst/>
          </a:prstGeom>
          <a:solidFill>
            <a:srgbClr val="DDDDDD"/>
          </a:solidFill>
          <a:ln w="19050" cap="flat" cmpd="sng" algn="ctr">
            <a:solidFill>
              <a:schemeClr val="bg2">
                <a:lumMod val="50000"/>
                <a:alpha val="2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3015088-94CD-4926-88AE-42A880762C0C}"/>
              </a:ext>
            </a:extLst>
          </p:cNvPr>
          <p:cNvSpPr/>
          <p:nvPr/>
        </p:nvSpPr>
        <p:spPr bwMode="auto">
          <a:xfrm flipH="1">
            <a:off x="868363" y="1687513"/>
            <a:ext cx="5735637" cy="447357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9699" name="Title 1">
            <a:extLst>
              <a:ext uri="{FF2B5EF4-FFF2-40B4-BE49-F238E27FC236}">
                <a16:creationId xmlns:a16="http://schemas.microsoft.com/office/drawing/2014/main" id="{33BA1550-CD3C-645D-4465-10B8540EC1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AI training </a:t>
            </a:r>
          </a:p>
        </p:txBody>
      </p:sp>
      <p:sp>
        <p:nvSpPr>
          <p:cNvPr id="29700" name="Slide Number Placeholder 4">
            <a:extLst>
              <a:ext uri="{FF2B5EF4-FFF2-40B4-BE49-F238E27FC236}">
                <a16:creationId xmlns:a16="http://schemas.microsoft.com/office/drawing/2014/main" id="{C2E571A3-221F-C730-E4E4-F37523D8823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46376B-6ABB-4677-8E19-B187BC87B177}" type="slidenum">
              <a:rPr lang="en-US" altLang="en-US" smtClean="0">
                <a:solidFill>
                  <a:schemeClr val="tx2"/>
                </a:solidFill>
              </a:rPr>
              <a:pPr/>
              <a:t>16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29702" name="TextBox 3">
            <a:extLst>
              <a:ext uri="{FF2B5EF4-FFF2-40B4-BE49-F238E27FC236}">
                <a16:creationId xmlns:a16="http://schemas.microsoft.com/office/drawing/2014/main" id="{43194FFB-7170-94A9-1FDE-3F1C23A83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363" y="1155700"/>
            <a:ext cx="11120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5288"/>
                </a:solidFill>
              </a:rPr>
              <a:t>Training AI models so they can make better, more accurate predictions is computation-intensive </a:t>
            </a:r>
          </a:p>
        </p:txBody>
      </p:sp>
      <p:graphicFrame>
        <p:nvGraphicFramePr>
          <p:cNvPr id="29703" name="Chart 5">
            <a:extLst>
              <a:ext uri="{FF2B5EF4-FFF2-40B4-BE49-F238E27FC236}">
                <a16:creationId xmlns:a16="http://schemas.microsoft.com/office/drawing/2014/main" id="{888366F3-3FF0-F21A-5418-CEE749BD4F07}"/>
              </a:ext>
            </a:extLst>
          </p:cNvPr>
          <p:cNvGraphicFramePr>
            <a:graphicFrameLocks/>
          </p:cNvGraphicFramePr>
          <p:nvPr/>
        </p:nvGraphicFramePr>
        <p:xfrm>
          <a:off x="919163" y="2170113"/>
          <a:ext cx="5634037" cy="399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" name="Chart" r:id="rId3" imgW="5639289" imgH="3993226" progId="Excel.Chart.8">
                  <p:embed/>
                </p:oleObj>
              </mc:Choice>
              <mc:Fallback>
                <p:oleObj name="Chart" r:id="rId3" imgW="5639289" imgH="3993226" progId="Excel.Chart.8">
                  <p:embed/>
                  <p:pic>
                    <p:nvPicPr>
                      <p:cNvPr id="29703" name="Chart 5">
                        <a:extLst>
                          <a:ext uri="{FF2B5EF4-FFF2-40B4-BE49-F238E27FC236}">
                            <a16:creationId xmlns:a16="http://schemas.microsoft.com/office/drawing/2014/main" id="{888366F3-3FF0-F21A-5418-CEE749BD4F07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9163" y="2170113"/>
                        <a:ext cx="5634037" cy="3990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6E6E907-255E-68C0-5381-48C0D25B0AC6}"/>
              </a:ext>
            </a:extLst>
          </p:cNvPr>
          <p:cNvSpPr txBox="1"/>
          <p:nvPr/>
        </p:nvSpPr>
        <p:spPr>
          <a:xfrm>
            <a:off x="1071563" y="1997075"/>
            <a:ext cx="393223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ChatGPT </a:t>
            </a:r>
            <a:b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</a:b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parameter counts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5682E1-1BBE-00CD-8DAE-EB9E30E5EEFC}"/>
              </a:ext>
            </a:extLst>
          </p:cNvPr>
          <p:cNvGrpSpPr>
            <a:grpSpLocks/>
          </p:cNvGrpSpPr>
          <p:nvPr/>
        </p:nvGrpSpPr>
        <p:grpSpPr bwMode="auto">
          <a:xfrm>
            <a:off x="7027863" y="2298700"/>
            <a:ext cx="4772025" cy="3357563"/>
            <a:chOff x="6903299" y="2080295"/>
            <a:chExt cx="4771254" cy="3358364"/>
          </a:xfrm>
        </p:grpSpPr>
        <p:pic>
          <p:nvPicPr>
            <p:cNvPr id="29706" name="Picture 8" descr="A person in a blue sweater&#10;&#10;Description automatically generated">
              <a:extLst>
                <a:ext uri="{FF2B5EF4-FFF2-40B4-BE49-F238E27FC236}">
                  <a16:creationId xmlns:a16="http://schemas.microsoft.com/office/drawing/2014/main" id="{4CC2885D-2AC2-CA88-0DFD-DB6537017B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41" r="11041"/>
            <a:stretch>
              <a:fillRect/>
            </a:stretch>
          </p:blipFill>
          <p:spPr bwMode="auto">
            <a:xfrm>
              <a:off x="9333631" y="3394991"/>
              <a:ext cx="2262622" cy="2043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7" name="TextBox 9">
              <a:extLst>
                <a:ext uri="{FF2B5EF4-FFF2-40B4-BE49-F238E27FC236}">
                  <a16:creationId xmlns:a16="http://schemas.microsoft.com/office/drawing/2014/main" id="{663B7CA7-0E24-F747-BFD8-9EBC263AF8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03299" y="2080295"/>
              <a:ext cx="752518" cy="56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82296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600" dirty="0">
                  <a:solidFill>
                    <a:schemeClr val="bg2"/>
                  </a:solidFill>
                </a:rPr>
                <a:t>“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10E6200-5C12-BB8F-0F6A-052124CA24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42972" y="2613822"/>
              <a:ext cx="4371269" cy="280101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2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The amount of computing needed to train Llama 4 will likely be almost </a:t>
              </a:r>
              <a:r>
                <a:rPr lang="en-US" altLang="en-US" sz="2200" b="1">
                  <a:solidFill>
                    <a:schemeClr val="accent1"/>
                  </a:solidFill>
                  <a:latin typeface="+mj-lt"/>
                </a:rPr>
                <a:t>10 times more </a:t>
              </a:r>
              <a:br>
                <a:rPr lang="en-US" altLang="en-US" sz="2200" b="1">
                  <a:solidFill>
                    <a:schemeClr val="accent1"/>
                  </a:solidFill>
                  <a:latin typeface="+mj-lt"/>
                </a:rPr>
              </a:br>
              <a:r>
                <a:rPr lang="en-US" altLang="en-US" sz="2200" b="1">
                  <a:solidFill>
                    <a:schemeClr val="accent1"/>
                  </a:solidFill>
                  <a:latin typeface="+mj-lt"/>
                </a:rPr>
                <a:t>than what we used </a:t>
              </a:r>
              <a:br>
                <a:rPr lang="en-US" altLang="en-US" sz="2200" b="1">
                  <a:solidFill>
                    <a:schemeClr val="accent1"/>
                  </a:solidFill>
                  <a:latin typeface="+mj-lt"/>
                </a:rPr>
              </a:br>
              <a:r>
                <a:rPr lang="en-US" altLang="en-US" sz="2200" b="1">
                  <a:solidFill>
                    <a:schemeClr val="accent1"/>
                  </a:solidFill>
                  <a:latin typeface="+mj-lt"/>
                </a:rPr>
                <a:t>to train Llama 3</a:t>
              </a:r>
              <a:r>
                <a:rPr lang="en-US" altLang="en-US" sz="2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, and </a:t>
              </a:r>
              <a:br>
                <a:rPr lang="en-US" altLang="en-US" sz="2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</a:br>
              <a:r>
                <a:rPr lang="en-US" altLang="en-US" sz="2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future models will </a:t>
              </a:r>
              <a:br>
                <a:rPr lang="en-US" altLang="en-US" sz="2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</a:br>
              <a:r>
                <a:rPr lang="en-US" altLang="en-US" sz="2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continue to </a:t>
              </a:r>
              <a:r>
                <a:rPr lang="en-US" altLang="en-US" sz="2200" b="1">
                  <a:solidFill>
                    <a:schemeClr val="accent1"/>
                  </a:solidFill>
                  <a:latin typeface="+mj-lt"/>
                </a:rPr>
                <a:t>grow </a:t>
              </a:r>
              <a:br>
                <a:rPr lang="en-US" altLang="en-US" sz="2200" b="1">
                  <a:solidFill>
                    <a:schemeClr val="accent1"/>
                  </a:solidFill>
                  <a:latin typeface="+mj-lt"/>
                </a:rPr>
              </a:br>
              <a:r>
                <a:rPr lang="en-US" altLang="en-US" sz="2200" b="1">
                  <a:solidFill>
                    <a:schemeClr val="accent1"/>
                  </a:solidFill>
                  <a:latin typeface="+mj-lt"/>
                </a:rPr>
                <a:t>beyond that</a:t>
              </a:r>
              <a:r>
                <a:rPr lang="en-US" altLang="en-US" sz="2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.</a:t>
              </a:r>
            </a:p>
          </p:txBody>
        </p:sp>
        <p:cxnSp>
          <p:nvCxnSpPr>
            <p:cNvPr id="29709" name="Straight Connector 18">
              <a:extLst>
                <a:ext uri="{FF2B5EF4-FFF2-40B4-BE49-F238E27FC236}">
                  <a16:creationId xmlns:a16="http://schemas.microsoft.com/office/drawing/2014/main" id="{15F0AD35-68FC-B40A-E67F-DFD7F6E3CA5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142511" y="5438659"/>
              <a:ext cx="4532042" cy="0"/>
            </a:xfrm>
            <a:prstGeom prst="line">
              <a:avLst/>
            </a:prstGeom>
            <a:noFill/>
            <a:ln w="9525" algn="ctr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F109CA0-7170-D49B-A2B4-41D61D36053A}"/>
              </a:ext>
            </a:extLst>
          </p:cNvPr>
          <p:cNvSpPr txBox="1"/>
          <p:nvPr/>
        </p:nvSpPr>
        <p:spPr>
          <a:xfrm>
            <a:off x="687388" y="6375400"/>
            <a:ext cx="1204176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Source: Barclays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extLst>
              <a:ext uri="{FF2B5EF4-FFF2-40B4-BE49-F238E27FC236}">
                <a16:creationId xmlns:a16="http://schemas.microsoft.com/office/drawing/2014/main" id="{5FF7FDB8-B9F1-39CD-C149-6CDF711AFA43}"/>
              </a:ext>
            </a:extLst>
          </p:cNvPr>
          <p:cNvSpPr/>
          <p:nvPr/>
        </p:nvSpPr>
        <p:spPr bwMode="auto">
          <a:xfrm rot="20237493">
            <a:off x="5625444" y="3592828"/>
            <a:ext cx="5038850" cy="429931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94495">
                <a:schemeClr val="accent2">
                  <a:lumMod val="40000"/>
                  <a:lumOff val="60000"/>
                  <a:alpha val="0"/>
                </a:schemeClr>
              </a:gs>
              <a:gs pos="77000">
                <a:schemeClr val="accent2">
                  <a:lumMod val="40000"/>
                  <a:lumOff val="60000"/>
                  <a:alpha val="63000"/>
                </a:schemeClr>
              </a:gs>
            </a:gsLst>
            <a:lin ang="138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aphicFrame>
        <p:nvGraphicFramePr>
          <p:cNvPr id="12" name="Chart 1">
            <a:extLst>
              <a:ext uri="{FF2B5EF4-FFF2-40B4-BE49-F238E27FC236}">
                <a16:creationId xmlns:a16="http://schemas.microsoft.com/office/drawing/2014/main" id="{94B47E00-5C00-6F66-B758-693D69934A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0932577"/>
              </p:ext>
            </p:extLst>
          </p:nvPr>
        </p:nvGraphicFramePr>
        <p:xfrm>
          <a:off x="723901" y="1985665"/>
          <a:ext cx="10947400" cy="4186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0722" name="Title 1">
            <a:extLst>
              <a:ext uri="{FF2B5EF4-FFF2-40B4-BE49-F238E27FC236}">
                <a16:creationId xmlns:a16="http://schemas.microsoft.com/office/drawing/2014/main" id="{93C0B6F5-157E-5433-9FF5-1585FD1D72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8363" y="144463"/>
            <a:ext cx="11120437" cy="747712"/>
          </a:xfrm>
        </p:spPr>
        <p:txBody>
          <a:bodyPr/>
          <a:lstStyle/>
          <a:p>
            <a:r>
              <a:rPr lang="en-US" altLang="en-US" dirty="0"/>
              <a:t>Secondary market construction  </a:t>
            </a:r>
          </a:p>
        </p:txBody>
      </p:sp>
      <p:sp>
        <p:nvSpPr>
          <p:cNvPr id="30723" name="Slide Number Placeholder 4">
            <a:extLst>
              <a:ext uri="{FF2B5EF4-FFF2-40B4-BE49-F238E27FC236}">
                <a16:creationId xmlns:a16="http://schemas.microsoft.com/office/drawing/2014/main" id="{DF0485F1-B96F-EB46-9E60-3655A189C01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4DEB7D0-D524-4E55-A2EB-2A3E1A52CBEC}" type="slidenum">
              <a:rPr lang="en-US" altLang="en-US" smtClean="0">
                <a:solidFill>
                  <a:schemeClr val="tx2"/>
                </a:solidFill>
              </a:rPr>
              <a:pPr/>
              <a:t>17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30725" name="TextBox 6">
            <a:extLst>
              <a:ext uri="{FF2B5EF4-FFF2-40B4-BE49-F238E27FC236}">
                <a16:creationId xmlns:a16="http://schemas.microsoft.com/office/drawing/2014/main" id="{78098FD5-79FB-5836-963F-81AD9E247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363" y="1119188"/>
            <a:ext cx="107537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 dirty="0">
                <a:solidFill>
                  <a:srgbClr val="005288"/>
                </a:solidFill>
              </a:rPr>
              <a:t>Rising data center demand and limited capacity is driving increased construction in </a:t>
            </a:r>
            <a:br>
              <a:rPr lang="en-US" altLang="en-US" b="1" dirty="0">
                <a:solidFill>
                  <a:srgbClr val="005288"/>
                </a:solidFill>
              </a:rPr>
            </a:br>
            <a:r>
              <a:rPr lang="en-US" altLang="en-US" b="1" dirty="0">
                <a:solidFill>
                  <a:srgbClr val="005288"/>
                </a:solidFill>
              </a:rPr>
              <a:t>secondary markets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124C453-0484-0A34-D077-F65484CAB942}"/>
              </a:ext>
            </a:extLst>
          </p:cNvPr>
          <p:cNvGrpSpPr/>
          <p:nvPr/>
        </p:nvGrpSpPr>
        <p:grpSpPr>
          <a:xfrm>
            <a:off x="1935352" y="2632294"/>
            <a:ext cx="9196198" cy="2405835"/>
            <a:chOff x="1935352" y="2603719"/>
            <a:chExt cx="9196198" cy="2405835"/>
          </a:xfrm>
        </p:grpSpPr>
        <p:sp>
          <p:nvSpPr>
            <p:cNvPr id="30727" name="TextBox 7">
              <a:extLst>
                <a:ext uri="{FF2B5EF4-FFF2-40B4-BE49-F238E27FC236}">
                  <a16:creationId xmlns:a16="http://schemas.microsoft.com/office/drawing/2014/main" id="{EAC2A6CC-F519-E610-EDBE-8E698C9F35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5352" y="4700588"/>
              <a:ext cx="5905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14.4%</a:t>
              </a:r>
            </a:p>
          </p:txBody>
        </p:sp>
        <p:sp>
          <p:nvSpPr>
            <p:cNvPr id="30728" name="TextBox 8">
              <a:extLst>
                <a:ext uri="{FF2B5EF4-FFF2-40B4-BE49-F238E27FC236}">
                  <a16:creationId xmlns:a16="http://schemas.microsoft.com/office/drawing/2014/main" id="{053D9094-2A53-8F82-0A2A-782A3E08CB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3823" y="4732555"/>
              <a:ext cx="59213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14.1%</a:t>
              </a:r>
            </a:p>
          </p:txBody>
        </p:sp>
        <p:sp>
          <p:nvSpPr>
            <p:cNvPr id="30729" name="TextBox 9">
              <a:extLst>
                <a:ext uri="{FF2B5EF4-FFF2-40B4-BE49-F238E27FC236}">
                  <a16:creationId xmlns:a16="http://schemas.microsoft.com/office/drawing/2014/main" id="{11925F46-179B-6FDA-8854-5EE565F331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3882" y="4723030"/>
              <a:ext cx="59213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9.6%</a:t>
              </a:r>
            </a:p>
          </p:txBody>
        </p:sp>
        <p:sp>
          <p:nvSpPr>
            <p:cNvPr id="30730" name="TextBox 10">
              <a:extLst>
                <a:ext uri="{FF2B5EF4-FFF2-40B4-BE49-F238E27FC236}">
                  <a16:creationId xmlns:a16="http://schemas.microsoft.com/office/drawing/2014/main" id="{A5EFA229-98D9-E6C6-5FD4-786606FA85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23940" y="4665880"/>
              <a:ext cx="5905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21.3%</a:t>
              </a:r>
            </a:p>
          </p:txBody>
        </p:sp>
        <p:sp>
          <p:nvSpPr>
            <p:cNvPr id="30731" name="TextBox 11">
              <a:extLst>
                <a:ext uri="{FF2B5EF4-FFF2-40B4-BE49-F238E27FC236}">
                  <a16:creationId xmlns:a16="http://schemas.microsoft.com/office/drawing/2014/main" id="{8C1E33C6-EED6-86FF-1CC4-E14EA4A5E2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2411" y="4186455"/>
              <a:ext cx="5905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8.6%</a:t>
              </a:r>
            </a:p>
          </p:txBody>
        </p:sp>
        <p:sp>
          <p:nvSpPr>
            <p:cNvPr id="30732" name="TextBox 12">
              <a:extLst>
                <a:ext uri="{FF2B5EF4-FFF2-40B4-BE49-F238E27FC236}">
                  <a16:creationId xmlns:a16="http://schemas.microsoft.com/office/drawing/2014/main" id="{A6B3A0C7-7000-C951-0127-0D0BE8F635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80882" y="3778468"/>
              <a:ext cx="59213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21.5%</a:t>
              </a:r>
            </a:p>
          </p:txBody>
        </p:sp>
        <p:sp>
          <p:nvSpPr>
            <p:cNvPr id="30733" name="TextBox 13">
              <a:extLst>
                <a:ext uri="{FF2B5EF4-FFF2-40B4-BE49-F238E27FC236}">
                  <a16:creationId xmlns:a16="http://schemas.microsoft.com/office/drawing/2014/main" id="{E348896F-F2DA-C19E-CDF9-091C86A753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10941" y="3589555"/>
              <a:ext cx="5905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lIns="0" r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22.3%</a:t>
              </a:r>
            </a:p>
          </p:txBody>
        </p:sp>
        <p:sp>
          <p:nvSpPr>
            <p:cNvPr id="30734" name="TextBox 14">
              <a:extLst>
                <a:ext uri="{FF2B5EF4-FFF2-40B4-BE49-F238E27FC236}">
                  <a16:creationId xmlns:a16="http://schemas.microsoft.com/office/drawing/2014/main" id="{286689FD-8765-BF35-B95A-2EDC98C2E8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39413" y="2603719"/>
              <a:ext cx="59213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17.7%</a:t>
              </a:r>
            </a:p>
          </p:txBody>
        </p:sp>
      </p:grpSp>
      <p:sp>
        <p:nvSpPr>
          <p:cNvPr id="30740" name="TextBox 4">
            <a:extLst>
              <a:ext uri="{FF2B5EF4-FFF2-40B4-BE49-F238E27FC236}">
                <a16:creationId xmlns:a16="http://schemas.microsoft.com/office/drawing/2014/main" id="{2182DCBB-39EA-DAD3-8A5F-4D4600204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9748" y="1907877"/>
            <a:ext cx="1845377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600" b="1" dirty="0">
                <a:solidFill>
                  <a:schemeClr val="accent2">
                    <a:lumMod val="75000"/>
                  </a:schemeClr>
                </a:solidFill>
              </a:rPr>
              <a:t>450% increase </a:t>
            </a:r>
            <a:br>
              <a:rPr lang="en-US" altLang="en-US" sz="1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secondary market </a:t>
            </a:r>
          </a:p>
          <a:p>
            <a:pPr>
              <a:lnSpc>
                <a:spcPct val="90000"/>
              </a:lnSpc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construction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42F8915-3ED2-145C-E845-99CB3623EF3F}"/>
              </a:ext>
            </a:extLst>
          </p:cNvPr>
          <p:cNvGrpSpPr/>
          <p:nvPr/>
        </p:nvGrpSpPr>
        <p:grpSpPr>
          <a:xfrm>
            <a:off x="7173978" y="3096432"/>
            <a:ext cx="1062066" cy="982501"/>
            <a:chOff x="8315110" y="2672862"/>
            <a:chExt cx="1062066" cy="98250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B997E16-1596-2EA5-CBB9-87BC32C8BA9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325428" y="2733675"/>
              <a:ext cx="0" cy="921688"/>
            </a:xfrm>
            <a:prstGeom prst="line">
              <a:avLst/>
            </a:prstGeom>
            <a:solidFill>
              <a:srgbClr val="DDDDDD"/>
            </a:solidFill>
            <a:ln w="127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D5ADA55-79D4-5F02-AD3C-90DAE6D20C9B}"/>
                </a:ext>
              </a:extLst>
            </p:cNvPr>
            <p:cNvSpPr txBox="1"/>
            <p:nvPr/>
          </p:nvSpPr>
          <p:spPr>
            <a:xfrm>
              <a:off x="8315110" y="2672862"/>
              <a:ext cx="1062066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Nov 2022</a:t>
              </a:r>
            </a:p>
            <a:p>
              <a:pPr>
                <a:lnSpc>
                  <a:spcPct val="90000"/>
                </a:lnSpc>
              </a:pP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ChatGPT launch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8AC63FF-8C22-17FC-7CCB-25AE8337CE95}"/>
              </a:ext>
            </a:extLst>
          </p:cNvPr>
          <p:cNvSpPr txBox="1"/>
          <p:nvPr/>
        </p:nvSpPr>
        <p:spPr>
          <a:xfrm>
            <a:off x="687388" y="6375400"/>
            <a:ext cx="904415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Source: JLL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3">
            <a:extLst>
              <a:ext uri="{FF2B5EF4-FFF2-40B4-BE49-F238E27FC236}">
                <a16:creationId xmlns:a16="http://schemas.microsoft.com/office/drawing/2014/main" id="{4D16F3AC-F90B-DACB-3713-C40174EED5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Data center market  </a:t>
            </a:r>
          </a:p>
        </p:txBody>
      </p:sp>
      <p:sp>
        <p:nvSpPr>
          <p:cNvPr id="21507" name="Slide Number Placeholder 2">
            <a:extLst>
              <a:ext uri="{FF2B5EF4-FFF2-40B4-BE49-F238E27FC236}">
                <a16:creationId xmlns:a16="http://schemas.microsoft.com/office/drawing/2014/main" id="{13263D47-3C48-D3D4-8A46-7D8BD72EC4C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50"/>
              </a:spcBef>
              <a:spcAft>
                <a:spcPts val="450"/>
              </a:spcAft>
              <a:buClr>
                <a:srgbClr val="005288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5288"/>
                </a:solidFill>
                <a:latin typeface="Arial" panose="020B0604020202020204" pitchFamily="34" charset="0"/>
              </a:defRPr>
            </a:lvl1pPr>
            <a:lvl2pPr marL="514350" indent="-176213">
              <a:spcBef>
                <a:spcPts val="225"/>
              </a:spcBef>
              <a:spcAft>
                <a:spcPts val="225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857250" indent="-182563">
              <a:spcBef>
                <a:spcPts val="225"/>
              </a:spcBef>
              <a:spcAft>
                <a:spcPts val="225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143000" indent="-165100">
              <a:spcBef>
                <a:spcPts val="225"/>
              </a:spcBef>
              <a:spcAft>
                <a:spcPts val="225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11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314450" indent="-171450">
              <a:spcBef>
                <a:spcPts val="225"/>
              </a:spcBef>
              <a:spcAft>
                <a:spcPts val="225"/>
              </a:spcAft>
              <a:buClr>
                <a:srgbClr val="000000"/>
              </a:buClr>
              <a:buSzPct val="100000"/>
              <a:buChar char="»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1771650" indent="-171450" eaLnBrk="0" fontAlgn="base" hangingPunct="0">
              <a:spcBef>
                <a:spcPts val="225"/>
              </a:spcBef>
              <a:spcAft>
                <a:spcPts val="225"/>
              </a:spcAft>
              <a:buClr>
                <a:srgbClr val="000000"/>
              </a:buClr>
              <a:buSzPct val="100000"/>
              <a:buChar char="»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ts val="225"/>
              </a:spcBef>
              <a:spcAft>
                <a:spcPts val="225"/>
              </a:spcAft>
              <a:buClr>
                <a:srgbClr val="000000"/>
              </a:buClr>
              <a:buSzPct val="100000"/>
              <a:buChar char="»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2686050" indent="-171450" eaLnBrk="0" fontAlgn="base" hangingPunct="0">
              <a:spcBef>
                <a:spcPts val="225"/>
              </a:spcBef>
              <a:spcAft>
                <a:spcPts val="225"/>
              </a:spcAft>
              <a:buClr>
                <a:srgbClr val="000000"/>
              </a:buClr>
              <a:buSzPct val="100000"/>
              <a:buChar char="»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143250" indent="-171450" eaLnBrk="0" fontAlgn="base" hangingPunct="0">
              <a:spcBef>
                <a:spcPts val="225"/>
              </a:spcBef>
              <a:spcAft>
                <a:spcPts val="225"/>
              </a:spcAft>
              <a:buClr>
                <a:srgbClr val="000000"/>
              </a:buClr>
              <a:buSzPct val="100000"/>
              <a:buChar char="»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8036AAD9-6260-43BE-82FE-6431FA268593}" type="slidenum">
              <a:rPr lang="en-US" altLang="en-US" sz="1000" smtClean="0">
                <a:solidFill>
                  <a:schemeClr val="tx2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18</a:t>
            </a:fld>
            <a:endParaRPr lang="en-US" altLang="en-US" sz="1000">
              <a:solidFill>
                <a:schemeClr val="tx2"/>
              </a:solidFill>
            </a:endParaRPr>
          </a:p>
        </p:txBody>
      </p:sp>
      <p:grpSp>
        <p:nvGrpSpPr>
          <p:cNvPr id="21511" name="Group 17">
            <a:extLst>
              <a:ext uri="{FF2B5EF4-FFF2-40B4-BE49-F238E27FC236}">
                <a16:creationId xmlns:a16="http://schemas.microsoft.com/office/drawing/2014/main" id="{28BE8302-E91E-F484-3F7B-F77055A487F7}"/>
              </a:ext>
            </a:extLst>
          </p:cNvPr>
          <p:cNvGrpSpPr>
            <a:grpSpLocks/>
          </p:cNvGrpSpPr>
          <p:nvPr/>
        </p:nvGrpSpPr>
        <p:grpSpPr bwMode="auto">
          <a:xfrm>
            <a:off x="1350963" y="1790700"/>
            <a:ext cx="9826625" cy="3275013"/>
            <a:chOff x="869538" y="1685924"/>
            <a:chExt cx="10454924" cy="348519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AC5EB8B-F925-4854-AD6A-5A50CBC386F7}"/>
                </a:ext>
              </a:extLst>
            </p:cNvPr>
            <p:cNvSpPr/>
            <p:nvPr/>
          </p:nvSpPr>
          <p:spPr>
            <a:xfrm>
              <a:off x="871226" y="1685924"/>
              <a:ext cx="10453236" cy="3483508"/>
            </a:xfrm>
            <a:custGeom>
              <a:avLst/>
              <a:gdLst>
                <a:gd name="connsiteX0" fmla="*/ 10452926 w 10452925"/>
                <a:gd name="connsiteY0" fmla="*/ 1742123 h 3484244"/>
                <a:gd name="connsiteX1" fmla="*/ 8710803 w 10452925"/>
                <a:gd name="connsiteY1" fmla="*/ 0 h 3484244"/>
                <a:gd name="connsiteX2" fmla="*/ 6968681 w 10452925"/>
                <a:gd name="connsiteY2" fmla="*/ 1742123 h 3484244"/>
                <a:gd name="connsiteX3" fmla="*/ 5226558 w 10452925"/>
                <a:gd name="connsiteY3" fmla="*/ 3484245 h 3484244"/>
                <a:gd name="connsiteX4" fmla="*/ 3484436 w 10452925"/>
                <a:gd name="connsiteY4" fmla="*/ 1742123 h 3484244"/>
                <a:gd name="connsiteX5" fmla="*/ 1742123 w 10452925"/>
                <a:gd name="connsiteY5" fmla="*/ 0 h 3484244"/>
                <a:gd name="connsiteX6" fmla="*/ 0 w 10452925"/>
                <a:gd name="connsiteY6" fmla="*/ 1742123 h 3484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925" h="3484244">
                  <a:moveTo>
                    <a:pt x="10452926" y="1742123"/>
                  </a:moveTo>
                  <a:cubicBezTo>
                    <a:pt x="10452926" y="780002"/>
                    <a:pt x="9672924" y="0"/>
                    <a:pt x="8710803" y="0"/>
                  </a:cubicBezTo>
                  <a:cubicBezTo>
                    <a:pt x="7748683" y="0"/>
                    <a:pt x="6968681" y="780002"/>
                    <a:pt x="6968681" y="1742123"/>
                  </a:cubicBezTo>
                  <a:cubicBezTo>
                    <a:pt x="6968681" y="2704243"/>
                    <a:pt x="6188678" y="3484245"/>
                    <a:pt x="5226558" y="3484245"/>
                  </a:cubicBezTo>
                  <a:cubicBezTo>
                    <a:pt x="4264438" y="3484245"/>
                    <a:pt x="3484436" y="2704243"/>
                    <a:pt x="3484436" y="1742123"/>
                  </a:cubicBezTo>
                  <a:cubicBezTo>
                    <a:pt x="3484436" y="780002"/>
                    <a:pt x="2704338" y="0"/>
                    <a:pt x="1742123" y="0"/>
                  </a:cubicBezTo>
                  <a:cubicBezTo>
                    <a:pt x="779907" y="0"/>
                    <a:pt x="0" y="780002"/>
                    <a:pt x="0" y="1742123"/>
                  </a:cubicBezTo>
                </a:path>
              </a:pathLst>
            </a:custGeom>
            <a:noFill/>
            <a:ln w="2857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9A69DD7-EA19-01D4-CF5C-F9352152115B}"/>
                </a:ext>
              </a:extLst>
            </p:cNvPr>
            <p:cNvSpPr/>
            <p:nvPr/>
          </p:nvSpPr>
          <p:spPr>
            <a:xfrm>
              <a:off x="869538" y="1686878"/>
              <a:ext cx="10452925" cy="3484244"/>
            </a:xfrm>
            <a:custGeom>
              <a:avLst/>
              <a:gdLst>
                <a:gd name="connsiteX0" fmla="*/ 10452926 w 10452925"/>
                <a:gd name="connsiteY0" fmla="*/ 1742123 h 3484244"/>
                <a:gd name="connsiteX1" fmla="*/ 8710803 w 10452925"/>
                <a:gd name="connsiteY1" fmla="*/ 3484245 h 3484244"/>
                <a:gd name="connsiteX2" fmla="*/ 6968681 w 10452925"/>
                <a:gd name="connsiteY2" fmla="*/ 1742123 h 3484244"/>
                <a:gd name="connsiteX3" fmla="*/ 5226463 w 10452925"/>
                <a:gd name="connsiteY3" fmla="*/ 0 h 3484244"/>
                <a:gd name="connsiteX4" fmla="*/ 3484340 w 10452925"/>
                <a:gd name="connsiteY4" fmla="*/ 1742123 h 3484244"/>
                <a:gd name="connsiteX5" fmla="*/ 1742218 w 10452925"/>
                <a:gd name="connsiteY5" fmla="*/ 3484245 h 3484244"/>
                <a:gd name="connsiteX6" fmla="*/ 0 w 10452925"/>
                <a:gd name="connsiteY6" fmla="*/ 1742123 h 3484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925" h="3484244">
                  <a:moveTo>
                    <a:pt x="10452926" y="1742123"/>
                  </a:moveTo>
                  <a:cubicBezTo>
                    <a:pt x="10452926" y="2704243"/>
                    <a:pt x="9672924" y="3484245"/>
                    <a:pt x="8710803" y="3484245"/>
                  </a:cubicBezTo>
                  <a:cubicBezTo>
                    <a:pt x="7748683" y="3484245"/>
                    <a:pt x="6968681" y="2704243"/>
                    <a:pt x="6968681" y="1742123"/>
                  </a:cubicBezTo>
                  <a:cubicBezTo>
                    <a:pt x="6968681" y="780002"/>
                    <a:pt x="6188583" y="0"/>
                    <a:pt x="5226463" y="0"/>
                  </a:cubicBezTo>
                  <a:cubicBezTo>
                    <a:pt x="4264343" y="0"/>
                    <a:pt x="3484340" y="780002"/>
                    <a:pt x="3484340" y="1742123"/>
                  </a:cubicBezTo>
                  <a:cubicBezTo>
                    <a:pt x="3484340" y="2704243"/>
                    <a:pt x="2704338" y="3484245"/>
                    <a:pt x="1742218" y="3484245"/>
                  </a:cubicBezTo>
                  <a:cubicBezTo>
                    <a:pt x="780098" y="3484245"/>
                    <a:pt x="0" y="2704338"/>
                    <a:pt x="0" y="1742123"/>
                  </a:cubicBezTo>
                </a:path>
              </a:pathLst>
            </a:custGeom>
            <a:noFill/>
            <a:ln w="60325" cap="rnd">
              <a:gradFill flip="none" rotWithShape="1">
                <a:gsLst>
                  <a:gs pos="29000">
                    <a:srgbClr val="519F68">
                      <a:alpha val="91000"/>
                    </a:srgbClr>
                  </a:gs>
                  <a:gs pos="0">
                    <a:schemeClr val="accent2"/>
                  </a:gs>
                  <a:gs pos="51400">
                    <a:srgbClr val="318175">
                      <a:alpha val="20000"/>
                    </a:srgbClr>
                  </a:gs>
                  <a:gs pos="75214">
                    <a:srgbClr val="196A7E">
                      <a:alpha val="20000"/>
                    </a:srgbClr>
                  </a:gs>
                  <a:gs pos="10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3B95255-93E3-E9AD-32DA-D14F28B05536}"/>
              </a:ext>
            </a:extLst>
          </p:cNvPr>
          <p:cNvSpPr txBox="1"/>
          <p:nvPr/>
        </p:nvSpPr>
        <p:spPr>
          <a:xfrm>
            <a:off x="1530350" y="2883442"/>
            <a:ext cx="2900363" cy="1089529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Current state and AI’s expected impact </a:t>
            </a: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1907A014-5980-495B-D94F-B539E467F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2714861"/>
            <a:ext cx="2774950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altLang="en-US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Energy challenges and the move to secondary/</a:t>
            </a:r>
            <a:br>
              <a:rPr lang="en-US" altLang="en-US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</a:br>
            <a:r>
              <a:rPr lang="en-US" altLang="en-US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rural markets</a:t>
            </a: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007B3512-543D-8701-BC22-93C0FEBB6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4488" y="3211078"/>
            <a:ext cx="317817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altLang="en-US" sz="2400" b="1" dirty="0">
                <a:solidFill>
                  <a:schemeClr val="accent1"/>
                </a:solidFill>
              </a:rPr>
              <a:t>Will it last? </a:t>
            </a:r>
          </a:p>
        </p:txBody>
      </p:sp>
    </p:spTree>
    <p:extLst>
      <p:ext uri="{BB962C8B-B14F-4D97-AF65-F5344CB8AC3E}">
        <p14:creationId xmlns:p14="http://schemas.microsoft.com/office/powerpoint/2010/main" val="1288699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E30B69EF-D274-2E87-6A5F-3175352FB5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AI hype – is it real?</a:t>
            </a:r>
          </a:p>
        </p:txBody>
      </p:sp>
      <p:sp>
        <p:nvSpPr>
          <p:cNvPr id="33795" name="Slide Number Placeholder 4">
            <a:extLst>
              <a:ext uri="{FF2B5EF4-FFF2-40B4-BE49-F238E27FC236}">
                <a16:creationId xmlns:a16="http://schemas.microsoft.com/office/drawing/2014/main" id="{AC5EAACD-0746-B958-A9DC-25476C657F6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D74B110-AB22-4F2D-BFC3-AABD7FBD7233}" type="slidenum">
              <a:rPr lang="en-US" altLang="en-US" smtClean="0">
                <a:solidFill>
                  <a:schemeClr val="tx2"/>
                </a:solidFill>
              </a:rPr>
              <a:pPr/>
              <a:t>19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BBC444A-A3E4-98C2-421B-1F5DD58F3FCD}"/>
              </a:ext>
            </a:extLst>
          </p:cNvPr>
          <p:cNvSpPr/>
          <p:nvPr/>
        </p:nvSpPr>
        <p:spPr bwMode="auto">
          <a:xfrm>
            <a:off x="867853" y="1486164"/>
            <a:ext cx="5435475" cy="2107304"/>
          </a:xfrm>
          <a:custGeom>
            <a:avLst/>
            <a:gdLst>
              <a:gd name="connsiteX0" fmla="*/ 5459 w 5760316"/>
              <a:gd name="connsiteY0" fmla="*/ 0 h 2233243"/>
              <a:gd name="connsiteX1" fmla="*/ 5760316 w 5760316"/>
              <a:gd name="connsiteY1" fmla="*/ 0 h 2233243"/>
              <a:gd name="connsiteX2" fmla="*/ 5760316 w 5760316"/>
              <a:gd name="connsiteY2" fmla="*/ 2169438 h 2233243"/>
              <a:gd name="connsiteX3" fmla="*/ 5754858 w 5760316"/>
              <a:gd name="connsiteY3" fmla="*/ 2169438 h 2233243"/>
              <a:gd name="connsiteX4" fmla="*/ 5754858 w 5760316"/>
              <a:gd name="connsiteY4" fmla="*/ 2212916 h 2233243"/>
              <a:gd name="connsiteX5" fmla="*/ 5404068 w 5760316"/>
              <a:gd name="connsiteY5" fmla="*/ 2206141 h 2233243"/>
              <a:gd name="connsiteX6" fmla="*/ 4560275 w 5760316"/>
              <a:gd name="connsiteY6" fmla="*/ 2189201 h 2233243"/>
              <a:gd name="connsiteX7" fmla="*/ 4152599 w 5760316"/>
              <a:gd name="connsiteY7" fmla="*/ 2216304 h 2233243"/>
              <a:gd name="connsiteX8" fmla="*/ 4019868 w 5760316"/>
              <a:gd name="connsiteY8" fmla="*/ 2209528 h 2233243"/>
              <a:gd name="connsiteX9" fmla="*/ 3849213 w 5760316"/>
              <a:gd name="connsiteY9" fmla="*/ 2192589 h 2233243"/>
              <a:gd name="connsiteX10" fmla="*/ 3612193 w 5760316"/>
              <a:gd name="connsiteY10" fmla="*/ 2192589 h 2233243"/>
              <a:gd name="connsiteX11" fmla="*/ 3394134 w 5760316"/>
              <a:gd name="connsiteY11" fmla="*/ 2233243 h 2233243"/>
              <a:gd name="connsiteX12" fmla="*/ 3071786 w 5760316"/>
              <a:gd name="connsiteY12" fmla="*/ 2209528 h 2233243"/>
              <a:gd name="connsiteX13" fmla="*/ 2891650 w 5760316"/>
              <a:gd name="connsiteY13" fmla="*/ 2172262 h 2233243"/>
              <a:gd name="connsiteX14" fmla="*/ 2294359 w 5760316"/>
              <a:gd name="connsiteY14" fmla="*/ 2179038 h 2233243"/>
              <a:gd name="connsiteX15" fmla="*/ 1877203 w 5760316"/>
              <a:gd name="connsiteY15" fmla="*/ 2226467 h 2233243"/>
              <a:gd name="connsiteX16" fmla="*/ 1763433 w 5760316"/>
              <a:gd name="connsiteY16" fmla="*/ 2202753 h 2233243"/>
              <a:gd name="connsiteX17" fmla="*/ 1422123 w 5760316"/>
              <a:gd name="connsiteY17" fmla="*/ 2189201 h 2233243"/>
              <a:gd name="connsiteX18" fmla="*/ 929121 w 5760316"/>
              <a:gd name="connsiteY18" fmla="*/ 2216304 h 2233243"/>
              <a:gd name="connsiteX19" fmla="*/ 625734 w 5760316"/>
              <a:gd name="connsiteY19" fmla="*/ 2212916 h 2233243"/>
              <a:gd name="connsiteX20" fmla="*/ 398195 w 5760316"/>
              <a:gd name="connsiteY20" fmla="*/ 2185814 h 2233243"/>
              <a:gd name="connsiteX21" fmla="*/ 132732 w 5760316"/>
              <a:gd name="connsiteY21" fmla="*/ 2209528 h 2233243"/>
              <a:gd name="connsiteX22" fmla="*/ 11909 w 5760316"/>
              <a:gd name="connsiteY22" fmla="*/ 2169438 h 2233243"/>
              <a:gd name="connsiteX23" fmla="*/ 5459 w 5760316"/>
              <a:gd name="connsiteY23" fmla="*/ 2169438 h 2233243"/>
              <a:gd name="connsiteX24" fmla="*/ 5459 w 5760316"/>
              <a:gd name="connsiteY24" fmla="*/ 2167298 h 2233243"/>
              <a:gd name="connsiteX25" fmla="*/ 0 w 5760316"/>
              <a:gd name="connsiteY25" fmla="*/ 2165487 h 2233243"/>
              <a:gd name="connsiteX26" fmla="*/ 5459 w 5760316"/>
              <a:gd name="connsiteY26" fmla="*/ 2146955 h 2233243"/>
              <a:gd name="connsiteX0" fmla="*/ 5459 w 5760316"/>
              <a:gd name="connsiteY0" fmla="*/ 0 h 2233243"/>
              <a:gd name="connsiteX1" fmla="*/ 5760316 w 5760316"/>
              <a:gd name="connsiteY1" fmla="*/ 0 h 2233243"/>
              <a:gd name="connsiteX2" fmla="*/ 5760316 w 5760316"/>
              <a:gd name="connsiteY2" fmla="*/ 2169438 h 2233243"/>
              <a:gd name="connsiteX3" fmla="*/ 5754858 w 5760316"/>
              <a:gd name="connsiteY3" fmla="*/ 2212916 h 2233243"/>
              <a:gd name="connsiteX4" fmla="*/ 5404068 w 5760316"/>
              <a:gd name="connsiteY4" fmla="*/ 2206141 h 2233243"/>
              <a:gd name="connsiteX5" fmla="*/ 4560275 w 5760316"/>
              <a:gd name="connsiteY5" fmla="*/ 2189201 h 2233243"/>
              <a:gd name="connsiteX6" fmla="*/ 4152599 w 5760316"/>
              <a:gd name="connsiteY6" fmla="*/ 2216304 h 2233243"/>
              <a:gd name="connsiteX7" fmla="*/ 4019868 w 5760316"/>
              <a:gd name="connsiteY7" fmla="*/ 2209528 h 2233243"/>
              <a:gd name="connsiteX8" fmla="*/ 3849213 w 5760316"/>
              <a:gd name="connsiteY8" fmla="*/ 2192589 h 2233243"/>
              <a:gd name="connsiteX9" fmla="*/ 3612193 w 5760316"/>
              <a:gd name="connsiteY9" fmla="*/ 2192589 h 2233243"/>
              <a:gd name="connsiteX10" fmla="*/ 3394134 w 5760316"/>
              <a:gd name="connsiteY10" fmla="*/ 2233243 h 2233243"/>
              <a:gd name="connsiteX11" fmla="*/ 3071786 w 5760316"/>
              <a:gd name="connsiteY11" fmla="*/ 2209528 h 2233243"/>
              <a:gd name="connsiteX12" fmla="*/ 2891650 w 5760316"/>
              <a:gd name="connsiteY12" fmla="*/ 2172262 h 2233243"/>
              <a:gd name="connsiteX13" fmla="*/ 2294359 w 5760316"/>
              <a:gd name="connsiteY13" fmla="*/ 2179038 h 2233243"/>
              <a:gd name="connsiteX14" fmla="*/ 1877203 w 5760316"/>
              <a:gd name="connsiteY14" fmla="*/ 2226467 h 2233243"/>
              <a:gd name="connsiteX15" fmla="*/ 1763433 w 5760316"/>
              <a:gd name="connsiteY15" fmla="*/ 2202753 h 2233243"/>
              <a:gd name="connsiteX16" fmla="*/ 1422123 w 5760316"/>
              <a:gd name="connsiteY16" fmla="*/ 2189201 h 2233243"/>
              <a:gd name="connsiteX17" fmla="*/ 929121 w 5760316"/>
              <a:gd name="connsiteY17" fmla="*/ 2216304 h 2233243"/>
              <a:gd name="connsiteX18" fmla="*/ 625734 w 5760316"/>
              <a:gd name="connsiteY18" fmla="*/ 2212916 h 2233243"/>
              <a:gd name="connsiteX19" fmla="*/ 398195 w 5760316"/>
              <a:gd name="connsiteY19" fmla="*/ 2185814 h 2233243"/>
              <a:gd name="connsiteX20" fmla="*/ 132732 w 5760316"/>
              <a:gd name="connsiteY20" fmla="*/ 2209528 h 2233243"/>
              <a:gd name="connsiteX21" fmla="*/ 11909 w 5760316"/>
              <a:gd name="connsiteY21" fmla="*/ 2169438 h 2233243"/>
              <a:gd name="connsiteX22" fmla="*/ 5459 w 5760316"/>
              <a:gd name="connsiteY22" fmla="*/ 2169438 h 2233243"/>
              <a:gd name="connsiteX23" fmla="*/ 5459 w 5760316"/>
              <a:gd name="connsiteY23" fmla="*/ 2167298 h 2233243"/>
              <a:gd name="connsiteX24" fmla="*/ 0 w 5760316"/>
              <a:gd name="connsiteY24" fmla="*/ 2165487 h 2233243"/>
              <a:gd name="connsiteX25" fmla="*/ 5459 w 5760316"/>
              <a:gd name="connsiteY25" fmla="*/ 2146955 h 2233243"/>
              <a:gd name="connsiteX26" fmla="*/ 5459 w 5760316"/>
              <a:gd name="connsiteY26" fmla="*/ 0 h 2233243"/>
              <a:gd name="connsiteX0" fmla="*/ 5459 w 5760316"/>
              <a:gd name="connsiteY0" fmla="*/ 0 h 2233243"/>
              <a:gd name="connsiteX1" fmla="*/ 5760316 w 5760316"/>
              <a:gd name="connsiteY1" fmla="*/ 0 h 2233243"/>
              <a:gd name="connsiteX2" fmla="*/ 5760316 w 5760316"/>
              <a:gd name="connsiteY2" fmla="*/ 2169438 h 2233243"/>
              <a:gd name="connsiteX3" fmla="*/ 5759621 w 5760316"/>
              <a:gd name="connsiteY3" fmla="*/ 2212916 h 2233243"/>
              <a:gd name="connsiteX4" fmla="*/ 5404068 w 5760316"/>
              <a:gd name="connsiteY4" fmla="*/ 2206141 h 2233243"/>
              <a:gd name="connsiteX5" fmla="*/ 4560275 w 5760316"/>
              <a:gd name="connsiteY5" fmla="*/ 2189201 h 2233243"/>
              <a:gd name="connsiteX6" fmla="*/ 4152599 w 5760316"/>
              <a:gd name="connsiteY6" fmla="*/ 2216304 h 2233243"/>
              <a:gd name="connsiteX7" fmla="*/ 4019868 w 5760316"/>
              <a:gd name="connsiteY7" fmla="*/ 2209528 h 2233243"/>
              <a:gd name="connsiteX8" fmla="*/ 3849213 w 5760316"/>
              <a:gd name="connsiteY8" fmla="*/ 2192589 h 2233243"/>
              <a:gd name="connsiteX9" fmla="*/ 3612193 w 5760316"/>
              <a:gd name="connsiteY9" fmla="*/ 2192589 h 2233243"/>
              <a:gd name="connsiteX10" fmla="*/ 3394134 w 5760316"/>
              <a:gd name="connsiteY10" fmla="*/ 2233243 h 2233243"/>
              <a:gd name="connsiteX11" fmla="*/ 3071786 w 5760316"/>
              <a:gd name="connsiteY11" fmla="*/ 2209528 h 2233243"/>
              <a:gd name="connsiteX12" fmla="*/ 2891650 w 5760316"/>
              <a:gd name="connsiteY12" fmla="*/ 2172262 h 2233243"/>
              <a:gd name="connsiteX13" fmla="*/ 2294359 w 5760316"/>
              <a:gd name="connsiteY13" fmla="*/ 2179038 h 2233243"/>
              <a:gd name="connsiteX14" fmla="*/ 1877203 w 5760316"/>
              <a:gd name="connsiteY14" fmla="*/ 2226467 h 2233243"/>
              <a:gd name="connsiteX15" fmla="*/ 1763433 w 5760316"/>
              <a:gd name="connsiteY15" fmla="*/ 2202753 h 2233243"/>
              <a:gd name="connsiteX16" fmla="*/ 1422123 w 5760316"/>
              <a:gd name="connsiteY16" fmla="*/ 2189201 h 2233243"/>
              <a:gd name="connsiteX17" fmla="*/ 929121 w 5760316"/>
              <a:gd name="connsiteY17" fmla="*/ 2216304 h 2233243"/>
              <a:gd name="connsiteX18" fmla="*/ 625734 w 5760316"/>
              <a:gd name="connsiteY18" fmla="*/ 2212916 h 2233243"/>
              <a:gd name="connsiteX19" fmla="*/ 398195 w 5760316"/>
              <a:gd name="connsiteY19" fmla="*/ 2185814 h 2233243"/>
              <a:gd name="connsiteX20" fmla="*/ 132732 w 5760316"/>
              <a:gd name="connsiteY20" fmla="*/ 2209528 h 2233243"/>
              <a:gd name="connsiteX21" fmla="*/ 11909 w 5760316"/>
              <a:gd name="connsiteY21" fmla="*/ 2169438 h 2233243"/>
              <a:gd name="connsiteX22" fmla="*/ 5459 w 5760316"/>
              <a:gd name="connsiteY22" fmla="*/ 2169438 h 2233243"/>
              <a:gd name="connsiteX23" fmla="*/ 5459 w 5760316"/>
              <a:gd name="connsiteY23" fmla="*/ 2167298 h 2233243"/>
              <a:gd name="connsiteX24" fmla="*/ 0 w 5760316"/>
              <a:gd name="connsiteY24" fmla="*/ 2165487 h 2233243"/>
              <a:gd name="connsiteX25" fmla="*/ 5459 w 5760316"/>
              <a:gd name="connsiteY25" fmla="*/ 2146955 h 2233243"/>
              <a:gd name="connsiteX26" fmla="*/ 5459 w 5760316"/>
              <a:gd name="connsiteY26" fmla="*/ 0 h 2233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60316" h="2233243">
                <a:moveTo>
                  <a:pt x="5459" y="0"/>
                </a:moveTo>
                <a:lnTo>
                  <a:pt x="5760316" y="0"/>
                </a:lnTo>
                <a:lnTo>
                  <a:pt x="5760316" y="2169438"/>
                </a:lnTo>
                <a:cubicBezTo>
                  <a:pt x="5760084" y="2183931"/>
                  <a:pt x="5759853" y="2198423"/>
                  <a:pt x="5759621" y="2212916"/>
                </a:cubicBezTo>
                <a:lnTo>
                  <a:pt x="5404068" y="2206141"/>
                </a:lnTo>
                <a:lnTo>
                  <a:pt x="4560275" y="2189201"/>
                </a:lnTo>
                <a:lnTo>
                  <a:pt x="4152599" y="2216304"/>
                </a:lnTo>
                <a:lnTo>
                  <a:pt x="4019868" y="2209528"/>
                </a:lnTo>
                <a:lnTo>
                  <a:pt x="3849213" y="2192589"/>
                </a:lnTo>
                <a:lnTo>
                  <a:pt x="3612193" y="2192589"/>
                </a:lnTo>
                <a:lnTo>
                  <a:pt x="3394134" y="2233243"/>
                </a:lnTo>
                <a:lnTo>
                  <a:pt x="3071786" y="2209528"/>
                </a:lnTo>
                <a:lnTo>
                  <a:pt x="2891650" y="2172262"/>
                </a:lnTo>
                <a:lnTo>
                  <a:pt x="2294359" y="2179038"/>
                </a:lnTo>
                <a:lnTo>
                  <a:pt x="1877203" y="2226467"/>
                </a:lnTo>
                <a:lnTo>
                  <a:pt x="1763433" y="2202753"/>
                </a:lnTo>
                <a:lnTo>
                  <a:pt x="1422123" y="2189201"/>
                </a:lnTo>
                <a:lnTo>
                  <a:pt x="929121" y="2216304"/>
                </a:lnTo>
                <a:lnTo>
                  <a:pt x="625734" y="2212916"/>
                </a:lnTo>
                <a:lnTo>
                  <a:pt x="398195" y="2185814"/>
                </a:lnTo>
                <a:lnTo>
                  <a:pt x="132732" y="2209528"/>
                </a:lnTo>
                <a:lnTo>
                  <a:pt x="11909" y="2169438"/>
                </a:lnTo>
                <a:lnTo>
                  <a:pt x="5459" y="2169438"/>
                </a:lnTo>
                <a:lnTo>
                  <a:pt x="5459" y="2167298"/>
                </a:lnTo>
                <a:lnTo>
                  <a:pt x="0" y="2165487"/>
                </a:lnTo>
                <a:lnTo>
                  <a:pt x="5459" y="2146955"/>
                </a:lnTo>
                <a:lnTo>
                  <a:pt x="5459" y="0"/>
                </a:lnTo>
                <a:close/>
              </a:path>
            </a:pathLst>
          </a:custGeom>
          <a:solidFill>
            <a:schemeClr val="bg1"/>
          </a:solidFill>
          <a:ln w="15875" cap="rnd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E79EA7-09C6-9BB8-5C2F-0D918E85BF9E}"/>
              </a:ext>
            </a:extLst>
          </p:cNvPr>
          <p:cNvSpPr/>
          <p:nvPr/>
        </p:nvSpPr>
        <p:spPr bwMode="auto">
          <a:xfrm>
            <a:off x="867853" y="1486163"/>
            <a:ext cx="5435475" cy="563222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 cap="rnd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C8D48F9-D68A-CF68-E95A-DA0210341858}"/>
              </a:ext>
            </a:extLst>
          </p:cNvPr>
          <p:cNvSpPr/>
          <p:nvPr/>
        </p:nvSpPr>
        <p:spPr bwMode="auto">
          <a:xfrm>
            <a:off x="6435721" y="1486163"/>
            <a:ext cx="5433630" cy="2118694"/>
          </a:xfrm>
          <a:custGeom>
            <a:avLst/>
            <a:gdLst>
              <a:gd name="connsiteX0" fmla="*/ 3504 w 5758361"/>
              <a:gd name="connsiteY0" fmla="*/ 0 h 2245314"/>
              <a:gd name="connsiteX1" fmla="*/ 5758361 w 5758361"/>
              <a:gd name="connsiteY1" fmla="*/ 0 h 2245314"/>
              <a:gd name="connsiteX2" fmla="*/ 5758361 w 5758361"/>
              <a:gd name="connsiteY2" fmla="*/ 2035399 h 2245314"/>
              <a:gd name="connsiteX3" fmla="*/ 5758361 w 5758361"/>
              <a:gd name="connsiteY3" fmla="*/ 2217192 h 2245314"/>
              <a:gd name="connsiteX4" fmla="*/ 5542882 w 5758361"/>
              <a:gd name="connsiteY4" fmla="*/ 2192836 h 2245314"/>
              <a:gd name="connsiteX5" fmla="*/ 5374779 w 5758361"/>
              <a:gd name="connsiteY5" fmla="*/ 2229571 h 2245314"/>
              <a:gd name="connsiteX6" fmla="*/ 5014560 w 5758361"/>
              <a:gd name="connsiteY6" fmla="*/ 2203331 h 2245314"/>
              <a:gd name="connsiteX7" fmla="*/ 4878477 w 5758361"/>
              <a:gd name="connsiteY7" fmla="*/ 2198084 h 2245314"/>
              <a:gd name="connsiteX8" fmla="*/ 4782418 w 5758361"/>
              <a:gd name="connsiteY8" fmla="*/ 2177092 h 2245314"/>
              <a:gd name="connsiteX9" fmla="*/ 4422199 w 5758361"/>
              <a:gd name="connsiteY9" fmla="*/ 2208579 h 2245314"/>
              <a:gd name="connsiteX10" fmla="*/ 4093999 w 5758361"/>
              <a:gd name="connsiteY10" fmla="*/ 2187587 h 2245314"/>
              <a:gd name="connsiteX11" fmla="*/ 3845847 w 5758361"/>
              <a:gd name="connsiteY11" fmla="*/ 2219075 h 2245314"/>
              <a:gd name="connsiteX12" fmla="*/ 3485628 w 5758361"/>
              <a:gd name="connsiteY12" fmla="*/ 2171844 h 2245314"/>
              <a:gd name="connsiteX13" fmla="*/ 2957305 w 5758361"/>
              <a:gd name="connsiteY13" fmla="*/ 2213827 h 2245314"/>
              <a:gd name="connsiteX14" fmla="*/ 2565067 w 5758361"/>
              <a:gd name="connsiteY14" fmla="*/ 2245314 h 2245314"/>
              <a:gd name="connsiteX15" fmla="*/ 2372949 w 5758361"/>
              <a:gd name="connsiteY15" fmla="*/ 2203331 h 2245314"/>
              <a:gd name="connsiteX16" fmla="*/ 2228861 w 5758361"/>
              <a:gd name="connsiteY16" fmla="*/ 2192836 h 2245314"/>
              <a:gd name="connsiteX17" fmla="*/ 1932680 w 5758361"/>
              <a:gd name="connsiteY17" fmla="*/ 2234818 h 2245314"/>
              <a:gd name="connsiteX18" fmla="*/ 1564456 w 5758361"/>
              <a:gd name="connsiteY18" fmla="*/ 2187587 h 2245314"/>
              <a:gd name="connsiteX19" fmla="*/ 1004114 w 5758361"/>
              <a:gd name="connsiteY19" fmla="*/ 2224323 h 2245314"/>
              <a:gd name="connsiteX20" fmla="*/ 795987 w 5758361"/>
              <a:gd name="connsiteY20" fmla="*/ 2182339 h 2245314"/>
              <a:gd name="connsiteX21" fmla="*/ 363724 w 5758361"/>
              <a:gd name="connsiteY21" fmla="*/ 2234818 h 2245314"/>
              <a:gd name="connsiteX22" fmla="*/ 360881 w 5758361"/>
              <a:gd name="connsiteY22" fmla="*/ 2233244 h 2245314"/>
              <a:gd name="connsiteX23" fmla="*/ 0 w 5758361"/>
              <a:gd name="connsiteY23" fmla="*/ 2233244 h 2245314"/>
              <a:gd name="connsiteX24" fmla="*/ 0 w 5758361"/>
              <a:gd name="connsiteY24" fmla="*/ 1918022 h 2245314"/>
              <a:gd name="connsiteX25" fmla="*/ 3504 w 5758361"/>
              <a:gd name="connsiteY25" fmla="*/ 1918022 h 2245314"/>
              <a:gd name="connsiteX0" fmla="*/ 3504 w 5758361"/>
              <a:gd name="connsiteY0" fmla="*/ 0 h 2245314"/>
              <a:gd name="connsiteX1" fmla="*/ 5758361 w 5758361"/>
              <a:gd name="connsiteY1" fmla="*/ 0 h 2245314"/>
              <a:gd name="connsiteX2" fmla="*/ 5758361 w 5758361"/>
              <a:gd name="connsiteY2" fmla="*/ 2035399 h 2245314"/>
              <a:gd name="connsiteX3" fmla="*/ 5758361 w 5758361"/>
              <a:gd name="connsiteY3" fmla="*/ 2217192 h 2245314"/>
              <a:gd name="connsiteX4" fmla="*/ 5542882 w 5758361"/>
              <a:gd name="connsiteY4" fmla="*/ 2192836 h 2245314"/>
              <a:gd name="connsiteX5" fmla="*/ 5374779 w 5758361"/>
              <a:gd name="connsiteY5" fmla="*/ 2229571 h 2245314"/>
              <a:gd name="connsiteX6" fmla="*/ 5014560 w 5758361"/>
              <a:gd name="connsiteY6" fmla="*/ 2203331 h 2245314"/>
              <a:gd name="connsiteX7" fmla="*/ 4878477 w 5758361"/>
              <a:gd name="connsiteY7" fmla="*/ 2198084 h 2245314"/>
              <a:gd name="connsiteX8" fmla="*/ 4782418 w 5758361"/>
              <a:gd name="connsiteY8" fmla="*/ 2177092 h 2245314"/>
              <a:gd name="connsiteX9" fmla="*/ 4422199 w 5758361"/>
              <a:gd name="connsiteY9" fmla="*/ 2208579 h 2245314"/>
              <a:gd name="connsiteX10" fmla="*/ 4093999 w 5758361"/>
              <a:gd name="connsiteY10" fmla="*/ 2187587 h 2245314"/>
              <a:gd name="connsiteX11" fmla="*/ 3845847 w 5758361"/>
              <a:gd name="connsiteY11" fmla="*/ 2219075 h 2245314"/>
              <a:gd name="connsiteX12" fmla="*/ 3485628 w 5758361"/>
              <a:gd name="connsiteY12" fmla="*/ 2171844 h 2245314"/>
              <a:gd name="connsiteX13" fmla="*/ 2957305 w 5758361"/>
              <a:gd name="connsiteY13" fmla="*/ 2213827 h 2245314"/>
              <a:gd name="connsiteX14" fmla="*/ 2565067 w 5758361"/>
              <a:gd name="connsiteY14" fmla="*/ 2245314 h 2245314"/>
              <a:gd name="connsiteX15" fmla="*/ 2372949 w 5758361"/>
              <a:gd name="connsiteY15" fmla="*/ 2203331 h 2245314"/>
              <a:gd name="connsiteX16" fmla="*/ 2228861 w 5758361"/>
              <a:gd name="connsiteY16" fmla="*/ 2192836 h 2245314"/>
              <a:gd name="connsiteX17" fmla="*/ 1932680 w 5758361"/>
              <a:gd name="connsiteY17" fmla="*/ 2234818 h 2245314"/>
              <a:gd name="connsiteX18" fmla="*/ 1564456 w 5758361"/>
              <a:gd name="connsiteY18" fmla="*/ 2187587 h 2245314"/>
              <a:gd name="connsiteX19" fmla="*/ 1004114 w 5758361"/>
              <a:gd name="connsiteY19" fmla="*/ 2224323 h 2245314"/>
              <a:gd name="connsiteX20" fmla="*/ 795987 w 5758361"/>
              <a:gd name="connsiteY20" fmla="*/ 2182339 h 2245314"/>
              <a:gd name="connsiteX21" fmla="*/ 363724 w 5758361"/>
              <a:gd name="connsiteY21" fmla="*/ 2234818 h 2245314"/>
              <a:gd name="connsiteX22" fmla="*/ 360881 w 5758361"/>
              <a:gd name="connsiteY22" fmla="*/ 2233244 h 2245314"/>
              <a:gd name="connsiteX23" fmla="*/ 0 w 5758361"/>
              <a:gd name="connsiteY23" fmla="*/ 2233244 h 2245314"/>
              <a:gd name="connsiteX24" fmla="*/ 0 w 5758361"/>
              <a:gd name="connsiteY24" fmla="*/ 1918022 h 2245314"/>
              <a:gd name="connsiteX25" fmla="*/ 3504 w 5758361"/>
              <a:gd name="connsiteY25" fmla="*/ 0 h 2245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58361" h="2245314">
                <a:moveTo>
                  <a:pt x="3504" y="0"/>
                </a:moveTo>
                <a:lnTo>
                  <a:pt x="5758361" y="0"/>
                </a:lnTo>
                <a:lnTo>
                  <a:pt x="5758361" y="2035399"/>
                </a:lnTo>
                <a:lnTo>
                  <a:pt x="5758361" y="2217192"/>
                </a:lnTo>
                <a:lnTo>
                  <a:pt x="5542882" y="2192836"/>
                </a:lnTo>
                <a:lnTo>
                  <a:pt x="5374779" y="2229571"/>
                </a:lnTo>
                <a:lnTo>
                  <a:pt x="5014560" y="2203331"/>
                </a:lnTo>
                <a:lnTo>
                  <a:pt x="4878477" y="2198084"/>
                </a:lnTo>
                <a:lnTo>
                  <a:pt x="4782418" y="2177092"/>
                </a:lnTo>
                <a:lnTo>
                  <a:pt x="4422199" y="2208579"/>
                </a:lnTo>
                <a:lnTo>
                  <a:pt x="4093999" y="2187587"/>
                </a:lnTo>
                <a:lnTo>
                  <a:pt x="3845847" y="2219075"/>
                </a:lnTo>
                <a:lnTo>
                  <a:pt x="3485628" y="2171844"/>
                </a:lnTo>
                <a:lnTo>
                  <a:pt x="2957305" y="2213827"/>
                </a:lnTo>
                <a:lnTo>
                  <a:pt x="2565067" y="2245314"/>
                </a:lnTo>
                <a:lnTo>
                  <a:pt x="2372949" y="2203331"/>
                </a:lnTo>
                <a:lnTo>
                  <a:pt x="2228861" y="2192836"/>
                </a:lnTo>
                <a:lnTo>
                  <a:pt x="1932680" y="2234818"/>
                </a:lnTo>
                <a:lnTo>
                  <a:pt x="1564456" y="2187587"/>
                </a:lnTo>
                <a:lnTo>
                  <a:pt x="1004114" y="2224323"/>
                </a:lnTo>
                <a:lnTo>
                  <a:pt x="795987" y="2182339"/>
                </a:lnTo>
                <a:lnTo>
                  <a:pt x="363724" y="2234818"/>
                </a:lnTo>
                <a:lnTo>
                  <a:pt x="360881" y="2233244"/>
                </a:lnTo>
                <a:lnTo>
                  <a:pt x="0" y="2233244"/>
                </a:lnTo>
                <a:lnTo>
                  <a:pt x="0" y="1918022"/>
                </a:lnTo>
                <a:lnTo>
                  <a:pt x="3504" y="0"/>
                </a:lnTo>
                <a:close/>
              </a:path>
            </a:pathLst>
          </a:custGeom>
          <a:solidFill>
            <a:schemeClr val="bg1"/>
          </a:solidFill>
          <a:ln w="15875" cap="rnd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ED9AA8-2A48-0197-9C2F-6F350701BEE5}"/>
              </a:ext>
            </a:extLst>
          </p:cNvPr>
          <p:cNvSpPr/>
          <p:nvPr/>
        </p:nvSpPr>
        <p:spPr bwMode="auto">
          <a:xfrm>
            <a:off x="6435721" y="1486163"/>
            <a:ext cx="5435475" cy="563222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 cap="rnd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E9CAE69-8C35-36E4-C2EB-B728942AB693}"/>
              </a:ext>
            </a:extLst>
          </p:cNvPr>
          <p:cNvSpPr/>
          <p:nvPr/>
        </p:nvSpPr>
        <p:spPr bwMode="auto">
          <a:xfrm flipH="1">
            <a:off x="6439025" y="3745646"/>
            <a:ext cx="5430325" cy="2101502"/>
          </a:xfrm>
          <a:custGeom>
            <a:avLst/>
            <a:gdLst>
              <a:gd name="connsiteX0" fmla="*/ 5754857 w 5754858"/>
              <a:gd name="connsiteY0" fmla="*/ 0 h 2227094"/>
              <a:gd name="connsiteX1" fmla="*/ 0 w 5754858"/>
              <a:gd name="connsiteY1" fmla="*/ 0 h 2227094"/>
              <a:gd name="connsiteX2" fmla="*/ 0 w 5754858"/>
              <a:gd name="connsiteY2" fmla="*/ 2159338 h 2227094"/>
              <a:gd name="connsiteX3" fmla="*/ 0 w 5754858"/>
              <a:gd name="connsiteY3" fmla="*/ 2169438 h 2227094"/>
              <a:gd name="connsiteX4" fmla="*/ 30440 w 5754858"/>
              <a:gd name="connsiteY4" fmla="*/ 2169438 h 2227094"/>
              <a:gd name="connsiteX5" fmla="*/ 132731 w 5754858"/>
              <a:gd name="connsiteY5" fmla="*/ 2203380 h 2227094"/>
              <a:gd name="connsiteX6" fmla="*/ 398194 w 5754858"/>
              <a:gd name="connsiteY6" fmla="*/ 2179665 h 2227094"/>
              <a:gd name="connsiteX7" fmla="*/ 625734 w 5754858"/>
              <a:gd name="connsiteY7" fmla="*/ 2206767 h 2227094"/>
              <a:gd name="connsiteX8" fmla="*/ 929120 w 5754858"/>
              <a:gd name="connsiteY8" fmla="*/ 2210155 h 2227094"/>
              <a:gd name="connsiteX9" fmla="*/ 1422123 w 5754858"/>
              <a:gd name="connsiteY9" fmla="*/ 2183053 h 2227094"/>
              <a:gd name="connsiteX10" fmla="*/ 1763433 w 5754858"/>
              <a:gd name="connsiteY10" fmla="*/ 2196604 h 2227094"/>
              <a:gd name="connsiteX11" fmla="*/ 1877202 w 5754858"/>
              <a:gd name="connsiteY11" fmla="*/ 2220319 h 2227094"/>
              <a:gd name="connsiteX12" fmla="*/ 2294358 w 5754858"/>
              <a:gd name="connsiteY12" fmla="*/ 2172889 h 2227094"/>
              <a:gd name="connsiteX13" fmla="*/ 2598558 w 5754858"/>
              <a:gd name="connsiteY13" fmla="*/ 2169438 h 2227094"/>
              <a:gd name="connsiteX14" fmla="*/ 2907722 w 5754858"/>
              <a:gd name="connsiteY14" fmla="*/ 2169438 h 2227094"/>
              <a:gd name="connsiteX15" fmla="*/ 3071786 w 5754858"/>
              <a:gd name="connsiteY15" fmla="*/ 2203380 h 2227094"/>
              <a:gd name="connsiteX16" fmla="*/ 3394134 w 5754858"/>
              <a:gd name="connsiteY16" fmla="*/ 2227094 h 2227094"/>
              <a:gd name="connsiteX17" fmla="*/ 3612193 w 5754858"/>
              <a:gd name="connsiteY17" fmla="*/ 2186440 h 2227094"/>
              <a:gd name="connsiteX18" fmla="*/ 3849213 w 5754858"/>
              <a:gd name="connsiteY18" fmla="*/ 2186440 h 2227094"/>
              <a:gd name="connsiteX19" fmla="*/ 4019868 w 5754858"/>
              <a:gd name="connsiteY19" fmla="*/ 2203380 h 2227094"/>
              <a:gd name="connsiteX20" fmla="*/ 4152599 w 5754858"/>
              <a:gd name="connsiteY20" fmla="*/ 2210155 h 2227094"/>
              <a:gd name="connsiteX21" fmla="*/ 4560275 w 5754858"/>
              <a:gd name="connsiteY21" fmla="*/ 2183053 h 2227094"/>
              <a:gd name="connsiteX22" fmla="*/ 5404068 w 5754858"/>
              <a:gd name="connsiteY22" fmla="*/ 2199992 h 2227094"/>
              <a:gd name="connsiteX23" fmla="*/ 5754858 w 5754858"/>
              <a:gd name="connsiteY23" fmla="*/ 2206767 h 2227094"/>
              <a:gd name="connsiteX24" fmla="*/ 5754858 w 5754858"/>
              <a:gd name="connsiteY24" fmla="*/ 2159338 h 2227094"/>
              <a:gd name="connsiteX25" fmla="*/ 5754858 w 5754858"/>
              <a:gd name="connsiteY25" fmla="*/ 2094969 h 2227094"/>
              <a:gd name="connsiteX26" fmla="*/ 5754857 w 5754858"/>
              <a:gd name="connsiteY26" fmla="*/ 2094969 h 2227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54858" h="2227094">
                <a:moveTo>
                  <a:pt x="5754857" y="0"/>
                </a:moveTo>
                <a:lnTo>
                  <a:pt x="0" y="0"/>
                </a:lnTo>
                <a:lnTo>
                  <a:pt x="0" y="2159338"/>
                </a:lnTo>
                <a:lnTo>
                  <a:pt x="0" y="2169438"/>
                </a:lnTo>
                <a:lnTo>
                  <a:pt x="30440" y="2169438"/>
                </a:lnTo>
                <a:lnTo>
                  <a:pt x="132731" y="2203380"/>
                </a:lnTo>
                <a:lnTo>
                  <a:pt x="398194" y="2179665"/>
                </a:lnTo>
                <a:lnTo>
                  <a:pt x="625734" y="2206767"/>
                </a:lnTo>
                <a:lnTo>
                  <a:pt x="929120" y="2210155"/>
                </a:lnTo>
                <a:lnTo>
                  <a:pt x="1422123" y="2183053"/>
                </a:lnTo>
                <a:lnTo>
                  <a:pt x="1763433" y="2196604"/>
                </a:lnTo>
                <a:lnTo>
                  <a:pt x="1877202" y="2220319"/>
                </a:lnTo>
                <a:lnTo>
                  <a:pt x="2294358" y="2172889"/>
                </a:lnTo>
                <a:lnTo>
                  <a:pt x="2598558" y="2169438"/>
                </a:lnTo>
                <a:lnTo>
                  <a:pt x="2907722" y="2169438"/>
                </a:lnTo>
                <a:lnTo>
                  <a:pt x="3071786" y="2203380"/>
                </a:lnTo>
                <a:lnTo>
                  <a:pt x="3394134" y="2227094"/>
                </a:lnTo>
                <a:lnTo>
                  <a:pt x="3612193" y="2186440"/>
                </a:lnTo>
                <a:lnTo>
                  <a:pt x="3849213" y="2186440"/>
                </a:lnTo>
                <a:lnTo>
                  <a:pt x="4019868" y="2203380"/>
                </a:lnTo>
                <a:lnTo>
                  <a:pt x="4152599" y="2210155"/>
                </a:lnTo>
                <a:lnTo>
                  <a:pt x="4560275" y="2183053"/>
                </a:lnTo>
                <a:lnTo>
                  <a:pt x="5404068" y="2199992"/>
                </a:lnTo>
                <a:lnTo>
                  <a:pt x="5754858" y="2206767"/>
                </a:lnTo>
                <a:lnTo>
                  <a:pt x="5754858" y="2159338"/>
                </a:lnTo>
                <a:lnTo>
                  <a:pt x="5754858" y="2094969"/>
                </a:lnTo>
                <a:lnTo>
                  <a:pt x="5754857" y="2094969"/>
                </a:lnTo>
                <a:close/>
              </a:path>
            </a:pathLst>
          </a:custGeom>
          <a:solidFill>
            <a:schemeClr val="bg1"/>
          </a:solidFill>
          <a:ln w="15875" cap="rnd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0601A1-5B5D-B10A-158B-D1C836F419B7}"/>
              </a:ext>
            </a:extLst>
          </p:cNvPr>
          <p:cNvSpPr/>
          <p:nvPr/>
        </p:nvSpPr>
        <p:spPr bwMode="auto">
          <a:xfrm>
            <a:off x="6439025" y="3745418"/>
            <a:ext cx="5435475" cy="563222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 cap="rnd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A5DC936-77F7-6403-F4FF-7153184C742D}"/>
              </a:ext>
            </a:extLst>
          </p:cNvPr>
          <p:cNvSpPr/>
          <p:nvPr/>
        </p:nvSpPr>
        <p:spPr bwMode="auto">
          <a:xfrm>
            <a:off x="867853" y="3745647"/>
            <a:ext cx="5435475" cy="2115498"/>
          </a:xfrm>
          <a:custGeom>
            <a:avLst/>
            <a:gdLst>
              <a:gd name="connsiteX0" fmla="*/ 0 w 5754858"/>
              <a:gd name="connsiteY0" fmla="*/ 0 h 2241927"/>
              <a:gd name="connsiteX1" fmla="*/ 5751985 w 5754858"/>
              <a:gd name="connsiteY1" fmla="*/ 0 h 2241927"/>
              <a:gd name="connsiteX2" fmla="*/ 5751985 w 5754858"/>
              <a:gd name="connsiteY2" fmla="*/ 2032012 h 2241927"/>
              <a:gd name="connsiteX3" fmla="*/ 5754858 w 5754858"/>
              <a:gd name="connsiteY3" fmla="*/ 2032012 h 2241927"/>
              <a:gd name="connsiteX4" fmla="*/ 5754858 w 5754858"/>
              <a:gd name="connsiteY4" fmla="*/ 2215688 h 2241927"/>
              <a:gd name="connsiteX5" fmla="*/ 5522716 w 5754858"/>
              <a:gd name="connsiteY5" fmla="*/ 2189449 h 2241927"/>
              <a:gd name="connsiteX6" fmla="*/ 5354614 w 5754858"/>
              <a:gd name="connsiteY6" fmla="*/ 2226184 h 2241927"/>
              <a:gd name="connsiteX7" fmla="*/ 4994394 w 5754858"/>
              <a:gd name="connsiteY7" fmla="*/ 2199945 h 2241927"/>
              <a:gd name="connsiteX8" fmla="*/ 4858311 w 5754858"/>
              <a:gd name="connsiteY8" fmla="*/ 2194697 h 2241927"/>
              <a:gd name="connsiteX9" fmla="*/ 4762252 w 5754858"/>
              <a:gd name="connsiteY9" fmla="*/ 2173705 h 2241927"/>
              <a:gd name="connsiteX10" fmla="*/ 4402033 w 5754858"/>
              <a:gd name="connsiteY10" fmla="*/ 2205192 h 2241927"/>
              <a:gd name="connsiteX11" fmla="*/ 4073833 w 5754858"/>
              <a:gd name="connsiteY11" fmla="*/ 2184200 h 2241927"/>
              <a:gd name="connsiteX12" fmla="*/ 3825681 w 5754858"/>
              <a:gd name="connsiteY12" fmla="*/ 2215688 h 2241927"/>
              <a:gd name="connsiteX13" fmla="*/ 3472948 w 5754858"/>
              <a:gd name="connsiteY13" fmla="*/ 2169438 h 2241927"/>
              <a:gd name="connsiteX14" fmla="*/ 3453111 w 5754858"/>
              <a:gd name="connsiteY14" fmla="*/ 2169438 h 2241927"/>
              <a:gd name="connsiteX15" fmla="*/ 2937139 w 5754858"/>
              <a:gd name="connsiteY15" fmla="*/ 2210440 h 2241927"/>
              <a:gd name="connsiteX16" fmla="*/ 2544901 w 5754858"/>
              <a:gd name="connsiteY16" fmla="*/ 2241927 h 2241927"/>
              <a:gd name="connsiteX17" fmla="*/ 2352783 w 5754858"/>
              <a:gd name="connsiteY17" fmla="*/ 2199945 h 2241927"/>
              <a:gd name="connsiteX18" fmla="*/ 2208695 w 5754858"/>
              <a:gd name="connsiteY18" fmla="*/ 2189449 h 2241927"/>
              <a:gd name="connsiteX19" fmla="*/ 1912514 w 5754858"/>
              <a:gd name="connsiteY19" fmla="*/ 2231432 h 2241927"/>
              <a:gd name="connsiteX20" fmla="*/ 1544290 w 5754858"/>
              <a:gd name="connsiteY20" fmla="*/ 2184200 h 2241927"/>
              <a:gd name="connsiteX21" fmla="*/ 983948 w 5754858"/>
              <a:gd name="connsiteY21" fmla="*/ 2220936 h 2241927"/>
              <a:gd name="connsiteX22" fmla="*/ 775821 w 5754858"/>
              <a:gd name="connsiteY22" fmla="*/ 2178952 h 2241927"/>
              <a:gd name="connsiteX23" fmla="*/ 343557 w 5754858"/>
              <a:gd name="connsiteY23" fmla="*/ 2231432 h 2241927"/>
              <a:gd name="connsiteX24" fmla="*/ 0 w 5754858"/>
              <a:gd name="connsiteY24" fmla="*/ 2210956 h 2241927"/>
              <a:gd name="connsiteX0" fmla="*/ 0 w 5754858"/>
              <a:gd name="connsiteY0" fmla="*/ 0 h 2241927"/>
              <a:gd name="connsiteX1" fmla="*/ 5751985 w 5754858"/>
              <a:gd name="connsiteY1" fmla="*/ 0 h 2241927"/>
              <a:gd name="connsiteX2" fmla="*/ 5751985 w 5754858"/>
              <a:gd name="connsiteY2" fmla="*/ 2032012 h 2241927"/>
              <a:gd name="connsiteX3" fmla="*/ 5754858 w 5754858"/>
              <a:gd name="connsiteY3" fmla="*/ 2215688 h 2241927"/>
              <a:gd name="connsiteX4" fmla="*/ 5522716 w 5754858"/>
              <a:gd name="connsiteY4" fmla="*/ 2189449 h 2241927"/>
              <a:gd name="connsiteX5" fmla="*/ 5354614 w 5754858"/>
              <a:gd name="connsiteY5" fmla="*/ 2226184 h 2241927"/>
              <a:gd name="connsiteX6" fmla="*/ 4994394 w 5754858"/>
              <a:gd name="connsiteY6" fmla="*/ 2199945 h 2241927"/>
              <a:gd name="connsiteX7" fmla="*/ 4858311 w 5754858"/>
              <a:gd name="connsiteY7" fmla="*/ 2194697 h 2241927"/>
              <a:gd name="connsiteX8" fmla="*/ 4762252 w 5754858"/>
              <a:gd name="connsiteY8" fmla="*/ 2173705 h 2241927"/>
              <a:gd name="connsiteX9" fmla="*/ 4402033 w 5754858"/>
              <a:gd name="connsiteY9" fmla="*/ 2205192 h 2241927"/>
              <a:gd name="connsiteX10" fmla="*/ 4073833 w 5754858"/>
              <a:gd name="connsiteY10" fmla="*/ 2184200 h 2241927"/>
              <a:gd name="connsiteX11" fmla="*/ 3825681 w 5754858"/>
              <a:gd name="connsiteY11" fmla="*/ 2215688 h 2241927"/>
              <a:gd name="connsiteX12" fmla="*/ 3472948 w 5754858"/>
              <a:gd name="connsiteY12" fmla="*/ 2169438 h 2241927"/>
              <a:gd name="connsiteX13" fmla="*/ 3453111 w 5754858"/>
              <a:gd name="connsiteY13" fmla="*/ 2169438 h 2241927"/>
              <a:gd name="connsiteX14" fmla="*/ 2937139 w 5754858"/>
              <a:gd name="connsiteY14" fmla="*/ 2210440 h 2241927"/>
              <a:gd name="connsiteX15" fmla="*/ 2544901 w 5754858"/>
              <a:gd name="connsiteY15" fmla="*/ 2241927 h 2241927"/>
              <a:gd name="connsiteX16" fmla="*/ 2352783 w 5754858"/>
              <a:gd name="connsiteY16" fmla="*/ 2199945 h 2241927"/>
              <a:gd name="connsiteX17" fmla="*/ 2208695 w 5754858"/>
              <a:gd name="connsiteY17" fmla="*/ 2189449 h 2241927"/>
              <a:gd name="connsiteX18" fmla="*/ 1912514 w 5754858"/>
              <a:gd name="connsiteY18" fmla="*/ 2231432 h 2241927"/>
              <a:gd name="connsiteX19" fmla="*/ 1544290 w 5754858"/>
              <a:gd name="connsiteY19" fmla="*/ 2184200 h 2241927"/>
              <a:gd name="connsiteX20" fmla="*/ 983948 w 5754858"/>
              <a:gd name="connsiteY20" fmla="*/ 2220936 h 2241927"/>
              <a:gd name="connsiteX21" fmla="*/ 775821 w 5754858"/>
              <a:gd name="connsiteY21" fmla="*/ 2178952 h 2241927"/>
              <a:gd name="connsiteX22" fmla="*/ 343557 w 5754858"/>
              <a:gd name="connsiteY22" fmla="*/ 2231432 h 2241927"/>
              <a:gd name="connsiteX23" fmla="*/ 0 w 5754858"/>
              <a:gd name="connsiteY23" fmla="*/ 2210956 h 2241927"/>
              <a:gd name="connsiteX24" fmla="*/ 0 w 5754858"/>
              <a:gd name="connsiteY24" fmla="*/ 0 h 2241927"/>
              <a:gd name="connsiteX0" fmla="*/ 0 w 5754858"/>
              <a:gd name="connsiteY0" fmla="*/ 0 h 2241927"/>
              <a:gd name="connsiteX1" fmla="*/ 5751985 w 5754858"/>
              <a:gd name="connsiteY1" fmla="*/ 0 h 2241927"/>
              <a:gd name="connsiteX2" fmla="*/ 5754858 w 5754858"/>
              <a:gd name="connsiteY2" fmla="*/ 2215688 h 2241927"/>
              <a:gd name="connsiteX3" fmla="*/ 5522716 w 5754858"/>
              <a:gd name="connsiteY3" fmla="*/ 2189449 h 2241927"/>
              <a:gd name="connsiteX4" fmla="*/ 5354614 w 5754858"/>
              <a:gd name="connsiteY4" fmla="*/ 2226184 h 2241927"/>
              <a:gd name="connsiteX5" fmla="*/ 4994394 w 5754858"/>
              <a:gd name="connsiteY5" fmla="*/ 2199945 h 2241927"/>
              <a:gd name="connsiteX6" fmla="*/ 4858311 w 5754858"/>
              <a:gd name="connsiteY6" fmla="*/ 2194697 h 2241927"/>
              <a:gd name="connsiteX7" fmla="*/ 4762252 w 5754858"/>
              <a:gd name="connsiteY7" fmla="*/ 2173705 h 2241927"/>
              <a:gd name="connsiteX8" fmla="*/ 4402033 w 5754858"/>
              <a:gd name="connsiteY8" fmla="*/ 2205192 h 2241927"/>
              <a:gd name="connsiteX9" fmla="*/ 4073833 w 5754858"/>
              <a:gd name="connsiteY9" fmla="*/ 2184200 h 2241927"/>
              <a:gd name="connsiteX10" fmla="*/ 3825681 w 5754858"/>
              <a:gd name="connsiteY10" fmla="*/ 2215688 h 2241927"/>
              <a:gd name="connsiteX11" fmla="*/ 3472948 w 5754858"/>
              <a:gd name="connsiteY11" fmla="*/ 2169438 h 2241927"/>
              <a:gd name="connsiteX12" fmla="*/ 3453111 w 5754858"/>
              <a:gd name="connsiteY12" fmla="*/ 2169438 h 2241927"/>
              <a:gd name="connsiteX13" fmla="*/ 2937139 w 5754858"/>
              <a:gd name="connsiteY13" fmla="*/ 2210440 h 2241927"/>
              <a:gd name="connsiteX14" fmla="*/ 2544901 w 5754858"/>
              <a:gd name="connsiteY14" fmla="*/ 2241927 h 2241927"/>
              <a:gd name="connsiteX15" fmla="*/ 2352783 w 5754858"/>
              <a:gd name="connsiteY15" fmla="*/ 2199945 h 2241927"/>
              <a:gd name="connsiteX16" fmla="*/ 2208695 w 5754858"/>
              <a:gd name="connsiteY16" fmla="*/ 2189449 h 2241927"/>
              <a:gd name="connsiteX17" fmla="*/ 1912514 w 5754858"/>
              <a:gd name="connsiteY17" fmla="*/ 2231432 h 2241927"/>
              <a:gd name="connsiteX18" fmla="*/ 1544290 w 5754858"/>
              <a:gd name="connsiteY18" fmla="*/ 2184200 h 2241927"/>
              <a:gd name="connsiteX19" fmla="*/ 983948 w 5754858"/>
              <a:gd name="connsiteY19" fmla="*/ 2220936 h 2241927"/>
              <a:gd name="connsiteX20" fmla="*/ 775821 w 5754858"/>
              <a:gd name="connsiteY20" fmla="*/ 2178952 h 2241927"/>
              <a:gd name="connsiteX21" fmla="*/ 343557 w 5754858"/>
              <a:gd name="connsiteY21" fmla="*/ 2231432 h 2241927"/>
              <a:gd name="connsiteX22" fmla="*/ 0 w 5754858"/>
              <a:gd name="connsiteY22" fmla="*/ 2210956 h 2241927"/>
              <a:gd name="connsiteX23" fmla="*/ 0 w 5754858"/>
              <a:gd name="connsiteY23" fmla="*/ 0 h 2241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754858" h="2241927">
                <a:moveTo>
                  <a:pt x="0" y="0"/>
                </a:moveTo>
                <a:lnTo>
                  <a:pt x="5751985" y="0"/>
                </a:lnTo>
                <a:cubicBezTo>
                  <a:pt x="5752943" y="738563"/>
                  <a:pt x="5753900" y="1477125"/>
                  <a:pt x="5754858" y="2215688"/>
                </a:cubicBezTo>
                <a:lnTo>
                  <a:pt x="5522716" y="2189449"/>
                </a:lnTo>
                <a:lnTo>
                  <a:pt x="5354614" y="2226184"/>
                </a:lnTo>
                <a:lnTo>
                  <a:pt x="4994394" y="2199945"/>
                </a:lnTo>
                <a:lnTo>
                  <a:pt x="4858311" y="2194697"/>
                </a:lnTo>
                <a:lnTo>
                  <a:pt x="4762252" y="2173705"/>
                </a:lnTo>
                <a:lnTo>
                  <a:pt x="4402033" y="2205192"/>
                </a:lnTo>
                <a:lnTo>
                  <a:pt x="4073833" y="2184200"/>
                </a:lnTo>
                <a:lnTo>
                  <a:pt x="3825681" y="2215688"/>
                </a:lnTo>
                <a:lnTo>
                  <a:pt x="3472948" y="2169438"/>
                </a:lnTo>
                <a:lnTo>
                  <a:pt x="3453111" y="2169438"/>
                </a:lnTo>
                <a:lnTo>
                  <a:pt x="2937139" y="2210440"/>
                </a:lnTo>
                <a:lnTo>
                  <a:pt x="2544901" y="2241927"/>
                </a:lnTo>
                <a:lnTo>
                  <a:pt x="2352783" y="2199945"/>
                </a:lnTo>
                <a:lnTo>
                  <a:pt x="2208695" y="2189449"/>
                </a:lnTo>
                <a:lnTo>
                  <a:pt x="1912514" y="2231432"/>
                </a:lnTo>
                <a:lnTo>
                  <a:pt x="1544290" y="2184200"/>
                </a:lnTo>
                <a:lnTo>
                  <a:pt x="983948" y="2220936"/>
                </a:lnTo>
                <a:lnTo>
                  <a:pt x="775821" y="2178952"/>
                </a:lnTo>
                <a:lnTo>
                  <a:pt x="343557" y="2231432"/>
                </a:lnTo>
                <a:lnTo>
                  <a:pt x="0" y="22109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5875" cap="rnd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0F64C3-62E3-45D5-0CDA-7CEFD15F088F}"/>
              </a:ext>
            </a:extLst>
          </p:cNvPr>
          <p:cNvSpPr/>
          <p:nvPr/>
        </p:nvSpPr>
        <p:spPr bwMode="auto">
          <a:xfrm>
            <a:off x="867853" y="3745418"/>
            <a:ext cx="5435475" cy="563222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 cap="rnd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AE1C262-7886-8FFA-D05E-0DF565EBB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207" y="2191045"/>
            <a:ext cx="4294086" cy="1161778"/>
          </a:xfrm>
          <a:prstGeom prst="rect">
            <a:avLst/>
          </a:prstGeom>
        </p:spPr>
      </p:pic>
      <p:grpSp>
        <p:nvGrpSpPr>
          <p:cNvPr id="3073" name="Group 3072">
            <a:extLst>
              <a:ext uri="{FF2B5EF4-FFF2-40B4-BE49-F238E27FC236}">
                <a16:creationId xmlns:a16="http://schemas.microsoft.com/office/drawing/2014/main" id="{066820BA-0936-C268-0C97-3B0CAE6F903A}"/>
              </a:ext>
            </a:extLst>
          </p:cNvPr>
          <p:cNvGrpSpPr/>
          <p:nvPr/>
        </p:nvGrpSpPr>
        <p:grpSpPr>
          <a:xfrm>
            <a:off x="1006721" y="1647113"/>
            <a:ext cx="834002" cy="292277"/>
            <a:chOff x="1006720" y="1518613"/>
            <a:chExt cx="1361299" cy="477069"/>
          </a:xfrm>
        </p:grpSpPr>
        <p:pic>
          <p:nvPicPr>
            <p:cNvPr id="3076" name="Picture 4" descr="International Monetary Fund (IMF)">
              <a:extLst>
                <a:ext uri="{FF2B5EF4-FFF2-40B4-BE49-F238E27FC236}">
                  <a16:creationId xmlns:a16="http://schemas.microsoft.com/office/drawing/2014/main" id="{1BDFDF8C-A956-91EA-3182-26122CB6C1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720" y="1518613"/>
              <a:ext cx="505635" cy="477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use-of-the-imf-seal">
              <a:extLst>
                <a:ext uri="{FF2B5EF4-FFF2-40B4-BE49-F238E27FC236}">
                  <a16:creationId xmlns:a16="http://schemas.microsoft.com/office/drawing/2014/main" id="{2663C4B6-4909-0468-3324-B7F0A215E4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9031" y="1624763"/>
              <a:ext cx="738988" cy="300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82" name="Picture 10" descr="Free Business News Access | Undergraduate Program | Finance | Departments |  Academics | Business | Nebraska">
            <a:extLst>
              <a:ext uri="{FF2B5EF4-FFF2-40B4-BE49-F238E27FC236}">
                <a16:creationId xmlns:a16="http://schemas.microsoft.com/office/drawing/2014/main" id="{CD7F90EC-50F4-7BF7-4BB6-7EB6E3464B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722" b="28722"/>
          <a:stretch/>
        </p:blipFill>
        <p:spPr bwMode="auto">
          <a:xfrm>
            <a:off x="6598324" y="1673332"/>
            <a:ext cx="897197" cy="21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C5FA87C-7A5D-B82E-F842-ABAE0DAF85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7947" y="2443520"/>
            <a:ext cx="5149177" cy="76634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951E3E-0623-E55E-C9A1-71CFBABA34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207" y="4622903"/>
            <a:ext cx="5292189" cy="902544"/>
          </a:xfrm>
          <a:prstGeom prst="rect">
            <a:avLst/>
          </a:prstGeom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CAC83D4C-B3DF-CA8B-BB23-3F8777487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21" y="3912379"/>
            <a:ext cx="834002" cy="27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" name="Picture 3071">
            <a:extLst>
              <a:ext uri="{FF2B5EF4-FFF2-40B4-BE49-F238E27FC236}">
                <a16:creationId xmlns:a16="http://schemas.microsoft.com/office/drawing/2014/main" id="{18DCD180-EEB7-85DC-C94A-128DFB58FF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8323" y="4634717"/>
            <a:ext cx="5128801" cy="878916"/>
          </a:xfrm>
          <a:prstGeom prst="rect">
            <a:avLst/>
          </a:prstGeom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A0BD801E-728A-E9CD-4989-A8BD97AE17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6" b="27536"/>
          <a:stretch/>
        </p:blipFill>
        <p:spPr bwMode="auto">
          <a:xfrm>
            <a:off x="6598323" y="3947631"/>
            <a:ext cx="1021677" cy="16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3">
            <a:extLst>
              <a:ext uri="{FF2B5EF4-FFF2-40B4-BE49-F238E27FC236}">
                <a16:creationId xmlns:a16="http://schemas.microsoft.com/office/drawing/2014/main" id="{BE6F8144-BCCC-47D7-8C0B-F68781EA26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Data center market  </a:t>
            </a:r>
          </a:p>
        </p:txBody>
      </p:sp>
      <p:sp>
        <p:nvSpPr>
          <p:cNvPr id="11267" name="Slide Number Placeholder 2">
            <a:extLst>
              <a:ext uri="{FF2B5EF4-FFF2-40B4-BE49-F238E27FC236}">
                <a16:creationId xmlns:a16="http://schemas.microsoft.com/office/drawing/2014/main" id="{C3FF7B46-0183-42CE-F9FD-292F3E4A0D1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50"/>
              </a:spcBef>
              <a:spcAft>
                <a:spcPts val="450"/>
              </a:spcAft>
              <a:buClr>
                <a:srgbClr val="005288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5288"/>
                </a:solidFill>
                <a:latin typeface="Arial" panose="020B0604020202020204" pitchFamily="34" charset="0"/>
              </a:defRPr>
            </a:lvl1pPr>
            <a:lvl2pPr marL="514350" indent="-176213">
              <a:spcBef>
                <a:spcPts val="225"/>
              </a:spcBef>
              <a:spcAft>
                <a:spcPts val="225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857250" indent="-182563">
              <a:spcBef>
                <a:spcPts val="225"/>
              </a:spcBef>
              <a:spcAft>
                <a:spcPts val="225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143000" indent="-165100">
              <a:spcBef>
                <a:spcPts val="225"/>
              </a:spcBef>
              <a:spcAft>
                <a:spcPts val="225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11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314450" indent="-171450">
              <a:spcBef>
                <a:spcPts val="225"/>
              </a:spcBef>
              <a:spcAft>
                <a:spcPts val="225"/>
              </a:spcAft>
              <a:buClr>
                <a:srgbClr val="000000"/>
              </a:buClr>
              <a:buSzPct val="100000"/>
              <a:buChar char="»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1771650" indent="-171450" eaLnBrk="0" fontAlgn="base" hangingPunct="0">
              <a:spcBef>
                <a:spcPts val="225"/>
              </a:spcBef>
              <a:spcAft>
                <a:spcPts val="225"/>
              </a:spcAft>
              <a:buClr>
                <a:srgbClr val="000000"/>
              </a:buClr>
              <a:buSzPct val="100000"/>
              <a:buChar char="»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ts val="225"/>
              </a:spcBef>
              <a:spcAft>
                <a:spcPts val="225"/>
              </a:spcAft>
              <a:buClr>
                <a:srgbClr val="000000"/>
              </a:buClr>
              <a:buSzPct val="100000"/>
              <a:buChar char="»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2686050" indent="-171450" eaLnBrk="0" fontAlgn="base" hangingPunct="0">
              <a:spcBef>
                <a:spcPts val="225"/>
              </a:spcBef>
              <a:spcAft>
                <a:spcPts val="225"/>
              </a:spcAft>
              <a:buClr>
                <a:srgbClr val="000000"/>
              </a:buClr>
              <a:buSzPct val="100000"/>
              <a:buChar char="»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143250" indent="-171450" eaLnBrk="0" fontAlgn="base" hangingPunct="0">
              <a:spcBef>
                <a:spcPts val="225"/>
              </a:spcBef>
              <a:spcAft>
                <a:spcPts val="225"/>
              </a:spcAft>
              <a:buClr>
                <a:srgbClr val="000000"/>
              </a:buClr>
              <a:buSzPct val="100000"/>
              <a:buChar char="»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CA9C1993-ABE4-4FD1-A7B5-2CE61129A721}" type="slidenum">
              <a:rPr lang="en-US" altLang="en-US" sz="1000" smtClean="0">
                <a:solidFill>
                  <a:schemeClr val="tx2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</a:t>
            </a:fld>
            <a:endParaRPr lang="en-US" altLang="en-US" sz="100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87A36A-2263-4167-9F0C-282FD3A0EFF5}"/>
              </a:ext>
            </a:extLst>
          </p:cNvPr>
          <p:cNvSpPr txBox="1"/>
          <p:nvPr/>
        </p:nvSpPr>
        <p:spPr>
          <a:xfrm>
            <a:off x="1530350" y="2883442"/>
            <a:ext cx="2900363" cy="1089529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2400" dirty="0">
                <a:solidFill>
                  <a:schemeClr val="accent1"/>
                </a:solidFill>
                <a:latin typeface="+mn-lt"/>
              </a:rPr>
              <a:t>Current state and AI’s expected impact </a:t>
            </a:r>
          </a:p>
        </p:txBody>
      </p:sp>
      <p:sp>
        <p:nvSpPr>
          <p:cNvPr id="11269" name="TextBox 11">
            <a:extLst>
              <a:ext uri="{FF2B5EF4-FFF2-40B4-BE49-F238E27FC236}">
                <a16:creationId xmlns:a16="http://schemas.microsoft.com/office/drawing/2014/main" id="{8CA4ABF2-D573-97F1-91B2-2E400F235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2714861"/>
            <a:ext cx="2774950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2400" dirty="0">
                <a:solidFill>
                  <a:schemeClr val="accent1"/>
                </a:solidFill>
              </a:rPr>
              <a:t>Energy challenges and the move to secondary/</a:t>
            </a:r>
            <a:br>
              <a:rPr lang="en-US" altLang="en-US" sz="2400" dirty="0">
                <a:solidFill>
                  <a:schemeClr val="accent1"/>
                </a:solidFill>
              </a:rPr>
            </a:br>
            <a:r>
              <a:rPr lang="en-US" altLang="en-US" sz="2400" dirty="0">
                <a:solidFill>
                  <a:schemeClr val="accent1"/>
                </a:solidFill>
              </a:rPr>
              <a:t>rural markets</a:t>
            </a:r>
          </a:p>
        </p:txBody>
      </p:sp>
      <p:sp>
        <p:nvSpPr>
          <p:cNvPr id="11270" name="TextBox 12">
            <a:extLst>
              <a:ext uri="{FF2B5EF4-FFF2-40B4-BE49-F238E27FC236}">
                <a16:creationId xmlns:a16="http://schemas.microsoft.com/office/drawing/2014/main" id="{1542ED9F-27EF-2A82-E653-4F766FBD9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4488" y="3211078"/>
            <a:ext cx="317817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2400" dirty="0">
                <a:solidFill>
                  <a:schemeClr val="accent1"/>
                </a:solidFill>
              </a:rPr>
              <a:t>Will it last? </a:t>
            </a:r>
          </a:p>
        </p:txBody>
      </p:sp>
      <p:grpSp>
        <p:nvGrpSpPr>
          <p:cNvPr id="11271" name="Group 17">
            <a:extLst>
              <a:ext uri="{FF2B5EF4-FFF2-40B4-BE49-F238E27FC236}">
                <a16:creationId xmlns:a16="http://schemas.microsoft.com/office/drawing/2014/main" id="{06E974DE-CF95-4111-8903-56592AAB12CD}"/>
              </a:ext>
            </a:extLst>
          </p:cNvPr>
          <p:cNvGrpSpPr>
            <a:grpSpLocks/>
          </p:cNvGrpSpPr>
          <p:nvPr/>
        </p:nvGrpSpPr>
        <p:grpSpPr bwMode="auto">
          <a:xfrm>
            <a:off x="1350963" y="1790700"/>
            <a:ext cx="9826625" cy="3275013"/>
            <a:chOff x="869538" y="1685924"/>
            <a:chExt cx="10454924" cy="348519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8DD7195-BB79-E5A2-EA3B-0B46DDC75223}"/>
                </a:ext>
              </a:extLst>
            </p:cNvPr>
            <p:cNvSpPr/>
            <p:nvPr/>
          </p:nvSpPr>
          <p:spPr>
            <a:xfrm>
              <a:off x="871226" y="1685924"/>
              <a:ext cx="10453236" cy="3483508"/>
            </a:xfrm>
            <a:custGeom>
              <a:avLst/>
              <a:gdLst>
                <a:gd name="connsiteX0" fmla="*/ 10452926 w 10452925"/>
                <a:gd name="connsiteY0" fmla="*/ 1742123 h 3484244"/>
                <a:gd name="connsiteX1" fmla="*/ 8710803 w 10452925"/>
                <a:gd name="connsiteY1" fmla="*/ 0 h 3484244"/>
                <a:gd name="connsiteX2" fmla="*/ 6968681 w 10452925"/>
                <a:gd name="connsiteY2" fmla="*/ 1742123 h 3484244"/>
                <a:gd name="connsiteX3" fmla="*/ 5226558 w 10452925"/>
                <a:gd name="connsiteY3" fmla="*/ 3484245 h 3484244"/>
                <a:gd name="connsiteX4" fmla="*/ 3484436 w 10452925"/>
                <a:gd name="connsiteY4" fmla="*/ 1742123 h 3484244"/>
                <a:gd name="connsiteX5" fmla="*/ 1742123 w 10452925"/>
                <a:gd name="connsiteY5" fmla="*/ 0 h 3484244"/>
                <a:gd name="connsiteX6" fmla="*/ 0 w 10452925"/>
                <a:gd name="connsiteY6" fmla="*/ 1742123 h 3484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925" h="3484244">
                  <a:moveTo>
                    <a:pt x="10452926" y="1742123"/>
                  </a:moveTo>
                  <a:cubicBezTo>
                    <a:pt x="10452926" y="780002"/>
                    <a:pt x="9672924" y="0"/>
                    <a:pt x="8710803" y="0"/>
                  </a:cubicBezTo>
                  <a:cubicBezTo>
                    <a:pt x="7748683" y="0"/>
                    <a:pt x="6968681" y="780002"/>
                    <a:pt x="6968681" y="1742123"/>
                  </a:cubicBezTo>
                  <a:cubicBezTo>
                    <a:pt x="6968681" y="2704243"/>
                    <a:pt x="6188678" y="3484245"/>
                    <a:pt x="5226558" y="3484245"/>
                  </a:cubicBezTo>
                  <a:cubicBezTo>
                    <a:pt x="4264438" y="3484245"/>
                    <a:pt x="3484436" y="2704243"/>
                    <a:pt x="3484436" y="1742123"/>
                  </a:cubicBezTo>
                  <a:cubicBezTo>
                    <a:pt x="3484436" y="780002"/>
                    <a:pt x="2704338" y="0"/>
                    <a:pt x="1742123" y="0"/>
                  </a:cubicBezTo>
                  <a:cubicBezTo>
                    <a:pt x="779907" y="0"/>
                    <a:pt x="0" y="780002"/>
                    <a:pt x="0" y="1742123"/>
                  </a:cubicBezTo>
                </a:path>
              </a:pathLst>
            </a:custGeom>
            <a:noFill/>
            <a:ln w="2857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4844387-F081-F5CC-070E-47B882823E06}"/>
                </a:ext>
              </a:extLst>
            </p:cNvPr>
            <p:cNvSpPr/>
            <p:nvPr/>
          </p:nvSpPr>
          <p:spPr>
            <a:xfrm>
              <a:off x="869538" y="1686878"/>
              <a:ext cx="10452925" cy="3484244"/>
            </a:xfrm>
            <a:custGeom>
              <a:avLst/>
              <a:gdLst>
                <a:gd name="connsiteX0" fmla="*/ 10452926 w 10452925"/>
                <a:gd name="connsiteY0" fmla="*/ 1742123 h 3484244"/>
                <a:gd name="connsiteX1" fmla="*/ 8710803 w 10452925"/>
                <a:gd name="connsiteY1" fmla="*/ 3484245 h 3484244"/>
                <a:gd name="connsiteX2" fmla="*/ 6968681 w 10452925"/>
                <a:gd name="connsiteY2" fmla="*/ 1742123 h 3484244"/>
                <a:gd name="connsiteX3" fmla="*/ 5226463 w 10452925"/>
                <a:gd name="connsiteY3" fmla="*/ 0 h 3484244"/>
                <a:gd name="connsiteX4" fmla="*/ 3484340 w 10452925"/>
                <a:gd name="connsiteY4" fmla="*/ 1742123 h 3484244"/>
                <a:gd name="connsiteX5" fmla="*/ 1742218 w 10452925"/>
                <a:gd name="connsiteY5" fmla="*/ 3484245 h 3484244"/>
                <a:gd name="connsiteX6" fmla="*/ 0 w 10452925"/>
                <a:gd name="connsiteY6" fmla="*/ 1742123 h 3484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925" h="3484244">
                  <a:moveTo>
                    <a:pt x="10452926" y="1742123"/>
                  </a:moveTo>
                  <a:cubicBezTo>
                    <a:pt x="10452926" y="2704243"/>
                    <a:pt x="9672924" y="3484245"/>
                    <a:pt x="8710803" y="3484245"/>
                  </a:cubicBezTo>
                  <a:cubicBezTo>
                    <a:pt x="7748683" y="3484245"/>
                    <a:pt x="6968681" y="2704243"/>
                    <a:pt x="6968681" y="1742123"/>
                  </a:cubicBezTo>
                  <a:cubicBezTo>
                    <a:pt x="6968681" y="780002"/>
                    <a:pt x="6188583" y="0"/>
                    <a:pt x="5226463" y="0"/>
                  </a:cubicBezTo>
                  <a:cubicBezTo>
                    <a:pt x="4264343" y="0"/>
                    <a:pt x="3484340" y="780002"/>
                    <a:pt x="3484340" y="1742123"/>
                  </a:cubicBezTo>
                  <a:cubicBezTo>
                    <a:pt x="3484340" y="2704243"/>
                    <a:pt x="2704338" y="3484245"/>
                    <a:pt x="1742218" y="3484245"/>
                  </a:cubicBezTo>
                  <a:cubicBezTo>
                    <a:pt x="780098" y="3484245"/>
                    <a:pt x="0" y="2704338"/>
                    <a:pt x="0" y="1742123"/>
                  </a:cubicBezTo>
                </a:path>
              </a:pathLst>
            </a:custGeom>
            <a:noFill/>
            <a:ln w="60325" cap="rnd">
              <a:gradFill flip="none" rotWithShape="1"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2" name="Group 28671">
            <a:extLst>
              <a:ext uri="{FF2B5EF4-FFF2-40B4-BE49-F238E27FC236}">
                <a16:creationId xmlns:a16="http://schemas.microsoft.com/office/drawing/2014/main" id="{88D484A8-E4CD-2631-A67C-6D4801C92DA1}"/>
              </a:ext>
            </a:extLst>
          </p:cNvPr>
          <p:cNvGrpSpPr/>
          <p:nvPr/>
        </p:nvGrpSpPr>
        <p:grpSpPr>
          <a:xfrm>
            <a:off x="983379" y="1768896"/>
            <a:ext cx="5934075" cy="4346147"/>
            <a:chOff x="800100" y="1425576"/>
            <a:chExt cx="5934075" cy="4346147"/>
          </a:xfrm>
        </p:grpSpPr>
        <p:pic>
          <p:nvPicPr>
            <p:cNvPr id="29" name="Content Placeholder 3">
              <a:extLst>
                <a:ext uri="{FF2B5EF4-FFF2-40B4-BE49-F238E27FC236}">
                  <a16:creationId xmlns:a16="http://schemas.microsoft.com/office/drawing/2014/main" id="{7C801067-F2A5-C657-4002-1F3762973A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92"/>
            <a:stretch/>
          </p:blipFill>
          <p:spPr>
            <a:xfrm>
              <a:off x="800100" y="1425576"/>
              <a:ext cx="5934075" cy="4346147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D1E0CC4-C8E2-46F4-33FD-EE4BB51618C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01800" y="3048000"/>
              <a:ext cx="873125" cy="1164872"/>
            </a:xfrm>
            <a:prstGeom prst="straightConnector1">
              <a:avLst/>
            </a:prstGeom>
            <a:solidFill>
              <a:srgbClr val="DDDDDD"/>
            </a:solidFill>
            <a:ln w="349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C167877-D220-0A69-00F0-7AF0786ABC9A}"/>
                </a:ext>
              </a:extLst>
            </p:cNvPr>
            <p:cNvSpPr/>
            <p:nvPr/>
          </p:nvSpPr>
          <p:spPr bwMode="auto">
            <a:xfrm>
              <a:off x="2197100" y="3686175"/>
              <a:ext cx="695325" cy="2762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6306B38-BB27-F891-78A1-396A014C8F38}"/>
                </a:ext>
              </a:extLst>
            </p:cNvPr>
            <p:cNvSpPr/>
            <p:nvPr/>
          </p:nvSpPr>
          <p:spPr bwMode="auto">
            <a:xfrm>
              <a:off x="4924425" y="4098572"/>
              <a:ext cx="400050" cy="2972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516FCD1-FE5A-C354-866A-3E63202C31A1}"/>
                </a:ext>
              </a:extLst>
            </p:cNvPr>
            <p:cNvSpPr/>
            <p:nvPr/>
          </p:nvSpPr>
          <p:spPr bwMode="auto">
            <a:xfrm>
              <a:off x="1475982" y="4154030"/>
              <a:ext cx="1631386" cy="480131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charset="0"/>
                </a:rPr>
                <a:t>“Golden age of productivity”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078431A-1ED8-9423-0562-A1CAC9CFAD1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740904" y="3679384"/>
              <a:ext cx="359735" cy="567796"/>
            </a:xfrm>
            <a:prstGeom prst="straightConnector1">
              <a:avLst/>
            </a:prstGeom>
            <a:solidFill>
              <a:srgbClr val="DDDDDD"/>
            </a:solidFill>
            <a:ln w="349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4A96E01-9439-E691-9C55-62DA4CDAB446}"/>
                </a:ext>
              </a:extLst>
            </p:cNvPr>
            <p:cNvSpPr/>
            <p:nvPr/>
          </p:nvSpPr>
          <p:spPr bwMode="auto">
            <a:xfrm>
              <a:off x="4371975" y="4154030"/>
              <a:ext cx="1104900" cy="480131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charset="0"/>
                </a:rPr>
                <a:t>ICT* Revolution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A62DF2C-D420-C66E-910C-63597AA4CCC9}"/>
                </a:ext>
              </a:extLst>
            </p:cNvPr>
            <p:cNvGrpSpPr/>
            <p:nvPr/>
          </p:nvGrpSpPr>
          <p:grpSpPr>
            <a:xfrm>
              <a:off x="1280159" y="4807895"/>
              <a:ext cx="2467211" cy="408083"/>
              <a:chOff x="1280159" y="4807895"/>
              <a:chExt cx="2467211" cy="408083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32E7975-E1B0-887E-7B2B-934D86D2E27B}"/>
                  </a:ext>
                </a:extLst>
              </p:cNvPr>
              <p:cNvSpPr/>
              <p:nvPr/>
            </p:nvSpPr>
            <p:spPr bwMode="auto">
              <a:xfrm>
                <a:off x="1280159" y="5043750"/>
                <a:ext cx="2467211" cy="17222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576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i="0" u="none" strike="noStrike" cap="none" normalizeH="0" baseline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charset="0"/>
                  </a:rPr>
                  <a:t>Total factor productivity (TFP)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3E25CF0A-7D44-48E3-5E7A-975F743BBDC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73068" y="5129863"/>
                <a:ext cx="216138" cy="0"/>
              </a:xfrm>
              <a:prstGeom prst="line">
                <a:avLst/>
              </a:prstGeom>
              <a:solidFill>
                <a:srgbClr val="DDDDDD"/>
              </a:solidFill>
              <a:ln w="28575" cap="flat" cmpd="sng" algn="ctr">
                <a:solidFill>
                  <a:srgbClr val="D2BA6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B668F4F-A229-A735-D405-B79370D946A0}"/>
                  </a:ext>
                </a:extLst>
              </p:cNvPr>
              <p:cNvSpPr/>
              <p:nvPr/>
            </p:nvSpPr>
            <p:spPr bwMode="auto">
              <a:xfrm>
                <a:off x="1280160" y="4807895"/>
                <a:ext cx="1693334" cy="25853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576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i="0" u="none" strike="noStrike" cap="none" normalizeH="0" baseline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charset="0"/>
                  </a:rPr>
                  <a:t>Labor productivity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FD041591-1A14-C221-DEF7-6A7327BA0C3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73068" y="4937160"/>
                <a:ext cx="216138" cy="0"/>
              </a:xfrm>
              <a:prstGeom prst="line">
                <a:avLst/>
              </a:prstGeom>
              <a:solidFill>
                <a:srgbClr val="DDDDDD"/>
              </a:solidFill>
              <a:ln w="28575" cap="flat" cmpd="sng" algn="ctr">
                <a:solidFill>
                  <a:srgbClr val="004F9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F1B7782-D22C-F985-A6FC-1A9D9832E653}"/>
                </a:ext>
              </a:extLst>
            </p:cNvPr>
            <p:cNvSpPr/>
            <p:nvPr/>
          </p:nvSpPr>
          <p:spPr bwMode="auto">
            <a:xfrm>
              <a:off x="1344493" y="1589870"/>
              <a:ext cx="3951407" cy="374661"/>
            </a:xfrm>
            <a:custGeom>
              <a:avLst/>
              <a:gdLst>
                <a:gd name="connsiteX0" fmla="*/ 0 w 3951407"/>
                <a:gd name="connsiteY0" fmla="*/ 0 h 374661"/>
                <a:gd name="connsiteX1" fmla="*/ 3951407 w 3951407"/>
                <a:gd name="connsiteY1" fmla="*/ 0 h 374661"/>
                <a:gd name="connsiteX2" fmla="*/ 3951407 w 3951407"/>
                <a:gd name="connsiteY2" fmla="*/ 341324 h 374661"/>
                <a:gd name="connsiteX3" fmla="*/ 1467762 w 3951407"/>
                <a:gd name="connsiteY3" fmla="*/ 341324 h 374661"/>
                <a:gd name="connsiteX4" fmla="*/ 1467762 w 3951407"/>
                <a:gd name="connsiteY4" fmla="*/ 374661 h 374661"/>
                <a:gd name="connsiteX5" fmla="*/ 1409697 w 3951407"/>
                <a:gd name="connsiteY5" fmla="*/ 374661 h 374661"/>
                <a:gd name="connsiteX6" fmla="*/ 1409697 w 3951407"/>
                <a:gd name="connsiteY6" fmla="*/ 341324 h 374661"/>
                <a:gd name="connsiteX7" fmla="*/ 86640 w 3951407"/>
                <a:gd name="connsiteY7" fmla="*/ 341324 h 374661"/>
                <a:gd name="connsiteX8" fmla="*/ 86640 w 3951407"/>
                <a:gd name="connsiteY8" fmla="*/ 374661 h 374661"/>
                <a:gd name="connsiteX9" fmla="*/ 28575 w 3951407"/>
                <a:gd name="connsiteY9" fmla="*/ 374661 h 374661"/>
                <a:gd name="connsiteX10" fmla="*/ 28575 w 3951407"/>
                <a:gd name="connsiteY10" fmla="*/ 341324 h 374661"/>
                <a:gd name="connsiteX11" fmla="*/ 0 w 3951407"/>
                <a:gd name="connsiteY11" fmla="*/ 341324 h 374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51407" h="374661">
                  <a:moveTo>
                    <a:pt x="0" y="0"/>
                  </a:moveTo>
                  <a:lnTo>
                    <a:pt x="3951407" y="0"/>
                  </a:lnTo>
                  <a:lnTo>
                    <a:pt x="3951407" y="341324"/>
                  </a:lnTo>
                  <a:lnTo>
                    <a:pt x="1467762" y="341324"/>
                  </a:lnTo>
                  <a:lnTo>
                    <a:pt x="1467762" y="374661"/>
                  </a:lnTo>
                  <a:lnTo>
                    <a:pt x="1409697" y="374661"/>
                  </a:lnTo>
                  <a:lnTo>
                    <a:pt x="1409697" y="341324"/>
                  </a:lnTo>
                  <a:lnTo>
                    <a:pt x="86640" y="341324"/>
                  </a:lnTo>
                  <a:lnTo>
                    <a:pt x="86640" y="374661"/>
                  </a:lnTo>
                  <a:lnTo>
                    <a:pt x="28575" y="374661"/>
                  </a:lnTo>
                  <a:lnTo>
                    <a:pt x="28575" y="341324"/>
                  </a:lnTo>
                  <a:lnTo>
                    <a:pt x="0" y="341324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4836" name="Rectangle 34835">
            <a:extLst>
              <a:ext uri="{FF2B5EF4-FFF2-40B4-BE49-F238E27FC236}">
                <a16:creationId xmlns:a16="http://schemas.microsoft.com/office/drawing/2014/main" id="{C6B0E71A-6A19-906B-38E7-707F3AFD94FA}"/>
              </a:ext>
            </a:extLst>
          </p:cNvPr>
          <p:cNvSpPr/>
          <p:nvPr/>
        </p:nvSpPr>
        <p:spPr bwMode="auto">
          <a:xfrm>
            <a:off x="983379" y="5697541"/>
            <a:ext cx="5813661" cy="4247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674" name="TextBox 3">
            <a:extLst>
              <a:ext uri="{FF2B5EF4-FFF2-40B4-BE49-F238E27FC236}">
                <a16:creationId xmlns:a16="http://schemas.microsoft.com/office/drawing/2014/main" id="{9763DDD3-B302-35A5-6AFF-D93E864C2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363" y="1155700"/>
            <a:ext cx="11120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5288"/>
                </a:solidFill>
              </a:rPr>
              <a:t>Detrended nonfarm business sector labor productivity and TFP (% deviation from trend)</a:t>
            </a:r>
          </a:p>
        </p:txBody>
      </p:sp>
      <p:sp>
        <p:nvSpPr>
          <p:cNvPr id="34818" name="Title 1">
            <a:extLst>
              <a:ext uri="{FF2B5EF4-FFF2-40B4-BE49-F238E27FC236}">
                <a16:creationId xmlns:a16="http://schemas.microsoft.com/office/drawing/2014/main" id="{789E0896-EF02-5D62-D0EB-A4A9C66CB4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8363" y="144463"/>
            <a:ext cx="11120437" cy="747712"/>
          </a:xfrm>
        </p:spPr>
        <p:txBody>
          <a:bodyPr/>
          <a:lstStyle/>
          <a:p>
            <a:r>
              <a:rPr lang="en-US" altLang="en-US" dirty="0"/>
              <a:t>Productivity growth </a:t>
            </a:r>
          </a:p>
        </p:txBody>
      </p:sp>
      <p:sp>
        <p:nvSpPr>
          <p:cNvPr id="34819" name="Slide Number Placeholder 4">
            <a:extLst>
              <a:ext uri="{FF2B5EF4-FFF2-40B4-BE49-F238E27FC236}">
                <a16:creationId xmlns:a16="http://schemas.microsoft.com/office/drawing/2014/main" id="{4D8545A4-186D-6D67-C6BF-D17F1340D0E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5C41F3C-7E54-4ABA-9646-0B9D6397D388}" type="slidenum">
              <a:rPr lang="en-US" altLang="en-US" smtClean="0">
                <a:solidFill>
                  <a:schemeClr val="tx2"/>
                </a:solidFill>
              </a:rPr>
              <a:pPr/>
              <a:t>20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34821" name="TextBox 8">
            <a:extLst>
              <a:ext uri="{FF2B5EF4-FFF2-40B4-BE49-F238E27FC236}">
                <a16:creationId xmlns:a16="http://schemas.microsoft.com/office/drawing/2014/main" id="{116D610E-CCE9-D8AB-48B8-D8E63A68F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6131" y="2272307"/>
            <a:ext cx="3204653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spcAft>
                <a:spcPts val="1800"/>
              </a:spcAft>
              <a:buClr>
                <a:srgbClr val="005288"/>
              </a:buClr>
              <a:buSzPct val="100000"/>
              <a:defRPr/>
            </a:pPr>
            <a:r>
              <a:rPr lang="en-US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History shows that new technologies increase economic productivity and job growth </a:t>
            </a:r>
          </a:p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spcAft>
                <a:spcPts val="1800"/>
              </a:spcAft>
              <a:buClr>
                <a:srgbClr val="005288"/>
              </a:buClr>
              <a:buSzPct val="100000"/>
              <a:defRPr/>
            </a:pPr>
            <a:r>
              <a:rPr lang="en-US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Executives are anxious to reverse post-COVID labor productivity declines </a:t>
            </a:r>
          </a:p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spcAft>
                <a:spcPts val="1800"/>
              </a:spcAft>
              <a:buClr>
                <a:srgbClr val="005288"/>
              </a:buClr>
              <a:buSzPct val="100000"/>
              <a:defRPr/>
            </a:pPr>
            <a:r>
              <a:rPr lang="en-US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Artificial intelligence poised to help improve labor productivity </a:t>
            </a:r>
          </a:p>
        </p:txBody>
      </p:sp>
      <p:grpSp>
        <p:nvGrpSpPr>
          <p:cNvPr id="34837" name="Group 34836">
            <a:extLst>
              <a:ext uri="{FF2B5EF4-FFF2-40B4-BE49-F238E27FC236}">
                <a16:creationId xmlns:a16="http://schemas.microsoft.com/office/drawing/2014/main" id="{B1A89C3B-9116-9354-DCD3-8D8807E6D729}"/>
              </a:ext>
            </a:extLst>
          </p:cNvPr>
          <p:cNvGrpSpPr/>
          <p:nvPr/>
        </p:nvGrpSpPr>
        <p:grpSpPr>
          <a:xfrm>
            <a:off x="7469904" y="2301385"/>
            <a:ext cx="379363" cy="379363"/>
            <a:chOff x="7416478" y="2048318"/>
            <a:chExt cx="412782" cy="412782"/>
          </a:xfrm>
        </p:grpSpPr>
        <p:sp>
          <p:nvSpPr>
            <p:cNvPr id="28682" name="Oval 28681">
              <a:extLst>
                <a:ext uri="{FF2B5EF4-FFF2-40B4-BE49-F238E27FC236}">
                  <a16:creationId xmlns:a16="http://schemas.microsoft.com/office/drawing/2014/main" id="{CDE07CC4-B1CD-3F25-90D2-227526CFD03D}"/>
                </a:ext>
              </a:extLst>
            </p:cNvPr>
            <p:cNvSpPr/>
            <p:nvPr/>
          </p:nvSpPr>
          <p:spPr bwMode="auto">
            <a:xfrm>
              <a:off x="7416478" y="2048318"/>
              <a:ext cx="412782" cy="41278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/>
              <a:endParaRPr lang="en-US">
                <a:latin typeface="Arial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98CED16-BE70-DE43-CE42-3F285D09840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9236" y="2112456"/>
              <a:ext cx="307267" cy="284507"/>
              <a:chOff x="5838825" y="3190875"/>
              <a:chExt cx="514350" cy="476250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EE97F1E-8EA2-1695-7BC3-BD1B48B1BDCB}"/>
                  </a:ext>
                </a:extLst>
              </p:cNvPr>
              <p:cNvSpPr/>
              <p:nvPr/>
            </p:nvSpPr>
            <p:spPr>
              <a:xfrm>
                <a:off x="6010275" y="3324225"/>
                <a:ext cx="247650" cy="209550"/>
              </a:xfrm>
              <a:custGeom>
                <a:avLst/>
                <a:gdLst>
                  <a:gd name="connsiteX0" fmla="*/ 247650 w 247650"/>
                  <a:gd name="connsiteY0" fmla="*/ 0 h 209550"/>
                  <a:gd name="connsiteX1" fmla="*/ 247650 w 247650"/>
                  <a:gd name="connsiteY1" fmla="*/ 57150 h 209550"/>
                  <a:gd name="connsiteX2" fmla="*/ 47625 w 247650"/>
                  <a:gd name="connsiteY2" fmla="*/ 57150 h 209550"/>
                  <a:gd name="connsiteX3" fmla="*/ 0 w 247650"/>
                  <a:gd name="connsiteY3" fmla="*/ 104775 h 209550"/>
                  <a:gd name="connsiteX4" fmla="*/ 47625 w 247650"/>
                  <a:gd name="connsiteY4" fmla="*/ 152400 h 209550"/>
                  <a:gd name="connsiteX5" fmla="*/ 247650 w 247650"/>
                  <a:gd name="connsiteY5" fmla="*/ 152400 h 209550"/>
                  <a:gd name="connsiteX6" fmla="*/ 247650 w 247650"/>
                  <a:gd name="connsiteY6" fmla="*/ 20955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650" h="209550">
                    <a:moveTo>
                      <a:pt x="247650" y="0"/>
                    </a:moveTo>
                    <a:lnTo>
                      <a:pt x="247650" y="57150"/>
                    </a:lnTo>
                    <a:lnTo>
                      <a:pt x="47625" y="57150"/>
                    </a:lnTo>
                    <a:cubicBezTo>
                      <a:pt x="21336" y="57150"/>
                      <a:pt x="0" y="78486"/>
                      <a:pt x="0" y="104775"/>
                    </a:cubicBezTo>
                    <a:cubicBezTo>
                      <a:pt x="0" y="131064"/>
                      <a:pt x="21336" y="152400"/>
                      <a:pt x="47625" y="152400"/>
                    </a:cubicBezTo>
                    <a:lnTo>
                      <a:pt x="247650" y="152400"/>
                    </a:lnTo>
                    <a:lnTo>
                      <a:pt x="247650" y="209550"/>
                    </a:lnTo>
                  </a:path>
                </a:pathLst>
              </a:custGeom>
              <a:noFill/>
              <a:ln w="9525" cap="rnd">
                <a:solidFill>
                  <a:schemeClr val="bg2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524D6E03-C68F-8D38-87D1-8AE1F6F4FCF9}"/>
                  </a:ext>
                </a:extLst>
              </p:cNvPr>
              <p:cNvSpPr/>
              <p:nvPr/>
            </p:nvSpPr>
            <p:spPr>
              <a:xfrm>
                <a:off x="5953125" y="3248025"/>
                <a:ext cx="228600" cy="361950"/>
              </a:xfrm>
              <a:custGeom>
                <a:avLst/>
                <a:gdLst>
                  <a:gd name="connsiteX0" fmla="*/ 228600 w 228600"/>
                  <a:gd name="connsiteY0" fmla="*/ 0 h 361950"/>
                  <a:gd name="connsiteX1" fmla="*/ 228600 w 228600"/>
                  <a:gd name="connsiteY1" fmla="*/ 76200 h 361950"/>
                  <a:gd name="connsiteX2" fmla="*/ 104775 w 228600"/>
                  <a:gd name="connsiteY2" fmla="*/ 76200 h 361950"/>
                  <a:gd name="connsiteX3" fmla="*/ 0 w 228600"/>
                  <a:gd name="connsiteY3" fmla="*/ 180975 h 361950"/>
                  <a:gd name="connsiteX4" fmla="*/ 104775 w 228600"/>
                  <a:gd name="connsiteY4" fmla="*/ 285750 h 361950"/>
                  <a:gd name="connsiteX5" fmla="*/ 228600 w 228600"/>
                  <a:gd name="connsiteY5" fmla="*/ 285750 h 361950"/>
                  <a:gd name="connsiteX6" fmla="*/ 228600 w 228600"/>
                  <a:gd name="connsiteY6" fmla="*/ 361950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600" h="361950">
                    <a:moveTo>
                      <a:pt x="228600" y="0"/>
                    </a:moveTo>
                    <a:lnTo>
                      <a:pt x="228600" y="76200"/>
                    </a:lnTo>
                    <a:lnTo>
                      <a:pt x="104775" y="76200"/>
                    </a:lnTo>
                    <a:cubicBezTo>
                      <a:pt x="46863" y="76200"/>
                      <a:pt x="0" y="123063"/>
                      <a:pt x="0" y="180975"/>
                    </a:cubicBezTo>
                    <a:cubicBezTo>
                      <a:pt x="0" y="238887"/>
                      <a:pt x="46863" y="285750"/>
                      <a:pt x="104775" y="285750"/>
                    </a:cubicBezTo>
                    <a:lnTo>
                      <a:pt x="228600" y="285750"/>
                    </a:lnTo>
                    <a:lnTo>
                      <a:pt x="228600" y="361950"/>
                    </a:lnTo>
                  </a:path>
                </a:pathLst>
              </a:custGeom>
              <a:noFill/>
              <a:ln w="9525" cap="rnd">
                <a:solidFill>
                  <a:schemeClr val="bg2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F9F8BEC-8CDC-9852-A5AA-8A218223577D}"/>
                  </a:ext>
                </a:extLst>
              </p:cNvPr>
              <p:cNvSpPr/>
              <p:nvPr/>
            </p:nvSpPr>
            <p:spPr>
              <a:xfrm>
                <a:off x="6153150" y="3190875"/>
                <a:ext cx="57150" cy="57150"/>
              </a:xfrm>
              <a:custGeom>
                <a:avLst/>
                <a:gdLst>
                  <a:gd name="connsiteX0" fmla="*/ 57150 w 57150"/>
                  <a:gd name="connsiteY0" fmla="*/ 28575 h 57150"/>
                  <a:gd name="connsiteX1" fmla="*/ 28575 w 57150"/>
                  <a:gd name="connsiteY1" fmla="*/ 57150 h 57150"/>
                  <a:gd name="connsiteX2" fmla="*/ 0 w 57150"/>
                  <a:gd name="connsiteY2" fmla="*/ 28575 h 57150"/>
                  <a:gd name="connsiteX3" fmla="*/ 28575 w 57150"/>
                  <a:gd name="connsiteY3" fmla="*/ 0 h 57150"/>
                  <a:gd name="connsiteX4" fmla="*/ 57150 w 57150"/>
                  <a:gd name="connsiteY4" fmla="*/ 28575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57150" y="28575"/>
                    </a:moveTo>
                    <a:cubicBezTo>
                      <a:pt x="57150" y="44357"/>
                      <a:pt x="44357" y="57150"/>
                      <a:pt x="28575" y="57150"/>
                    </a:cubicBezTo>
                    <a:cubicBezTo>
                      <a:pt x="12793" y="57150"/>
                      <a:pt x="0" y="44357"/>
                      <a:pt x="0" y="28575"/>
                    </a:cubicBezTo>
                    <a:cubicBezTo>
                      <a:pt x="0" y="12793"/>
                      <a:pt x="12793" y="0"/>
                      <a:pt x="28575" y="0"/>
                    </a:cubicBezTo>
                    <a:cubicBezTo>
                      <a:pt x="44357" y="0"/>
                      <a:pt x="57150" y="12793"/>
                      <a:pt x="57150" y="28575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bg2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E34F4FF-07A5-8C1B-BE2D-4DC8EAAE99B3}"/>
                  </a:ext>
                </a:extLst>
              </p:cNvPr>
              <p:cNvSpPr/>
              <p:nvPr/>
            </p:nvSpPr>
            <p:spPr>
              <a:xfrm>
                <a:off x="6229350" y="3267075"/>
                <a:ext cx="57150" cy="57150"/>
              </a:xfrm>
              <a:custGeom>
                <a:avLst/>
                <a:gdLst>
                  <a:gd name="connsiteX0" fmla="*/ 57150 w 57150"/>
                  <a:gd name="connsiteY0" fmla="*/ 28575 h 57150"/>
                  <a:gd name="connsiteX1" fmla="*/ 28575 w 57150"/>
                  <a:gd name="connsiteY1" fmla="*/ 57150 h 57150"/>
                  <a:gd name="connsiteX2" fmla="*/ 0 w 57150"/>
                  <a:gd name="connsiteY2" fmla="*/ 28575 h 57150"/>
                  <a:gd name="connsiteX3" fmla="*/ 28575 w 57150"/>
                  <a:gd name="connsiteY3" fmla="*/ 0 h 57150"/>
                  <a:gd name="connsiteX4" fmla="*/ 57150 w 57150"/>
                  <a:gd name="connsiteY4" fmla="*/ 28575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57150" y="28575"/>
                    </a:moveTo>
                    <a:cubicBezTo>
                      <a:pt x="57150" y="44357"/>
                      <a:pt x="44357" y="57150"/>
                      <a:pt x="28575" y="57150"/>
                    </a:cubicBezTo>
                    <a:cubicBezTo>
                      <a:pt x="12793" y="57150"/>
                      <a:pt x="0" y="44357"/>
                      <a:pt x="0" y="28575"/>
                    </a:cubicBezTo>
                    <a:cubicBezTo>
                      <a:pt x="0" y="12793"/>
                      <a:pt x="12793" y="0"/>
                      <a:pt x="28575" y="0"/>
                    </a:cubicBezTo>
                    <a:cubicBezTo>
                      <a:pt x="44357" y="0"/>
                      <a:pt x="57150" y="12793"/>
                      <a:pt x="57150" y="28575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bg2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0385698-15EC-4D7B-B2A0-86A2BAEA88F1}"/>
                  </a:ext>
                </a:extLst>
              </p:cNvPr>
              <p:cNvSpPr/>
              <p:nvPr/>
            </p:nvSpPr>
            <p:spPr>
              <a:xfrm>
                <a:off x="6296025" y="3400425"/>
                <a:ext cx="57150" cy="57150"/>
              </a:xfrm>
              <a:custGeom>
                <a:avLst/>
                <a:gdLst>
                  <a:gd name="connsiteX0" fmla="*/ 57150 w 57150"/>
                  <a:gd name="connsiteY0" fmla="*/ 28575 h 57150"/>
                  <a:gd name="connsiteX1" fmla="*/ 28575 w 57150"/>
                  <a:gd name="connsiteY1" fmla="*/ 57150 h 57150"/>
                  <a:gd name="connsiteX2" fmla="*/ 0 w 57150"/>
                  <a:gd name="connsiteY2" fmla="*/ 28575 h 57150"/>
                  <a:gd name="connsiteX3" fmla="*/ 28575 w 57150"/>
                  <a:gd name="connsiteY3" fmla="*/ 0 h 57150"/>
                  <a:gd name="connsiteX4" fmla="*/ 57150 w 57150"/>
                  <a:gd name="connsiteY4" fmla="*/ 28575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57150" y="28575"/>
                    </a:moveTo>
                    <a:cubicBezTo>
                      <a:pt x="57150" y="44357"/>
                      <a:pt x="44357" y="57150"/>
                      <a:pt x="28575" y="57150"/>
                    </a:cubicBezTo>
                    <a:cubicBezTo>
                      <a:pt x="12793" y="57150"/>
                      <a:pt x="0" y="44357"/>
                      <a:pt x="0" y="28575"/>
                    </a:cubicBezTo>
                    <a:cubicBezTo>
                      <a:pt x="0" y="12793"/>
                      <a:pt x="12793" y="0"/>
                      <a:pt x="28575" y="0"/>
                    </a:cubicBezTo>
                    <a:cubicBezTo>
                      <a:pt x="44357" y="0"/>
                      <a:pt x="57150" y="12793"/>
                      <a:pt x="57150" y="28575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bg2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F60A6C60-FAE3-30A1-7054-0F762D649584}"/>
                  </a:ext>
                </a:extLst>
              </p:cNvPr>
              <p:cNvSpPr/>
              <p:nvPr/>
            </p:nvSpPr>
            <p:spPr>
              <a:xfrm>
                <a:off x="6229350" y="3533775"/>
                <a:ext cx="57150" cy="57150"/>
              </a:xfrm>
              <a:custGeom>
                <a:avLst/>
                <a:gdLst>
                  <a:gd name="connsiteX0" fmla="*/ 57150 w 57150"/>
                  <a:gd name="connsiteY0" fmla="*/ 28575 h 57150"/>
                  <a:gd name="connsiteX1" fmla="*/ 28575 w 57150"/>
                  <a:gd name="connsiteY1" fmla="*/ 57150 h 57150"/>
                  <a:gd name="connsiteX2" fmla="*/ 0 w 57150"/>
                  <a:gd name="connsiteY2" fmla="*/ 28575 h 57150"/>
                  <a:gd name="connsiteX3" fmla="*/ 28575 w 57150"/>
                  <a:gd name="connsiteY3" fmla="*/ 0 h 57150"/>
                  <a:gd name="connsiteX4" fmla="*/ 57150 w 57150"/>
                  <a:gd name="connsiteY4" fmla="*/ 28575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57150" y="28575"/>
                    </a:moveTo>
                    <a:cubicBezTo>
                      <a:pt x="57150" y="44357"/>
                      <a:pt x="44357" y="57150"/>
                      <a:pt x="28575" y="57150"/>
                    </a:cubicBezTo>
                    <a:cubicBezTo>
                      <a:pt x="12793" y="57150"/>
                      <a:pt x="0" y="44357"/>
                      <a:pt x="0" y="28575"/>
                    </a:cubicBezTo>
                    <a:cubicBezTo>
                      <a:pt x="0" y="12793"/>
                      <a:pt x="12793" y="0"/>
                      <a:pt x="28575" y="0"/>
                    </a:cubicBezTo>
                    <a:cubicBezTo>
                      <a:pt x="44357" y="0"/>
                      <a:pt x="57150" y="12793"/>
                      <a:pt x="57150" y="28575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bg2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D9006B9-A858-F5C3-95FC-C8E4714629C0}"/>
                  </a:ext>
                </a:extLst>
              </p:cNvPr>
              <p:cNvSpPr/>
              <p:nvPr/>
            </p:nvSpPr>
            <p:spPr>
              <a:xfrm>
                <a:off x="6153150" y="3609975"/>
                <a:ext cx="57150" cy="57150"/>
              </a:xfrm>
              <a:custGeom>
                <a:avLst/>
                <a:gdLst>
                  <a:gd name="connsiteX0" fmla="*/ 57150 w 57150"/>
                  <a:gd name="connsiteY0" fmla="*/ 28575 h 57150"/>
                  <a:gd name="connsiteX1" fmla="*/ 28575 w 57150"/>
                  <a:gd name="connsiteY1" fmla="*/ 57150 h 57150"/>
                  <a:gd name="connsiteX2" fmla="*/ 0 w 57150"/>
                  <a:gd name="connsiteY2" fmla="*/ 28575 h 57150"/>
                  <a:gd name="connsiteX3" fmla="*/ 28575 w 57150"/>
                  <a:gd name="connsiteY3" fmla="*/ 0 h 57150"/>
                  <a:gd name="connsiteX4" fmla="*/ 57150 w 57150"/>
                  <a:gd name="connsiteY4" fmla="*/ 28575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57150" y="28575"/>
                    </a:moveTo>
                    <a:cubicBezTo>
                      <a:pt x="57150" y="44357"/>
                      <a:pt x="44357" y="57150"/>
                      <a:pt x="28575" y="57150"/>
                    </a:cubicBezTo>
                    <a:cubicBezTo>
                      <a:pt x="12793" y="57150"/>
                      <a:pt x="0" y="44357"/>
                      <a:pt x="0" y="28575"/>
                    </a:cubicBezTo>
                    <a:cubicBezTo>
                      <a:pt x="0" y="12793"/>
                      <a:pt x="12793" y="0"/>
                      <a:pt x="28575" y="0"/>
                    </a:cubicBezTo>
                    <a:cubicBezTo>
                      <a:pt x="44357" y="0"/>
                      <a:pt x="57150" y="12793"/>
                      <a:pt x="57150" y="28575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bg2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8FF81F8-5D9B-BDDD-8F0A-54846BBB8574}"/>
                  </a:ext>
                </a:extLst>
              </p:cNvPr>
              <p:cNvSpPr/>
              <p:nvPr/>
            </p:nvSpPr>
            <p:spPr>
              <a:xfrm>
                <a:off x="6057900" y="3429000"/>
                <a:ext cx="238125" cy="9525"/>
              </a:xfrm>
              <a:custGeom>
                <a:avLst/>
                <a:gdLst>
                  <a:gd name="connsiteX0" fmla="*/ 0 w 238125"/>
                  <a:gd name="connsiteY0" fmla="*/ 0 h 9525"/>
                  <a:gd name="connsiteX1" fmla="*/ 238125 w 2381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9525">
                    <a:moveTo>
                      <a:pt x="0" y="0"/>
                    </a:moveTo>
                    <a:lnTo>
                      <a:pt x="238125" y="0"/>
                    </a:lnTo>
                  </a:path>
                </a:pathLst>
              </a:custGeom>
              <a:ln w="9525" cap="rnd">
                <a:solidFill>
                  <a:schemeClr val="bg2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213C229E-4F13-9265-E96B-EE32AAB7CBF9}"/>
                  </a:ext>
                </a:extLst>
              </p:cNvPr>
              <p:cNvSpPr/>
              <p:nvPr/>
            </p:nvSpPr>
            <p:spPr>
              <a:xfrm>
                <a:off x="5838825" y="3209925"/>
                <a:ext cx="285750" cy="438150"/>
              </a:xfrm>
              <a:custGeom>
                <a:avLst/>
                <a:gdLst>
                  <a:gd name="connsiteX0" fmla="*/ 285750 w 285750"/>
                  <a:gd name="connsiteY0" fmla="*/ 56959 h 438150"/>
                  <a:gd name="connsiteX1" fmla="*/ 263652 w 285750"/>
                  <a:gd name="connsiteY1" fmla="*/ 49530 h 438150"/>
                  <a:gd name="connsiteX2" fmla="*/ 254127 w 285750"/>
                  <a:gd name="connsiteY2" fmla="*/ 36862 h 438150"/>
                  <a:gd name="connsiteX3" fmla="*/ 254127 w 285750"/>
                  <a:gd name="connsiteY3" fmla="*/ 13145 h 438150"/>
                  <a:gd name="connsiteX4" fmla="*/ 240983 w 285750"/>
                  <a:gd name="connsiteY4" fmla="*/ 0 h 438150"/>
                  <a:gd name="connsiteX5" fmla="*/ 197168 w 285750"/>
                  <a:gd name="connsiteY5" fmla="*/ 0 h 438150"/>
                  <a:gd name="connsiteX6" fmla="*/ 184023 w 285750"/>
                  <a:gd name="connsiteY6" fmla="*/ 13145 h 438150"/>
                  <a:gd name="connsiteX7" fmla="*/ 184023 w 285750"/>
                  <a:gd name="connsiteY7" fmla="*/ 36862 h 438150"/>
                  <a:gd name="connsiteX8" fmla="*/ 174498 w 285750"/>
                  <a:gd name="connsiteY8" fmla="*/ 49530 h 438150"/>
                  <a:gd name="connsiteX9" fmla="*/ 130683 w 285750"/>
                  <a:gd name="connsiteY9" fmla="*/ 67723 h 438150"/>
                  <a:gd name="connsiteX10" fmla="*/ 115062 w 285750"/>
                  <a:gd name="connsiteY10" fmla="*/ 65532 h 438150"/>
                  <a:gd name="connsiteX11" fmla="*/ 98203 w 285750"/>
                  <a:gd name="connsiteY11" fmla="*/ 48673 h 438150"/>
                  <a:gd name="connsiteX12" fmla="*/ 79629 w 285750"/>
                  <a:gd name="connsiteY12" fmla="*/ 48673 h 438150"/>
                  <a:gd name="connsiteX13" fmla="*/ 48673 w 285750"/>
                  <a:gd name="connsiteY13" fmla="*/ 79629 h 438150"/>
                  <a:gd name="connsiteX14" fmla="*/ 48673 w 285750"/>
                  <a:gd name="connsiteY14" fmla="*/ 98203 h 438150"/>
                  <a:gd name="connsiteX15" fmla="*/ 65532 w 285750"/>
                  <a:gd name="connsiteY15" fmla="*/ 115062 h 438150"/>
                  <a:gd name="connsiteX16" fmla="*/ 67723 w 285750"/>
                  <a:gd name="connsiteY16" fmla="*/ 130683 h 438150"/>
                  <a:gd name="connsiteX17" fmla="*/ 49530 w 285750"/>
                  <a:gd name="connsiteY17" fmla="*/ 174498 h 438150"/>
                  <a:gd name="connsiteX18" fmla="*/ 36862 w 285750"/>
                  <a:gd name="connsiteY18" fmla="*/ 184023 h 438150"/>
                  <a:gd name="connsiteX19" fmla="*/ 13145 w 285750"/>
                  <a:gd name="connsiteY19" fmla="*/ 184023 h 438150"/>
                  <a:gd name="connsiteX20" fmla="*/ 0 w 285750"/>
                  <a:gd name="connsiteY20" fmla="*/ 197168 h 438150"/>
                  <a:gd name="connsiteX21" fmla="*/ 0 w 285750"/>
                  <a:gd name="connsiteY21" fmla="*/ 240983 h 438150"/>
                  <a:gd name="connsiteX22" fmla="*/ 13145 w 285750"/>
                  <a:gd name="connsiteY22" fmla="*/ 254127 h 438150"/>
                  <a:gd name="connsiteX23" fmla="*/ 36862 w 285750"/>
                  <a:gd name="connsiteY23" fmla="*/ 254127 h 438150"/>
                  <a:gd name="connsiteX24" fmla="*/ 49530 w 285750"/>
                  <a:gd name="connsiteY24" fmla="*/ 263652 h 438150"/>
                  <a:gd name="connsiteX25" fmla="*/ 67723 w 285750"/>
                  <a:gd name="connsiteY25" fmla="*/ 307467 h 438150"/>
                  <a:gd name="connsiteX26" fmla="*/ 65532 w 285750"/>
                  <a:gd name="connsiteY26" fmla="*/ 323088 h 438150"/>
                  <a:gd name="connsiteX27" fmla="*/ 48673 w 285750"/>
                  <a:gd name="connsiteY27" fmla="*/ 339947 h 438150"/>
                  <a:gd name="connsiteX28" fmla="*/ 48673 w 285750"/>
                  <a:gd name="connsiteY28" fmla="*/ 358521 h 438150"/>
                  <a:gd name="connsiteX29" fmla="*/ 79629 w 285750"/>
                  <a:gd name="connsiteY29" fmla="*/ 389477 h 438150"/>
                  <a:gd name="connsiteX30" fmla="*/ 98203 w 285750"/>
                  <a:gd name="connsiteY30" fmla="*/ 389477 h 438150"/>
                  <a:gd name="connsiteX31" fmla="*/ 115062 w 285750"/>
                  <a:gd name="connsiteY31" fmla="*/ 372618 h 438150"/>
                  <a:gd name="connsiteX32" fmla="*/ 130683 w 285750"/>
                  <a:gd name="connsiteY32" fmla="*/ 370427 h 438150"/>
                  <a:gd name="connsiteX33" fmla="*/ 174498 w 285750"/>
                  <a:gd name="connsiteY33" fmla="*/ 388620 h 438150"/>
                  <a:gd name="connsiteX34" fmla="*/ 184023 w 285750"/>
                  <a:gd name="connsiteY34" fmla="*/ 401288 h 438150"/>
                  <a:gd name="connsiteX35" fmla="*/ 184023 w 285750"/>
                  <a:gd name="connsiteY35" fmla="*/ 425006 h 438150"/>
                  <a:gd name="connsiteX36" fmla="*/ 197168 w 285750"/>
                  <a:gd name="connsiteY36" fmla="*/ 438150 h 438150"/>
                  <a:gd name="connsiteX37" fmla="*/ 240983 w 285750"/>
                  <a:gd name="connsiteY37" fmla="*/ 438150 h 438150"/>
                  <a:gd name="connsiteX38" fmla="*/ 254127 w 285750"/>
                  <a:gd name="connsiteY38" fmla="*/ 425006 h 438150"/>
                  <a:gd name="connsiteX39" fmla="*/ 254127 w 285750"/>
                  <a:gd name="connsiteY39" fmla="*/ 401288 h 438150"/>
                  <a:gd name="connsiteX40" fmla="*/ 263652 w 285750"/>
                  <a:gd name="connsiteY40" fmla="*/ 388620 h 438150"/>
                  <a:gd name="connsiteX41" fmla="*/ 285750 w 285750"/>
                  <a:gd name="connsiteY41" fmla="*/ 381191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85750" h="438150">
                    <a:moveTo>
                      <a:pt x="285750" y="56959"/>
                    </a:moveTo>
                    <a:cubicBezTo>
                      <a:pt x="278606" y="54007"/>
                      <a:pt x="271177" y="51530"/>
                      <a:pt x="263652" y="49530"/>
                    </a:cubicBezTo>
                    <a:cubicBezTo>
                      <a:pt x="258032" y="48006"/>
                      <a:pt x="254127" y="42767"/>
                      <a:pt x="254127" y="36862"/>
                    </a:cubicBezTo>
                    <a:lnTo>
                      <a:pt x="254127" y="13145"/>
                    </a:lnTo>
                    <a:cubicBezTo>
                      <a:pt x="254127" y="5905"/>
                      <a:pt x="248222" y="0"/>
                      <a:pt x="240983" y="0"/>
                    </a:cubicBezTo>
                    <a:lnTo>
                      <a:pt x="197168" y="0"/>
                    </a:lnTo>
                    <a:cubicBezTo>
                      <a:pt x="189929" y="0"/>
                      <a:pt x="184023" y="5905"/>
                      <a:pt x="184023" y="13145"/>
                    </a:cubicBezTo>
                    <a:lnTo>
                      <a:pt x="184023" y="36862"/>
                    </a:lnTo>
                    <a:cubicBezTo>
                      <a:pt x="184023" y="42767"/>
                      <a:pt x="180213" y="48006"/>
                      <a:pt x="174498" y="49530"/>
                    </a:cubicBezTo>
                    <a:cubicBezTo>
                      <a:pt x="158972" y="53626"/>
                      <a:pt x="144304" y="59817"/>
                      <a:pt x="130683" y="67723"/>
                    </a:cubicBezTo>
                    <a:cubicBezTo>
                      <a:pt x="125635" y="70676"/>
                      <a:pt x="119158" y="69628"/>
                      <a:pt x="115062" y="65532"/>
                    </a:cubicBezTo>
                    <a:lnTo>
                      <a:pt x="98203" y="48673"/>
                    </a:lnTo>
                    <a:cubicBezTo>
                      <a:pt x="93059" y="43529"/>
                      <a:pt x="84773" y="43529"/>
                      <a:pt x="79629" y="48673"/>
                    </a:cubicBezTo>
                    <a:lnTo>
                      <a:pt x="48673" y="79629"/>
                    </a:lnTo>
                    <a:cubicBezTo>
                      <a:pt x="43529" y="84773"/>
                      <a:pt x="43529" y="93059"/>
                      <a:pt x="48673" y="98203"/>
                    </a:cubicBezTo>
                    <a:lnTo>
                      <a:pt x="65532" y="115062"/>
                    </a:lnTo>
                    <a:cubicBezTo>
                      <a:pt x="69628" y="119158"/>
                      <a:pt x="70676" y="125635"/>
                      <a:pt x="67723" y="130683"/>
                    </a:cubicBezTo>
                    <a:cubicBezTo>
                      <a:pt x="59817" y="144209"/>
                      <a:pt x="53626" y="158877"/>
                      <a:pt x="49530" y="174498"/>
                    </a:cubicBezTo>
                    <a:cubicBezTo>
                      <a:pt x="48006" y="180118"/>
                      <a:pt x="42767" y="184023"/>
                      <a:pt x="36862" y="184023"/>
                    </a:cubicBezTo>
                    <a:lnTo>
                      <a:pt x="13145" y="184023"/>
                    </a:lnTo>
                    <a:cubicBezTo>
                      <a:pt x="5906" y="184023"/>
                      <a:pt x="0" y="189929"/>
                      <a:pt x="0" y="197168"/>
                    </a:cubicBezTo>
                    <a:lnTo>
                      <a:pt x="0" y="240983"/>
                    </a:lnTo>
                    <a:cubicBezTo>
                      <a:pt x="0" y="248222"/>
                      <a:pt x="5906" y="254127"/>
                      <a:pt x="13145" y="254127"/>
                    </a:cubicBezTo>
                    <a:lnTo>
                      <a:pt x="36862" y="254127"/>
                    </a:lnTo>
                    <a:cubicBezTo>
                      <a:pt x="42767" y="254127"/>
                      <a:pt x="48006" y="257937"/>
                      <a:pt x="49530" y="263652"/>
                    </a:cubicBezTo>
                    <a:cubicBezTo>
                      <a:pt x="53626" y="279178"/>
                      <a:pt x="59817" y="293846"/>
                      <a:pt x="67723" y="307467"/>
                    </a:cubicBezTo>
                    <a:cubicBezTo>
                      <a:pt x="70676" y="312515"/>
                      <a:pt x="69628" y="318992"/>
                      <a:pt x="65532" y="323088"/>
                    </a:cubicBezTo>
                    <a:lnTo>
                      <a:pt x="48673" y="339947"/>
                    </a:lnTo>
                    <a:cubicBezTo>
                      <a:pt x="43529" y="345091"/>
                      <a:pt x="43529" y="353378"/>
                      <a:pt x="48673" y="358521"/>
                    </a:cubicBezTo>
                    <a:lnTo>
                      <a:pt x="79629" y="389477"/>
                    </a:lnTo>
                    <a:cubicBezTo>
                      <a:pt x="84773" y="394621"/>
                      <a:pt x="93059" y="394621"/>
                      <a:pt x="98203" y="389477"/>
                    </a:cubicBezTo>
                    <a:lnTo>
                      <a:pt x="115062" y="372618"/>
                    </a:lnTo>
                    <a:cubicBezTo>
                      <a:pt x="119158" y="368522"/>
                      <a:pt x="125635" y="367475"/>
                      <a:pt x="130683" y="370427"/>
                    </a:cubicBezTo>
                    <a:cubicBezTo>
                      <a:pt x="144209" y="378333"/>
                      <a:pt x="158877" y="384524"/>
                      <a:pt x="174498" y="388620"/>
                    </a:cubicBezTo>
                    <a:cubicBezTo>
                      <a:pt x="180118" y="390144"/>
                      <a:pt x="184023" y="395383"/>
                      <a:pt x="184023" y="401288"/>
                    </a:cubicBezTo>
                    <a:lnTo>
                      <a:pt x="184023" y="425006"/>
                    </a:lnTo>
                    <a:cubicBezTo>
                      <a:pt x="184023" y="432245"/>
                      <a:pt x="189929" y="438150"/>
                      <a:pt x="197168" y="438150"/>
                    </a:cubicBezTo>
                    <a:lnTo>
                      <a:pt x="240983" y="438150"/>
                    </a:lnTo>
                    <a:cubicBezTo>
                      <a:pt x="248222" y="438150"/>
                      <a:pt x="254127" y="432245"/>
                      <a:pt x="254127" y="425006"/>
                    </a:cubicBezTo>
                    <a:lnTo>
                      <a:pt x="254127" y="401288"/>
                    </a:lnTo>
                    <a:cubicBezTo>
                      <a:pt x="254127" y="395383"/>
                      <a:pt x="257937" y="390144"/>
                      <a:pt x="263652" y="388620"/>
                    </a:cubicBezTo>
                    <a:cubicBezTo>
                      <a:pt x="271272" y="386620"/>
                      <a:pt x="278606" y="384143"/>
                      <a:pt x="285750" y="381191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4839" name="Group 34838">
            <a:extLst>
              <a:ext uri="{FF2B5EF4-FFF2-40B4-BE49-F238E27FC236}">
                <a16:creationId xmlns:a16="http://schemas.microsoft.com/office/drawing/2014/main" id="{22EFB0F7-8F02-5A8C-BAD5-E87EA41F7865}"/>
              </a:ext>
            </a:extLst>
          </p:cNvPr>
          <p:cNvGrpSpPr/>
          <p:nvPr/>
        </p:nvGrpSpPr>
        <p:grpSpPr>
          <a:xfrm>
            <a:off x="7469904" y="4653755"/>
            <a:ext cx="379363" cy="379363"/>
            <a:chOff x="7416478" y="4400688"/>
            <a:chExt cx="412782" cy="412782"/>
          </a:xfrm>
        </p:grpSpPr>
        <p:sp>
          <p:nvSpPr>
            <p:cNvPr id="28685" name="Oval 28684">
              <a:extLst>
                <a:ext uri="{FF2B5EF4-FFF2-40B4-BE49-F238E27FC236}">
                  <a16:creationId xmlns:a16="http://schemas.microsoft.com/office/drawing/2014/main" id="{87C0D03A-75A0-5699-C1AA-D431E26350E6}"/>
                </a:ext>
              </a:extLst>
            </p:cNvPr>
            <p:cNvSpPr/>
            <p:nvPr/>
          </p:nvSpPr>
          <p:spPr bwMode="auto">
            <a:xfrm>
              <a:off x="7416478" y="4400688"/>
              <a:ext cx="412782" cy="41278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/>
              <a:endParaRPr lang="en-US">
                <a:latin typeface="Arial" charset="0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796E7D4-5953-4350-26B3-C2FA7AE1C3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90616" y="4484174"/>
              <a:ext cx="254706" cy="232873"/>
              <a:chOff x="4518196" y="1608770"/>
              <a:chExt cx="202728" cy="185351"/>
            </a:xfrm>
          </p:grpSpPr>
          <p:grpSp>
            <p:nvGrpSpPr>
              <p:cNvPr id="28" name="Graphic 8252">
                <a:extLst>
                  <a:ext uri="{FF2B5EF4-FFF2-40B4-BE49-F238E27FC236}">
                    <a16:creationId xmlns:a16="http://schemas.microsoft.com/office/drawing/2014/main" id="{46324AF3-A651-CC57-002D-6056BCA6ADF0}"/>
                  </a:ext>
                </a:extLst>
              </p:cNvPr>
              <p:cNvGrpSpPr/>
              <p:nvPr/>
            </p:nvGrpSpPr>
            <p:grpSpPr>
              <a:xfrm>
                <a:off x="4547157" y="1637731"/>
                <a:ext cx="173767" cy="115844"/>
                <a:chOff x="4547157" y="1637731"/>
                <a:chExt cx="173767" cy="115844"/>
              </a:xfrm>
              <a:noFill/>
            </p:grpSpPr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75103DAC-312D-52B0-E232-03783C5788DC}"/>
                    </a:ext>
                  </a:extLst>
                </p:cNvPr>
                <p:cNvSpPr/>
                <p:nvPr/>
              </p:nvSpPr>
              <p:spPr>
                <a:xfrm>
                  <a:off x="4547157" y="1643523"/>
                  <a:ext cx="167975" cy="110052"/>
                </a:xfrm>
                <a:custGeom>
                  <a:avLst/>
                  <a:gdLst>
                    <a:gd name="connsiteX0" fmla="*/ 167975 w 167975"/>
                    <a:gd name="connsiteY0" fmla="*/ 0 h 110052"/>
                    <a:gd name="connsiteX1" fmla="*/ 83988 w 167975"/>
                    <a:gd name="connsiteY1" fmla="*/ 104260 h 110052"/>
                    <a:gd name="connsiteX2" fmla="*/ 41994 w 167975"/>
                    <a:gd name="connsiteY2" fmla="*/ 57922 h 110052"/>
                    <a:gd name="connsiteX3" fmla="*/ 0 w 167975"/>
                    <a:gd name="connsiteY3" fmla="*/ 110052 h 110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7975" h="110052">
                      <a:moveTo>
                        <a:pt x="167975" y="0"/>
                      </a:moveTo>
                      <a:lnTo>
                        <a:pt x="83988" y="104260"/>
                      </a:lnTo>
                      <a:lnTo>
                        <a:pt x="41994" y="57922"/>
                      </a:lnTo>
                      <a:lnTo>
                        <a:pt x="0" y="110052"/>
                      </a:lnTo>
                    </a:path>
                  </a:pathLst>
                </a:custGeom>
                <a:noFill/>
                <a:ln w="9525" cap="rnd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675" name="Freeform: Shape 28674">
                  <a:extLst>
                    <a:ext uri="{FF2B5EF4-FFF2-40B4-BE49-F238E27FC236}">
                      <a16:creationId xmlns:a16="http://schemas.microsoft.com/office/drawing/2014/main" id="{1590D0F3-B09E-3954-74CF-478BF9E4D0C1}"/>
                    </a:ext>
                  </a:extLst>
                </p:cNvPr>
                <p:cNvSpPr/>
                <p:nvPr/>
              </p:nvSpPr>
              <p:spPr>
                <a:xfrm>
                  <a:off x="4686171" y="1637731"/>
                  <a:ext cx="34753" cy="34753"/>
                </a:xfrm>
                <a:custGeom>
                  <a:avLst/>
                  <a:gdLst>
                    <a:gd name="connsiteX0" fmla="*/ 0 w 34753"/>
                    <a:gd name="connsiteY0" fmla="*/ 5792 h 34753"/>
                    <a:gd name="connsiteX1" fmla="*/ 34753 w 34753"/>
                    <a:gd name="connsiteY1" fmla="*/ 0 h 34753"/>
                    <a:gd name="connsiteX2" fmla="*/ 34753 w 34753"/>
                    <a:gd name="connsiteY2" fmla="*/ 34753 h 34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753" h="34753">
                      <a:moveTo>
                        <a:pt x="0" y="5792"/>
                      </a:moveTo>
                      <a:lnTo>
                        <a:pt x="34753" y="0"/>
                      </a:lnTo>
                      <a:lnTo>
                        <a:pt x="34753" y="34753"/>
                      </a:lnTo>
                    </a:path>
                  </a:pathLst>
                </a:custGeom>
                <a:noFill/>
                <a:ln w="9525" cap="rnd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27871F5-8E01-BC4E-AA8F-B72DD55AC2B3}"/>
                  </a:ext>
                </a:extLst>
              </p:cNvPr>
              <p:cNvSpPr/>
              <p:nvPr/>
            </p:nvSpPr>
            <p:spPr>
              <a:xfrm>
                <a:off x="4518196" y="1608770"/>
                <a:ext cx="202728" cy="185351"/>
              </a:xfrm>
              <a:custGeom>
                <a:avLst/>
                <a:gdLst>
                  <a:gd name="connsiteX0" fmla="*/ 0 w 202728"/>
                  <a:gd name="connsiteY0" fmla="*/ 0 h 185351"/>
                  <a:gd name="connsiteX1" fmla="*/ 0 w 202728"/>
                  <a:gd name="connsiteY1" fmla="*/ 185352 h 185351"/>
                  <a:gd name="connsiteX2" fmla="*/ 202729 w 202728"/>
                  <a:gd name="connsiteY2" fmla="*/ 185352 h 18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2728" h="185351">
                    <a:moveTo>
                      <a:pt x="0" y="0"/>
                    </a:moveTo>
                    <a:lnTo>
                      <a:pt x="0" y="185352"/>
                    </a:lnTo>
                    <a:lnTo>
                      <a:pt x="202729" y="185352"/>
                    </a:lnTo>
                  </a:path>
                </a:pathLst>
              </a:custGeom>
              <a:noFill/>
              <a:ln w="9525" cap="rnd">
                <a:solidFill>
                  <a:schemeClr val="bg2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4838" name="Group 34837">
            <a:extLst>
              <a:ext uri="{FF2B5EF4-FFF2-40B4-BE49-F238E27FC236}">
                <a16:creationId xmlns:a16="http://schemas.microsoft.com/office/drawing/2014/main" id="{34E125FA-E9CA-CE9B-43F0-E619806AF51A}"/>
              </a:ext>
            </a:extLst>
          </p:cNvPr>
          <p:cNvGrpSpPr/>
          <p:nvPr/>
        </p:nvGrpSpPr>
        <p:grpSpPr>
          <a:xfrm>
            <a:off x="7469904" y="3613907"/>
            <a:ext cx="379363" cy="379363"/>
            <a:chOff x="7416478" y="3360840"/>
            <a:chExt cx="412782" cy="412782"/>
          </a:xfrm>
        </p:grpSpPr>
        <p:sp>
          <p:nvSpPr>
            <p:cNvPr id="28684" name="Oval 28683">
              <a:extLst>
                <a:ext uri="{FF2B5EF4-FFF2-40B4-BE49-F238E27FC236}">
                  <a16:creationId xmlns:a16="http://schemas.microsoft.com/office/drawing/2014/main" id="{53286927-1099-AE30-287E-4448BECEFF18}"/>
                </a:ext>
              </a:extLst>
            </p:cNvPr>
            <p:cNvSpPr/>
            <p:nvPr/>
          </p:nvSpPr>
          <p:spPr bwMode="auto">
            <a:xfrm>
              <a:off x="7416478" y="3360840"/>
              <a:ext cx="412782" cy="41278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8681" name="Group 28680">
              <a:extLst>
                <a:ext uri="{FF2B5EF4-FFF2-40B4-BE49-F238E27FC236}">
                  <a16:creationId xmlns:a16="http://schemas.microsoft.com/office/drawing/2014/main" id="{5E9AA740-C3E8-3457-2D4C-7A72EC936D6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76678" y="3445264"/>
              <a:ext cx="292383" cy="243934"/>
              <a:chOff x="5748337" y="3138487"/>
              <a:chExt cx="692085" cy="577404"/>
            </a:xfrm>
          </p:grpSpPr>
          <p:sp>
            <p:nvSpPr>
              <p:cNvPr id="28679" name="Freeform: Shape 28678">
                <a:extLst>
                  <a:ext uri="{FF2B5EF4-FFF2-40B4-BE49-F238E27FC236}">
                    <a16:creationId xmlns:a16="http://schemas.microsoft.com/office/drawing/2014/main" id="{F579E716-0B92-7863-5EB9-A9C5DA209B2B}"/>
                  </a:ext>
                </a:extLst>
              </p:cNvPr>
              <p:cNvSpPr/>
              <p:nvPr/>
            </p:nvSpPr>
            <p:spPr>
              <a:xfrm>
                <a:off x="5748337" y="3267931"/>
                <a:ext cx="516731" cy="447960"/>
              </a:xfrm>
              <a:custGeom>
                <a:avLst/>
                <a:gdLst>
                  <a:gd name="connsiteX0" fmla="*/ 516731 w 516731"/>
                  <a:gd name="connsiteY0" fmla="*/ 300038 h 447960"/>
                  <a:gd name="connsiteX1" fmla="*/ 345948 w 516731"/>
                  <a:gd name="connsiteY1" fmla="*/ 380524 h 447960"/>
                  <a:gd name="connsiteX2" fmla="*/ 124682 w 516731"/>
                  <a:gd name="connsiteY2" fmla="*/ 159258 h 447960"/>
                  <a:gd name="connsiteX3" fmla="*/ 183928 w 516731"/>
                  <a:gd name="connsiteY3" fmla="*/ 159258 h 447960"/>
                  <a:gd name="connsiteX4" fmla="*/ 92012 w 516731"/>
                  <a:gd name="connsiteY4" fmla="*/ 0 h 447960"/>
                  <a:gd name="connsiteX5" fmla="*/ 0 w 516731"/>
                  <a:gd name="connsiteY5" fmla="*/ 159258 h 447960"/>
                  <a:gd name="connsiteX6" fmla="*/ 57341 w 516731"/>
                  <a:gd name="connsiteY6" fmla="*/ 159258 h 447960"/>
                  <a:gd name="connsiteX7" fmla="*/ 346043 w 516731"/>
                  <a:gd name="connsiteY7" fmla="*/ 447961 h 44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6731" h="447960">
                    <a:moveTo>
                      <a:pt x="516731" y="300038"/>
                    </a:moveTo>
                    <a:cubicBezTo>
                      <a:pt x="476155" y="349187"/>
                      <a:pt x="414719" y="380524"/>
                      <a:pt x="345948" y="380524"/>
                    </a:cubicBezTo>
                    <a:cubicBezTo>
                      <a:pt x="223742" y="380524"/>
                      <a:pt x="124682" y="281464"/>
                      <a:pt x="124682" y="159258"/>
                    </a:cubicBezTo>
                    <a:lnTo>
                      <a:pt x="183928" y="159258"/>
                    </a:lnTo>
                    <a:lnTo>
                      <a:pt x="92012" y="0"/>
                    </a:lnTo>
                    <a:lnTo>
                      <a:pt x="0" y="159258"/>
                    </a:lnTo>
                    <a:lnTo>
                      <a:pt x="57341" y="159258"/>
                    </a:lnTo>
                    <a:cubicBezTo>
                      <a:pt x="57341" y="318707"/>
                      <a:pt x="186595" y="447961"/>
                      <a:pt x="346043" y="447961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680" name="Freeform: Shape 28679">
                <a:extLst>
                  <a:ext uri="{FF2B5EF4-FFF2-40B4-BE49-F238E27FC236}">
                    <a16:creationId xmlns:a16="http://schemas.microsoft.com/office/drawing/2014/main" id="{645D7621-4173-5E78-BA3B-AE6777122974}"/>
                  </a:ext>
                </a:extLst>
              </p:cNvPr>
              <p:cNvSpPr/>
              <p:nvPr/>
            </p:nvSpPr>
            <p:spPr>
              <a:xfrm>
                <a:off x="5923596" y="3138487"/>
                <a:ext cx="516826" cy="447960"/>
              </a:xfrm>
              <a:custGeom>
                <a:avLst/>
                <a:gdLst>
                  <a:gd name="connsiteX0" fmla="*/ 0 w 516826"/>
                  <a:gd name="connsiteY0" fmla="*/ 147923 h 447960"/>
                  <a:gd name="connsiteX1" fmla="*/ 170783 w 516826"/>
                  <a:gd name="connsiteY1" fmla="*/ 67437 h 447960"/>
                  <a:gd name="connsiteX2" fmla="*/ 392049 w 516826"/>
                  <a:gd name="connsiteY2" fmla="*/ 288703 h 447960"/>
                  <a:gd name="connsiteX3" fmla="*/ 332804 w 516826"/>
                  <a:gd name="connsiteY3" fmla="*/ 288703 h 447960"/>
                  <a:gd name="connsiteX4" fmla="*/ 424815 w 516826"/>
                  <a:gd name="connsiteY4" fmla="*/ 447961 h 447960"/>
                  <a:gd name="connsiteX5" fmla="*/ 516827 w 516826"/>
                  <a:gd name="connsiteY5" fmla="*/ 288703 h 447960"/>
                  <a:gd name="connsiteX6" fmla="*/ 459486 w 516826"/>
                  <a:gd name="connsiteY6" fmla="*/ 288703 h 447960"/>
                  <a:gd name="connsiteX7" fmla="*/ 170783 w 516826"/>
                  <a:gd name="connsiteY7" fmla="*/ 0 h 44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6826" h="447960">
                    <a:moveTo>
                      <a:pt x="0" y="147923"/>
                    </a:moveTo>
                    <a:cubicBezTo>
                      <a:pt x="40577" y="98774"/>
                      <a:pt x="102013" y="67437"/>
                      <a:pt x="170783" y="67437"/>
                    </a:cubicBezTo>
                    <a:cubicBezTo>
                      <a:pt x="292989" y="67437"/>
                      <a:pt x="392049" y="166497"/>
                      <a:pt x="392049" y="288703"/>
                    </a:cubicBezTo>
                    <a:lnTo>
                      <a:pt x="332804" y="288703"/>
                    </a:lnTo>
                    <a:lnTo>
                      <a:pt x="424815" y="447961"/>
                    </a:lnTo>
                    <a:lnTo>
                      <a:pt x="516827" y="288703"/>
                    </a:lnTo>
                    <a:lnTo>
                      <a:pt x="459486" y="288703"/>
                    </a:lnTo>
                    <a:cubicBezTo>
                      <a:pt x="459486" y="129254"/>
                      <a:pt x="330232" y="0"/>
                      <a:pt x="170783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4840" name="Group 34839">
            <a:extLst>
              <a:ext uri="{FF2B5EF4-FFF2-40B4-BE49-F238E27FC236}">
                <a16:creationId xmlns:a16="http://schemas.microsoft.com/office/drawing/2014/main" id="{76824CC1-1539-F91A-3E18-D040B805391C}"/>
              </a:ext>
            </a:extLst>
          </p:cNvPr>
          <p:cNvGrpSpPr/>
          <p:nvPr/>
        </p:nvGrpSpPr>
        <p:grpSpPr>
          <a:xfrm>
            <a:off x="868363" y="1764138"/>
            <a:ext cx="379812" cy="4038225"/>
            <a:chOff x="868363" y="1764138"/>
            <a:chExt cx="379812" cy="4038225"/>
          </a:xfrm>
        </p:grpSpPr>
        <p:sp>
          <p:nvSpPr>
            <p:cNvPr id="28689" name="TextBox 28688">
              <a:extLst>
                <a:ext uri="{FF2B5EF4-FFF2-40B4-BE49-F238E27FC236}">
                  <a16:creationId xmlns:a16="http://schemas.microsoft.com/office/drawing/2014/main" id="{62AF5320-3946-1941-FDAD-390E128466C3}"/>
                </a:ext>
              </a:extLst>
            </p:cNvPr>
            <p:cNvSpPr txBox="1"/>
            <p:nvPr/>
          </p:nvSpPr>
          <p:spPr>
            <a:xfrm>
              <a:off x="868363" y="4898493"/>
              <a:ext cx="37981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rIns="0" rtlCol="0">
              <a:noAutofit/>
            </a:bodyPr>
            <a:lstStyle/>
            <a:p>
              <a:pPr algn="r"/>
              <a:r>
                <a:rPr lang="en-US" sz="1200" dirty="0">
                  <a:solidFill>
                    <a:schemeClr val="tx2"/>
                  </a:solidFill>
                </a:rPr>
                <a:t>-10%</a:t>
              </a:r>
            </a:p>
          </p:txBody>
        </p:sp>
        <p:sp>
          <p:nvSpPr>
            <p:cNvPr id="34817" name="TextBox 34816">
              <a:extLst>
                <a:ext uri="{FF2B5EF4-FFF2-40B4-BE49-F238E27FC236}">
                  <a16:creationId xmlns:a16="http://schemas.microsoft.com/office/drawing/2014/main" id="{B1A2C7AF-D61F-EE96-39F4-7DF95EF96657}"/>
                </a:ext>
              </a:extLst>
            </p:cNvPr>
            <p:cNvSpPr txBox="1"/>
            <p:nvPr/>
          </p:nvSpPr>
          <p:spPr>
            <a:xfrm>
              <a:off x="868363" y="5525364"/>
              <a:ext cx="37981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rIns="0" rtlCol="0">
              <a:noAutofit/>
            </a:bodyPr>
            <a:lstStyle/>
            <a:p>
              <a:pPr algn="r"/>
              <a:r>
                <a:rPr lang="en-US" sz="1200" dirty="0">
                  <a:solidFill>
                    <a:schemeClr val="tx2"/>
                  </a:solidFill>
                </a:rPr>
                <a:t>-15%</a:t>
              </a:r>
            </a:p>
          </p:txBody>
        </p:sp>
        <p:sp>
          <p:nvSpPr>
            <p:cNvPr id="34820" name="TextBox 34819">
              <a:extLst>
                <a:ext uri="{FF2B5EF4-FFF2-40B4-BE49-F238E27FC236}">
                  <a16:creationId xmlns:a16="http://schemas.microsoft.com/office/drawing/2014/main" id="{C7FC6D1B-0896-4A7E-0D16-D7B3FD1F346D}"/>
                </a:ext>
              </a:extLst>
            </p:cNvPr>
            <p:cNvSpPr txBox="1"/>
            <p:nvPr/>
          </p:nvSpPr>
          <p:spPr>
            <a:xfrm>
              <a:off x="868363" y="3644751"/>
              <a:ext cx="37981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rIns="0" rtlCol="0">
              <a:noAutofit/>
            </a:bodyPr>
            <a:lstStyle/>
            <a:p>
              <a:pPr algn="r"/>
              <a:r>
                <a:rPr lang="en-US" sz="1200" dirty="0">
                  <a:solidFill>
                    <a:schemeClr val="tx2"/>
                  </a:solidFill>
                </a:rPr>
                <a:t>0%</a:t>
              </a:r>
            </a:p>
          </p:txBody>
        </p:sp>
        <p:sp>
          <p:nvSpPr>
            <p:cNvPr id="34822" name="TextBox 34821">
              <a:extLst>
                <a:ext uri="{FF2B5EF4-FFF2-40B4-BE49-F238E27FC236}">
                  <a16:creationId xmlns:a16="http://schemas.microsoft.com/office/drawing/2014/main" id="{1FFC931A-CCC1-FB3B-F519-548FBAE8CA9C}"/>
                </a:ext>
              </a:extLst>
            </p:cNvPr>
            <p:cNvSpPr txBox="1"/>
            <p:nvPr/>
          </p:nvSpPr>
          <p:spPr>
            <a:xfrm>
              <a:off x="868363" y="4271622"/>
              <a:ext cx="37981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rIns="0" rtlCol="0">
              <a:noAutofit/>
            </a:bodyPr>
            <a:lstStyle/>
            <a:p>
              <a:pPr algn="r"/>
              <a:r>
                <a:rPr lang="en-US" sz="1200" dirty="0">
                  <a:solidFill>
                    <a:schemeClr val="tx2"/>
                  </a:solidFill>
                </a:rPr>
                <a:t>-5%</a:t>
              </a:r>
            </a:p>
          </p:txBody>
        </p:sp>
        <p:sp>
          <p:nvSpPr>
            <p:cNvPr id="34823" name="TextBox 34822">
              <a:extLst>
                <a:ext uri="{FF2B5EF4-FFF2-40B4-BE49-F238E27FC236}">
                  <a16:creationId xmlns:a16="http://schemas.microsoft.com/office/drawing/2014/main" id="{88A6A4A1-F325-069C-47D8-E2A733A98130}"/>
                </a:ext>
              </a:extLst>
            </p:cNvPr>
            <p:cNvSpPr txBox="1"/>
            <p:nvPr/>
          </p:nvSpPr>
          <p:spPr>
            <a:xfrm>
              <a:off x="868363" y="3017880"/>
              <a:ext cx="37981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rIns="0" rtlCol="0">
              <a:noAutofit/>
            </a:bodyPr>
            <a:lstStyle/>
            <a:p>
              <a:pPr algn="r"/>
              <a:r>
                <a:rPr lang="en-US" sz="1200" dirty="0">
                  <a:solidFill>
                    <a:schemeClr val="tx2"/>
                  </a:solidFill>
                </a:rPr>
                <a:t>5%</a:t>
              </a:r>
            </a:p>
          </p:txBody>
        </p:sp>
        <p:sp>
          <p:nvSpPr>
            <p:cNvPr id="34824" name="TextBox 34823">
              <a:extLst>
                <a:ext uri="{FF2B5EF4-FFF2-40B4-BE49-F238E27FC236}">
                  <a16:creationId xmlns:a16="http://schemas.microsoft.com/office/drawing/2014/main" id="{DBE6E88B-65D2-E576-0B91-A048F0D67A3B}"/>
                </a:ext>
              </a:extLst>
            </p:cNvPr>
            <p:cNvSpPr txBox="1"/>
            <p:nvPr/>
          </p:nvSpPr>
          <p:spPr>
            <a:xfrm>
              <a:off x="868363" y="2391009"/>
              <a:ext cx="37981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rIns="0" rtlCol="0">
              <a:noAutofit/>
            </a:bodyPr>
            <a:lstStyle/>
            <a:p>
              <a:pPr algn="r"/>
              <a:r>
                <a:rPr lang="en-US" sz="1200" dirty="0">
                  <a:solidFill>
                    <a:schemeClr val="tx2"/>
                  </a:solidFill>
                </a:rPr>
                <a:t>10%</a:t>
              </a:r>
            </a:p>
          </p:txBody>
        </p:sp>
        <p:sp>
          <p:nvSpPr>
            <p:cNvPr id="34825" name="TextBox 34824">
              <a:extLst>
                <a:ext uri="{FF2B5EF4-FFF2-40B4-BE49-F238E27FC236}">
                  <a16:creationId xmlns:a16="http://schemas.microsoft.com/office/drawing/2014/main" id="{27EBFA37-E97D-9AEF-CC16-AAD4EE499085}"/>
                </a:ext>
              </a:extLst>
            </p:cNvPr>
            <p:cNvSpPr txBox="1"/>
            <p:nvPr/>
          </p:nvSpPr>
          <p:spPr>
            <a:xfrm>
              <a:off x="868363" y="1764138"/>
              <a:ext cx="37981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rIns="0" rtlCol="0">
              <a:noAutofit/>
            </a:bodyPr>
            <a:lstStyle/>
            <a:p>
              <a:pPr algn="r"/>
              <a:r>
                <a:rPr lang="en-US" sz="1200" dirty="0">
                  <a:solidFill>
                    <a:schemeClr val="tx2"/>
                  </a:solidFill>
                </a:rPr>
                <a:t>15%</a:t>
              </a:r>
            </a:p>
          </p:txBody>
        </p:sp>
      </p:grpSp>
      <p:grpSp>
        <p:nvGrpSpPr>
          <p:cNvPr id="34835" name="Group 34834">
            <a:extLst>
              <a:ext uri="{FF2B5EF4-FFF2-40B4-BE49-F238E27FC236}">
                <a16:creationId xmlns:a16="http://schemas.microsoft.com/office/drawing/2014/main" id="{773978CC-2F08-4355-6F4C-3DF6B4249A0C}"/>
              </a:ext>
            </a:extLst>
          </p:cNvPr>
          <p:cNvGrpSpPr/>
          <p:nvPr/>
        </p:nvGrpSpPr>
        <p:grpSpPr>
          <a:xfrm>
            <a:off x="1303020" y="5762853"/>
            <a:ext cx="5813662" cy="207394"/>
            <a:chOff x="4853949" y="297180"/>
            <a:chExt cx="7351244" cy="283594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34826" name="Arrow: Pentagon 34825">
              <a:extLst>
                <a:ext uri="{FF2B5EF4-FFF2-40B4-BE49-F238E27FC236}">
                  <a16:creationId xmlns:a16="http://schemas.microsoft.com/office/drawing/2014/main" id="{5697DA99-3EC1-78FD-9552-41C441DFFB35}"/>
                </a:ext>
              </a:extLst>
            </p:cNvPr>
            <p:cNvSpPr/>
            <p:nvPr/>
          </p:nvSpPr>
          <p:spPr bwMode="auto">
            <a:xfrm>
              <a:off x="4853949" y="297180"/>
              <a:ext cx="806206" cy="283594"/>
            </a:xfrm>
            <a:prstGeom prst="homePlate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rPr>
                <a:t>1950s</a:t>
              </a:r>
            </a:p>
          </p:txBody>
        </p:sp>
        <p:sp>
          <p:nvSpPr>
            <p:cNvPr id="34827" name="Arrow: Chevron 34826">
              <a:extLst>
                <a:ext uri="{FF2B5EF4-FFF2-40B4-BE49-F238E27FC236}">
                  <a16:creationId xmlns:a16="http://schemas.microsoft.com/office/drawing/2014/main" id="{C8A954D1-5278-FD2B-BC27-2F34D0CD5994}"/>
                </a:ext>
              </a:extLst>
            </p:cNvPr>
            <p:cNvSpPr/>
            <p:nvPr/>
          </p:nvSpPr>
          <p:spPr bwMode="auto">
            <a:xfrm>
              <a:off x="5513934" y="297180"/>
              <a:ext cx="1104900" cy="283594"/>
            </a:xfrm>
            <a:prstGeom prst="chevron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rPr>
                <a:t>1960s</a:t>
              </a:r>
            </a:p>
          </p:txBody>
        </p:sp>
        <p:sp>
          <p:nvSpPr>
            <p:cNvPr id="34829" name="Arrow: Chevron 34828">
              <a:extLst>
                <a:ext uri="{FF2B5EF4-FFF2-40B4-BE49-F238E27FC236}">
                  <a16:creationId xmlns:a16="http://schemas.microsoft.com/office/drawing/2014/main" id="{CE8E898B-469C-96F5-1924-88B54BE8726E}"/>
                </a:ext>
              </a:extLst>
            </p:cNvPr>
            <p:cNvSpPr/>
            <p:nvPr/>
          </p:nvSpPr>
          <p:spPr bwMode="auto">
            <a:xfrm>
              <a:off x="6472614" y="297180"/>
              <a:ext cx="1104900" cy="283594"/>
            </a:xfrm>
            <a:prstGeom prst="chevron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rPr>
                <a:t>1970s</a:t>
              </a:r>
            </a:p>
          </p:txBody>
        </p:sp>
        <p:sp>
          <p:nvSpPr>
            <p:cNvPr id="34830" name="Arrow: Chevron 34829">
              <a:extLst>
                <a:ext uri="{FF2B5EF4-FFF2-40B4-BE49-F238E27FC236}">
                  <a16:creationId xmlns:a16="http://schemas.microsoft.com/office/drawing/2014/main" id="{308B41F3-929F-06D1-B4A1-1F6C260857ED}"/>
                </a:ext>
              </a:extLst>
            </p:cNvPr>
            <p:cNvSpPr/>
            <p:nvPr/>
          </p:nvSpPr>
          <p:spPr bwMode="auto">
            <a:xfrm>
              <a:off x="7431294" y="297180"/>
              <a:ext cx="1104900" cy="283594"/>
            </a:xfrm>
            <a:prstGeom prst="chevron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rPr>
                <a:t>1980s</a:t>
              </a:r>
            </a:p>
          </p:txBody>
        </p:sp>
        <p:sp>
          <p:nvSpPr>
            <p:cNvPr id="34831" name="Arrow: Chevron 34830">
              <a:extLst>
                <a:ext uri="{FF2B5EF4-FFF2-40B4-BE49-F238E27FC236}">
                  <a16:creationId xmlns:a16="http://schemas.microsoft.com/office/drawing/2014/main" id="{F65A16E5-AD7E-E18E-0E89-8E37E6DB8E53}"/>
                </a:ext>
              </a:extLst>
            </p:cNvPr>
            <p:cNvSpPr/>
            <p:nvPr/>
          </p:nvSpPr>
          <p:spPr bwMode="auto">
            <a:xfrm>
              <a:off x="8389974" y="297180"/>
              <a:ext cx="1104900" cy="283594"/>
            </a:xfrm>
            <a:prstGeom prst="chevron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rPr>
                <a:t>1990s</a:t>
              </a:r>
            </a:p>
          </p:txBody>
        </p:sp>
        <p:sp>
          <p:nvSpPr>
            <p:cNvPr id="34832" name="Arrow: Chevron 34831">
              <a:extLst>
                <a:ext uri="{FF2B5EF4-FFF2-40B4-BE49-F238E27FC236}">
                  <a16:creationId xmlns:a16="http://schemas.microsoft.com/office/drawing/2014/main" id="{9B7D67F8-6912-6451-47E1-07338D5BEFCB}"/>
                </a:ext>
              </a:extLst>
            </p:cNvPr>
            <p:cNvSpPr/>
            <p:nvPr/>
          </p:nvSpPr>
          <p:spPr bwMode="auto">
            <a:xfrm>
              <a:off x="9348654" y="297180"/>
              <a:ext cx="1104900" cy="283594"/>
            </a:xfrm>
            <a:prstGeom prst="chevron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rPr>
                <a:t>2000s</a:t>
              </a:r>
            </a:p>
          </p:txBody>
        </p:sp>
        <p:sp>
          <p:nvSpPr>
            <p:cNvPr id="34833" name="Arrow: Chevron 34832">
              <a:extLst>
                <a:ext uri="{FF2B5EF4-FFF2-40B4-BE49-F238E27FC236}">
                  <a16:creationId xmlns:a16="http://schemas.microsoft.com/office/drawing/2014/main" id="{768633EE-E481-2F1B-A28D-2B48CB3F7F7F}"/>
                </a:ext>
              </a:extLst>
            </p:cNvPr>
            <p:cNvSpPr/>
            <p:nvPr/>
          </p:nvSpPr>
          <p:spPr bwMode="auto">
            <a:xfrm>
              <a:off x="10307334" y="297180"/>
              <a:ext cx="1104900" cy="283594"/>
            </a:xfrm>
            <a:prstGeom prst="chevron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rPr>
                <a:t>2010s</a:t>
              </a:r>
            </a:p>
          </p:txBody>
        </p:sp>
        <p:sp>
          <p:nvSpPr>
            <p:cNvPr id="34834" name="Arrow: Chevron 34833">
              <a:extLst>
                <a:ext uri="{FF2B5EF4-FFF2-40B4-BE49-F238E27FC236}">
                  <a16:creationId xmlns:a16="http://schemas.microsoft.com/office/drawing/2014/main" id="{A74CCEE8-1454-C4C4-0012-3E5555C327DF}"/>
                </a:ext>
              </a:extLst>
            </p:cNvPr>
            <p:cNvSpPr/>
            <p:nvPr/>
          </p:nvSpPr>
          <p:spPr bwMode="auto">
            <a:xfrm>
              <a:off x="11266016" y="297180"/>
              <a:ext cx="939177" cy="283594"/>
            </a:xfrm>
            <a:prstGeom prst="chevron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rPr>
                <a:t>2020s</a:t>
              </a:r>
            </a:p>
          </p:txBody>
        </p:sp>
      </p:grpSp>
      <p:sp>
        <p:nvSpPr>
          <p:cNvPr id="34841" name="TextBox 34840">
            <a:extLst>
              <a:ext uri="{FF2B5EF4-FFF2-40B4-BE49-F238E27FC236}">
                <a16:creationId xmlns:a16="http://schemas.microsoft.com/office/drawing/2014/main" id="{67A6FB7A-ACBB-A6F6-A52D-12CF26B9631F}"/>
              </a:ext>
            </a:extLst>
          </p:cNvPr>
          <p:cNvSpPr txBox="1"/>
          <p:nvPr/>
        </p:nvSpPr>
        <p:spPr>
          <a:xfrm>
            <a:off x="687388" y="6375400"/>
            <a:ext cx="3105337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Source: BEA, SF Fed, Morgan Stanley Research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E92985-3D03-EAE1-C509-B9E10FE32140}"/>
              </a:ext>
            </a:extLst>
          </p:cNvPr>
          <p:cNvSpPr/>
          <p:nvPr/>
        </p:nvSpPr>
        <p:spPr bwMode="auto">
          <a:xfrm>
            <a:off x="1228254" y="6002767"/>
            <a:ext cx="3038946" cy="1722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*Information and Communications Technology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3EF8467F-0A94-BC71-17B0-5F3CF865FC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8363" y="144463"/>
            <a:ext cx="11120437" cy="747712"/>
          </a:xfrm>
        </p:spPr>
        <p:txBody>
          <a:bodyPr/>
          <a:lstStyle/>
          <a:p>
            <a:r>
              <a:rPr lang="en-US" altLang="en-US" dirty="0"/>
              <a:t>Labor supply demand imbalance</a:t>
            </a:r>
          </a:p>
        </p:txBody>
      </p:sp>
      <p:sp>
        <p:nvSpPr>
          <p:cNvPr id="30723" name="Slide Number Placeholder 4">
            <a:extLst>
              <a:ext uri="{FF2B5EF4-FFF2-40B4-BE49-F238E27FC236}">
                <a16:creationId xmlns:a16="http://schemas.microsoft.com/office/drawing/2014/main" id="{51BEC94E-9B89-DF3E-A970-C01A8F077E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01450" y="6391275"/>
            <a:ext cx="387350" cy="246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C937B48-4F55-4662-9F6E-84E4BF4D0BBC}" type="slidenum">
              <a:rPr lang="en-US" altLang="en-US"/>
              <a:pPr/>
              <a:t>21</a:t>
            </a:fld>
            <a:endParaRPr lang="en-US" alt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F37FA00-5D0B-C055-AE01-6ED8C88A3B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8363" y="1157288"/>
            <a:ext cx="11120437" cy="400050"/>
          </a:xfrm>
        </p:spPr>
        <p:txBody>
          <a:bodyPr/>
          <a:lstStyle/>
          <a:p>
            <a:r>
              <a:rPr lang="en-US" dirty="0">
                <a:sym typeface="Arial"/>
              </a:rPr>
              <a:t>Number of unemployed persons per job opening, seasonally adjusted</a:t>
            </a:r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B47256-EC4A-11E8-9758-865E1DC80C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8363" y="6405903"/>
            <a:ext cx="9151937" cy="230886"/>
          </a:xfrm>
        </p:spPr>
        <p:txBody>
          <a:bodyPr/>
          <a:lstStyle/>
          <a:p>
            <a:r>
              <a:rPr lang="en-US" dirty="0"/>
              <a:t>Source: 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U.S. Bureau of Labor Statistics</a:t>
            </a:r>
            <a:endParaRPr lang="en-US" dirty="0"/>
          </a:p>
        </p:txBody>
      </p:sp>
      <p:grpSp>
        <p:nvGrpSpPr>
          <p:cNvPr id="30958" name="Group 30957">
            <a:extLst>
              <a:ext uri="{FF2B5EF4-FFF2-40B4-BE49-F238E27FC236}">
                <a16:creationId xmlns:a16="http://schemas.microsoft.com/office/drawing/2014/main" id="{1A2FFF83-8C0D-50DA-1E40-5B44BBE319E7}"/>
              </a:ext>
            </a:extLst>
          </p:cNvPr>
          <p:cNvGrpSpPr/>
          <p:nvPr/>
        </p:nvGrpSpPr>
        <p:grpSpPr>
          <a:xfrm>
            <a:off x="868363" y="1771651"/>
            <a:ext cx="10639902" cy="3976638"/>
            <a:chOff x="868363" y="1771651"/>
            <a:chExt cx="10639902" cy="3976638"/>
          </a:xfrm>
        </p:grpSpPr>
        <p:sp>
          <p:nvSpPr>
            <p:cNvPr id="30953" name="Oval 30952">
              <a:extLst>
                <a:ext uri="{FF2B5EF4-FFF2-40B4-BE49-F238E27FC236}">
                  <a16:creationId xmlns:a16="http://schemas.microsoft.com/office/drawing/2014/main" id="{347DAC58-E49A-5770-55D0-0827C3075985}"/>
                </a:ext>
              </a:extLst>
            </p:cNvPr>
            <p:cNvSpPr/>
            <p:nvPr/>
          </p:nvSpPr>
          <p:spPr bwMode="auto">
            <a:xfrm>
              <a:off x="10817747" y="4722944"/>
              <a:ext cx="456732" cy="45673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41275" cap="rnd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Arial" charset="0"/>
              </a:endParaRPr>
            </a:p>
          </p:txBody>
        </p:sp>
        <p:grpSp>
          <p:nvGrpSpPr>
            <p:cNvPr id="30926" name="Graphic 12">
              <a:extLst>
                <a:ext uri="{FF2B5EF4-FFF2-40B4-BE49-F238E27FC236}">
                  <a16:creationId xmlns:a16="http://schemas.microsoft.com/office/drawing/2014/main" id="{8B0CBBDF-83FC-E0CC-39D6-171FF0773F6D}"/>
                </a:ext>
              </a:extLst>
            </p:cNvPr>
            <p:cNvGrpSpPr/>
            <p:nvPr/>
          </p:nvGrpSpPr>
          <p:grpSpPr>
            <a:xfrm>
              <a:off x="868363" y="5440513"/>
              <a:ext cx="10639902" cy="307776"/>
              <a:chOff x="3166322" y="4897755"/>
              <a:chExt cx="6096336" cy="287642"/>
            </a:xfrm>
            <a:solidFill>
              <a:srgbClr val="000000"/>
            </a:solidFill>
          </p:grpSpPr>
          <p:sp>
            <p:nvSpPr>
              <p:cNvPr id="30927" name="TextBox 30926">
                <a:extLst>
                  <a:ext uri="{FF2B5EF4-FFF2-40B4-BE49-F238E27FC236}">
                    <a16:creationId xmlns:a16="http://schemas.microsoft.com/office/drawing/2014/main" id="{0E2C56A6-41E0-F8E6-B97F-78F24358CBBE}"/>
                  </a:ext>
                </a:extLst>
              </p:cNvPr>
              <p:cNvSpPr txBox="1"/>
              <p:nvPr/>
            </p:nvSpPr>
            <p:spPr>
              <a:xfrm>
                <a:off x="3166322" y="4897755"/>
                <a:ext cx="544124" cy="287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spc="0" baseline="0" dirty="0">
                    <a:ln/>
                    <a:solidFill>
                      <a:schemeClr val="tx2"/>
                    </a:solidFill>
                    <a:latin typeface="+mj-lt"/>
                    <a:cs typeface="Calibri"/>
                    <a:sym typeface="Calibri"/>
                    <a:rtl val="0"/>
                  </a:rPr>
                  <a:t>2009</a:t>
                </a:r>
              </a:p>
            </p:txBody>
          </p:sp>
          <p:sp>
            <p:nvSpPr>
              <p:cNvPr id="30928" name="TextBox 30927">
                <a:extLst>
                  <a:ext uri="{FF2B5EF4-FFF2-40B4-BE49-F238E27FC236}">
                    <a16:creationId xmlns:a16="http://schemas.microsoft.com/office/drawing/2014/main" id="{00B1CF24-70BE-5DDB-79B5-1D37CCB6EBD5}"/>
                  </a:ext>
                </a:extLst>
              </p:cNvPr>
              <p:cNvSpPr txBox="1"/>
              <p:nvPr/>
            </p:nvSpPr>
            <p:spPr>
              <a:xfrm>
                <a:off x="4189987" y="4897755"/>
                <a:ext cx="544124" cy="2876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spc="0" baseline="0" dirty="0">
                    <a:ln/>
                    <a:solidFill>
                      <a:schemeClr val="tx2"/>
                    </a:solidFill>
                    <a:latin typeface="+mj-lt"/>
                    <a:cs typeface="Calibri"/>
                    <a:sym typeface="Calibri"/>
                    <a:rtl val="0"/>
                  </a:rPr>
                  <a:t>2012</a:t>
                </a:r>
              </a:p>
            </p:txBody>
          </p:sp>
          <p:sp>
            <p:nvSpPr>
              <p:cNvPr id="30929" name="TextBox 30928">
                <a:extLst>
                  <a:ext uri="{FF2B5EF4-FFF2-40B4-BE49-F238E27FC236}">
                    <a16:creationId xmlns:a16="http://schemas.microsoft.com/office/drawing/2014/main" id="{239A88D1-F0C0-08FA-AD2F-BA876F7DBBC5}"/>
                  </a:ext>
                </a:extLst>
              </p:cNvPr>
              <p:cNvSpPr txBox="1"/>
              <p:nvPr/>
            </p:nvSpPr>
            <p:spPr>
              <a:xfrm>
                <a:off x="5326672" y="4897755"/>
                <a:ext cx="544124" cy="2876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spc="0" baseline="0" dirty="0">
                    <a:ln/>
                    <a:solidFill>
                      <a:schemeClr val="tx2"/>
                    </a:solidFill>
                    <a:latin typeface="+mj-lt"/>
                    <a:cs typeface="Calibri"/>
                    <a:sym typeface="Calibri"/>
                    <a:rtl val="0"/>
                  </a:rPr>
                  <a:t>2015</a:t>
                </a:r>
              </a:p>
            </p:txBody>
          </p:sp>
          <p:sp>
            <p:nvSpPr>
              <p:cNvPr id="30930" name="TextBox 30929">
                <a:extLst>
                  <a:ext uri="{FF2B5EF4-FFF2-40B4-BE49-F238E27FC236}">
                    <a16:creationId xmlns:a16="http://schemas.microsoft.com/office/drawing/2014/main" id="{E3140C43-18DC-79F5-4645-FAF51DE5EFA0}"/>
                  </a:ext>
                </a:extLst>
              </p:cNvPr>
              <p:cNvSpPr txBox="1"/>
              <p:nvPr/>
            </p:nvSpPr>
            <p:spPr>
              <a:xfrm>
                <a:off x="6463358" y="4897755"/>
                <a:ext cx="544124" cy="2876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spc="0" baseline="0" dirty="0">
                    <a:ln/>
                    <a:solidFill>
                      <a:schemeClr val="tx2"/>
                    </a:solidFill>
                    <a:latin typeface="+mj-lt"/>
                    <a:cs typeface="Calibri"/>
                    <a:sym typeface="Calibri"/>
                    <a:rtl val="0"/>
                  </a:rPr>
                  <a:t>2018</a:t>
                </a:r>
              </a:p>
            </p:txBody>
          </p:sp>
          <p:sp>
            <p:nvSpPr>
              <p:cNvPr id="30931" name="TextBox 30930">
                <a:extLst>
                  <a:ext uri="{FF2B5EF4-FFF2-40B4-BE49-F238E27FC236}">
                    <a16:creationId xmlns:a16="http://schemas.microsoft.com/office/drawing/2014/main" id="{BCCF4474-4166-8320-91F3-4437CA755513}"/>
                  </a:ext>
                </a:extLst>
              </p:cNvPr>
              <p:cNvSpPr txBox="1"/>
              <p:nvPr/>
            </p:nvSpPr>
            <p:spPr>
              <a:xfrm>
                <a:off x="7600043" y="4897755"/>
                <a:ext cx="544124" cy="2876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spc="0" baseline="0" dirty="0">
                    <a:ln/>
                    <a:solidFill>
                      <a:schemeClr val="tx2"/>
                    </a:solidFill>
                    <a:latin typeface="+mj-lt"/>
                    <a:cs typeface="Calibri"/>
                    <a:sym typeface="Calibri"/>
                    <a:rtl val="0"/>
                  </a:rPr>
                  <a:t>2021</a:t>
                </a:r>
              </a:p>
            </p:txBody>
          </p:sp>
          <p:sp>
            <p:nvSpPr>
              <p:cNvPr id="30932" name="TextBox 30931">
                <a:extLst>
                  <a:ext uri="{FF2B5EF4-FFF2-40B4-BE49-F238E27FC236}">
                    <a16:creationId xmlns:a16="http://schemas.microsoft.com/office/drawing/2014/main" id="{11388265-77D6-4605-6426-4A2748526798}"/>
                  </a:ext>
                </a:extLst>
              </p:cNvPr>
              <p:cNvSpPr txBox="1"/>
              <p:nvPr/>
            </p:nvSpPr>
            <p:spPr>
              <a:xfrm>
                <a:off x="8718534" y="4897755"/>
                <a:ext cx="544124" cy="2876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spc="0" baseline="0" dirty="0">
                    <a:ln/>
                    <a:solidFill>
                      <a:schemeClr val="tx2"/>
                    </a:solidFill>
                    <a:latin typeface="+mj-lt"/>
                    <a:cs typeface="Calibri"/>
                    <a:sym typeface="Calibri"/>
                    <a:rtl val="0"/>
                  </a:rPr>
                  <a:t>2024</a:t>
                </a:r>
              </a:p>
            </p:txBody>
          </p:sp>
        </p:grpSp>
        <p:grpSp>
          <p:nvGrpSpPr>
            <p:cNvPr id="30933" name="Graphic 12">
              <a:extLst>
                <a:ext uri="{FF2B5EF4-FFF2-40B4-BE49-F238E27FC236}">
                  <a16:creationId xmlns:a16="http://schemas.microsoft.com/office/drawing/2014/main" id="{68985B9B-BCFC-DF1F-3075-E0B27C54DB01}"/>
                </a:ext>
              </a:extLst>
            </p:cNvPr>
            <p:cNvGrpSpPr/>
            <p:nvPr/>
          </p:nvGrpSpPr>
          <p:grpSpPr>
            <a:xfrm>
              <a:off x="889210" y="1771651"/>
              <a:ext cx="495754" cy="3794507"/>
              <a:chOff x="3042285" y="1516380"/>
              <a:chExt cx="284052" cy="3546277"/>
            </a:xfrm>
            <a:solidFill>
              <a:srgbClr val="000000"/>
            </a:solidFill>
          </p:grpSpPr>
          <p:sp>
            <p:nvSpPr>
              <p:cNvPr id="30934" name="TextBox 30933">
                <a:extLst>
                  <a:ext uri="{FF2B5EF4-FFF2-40B4-BE49-F238E27FC236}">
                    <a16:creationId xmlns:a16="http://schemas.microsoft.com/office/drawing/2014/main" id="{A5E322A5-6A8E-4D85-10BB-B12B03244975}"/>
                  </a:ext>
                </a:extLst>
              </p:cNvPr>
              <p:cNvSpPr txBox="1"/>
              <p:nvPr/>
            </p:nvSpPr>
            <p:spPr>
              <a:xfrm>
                <a:off x="3042285" y="4754880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spc="0" baseline="0">
                    <a:ln/>
                    <a:solidFill>
                      <a:schemeClr val="tx2"/>
                    </a:solidFill>
                    <a:latin typeface="+mj-lt"/>
                    <a:cs typeface="Calibri"/>
                    <a:sym typeface="Calibri"/>
                    <a:rtl val="0"/>
                  </a:rPr>
                  <a:t>0</a:t>
                </a:r>
              </a:p>
            </p:txBody>
          </p:sp>
          <p:sp>
            <p:nvSpPr>
              <p:cNvPr id="30935" name="TextBox 30934">
                <a:extLst>
                  <a:ext uri="{FF2B5EF4-FFF2-40B4-BE49-F238E27FC236}">
                    <a16:creationId xmlns:a16="http://schemas.microsoft.com/office/drawing/2014/main" id="{708FA602-224A-01DA-AD7F-6A7D82962DCD}"/>
                  </a:ext>
                </a:extLst>
              </p:cNvPr>
              <p:cNvSpPr txBox="1"/>
              <p:nvPr/>
            </p:nvSpPr>
            <p:spPr>
              <a:xfrm>
                <a:off x="3042285" y="4288155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spc="0" baseline="0">
                    <a:ln/>
                    <a:solidFill>
                      <a:schemeClr val="tx2"/>
                    </a:solidFill>
                    <a:latin typeface="+mj-lt"/>
                    <a:cs typeface="Calibri"/>
                    <a:sym typeface="Calibri"/>
                    <a:rtl val="0"/>
                  </a:rPr>
                  <a:t>1</a:t>
                </a:r>
              </a:p>
            </p:txBody>
          </p:sp>
          <p:sp>
            <p:nvSpPr>
              <p:cNvPr id="30936" name="TextBox 30935">
                <a:extLst>
                  <a:ext uri="{FF2B5EF4-FFF2-40B4-BE49-F238E27FC236}">
                    <a16:creationId xmlns:a16="http://schemas.microsoft.com/office/drawing/2014/main" id="{A40652CD-7EA6-8E73-07E5-3FE4EAC9D3AB}"/>
                  </a:ext>
                </a:extLst>
              </p:cNvPr>
              <p:cNvSpPr txBox="1"/>
              <p:nvPr/>
            </p:nvSpPr>
            <p:spPr>
              <a:xfrm>
                <a:off x="3042285" y="3830955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spc="0" baseline="0" dirty="0">
                    <a:ln/>
                    <a:solidFill>
                      <a:schemeClr val="tx2"/>
                    </a:solidFill>
                    <a:latin typeface="+mj-lt"/>
                    <a:cs typeface="Calibri"/>
                    <a:sym typeface="Calibri"/>
                    <a:rtl val="0"/>
                  </a:rPr>
                  <a:t>2</a:t>
                </a:r>
              </a:p>
            </p:txBody>
          </p:sp>
          <p:sp>
            <p:nvSpPr>
              <p:cNvPr id="30937" name="TextBox 30936">
                <a:extLst>
                  <a:ext uri="{FF2B5EF4-FFF2-40B4-BE49-F238E27FC236}">
                    <a16:creationId xmlns:a16="http://schemas.microsoft.com/office/drawing/2014/main" id="{3775A2E8-F850-EDBA-2AC0-80A75759D5FB}"/>
                  </a:ext>
                </a:extLst>
              </p:cNvPr>
              <p:cNvSpPr txBox="1"/>
              <p:nvPr/>
            </p:nvSpPr>
            <p:spPr>
              <a:xfrm>
                <a:off x="3042285" y="3364230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spc="0" baseline="0">
                    <a:ln/>
                    <a:solidFill>
                      <a:schemeClr val="tx2"/>
                    </a:solidFill>
                    <a:latin typeface="+mj-lt"/>
                    <a:cs typeface="Calibri"/>
                    <a:sym typeface="Calibri"/>
                    <a:rtl val="0"/>
                  </a:rPr>
                  <a:t>3</a:t>
                </a:r>
              </a:p>
            </p:txBody>
          </p:sp>
          <p:sp>
            <p:nvSpPr>
              <p:cNvPr id="30938" name="TextBox 30937">
                <a:extLst>
                  <a:ext uri="{FF2B5EF4-FFF2-40B4-BE49-F238E27FC236}">
                    <a16:creationId xmlns:a16="http://schemas.microsoft.com/office/drawing/2014/main" id="{9C07B390-3567-573D-703D-F2CDC53C8AB0}"/>
                  </a:ext>
                </a:extLst>
              </p:cNvPr>
              <p:cNvSpPr txBox="1"/>
              <p:nvPr/>
            </p:nvSpPr>
            <p:spPr>
              <a:xfrm>
                <a:off x="3042285" y="2907030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spc="0" baseline="0">
                    <a:ln/>
                    <a:solidFill>
                      <a:schemeClr val="tx2"/>
                    </a:solidFill>
                    <a:latin typeface="+mj-lt"/>
                    <a:cs typeface="Calibri"/>
                    <a:sym typeface="Calibri"/>
                    <a:rtl val="0"/>
                  </a:rPr>
                  <a:t>4</a:t>
                </a:r>
              </a:p>
            </p:txBody>
          </p:sp>
          <p:sp>
            <p:nvSpPr>
              <p:cNvPr id="30939" name="TextBox 30938">
                <a:extLst>
                  <a:ext uri="{FF2B5EF4-FFF2-40B4-BE49-F238E27FC236}">
                    <a16:creationId xmlns:a16="http://schemas.microsoft.com/office/drawing/2014/main" id="{D7F3D232-641E-379C-E759-822A0BF480A0}"/>
                  </a:ext>
                </a:extLst>
              </p:cNvPr>
              <p:cNvSpPr txBox="1"/>
              <p:nvPr/>
            </p:nvSpPr>
            <p:spPr>
              <a:xfrm>
                <a:off x="3042285" y="2440305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spc="0" baseline="0" dirty="0">
                    <a:ln/>
                    <a:solidFill>
                      <a:schemeClr val="tx2"/>
                    </a:solidFill>
                    <a:latin typeface="+mj-lt"/>
                    <a:cs typeface="Calibri"/>
                    <a:sym typeface="Calibri"/>
                    <a:rtl val="0"/>
                  </a:rPr>
                  <a:t>5</a:t>
                </a:r>
              </a:p>
            </p:txBody>
          </p:sp>
          <p:sp>
            <p:nvSpPr>
              <p:cNvPr id="30940" name="TextBox 30939">
                <a:extLst>
                  <a:ext uri="{FF2B5EF4-FFF2-40B4-BE49-F238E27FC236}">
                    <a16:creationId xmlns:a16="http://schemas.microsoft.com/office/drawing/2014/main" id="{2498D322-161D-6190-A4D2-D83E4591A4E3}"/>
                  </a:ext>
                </a:extLst>
              </p:cNvPr>
              <p:cNvSpPr txBox="1"/>
              <p:nvPr/>
            </p:nvSpPr>
            <p:spPr>
              <a:xfrm>
                <a:off x="3042285" y="1983105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spc="0" baseline="0">
                    <a:ln/>
                    <a:solidFill>
                      <a:schemeClr val="tx2"/>
                    </a:solidFill>
                    <a:latin typeface="+mj-lt"/>
                    <a:cs typeface="Calibri"/>
                    <a:sym typeface="Calibri"/>
                    <a:rtl val="0"/>
                  </a:rPr>
                  <a:t>6</a:t>
                </a:r>
              </a:p>
            </p:txBody>
          </p:sp>
          <p:sp>
            <p:nvSpPr>
              <p:cNvPr id="30941" name="TextBox 30940">
                <a:extLst>
                  <a:ext uri="{FF2B5EF4-FFF2-40B4-BE49-F238E27FC236}">
                    <a16:creationId xmlns:a16="http://schemas.microsoft.com/office/drawing/2014/main" id="{96B5FB8F-6165-40D6-B2F7-E49AB02972FD}"/>
                  </a:ext>
                </a:extLst>
              </p:cNvPr>
              <p:cNvSpPr txBox="1"/>
              <p:nvPr/>
            </p:nvSpPr>
            <p:spPr>
              <a:xfrm>
                <a:off x="3042285" y="1516380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spc="0" baseline="0" dirty="0">
                    <a:ln/>
                    <a:solidFill>
                      <a:schemeClr val="tx2"/>
                    </a:solidFill>
                    <a:latin typeface="+mj-lt"/>
                    <a:cs typeface="Calibri"/>
                    <a:sym typeface="Calibri"/>
                    <a:rtl val="0"/>
                  </a:rPr>
                  <a:t>7</a:t>
                </a:r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2C0C156-D954-36C4-F871-726161F583E8}"/>
                </a:ext>
              </a:extLst>
            </p:cNvPr>
            <p:cNvSpPr/>
            <p:nvPr/>
          </p:nvSpPr>
          <p:spPr>
            <a:xfrm>
              <a:off x="1160574" y="1932522"/>
              <a:ext cx="9974358" cy="3465186"/>
            </a:xfrm>
            <a:custGeom>
              <a:avLst/>
              <a:gdLst>
                <a:gd name="connsiteX0" fmla="*/ 0 w 5715000"/>
                <a:gd name="connsiteY0" fmla="*/ 0 h 3238500"/>
                <a:gd name="connsiteX1" fmla="*/ 5715000 w 5715000"/>
                <a:gd name="connsiteY1" fmla="*/ 0 h 3238500"/>
                <a:gd name="connsiteX2" fmla="*/ 5715000 w 5715000"/>
                <a:gd name="connsiteY2" fmla="*/ 3238500 h 3238500"/>
                <a:gd name="connsiteX3" fmla="*/ 0 w 5715000"/>
                <a:gd name="connsiteY3" fmla="*/ 3238500 h 323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0" h="3238500">
                  <a:moveTo>
                    <a:pt x="0" y="0"/>
                  </a:moveTo>
                  <a:lnTo>
                    <a:pt x="5715000" y="0"/>
                  </a:lnTo>
                  <a:lnTo>
                    <a:pt x="5715000" y="3238500"/>
                  </a:lnTo>
                  <a:lnTo>
                    <a:pt x="0" y="323850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7A967A2-241E-CC4C-131D-5C194701D298}"/>
                </a:ext>
              </a:extLst>
            </p:cNvPr>
            <p:cNvSpPr/>
            <p:nvPr/>
          </p:nvSpPr>
          <p:spPr>
            <a:xfrm>
              <a:off x="8117688" y="1932522"/>
              <a:ext cx="116368" cy="3465186"/>
            </a:xfrm>
            <a:custGeom>
              <a:avLst/>
              <a:gdLst>
                <a:gd name="connsiteX0" fmla="*/ 0 w 66675"/>
                <a:gd name="connsiteY0" fmla="*/ 0 h 3238500"/>
                <a:gd name="connsiteX1" fmla="*/ 0 w 66675"/>
                <a:gd name="connsiteY1" fmla="*/ 3238500 h 3238500"/>
                <a:gd name="connsiteX2" fmla="*/ 66675 w 66675"/>
                <a:gd name="connsiteY2" fmla="*/ 3238500 h 3238500"/>
                <a:gd name="connsiteX3" fmla="*/ 66675 w 66675"/>
                <a:gd name="connsiteY3" fmla="*/ 0 h 323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238500">
                  <a:moveTo>
                    <a:pt x="0" y="0"/>
                  </a:moveTo>
                  <a:lnTo>
                    <a:pt x="0" y="3238500"/>
                  </a:lnTo>
                  <a:lnTo>
                    <a:pt x="66675" y="3238500"/>
                  </a:lnTo>
                  <a:lnTo>
                    <a:pt x="66675" y="0"/>
                  </a:lnTo>
                  <a:close/>
                </a:path>
              </a:pathLst>
            </a:custGeom>
            <a:solidFill>
              <a:srgbClr val="D6E0E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B3D25E8-DC21-3C91-C2EE-7F4442AF4280}"/>
                </a:ext>
              </a:extLst>
            </p:cNvPr>
            <p:cNvSpPr/>
            <p:nvPr/>
          </p:nvSpPr>
          <p:spPr>
            <a:xfrm>
              <a:off x="1160574" y="5396008"/>
              <a:ext cx="9974358" cy="10192"/>
            </a:xfrm>
            <a:custGeom>
              <a:avLst/>
              <a:gdLst>
                <a:gd name="connsiteX0" fmla="*/ 0 w 5715000"/>
                <a:gd name="connsiteY0" fmla="*/ 0 h 9525"/>
                <a:gd name="connsiteX1" fmla="*/ 5715000 w 571500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00" h="9525">
                  <a:moveTo>
                    <a:pt x="0" y="0"/>
                  </a:moveTo>
                  <a:lnTo>
                    <a:pt x="5715000" y="0"/>
                  </a:lnTo>
                </a:path>
              </a:pathLst>
            </a:custGeom>
            <a:noFill/>
            <a:ln w="6350" cap="flat">
              <a:solidFill>
                <a:schemeClr val="tx2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0949" name="Group 30948">
              <a:extLst>
                <a:ext uri="{FF2B5EF4-FFF2-40B4-BE49-F238E27FC236}">
                  <a16:creationId xmlns:a16="http://schemas.microsoft.com/office/drawing/2014/main" id="{86103BBE-7675-8597-6551-0D371361E148}"/>
                </a:ext>
              </a:extLst>
            </p:cNvPr>
            <p:cNvGrpSpPr/>
            <p:nvPr/>
          </p:nvGrpSpPr>
          <p:grpSpPr>
            <a:xfrm>
              <a:off x="1160574" y="1927425"/>
              <a:ext cx="9974358" cy="2986175"/>
              <a:chOff x="13782675" y="2419440"/>
              <a:chExt cx="5715000" cy="2790825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6C6B4708-3D71-C440-45C7-DDDDCAC59C8C}"/>
                  </a:ext>
                </a:extLst>
              </p:cNvPr>
              <p:cNvSpPr/>
              <p:nvPr/>
            </p:nvSpPr>
            <p:spPr>
              <a:xfrm>
                <a:off x="13782675" y="5200740"/>
                <a:ext cx="5715000" cy="9525"/>
              </a:xfrm>
              <a:custGeom>
                <a:avLst/>
                <a:gdLst>
                  <a:gd name="connsiteX0" fmla="*/ 0 w 5715000"/>
                  <a:gd name="connsiteY0" fmla="*/ 0 h 9525"/>
                  <a:gd name="connsiteX1" fmla="*/ 5715000 w 5715000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15000" h="9525">
                    <a:moveTo>
                      <a:pt x="0" y="0"/>
                    </a:moveTo>
                    <a:lnTo>
                      <a:pt x="5715000" y="0"/>
                    </a:lnTo>
                  </a:path>
                </a:pathLst>
              </a:custGeom>
              <a:noFill/>
              <a:ln w="3175" cap="flat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2FE6BE1C-44C0-4B32-4104-F0A1EB956211}"/>
                  </a:ext>
                </a:extLst>
              </p:cNvPr>
              <p:cNvSpPr/>
              <p:nvPr/>
            </p:nvSpPr>
            <p:spPr>
              <a:xfrm>
                <a:off x="13782675" y="4743540"/>
                <a:ext cx="5715000" cy="9525"/>
              </a:xfrm>
              <a:custGeom>
                <a:avLst/>
                <a:gdLst>
                  <a:gd name="connsiteX0" fmla="*/ 0 w 5715000"/>
                  <a:gd name="connsiteY0" fmla="*/ 0 h 9525"/>
                  <a:gd name="connsiteX1" fmla="*/ 5715000 w 5715000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15000" h="9525">
                    <a:moveTo>
                      <a:pt x="0" y="0"/>
                    </a:moveTo>
                    <a:lnTo>
                      <a:pt x="5715000" y="0"/>
                    </a:lnTo>
                  </a:path>
                </a:pathLst>
              </a:custGeom>
              <a:noFill/>
              <a:ln w="3175" cap="flat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F85B61F-7EBD-BA97-CD9E-E07249949B35}"/>
                  </a:ext>
                </a:extLst>
              </p:cNvPr>
              <p:cNvSpPr/>
              <p:nvPr/>
            </p:nvSpPr>
            <p:spPr>
              <a:xfrm>
                <a:off x="13782675" y="4276815"/>
                <a:ext cx="5715000" cy="9525"/>
              </a:xfrm>
              <a:custGeom>
                <a:avLst/>
                <a:gdLst>
                  <a:gd name="connsiteX0" fmla="*/ 0 w 5715000"/>
                  <a:gd name="connsiteY0" fmla="*/ 0 h 9525"/>
                  <a:gd name="connsiteX1" fmla="*/ 5715000 w 5715000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15000" h="9525">
                    <a:moveTo>
                      <a:pt x="0" y="0"/>
                    </a:moveTo>
                    <a:lnTo>
                      <a:pt x="5715000" y="0"/>
                    </a:lnTo>
                  </a:path>
                </a:pathLst>
              </a:custGeom>
              <a:noFill/>
              <a:ln w="3175" cap="flat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CE6B2F7B-245F-73AF-E53F-80C207542406}"/>
                  </a:ext>
                </a:extLst>
              </p:cNvPr>
              <p:cNvSpPr/>
              <p:nvPr/>
            </p:nvSpPr>
            <p:spPr>
              <a:xfrm>
                <a:off x="13782675" y="3819615"/>
                <a:ext cx="5715000" cy="9525"/>
              </a:xfrm>
              <a:custGeom>
                <a:avLst/>
                <a:gdLst>
                  <a:gd name="connsiteX0" fmla="*/ 0 w 5715000"/>
                  <a:gd name="connsiteY0" fmla="*/ 0 h 9525"/>
                  <a:gd name="connsiteX1" fmla="*/ 5715000 w 5715000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15000" h="9525">
                    <a:moveTo>
                      <a:pt x="0" y="0"/>
                    </a:moveTo>
                    <a:lnTo>
                      <a:pt x="5715000" y="0"/>
                    </a:lnTo>
                  </a:path>
                </a:pathLst>
              </a:custGeom>
              <a:noFill/>
              <a:ln w="3175" cap="flat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0720" name="Freeform: Shape 30719">
                <a:extLst>
                  <a:ext uri="{FF2B5EF4-FFF2-40B4-BE49-F238E27FC236}">
                    <a16:creationId xmlns:a16="http://schemas.microsoft.com/office/drawing/2014/main" id="{3A20FA83-AC68-488D-4D86-8E1637DBEED5}"/>
                  </a:ext>
                </a:extLst>
              </p:cNvPr>
              <p:cNvSpPr/>
              <p:nvPr/>
            </p:nvSpPr>
            <p:spPr>
              <a:xfrm>
                <a:off x="13782675" y="3352890"/>
                <a:ext cx="5715000" cy="9525"/>
              </a:xfrm>
              <a:custGeom>
                <a:avLst/>
                <a:gdLst>
                  <a:gd name="connsiteX0" fmla="*/ 0 w 5715000"/>
                  <a:gd name="connsiteY0" fmla="*/ 0 h 9525"/>
                  <a:gd name="connsiteX1" fmla="*/ 5715000 w 5715000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15000" h="9525">
                    <a:moveTo>
                      <a:pt x="0" y="0"/>
                    </a:moveTo>
                    <a:lnTo>
                      <a:pt x="5715000" y="0"/>
                    </a:lnTo>
                  </a:path>
                </a:pathLst>
              </a:custGeom>
              <a:noFill/>
              <a:ln w="3175" cap="flat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0721" name="Freeform: Shape 30720">
                <a:extLst>
                  <a:ext uri="{FF2B5EF4-FFF2-40B4-BE49-F238E27FC236}">
                    <a16:creationId xmlns:a16="http://schemas.microsoft.com/office/drawing/2014/main" id="{203493F4-595B-1B37-2EB3-A6E5CE6C0EDC}"/>
                  </a:ext>
                </a:extLst>
              </p:cNvPr>
              <p:cNvSpPr/>
              <p:nvPr/>
            </p:nvSpPr>
            <p:spPr>
              <a:xfrm>
                <a:off x="13782675" y="2895690"/>
                <a:ext cx="5715000" cy="9525"/>
              </a:xfrm>
              <a:custGeom>
                <a:avLst/>
                <a:gdLst>
                  <a:gd name="connsiteX0" fmla="*/ 0 w 5715000"/>
                  <a:gd name="connsiteY0" fmla="*/ 0 h 9525"/>
                  <a:gd name="connsiteX1" fmla="*/ 5715000 w 5715000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15000" h="9525">
                    <a:moveTo>
                      <a:pt x="0" y="0"/>
                    </a:moveTo>
                    <a:lnTo>
                      <a:pt x="5715000" y="0"/>
                    </a:lnTo>
                  </a:path>
                </a:pathLst>
              </a:custGeom>
              <a:noFill/>
              <a:ln w="3175" cap="flat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0724" name="Freeform: Shape 30723">
                <a:extLst>
                  <a:ext uri="{FF2B5EF4-FFF2-40B4-BE49-F238E27FC236}">
                    <a16:creationId xmlns:a16="http://schemas.microsoft.com/office/drawing/2014/main" id="{F8E8C28D-3092-A5B0-3D3C-8F6986BDD603}"/>
                  </a:ext>
                </a:extLst>
              </p:cNvPr>
              <p:cNvSpPr/>
              <p:nvPr/>
            </p:nvSpPr>
            <p:spPr>
              <a:xfrm>
                <a:off x="13782675" y="2419440"/>
                <a:ext cx="5715000" cy="9525"/>
              </a:xfrm>
              <a:custGeom>
                <a:avLst/>
                <a:gdLst>
                  <a:gd name="connsiteX0" fmla="*/ 0 w 5715000"/>
                  <a:gd name="connsiteY0" fmla="*/ 0 h 9525"/>
                  <a:gd name="connsiteX1" fmla="*/ 5715000 w 5715000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15000" h="9525">
                    <a:moveTo>
                      <a:pt x="0" y="0"/>
                    </a:moveTo>
                    <a:lnTo>
                      <a:pt x="5715000" y="0"/>
                    </a:lnTo>
                  </a:path>
                </a:pathLst>
              </a:custGeom>
              <a:noFill/>
              <a:ln w="3175" cap="flat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30738" name="Freeform: Shape 30737">
              <a:extLst>
                <a:ext uri="{FF2B5EF4-FFF2-40B4-BE49-F238E27FC236}">
                  <a16:creationId xmlns:a16="http://schemas.microsoft.com/office/drawing/2014/main" id="{7DF41C86-8D98-7D4F-E4F0-61EC79F4B526}"/>
                </a:ext>
              </a:extLst>
            </p:cNvPr>
            <p:cNvSpPr/>
            <p:nvPr/>
          </p:nvSpPr>
          <p:spPr>
            <a:xfrm>
              <a:off x="1188127" y="2229537"/>
              <a:ext cx="9919250" cy="2920656"/>
            </a:xfrm>
            <a:custGeom>
              <a:avLst/>
              <a:gdLst>
                <a:gd name="connsiteX0" fmla="*/ 60 w 5683425"/>
                <a:gd name="connsiteY0" fmla="*/ 46344 h 2729592"/>
                <a:gd name="connsiteX1" fmla="*/ 31635 w 5683425"/>
                <a:gd name="connsiteY1" fmla="*/ 185137 h 2729592"/>
                <a:gd name="connsiteX2" fmla="*/ 63209 w 5683425"/>
                <a:gd name="connsiteY2" fmla="*/ 80 h 2729592"/>
                <a:gd name="connsiteX3" fmla="*/ 94784 w 5683425"/>
                <a:gd name="connsiteY3" fmla="*/ 138873 h 2729592"/>
                <a:gd name="connsiteX4" fmla="*/ 126358 w 5683425"/>
                <a:gd name="connsiteY4" fmla="*/ 231401 h 2729592"/>
                <a:gd name="connsiteX5" fmla="*/ 157933 w 5683425"/>
                <a:gd name="connsiteY5" fmla="*/ 508987 h 2729592"/>
                <a:gd name="connsiteX6" fmla="*/ 189508 w 5683425"/>
                <a:gd name="connsiteY6" fmla="*/ 323930 h 2729592"/>
                <a:gd name="connsiteX7" fmla="*/ 221082 w 5683425"/>
                <a:gd name="connsiteY7" fmla="*/ 323930 h 2729592"/>
                <a:gd name="connsiteX8" fmla="*/ 252657 w 5683425"/>
                <a:gd name="connsiteY8" fmla="*/ 694044 h 2729592"/>
                <a:gd name="connsiteX9" fmla="*/ 284231 w 5683425"/>
                <a:gd name="connsiteY9" fmla="*/ 647780 h 2729592"/>
                <a:gd name="connsiteX10" fmla="*/ 315806 w 5683425"/>
                <a:gd name="connsiteY10" fmla="*/ 555251 h 2729592"/>
                <a:gd name="connsiteX11" fmla="*/ 347380 w 5683425"/>
                <a:gd name="connsiteY11" fmla="*/ 786573 h 2729592"/>
                <a:gd name="connsiteX12" fmla="*/ 378955 w 5683425"/>
                <a:gd name="connsiteY12" fmla="*/ 694044 h 2729592"/>
                <a:gd name="connsiteX13" fmla="*/ 410530 w 5683425"/>
                <a:gd name="connsiteY13" fmla="*/ 647780 h 2729592"/>
                <a:gd name="connsiteX14" fmla="*/ 442104 w 5683425"/>
                <a:gd name="connsiteY14" fmla="*/ 879101 h 2729592"/>
                <a:gd name="connsiteX15" fmla="*/ 473679 w 5683425"/>
                <a:gd name="connsiteY15" fmla="*/ 786573 h 2729592"/>
                <a:gd name="connsiteX16" fmla="*/ 505253 w 5683425"/>
                <a:gd name="connsiteY16" fmla="*/ 786573 h 2729592"/>
                <a:gd name="connsiteX17" fmla="*/ 536828 w 5683425"/>
                <a:gd name="connsiteY17" fmla="*/ 879101 h 2729592"/>
                <a:gd name="connsiteX18" fmla="*/ 568403 w 5683425"/>
                <a:gd name="connsiteY18" fmla="*/ 971630 h 2729592"/>
                <a:gd name="connsiteX19" fmla="*/ 599977 w 5683425"/>
                <a:gd name="connsiteY19" fmla="*/ 1017894 h 2729592"/>
                <a:gd name="connsiteX20" fmla="*/ 631552 w 5683425"/>
                <a:gd name="connsiteY20" fmla="*/ 971630 h 2729592"/>
                <a:gd name="connsiteX21" fmla="*/ 663126 w 5683425"/>
                <a:gd name="connsiteY21" fmla="*/ 925366 h 2729592"/>
                <a:gd name="connsiteX22" fmla="*/ 694701 w 5683425"/>
                <a:gd name="connsiteY22" fmla="*/ 1110423 h 2729592"/>
                <a:gd name="connsiteX23" fmla="*/ 726275 w 5683425"/>
                <a:gd name="connsiteY23" fmla="*/ 1202952 h 2729592"/>
                <a:gd name="connsiteX24" fmla="*/ 757850 w 5683425"/>
                <a:gd name="connsiteY24" fmla="*/ 1017894 h 2729592"/>
                <a:gd name="connsiteX25" fmla="*/ 789425 w 5683425"/>
                <a:gd name="connsiteY25" fmla="*/ 1249216 h 2729592"/>
                <a:gd name="connsiteX26" fmla="*/ 820999 w 5683425"/>
                <a:gd name="connsiteY26" fmla="*/ 1202952 h 2729592"/>
                <a:gd name="connsiteX27" fmla="*/ 852574 w 5683425"/>
                <a:gd name="connsiteY27" fmla="*/ 1249216 h 2729592"/>
                <a:gd name="connsiteX28" fmla="*/ 884148 w 5683425"/>
                <a:gd name="connsiteY28" fmla="*/ 1341744 h 2729592"/>
                <a:gd name="connsiteX29" fmla="*/ 915723 w 5683425"/>
                <a:gd name="connsiteY29" fmla="*/ 1434273 h 2729592"/>
                <a:gd name="connsiteX30" fmla="*/ 947298 w 5683425"/>
                <a:gd name="connsiteY30" fmla="*/ 1341744 h 2729592"/>
                <a:gd name="connsiteX31" fmla="*/ 978872 w 5683425"/>
                <a:gd name="connsiteY31" fmla="*/ 1480537 h 2729592"/>
                <a:gd name="connsiteX32" fmla="*/ 1010447 w 5683425"/>
                <a:gd name="connsiteY32" fmla="*/ 1434273 h 2729592"/>
                <a:gd name="connsiteX33" fmla="*/ 1042021 w 5683425"/>
                <a:gd name="connsiteY33" fmla="*/ 1434273 h 2729592"/>
                <a:gd name="connsiteX34" fmla="*/ 1073596 w 5683425"/>
                <a:gd name="connsiteY34" fmla="*/ 1480537 h 2729592"/>
                <a:gd name="connsiteX35" fmla="*/ 1105171 w 5683425"/>
                <a:gd name="connsiteY35" fmla="*/ 1388009 h 2729592"/>
                <a:gd name="connsiteX36" fmla="*/ 1136745 w 5683425"/>
                <a:gd name="connsiteY36" fmla="*/ 1434273 h 2729592"/>
                <a:gd name="connsiteX37" fmla="*/ 1168320 w 5683425"/>
                <a:gd name="connsiteY37" fmla="*/ 1526802 h 2729592"/>
                <a:gd name="connsiteX38" fmla="*/ 1199894 w 5683425"/>
                <a:gd name="connsiteY38" fmla="*/ 1480537 h 2729592"/>
                <a:gd name="connsiteX39" fmla="*/ 1231469 w 5683425"/>
                <a:gd name="connsiteY39" fmla="*/ 1526802 h 2729592"/>
                <a:gd name="connsiteX40" fmla="*/ 1263044 w 5683425"/>
                <a:gd name="connsiteY40" fmla="*/ 1526802 h 2729592"/>
                <a:gd name="connsiteX41" fmla="*/ 1294618 w 5683425"/>
                <a:gd name="connsiteY41" fmla="*/ 1480537 h 2729592"/>
                <a:gd name="connsiteX42" fmla="*/ 1326193 w 5683425"/>
                <a:gd name="connsiteY42" fmla="*/ 1573066 h 2729592"/>
                <a:gd name="connsiteX43" fmla="*/ 1357767 w 5683425"/>
                <a:gd name="connsiteY43" fmla="*/ 1619330 h 2729592"/>
                <a:gd name="connsiteX44" fmla="*/ 1389342 w 5683425"/>
                <a:gd name="connsiteY44" fmla="*/ 1619330 h 2729592"/>
                <a:gd name="connsiteX45" fmla="*/ 1420916 w 5683425"/>
                <a:gd name="connsiteY45" fmla="*/ 1665594 h 2729592"/>
                <a:gd name="connsiteX46" fmla="*/ 1452491 w 5683425"/>
                <a:gd name="connsiteY46" fmla="*/ 1665594 h 2729592"/>
                <a:gd name="connsiteX47" fmla="*/ 1484066 w 5683425"/>
                <a:gd name="connsiteY47" fmla="*/ 1619330 h 2729592"/>
                <a:gd name="connsiteX48" fmla="*/ 1515640 w 5683425"/>
                <a:gd name="connsiteY48" fmla="*/ 1665594 h 2729592"/>
                <a:gd name="connsiteX49" fmla="*/ 1547215 w 5683425"/>
                <a:gd name="connsiteY49" fmla="*/ 1711859 h 2729592"/>
                <a:gd name="connsiteX50" fmla="*/ 1578789 w 5683425"/>
                <a:gd name="connsiteY50" fmla="*/ 1758123 h 2729592"/>
                <a:gd name="connsiteX51" fmla="*/ 1610364 w 5683425"/>
                <a:gd name="connsiteY51" fmla="*/ 1758123 h 2729592"/>
                <a:gd name="connsiteX52" fmla="*/ 1641938 w 5683425"/>
                <a:gd name="connsiteY52" fmla="*/ 1804387 h 2729592"/>
                <a:gd name="connsiteX53" fmla="*/ 1673513 w 5683425"/>
                <a:gd name="connsiteY53" fmla="*/ 1804387 h 2729592"/>
                <a:gd name="connsiteX54" fmla="*/ 1705088 w 5683425"/>
                <a:gd name="connsiteY54" fmla="*/ 1850652 h 2729592"/>
                <a:gd name="connsiteX55" fmla="*/ 1736662 w 5683425"/>
                <a:gd name="connsiteY55" fmla="*/ 1850652 h 2729592"/>
                <a:gd name="connsiteX56" fmla="*/ 1768237 w 5683425"/>
                <a:gd name="connsiteY56" fmla="*/ 1989444 h 2729592"/>
                <a:gd name="connsiteX57" fmla="*/ 1799812 w 5683425"/>
                <a:gd name="connsiteY57" fmla="*/ 1989444 h 2729592"/>
                <a:gd name="connsiteX58" fmla="*/ 1831386 w 5683425"/>
                <a:gd name="connsiteY58" fmla="*/ 2081973 h 2729592"/>
                <a:gd name="connsiteX59" fmla="*/ 1862961 w 5683425"/>
                <a:gd name="connsiteY59" fmla="*/ 2035709 h 2729592"/>
                <a:gd name="connsiteX60" fmla="*/ 1894535 w 5683425"/>
                <a:gd name="connsiteY60" fmla="*/ 2128237 h 2729592"/>
                <a:gd name="connsiteX61" fmla="*/ 1926110 w 5683425"/>
                <a:gd name="connsiteY61" fmla="*/ 2081973 h 2729592"/>
                <a:gd name="connsiteX62" fmla="*/ 1957684 w 5683425"/>
                <a:gd name="connsiteY62" fmla="*/ 2128237 h 2729592"/>
                <a:gd name="connsiteX63" fmla="*/ 1989259 w 5683425"/>
                <a:gd name="connsiteY63" fmla="*/ 2081973 h 2729592"/>
                <a:gd name="connsiteX64" fmla="*/ 2020833 w 5683425"/>
                <a:gd name="connsiteY64" fmla="*/ 2174501 h 2729592"/>
                <a:gd name="connsiteX65" fmla="*/ 2052408 w 5683425"/>
                <a:gd name="connsiteY65" fmla="*/ 2174501 h 2729592"/>
                <a:gd name="connsiteX66" fmla="*/ 2083983 w 5683425"/>
                <a:gd name="connsiteY66" fmla="*/ 2220766 h 2729592"/>
                <a:gd name="connsiteX67" fmla="*/ 2115557 w 5683425"/>
                <a:gd name="connsiteY67" fmla="*/ 2220766 h 2729592"/>
                <a:gd name="connsiteX68" fmla="*/ 2147132 w 5683425"/>
                <a:gd name="connsiteY68" fmla="*/ 2267030 h 2729592"/>
                <a:gd name="connsiteX69" fmla="*/ 2178706 w 5683425"/>
                <a:gd name="connsiteY69" fmla="*/ 2220766 h 2729592"/>
                <a:gd name="connsiteX70" fmla="*/ 2210281 w 5683425"/>
                <a:gd name="connsiteY70" fmla="*/ 2220766 h 2729592"/>
                <a:gd name="connsiteX71" fmla="*/ 2241856 w 5683425"/>
                <a:gd name="connsiteY71" fmla="*/ 2359559 h 2729592"/>
                <a:gd name="connsiteX72" fmla="*/ 2273430 w 5683425"/>
                <a:gd name="connsiteY72" fmla="*/ 2267030 h 2729592"/>
                <a:gd name="connsiteX73" fmla="*/ 2305005 w 5683425"/>
                <a:gd name="connsiteY73" fmla="*/ 2313294 h 2729592"/>
                <a:gd name="connsiteX74" fmla="*/ 2336579 w 5683425"/>
                <a:gd name="connsiteY74" fmla="*/ 2313294 h 2729592"/>
                <a:gd name="connsiteX75" fmla="*/ 2368154 w 5683425"/>
                <a:gd name="connsiteY75" fmla="*/ 2313294 h 2729592"/>
                <a:gd name="connsiteX76" fmla="*/ 2399729 w 5683425"/>
                <a:gd name="connsiteY76" fmla="*/ 2313294 h 2729592"/>
                <a:gd name="connsiteX77" fmla="*/ 2431303 w 5683425"/>
                <a:gd name="connsiteY77" fmla="*/ 2359559 h 2729592"/>
                <a:gd name="connsiteX78" fmla="*/ 2462878 w 5683425"/>
                <a:gd name="connsiteY78" fmla="*/ 2359559 h 2729592"/>
                <a:gd name="connsiteX79" fmla="*/ 2494452 w 5683425"/>
                <a:gd name="connsiteY79" fmla="*/ 2359559 h 2729592"/>
                <a:gd name="connsiteX80" fmla="*/ 2526027 w 5683425"/>
                <a:gd name="connsiteY80" fmla="*/ 2313294 h 2729592"/>
                <a:gd name="connsiteX81" fmla="*/ 2557602 w 5683425"/>
                <a:gd name="connsiteY81" fmla="*/ 2359559 h 2729592"/>
                <a:gd name="connsiteX82" fmla="*/ 2589176 w 5683425"/>
                <a:gd name="connsiteY82" fmla="*/ 2359559 h 2729592"/>
                <a:gd name="connsiteX83" fmla="*/ 2620751 w 5683425"/>
                <a:gd name="connsiteY83" fmla="*/ 2359559 h 2729592"/>
                <a:gd name="connsiteX84" fmla="*/ 2652325 w 5683425"/>
                <a:gd name="connsiteY84" fmla="*/ 2313294 h 2729592"/>
                <a:gd name="connsiteX85" fmla="*/ 2683900 w 5683425"/>
                <a:gd name="connsiteY85" fmla="*/ 2313294 h 2729592"/>
                <a:gd name="connsiteX86" fmla="*/ 2715474 w 5683425"/>
                <a:gd name="connsiteY86" fmla="*/ 2313294 h 2729592"/>
                <a:gd name="connsiteX87" fmla="*/ 2747049 w 5683425"/>
                <a:gd name="connsiteY87" fmla="*/ 2359559 h 2729592"/>
                <a:gd name="connsiteX88" fmla="*/ 2778624 w 5683425"/>
                <a:gd name="connsiteY88" fmla="*/ 2359559 h 2729592"/>
                <a:gd name="connsiteX89" fmla="*/ 2810198 w 5683425"/>
                <a:gd name="connsiteY89" fmla="*/ 2359559 h 2729592"/>
                <a:gd name="connsiteX90" fmla="*/ 2841773 w 5683425"/>
                <a:gd name="connsiteY90" fmla="*/ 2405823 h 2729592"/>
                <a:gd name="connsiteX91" fmla="*/ 2873347 w 5683425"/>
                <a:gd name="connsiteY91" fmla="*/ 2405823 h 2729592"/>
                <a:gd name="connsiteX92" fmla="*/ 2904922 w 5683425"/>
                <a:gd name="connsiteY92" fmla="*/ 2405823 h 2729592"/>
                <a:gd name="connsiteX93" fmla="*/ 2936497 w 5683425"/>
                <a:gd name="connsiteY93" fmla="*/ 2405823 h 2729592"/>
                <a:gd name="connsiteX94" fmla="*/ 2968071 w 5683425"/>
                <a:gd name="connsiteY94" fmla="*/ 2452087 h 2729592"/>
                <a:gd name="connsiteX95" fmla="*/ 2999646 w 5683425"/>
                <a:gd name="connsiteY95" fmla="*/ 2452087 h 2729592"/>
                <a:gd name="connsiteX96" fmla="*/ 3031220 w 5683425"/>
                <a:gd name="connsiteY96" fmla="*/ 2452087 h 2729592"/>
                <a:gd name="connsiteX97" fmla="*/ 3062795 w 5683425"/>
                <a:gd name="connsiteY97" fmla="*/ 2452087 h 2729592"/>
                <a:gd name="connsiteX98" fmla="*/ 3094370 w 5683425"/>
                <a:gd name="connsiteY98" fmla="*/ 2498351 h 2729592"/>
                <a:gd name="connsiteX99" fmla="*/ 3125944 w 5683425"/>
                <a:gd name="connsiteY99" fmla="*/ 2452087 h 2729592"/>
                <a:gd name="connsiteX100" fmla="*/ 3157519 w 5683425"/>
                <a:gd name="connsiteY100" fmla="*/ 2498351 h 2729592"/>
                <a:gd name="connsiteX101" fmla="*/ 3189093 w 5683425"/>
                <a:gd name="connsiteY101" fmla="*/ 2498351 h 2729592"/>
                <a:gd name="connsiteX102" fmla="*/ 3220668 w 5683425"/>
                <a:gd name="connsiteY102" fmla="*/ 2498351 h 2729592"/>
                <a:gd name="connsiteX103" fmla="*/ 3252243 w 5683425"/>
                <a:gd name="connsiteY103" fmla="*/ 2544616 h 2729592"/>
                <a:gd name="connsiteX104" fmla="*/ 3283817 w 5683425"/>
                <a:gd name="connsiteY104" fmla="*/ 2544616 h 2729592"/>
                <a:gd name="connsiteX105" fmla="*/ 3315392 w 5683425"/>
                <a:gd name="connsiteY105" fmla="*/ 2544616 h 2729592"/>
                <a:gd name="connsiteX106" fmla="*/ 3346966 w 5683425"/>
                <a:gd name="connsiteY106" fmla="*/ 2544616 h 2729592"/>
                <a:gd name="connsiteX107" fmla="*/ 3378541 w 5683425"/>
                <a:gd name="connsiteY107" fmla="*/ 2544616 h 2729592"/>
                <a:gd name="connsiteX108" fmla="*/ 3410115 w 5683425"/>
                <a:gd name="connsiteY108" fmla="*/ 2544616 h 2729592"/>
                <a:gd name="connsiteX109" fmla="*/ 3441690 w 5683425"/>
                <a:gd name="connsiteY109" fmla="*/ 2590880 h 2729592"/>
                <a:gd name="connsiteX110" fmla="*/ 3473265 w 5683425"/>
                <a:gd name="connsiteY110" fmla="*/ 2544616 h 2729592"/>
                <a:gd name="connsiteX111" fmla="*/ 3504839 w 5683425"/>
                <a:gd name="connsiteY111" fmla="*/ 2590880 h 2729592"/>
                <a:gd name="connsiteX112" fmla="*/ 3536414 w 5683425"/>
                <a:gd name="connsiteY112" fmla="*/ 2544616 h 2729592"/>
                <a:gd name="connsiteX113" fmla="*/ 3567988 w 5683425"/>
                <a:gd name="connsiteY113" fmla="*/ 2544616 h 2729592"/>
                <a:gd name="connsiteX114" fmla="*/ 3599563 w 5683425"/>
                <a:gd name="connsiteY114" fmla="*/ 2544616 h 2729592"/>
                <a:gd name="connsiteX115" fmla="*/ 3631137 w 5683425"/>
                <a:gd name="connsiteY115" fmla="*/ 2590880 h 2729592"/>
                <a:gd name="connsiteX116" fmla="*/ 3662712 w 5683425"/>
                <a:gd name="connsiteY116" fmla="*/ 2590880 h 2729592"/>
                <a:gd name="connsiteX117" fmla="*/ 3694287 w 5683425"/>
                <a:gd name="connsiteY117" fmla="*/ 2590880 h 2729592"/>
                <a:gd name="connsiteX118" fmla="*/ 3725861 w 5683425"/>
                <a:gd name="connsiteY118" fmla="*/ 2590880 h 2729592"/>
                <a:gd name="connsiteX119" fmla="*/ 3757436 w 5683425"/>
                <a:gd name="connsiteY119" fmla="*/ 2544616 h 2729592"/>
                <a:gd name="connsiteX120" fmla="*/ 3789010 w 5683425"/>
                <a:gd name="connsiteY120" fmla="*/ 2590880 h 2729592"/>
                <a:gd name="connsiteX121" fmla="*/ 3820585 w 5683425"/>
                <a:gd name="connsiteY121" fmla="*/ 2590880 h 2729592"/>
                <a:gd name="connsiteX122" fmla="*/ 3852160 w 5683425"/>
                <a:gd name="connsiteY122" fmla="*/ 2590880 h 2729592"/>
                <a:gd name="connsiteX123" fmla="*/ 3883734 w 5683425"/>
                <a:gd name="connsiteY123" fmla="*/ 2544616 h 2729592"/>
                <a:gd name="connsiteX124" fmla="*/ 3915309 w 5683425"/>
                <a:gd name="connsiteY124" fmla="*/ 2544616 h 2729592"/>
                <a:gd name="connsiteX125" fmla="*/ 3946883 w 5683425"/>
                <a:gd name="connsiteY125" fmla="*/ 2590880 h 2729592"/>
                <a:gd name="connsiteX126" fmla="*/ 3978458 w 5683425"/>
                <a:gd name="connsiteY126" fmla="*/ 2590880 h 2729592"/>
                <a:gd name="connsiteX127" fmla="*/ 4010033 w 5683425"/>
                <a:gd name="connsiteY127" fmla="*/ 2405823 h 2729592"/>
                <a:gd name="connsiteX128" fmla="*/ 4041607 w 5683425"/>
                <a:gd name="connsiteY128" fmla="*/ 647780 h 2729592"/>
                <a:gd name="connsiteX129" fmla="*/ 4073182 w 5683425"/>
                <a:gd name="connsiteY129" fmla="*/ 1249216 h 2729592"/>
                <a:gd name="connsiteX130" fmla="*/ 4104756 w 5683425"/>
                <a:gd name="connsiteY130" fmla="*/ 1619330 h 2729592"/>
                <a:gd name="connsiteX131" fmla="*/ 4136331 w 5683425"/>
                <a:gd name="connsiteY131" fmla="*/ 1804387 h 2729592"/>
                <a:gd name="connsiteX132" fmla="*/ 4167906 w 5683425"/>
                <a:gd name="connsiteY132" fmla="*/ 1989444 h 2729592"/>
                <a:gd name="connsiteX133" fmla="*/ 4199480 w 5683425"/>
                <a:gd name="connsiteY133" fmla="*/ 2081973 h 2729592"/>
                <a:gd name="connsiteX134" fmla="*/ 4231055 w 5683425"/>
                <a:gd name="connsiteY134" fmla="*/ 2220766 h 2729592"/>
                <a:gd name="connsiteX135" fmla="*/ 4262629 w 5683425"/>
                <a:gd name="connsiteY135" fmla="*/ 2220766 h 2729592"/>
                <a:gd name="connsiteX136" fmla="*/ 4294204 w 5683425"/>
                <a:gd name="connsiteY136" fmla="*/ 2220766 h 2729592"/>
                <a:gd name="connsiteX137" fmla="*/ 4325779 w 5683425"/>
                <a:gd name="connsiteY137" fmla="*/ 2313294 h 2729592"/>
                <a:gd name="connsiteX138" fmla="*/ 4357353 w 5683425"/>
                <a:gd name="connsiteY138" fmla="*/ 2359559 h 2729592"/>
                <a:gd name="connsiteX139" fmla="*/ 4388928 w 5683425"/>
                <a:gd name="connsiteY139" fmla="*/ 2452087 h 2729592"/>
                <a:gd name="connsiteX140" fmla="*/ 4420502 w 5683425"/>
                <a:gd name="connsiteY140" fmla="*/ 2452087 h 2729592"/>
                <a:gd name="connsiteX141" fmla="*/ 4452077 w 5683425"/>
                <a:gd name="connsiteY141" fmla="*/ 2544616 h 2729592"/>
                <a:gd name="connsiteX142" fmla="*/ 4483652 w 5683425"/>
                <a:gd name="connsiteY142" fmla="*/ 2544616 h 2729592"/>
                <a:gd name="connsiteX143" fmla="*/ 4515226 w 5683425"/>
                <a:gd name="connsiteY143" fmla="*/ 2590880 h 2729592"/>
                <a:gd name="connsiteX144" fmla="*/ 4546801 w 5683425"/>
                <a:gd name="connsiteY144" fmla="*/ 2590880 h 2729592"/>
                <a:gd name="connsiteX145" fmla="*/ 4578375 w 5683425"/>
                <a:gd name="connsiteY145" fmla="*/ 2637144 h 2729592"/>
                <a:gd name="connsiteX146" fmla="*/ 4609950 w 5683425"/>
                <a:gd name="connsiteY146" fmla="*/ 2683409 h 2729592"/>
                <a:gd name="connsiteX147" fmla="*/ 4641524 w 5683425"/>
                <a:gd name="connsiteY147" fmla="*/ 2683409 h 2729592"/>
                <a:gd name="connsiteX148" fmla="*/ 4673099 w 5683425"/>
                <a:gd name="connsiteY148" fmla="*/ 2729673 h 2729592"/>
                <a:gd name="connsiteX149" fmla="*/ 4704673 w 5683425"/>
                <a:gd name="connsiteY149" fmla="*/ 2683409 h 2729592"/>
                <a:gd name="connsiteX150" fmla="*/ 4736248 w 5683425"/>
                <a:gd name="connsiteY150" fmla="*/ 2729673 h 2729592"/>
                <a:gd name="connsiteX151" fmla="*/ 4767823 w 5683425"/>
                <a:gd name="connsiteY151" fmla="*/ 2729673 h 2729592"/>
                <a:gd name="connsiteX152" fmla="*/ 4799397 w 5683425"/>
                <a:gd name="connsiteY152" fmla="*/ 2729673 h 2729592"/>
                <a:gd name="connsiteX153" fmla="*/ 4830972 w 5683425"/>
                <a:gd name="connsiteY153" fmla="*/ 2729673 h 2729592"/>
                <a:gd name="connsiteX154" fmla="*/ 4862547 w 5683425"/>
                <a:gd name="connsiteY154" fmla="*/ 2729673 h 2729592"/>
                <a:gd name="connsiteX155" fmla="*/ 4894121 w 5683425"/>
                <a:gd name="connsiteY155" fmla="*/ 2729673 h 2729592"/>
                <a:gd name="connsiteX156" fmla="*/ 4925696 w 5683425"/>
                <a:gd name="connsiteY156" fmla="*/ 2683409 h 2729592"/>
                <a:gd name="connsiteX157" fmla="*/ 4957270 w 5683425"/>
                <a:gd name="connsiteY157" fmla="*/ 2729673 h 2729592"/>
                <a:gd name="connsiteX158" fmla="*/ 4988845 w 5683425"/>
                <a:gd name="connsiteY158" fmla="*/ 2683409 h 2729592"/>
                <a:gd name="connsiteX159" fmla="*/ 5020420 w 5683425"/>
                <a:gd name="connsiteY159" fmla="*/ 2683409 h 2729592"/>
                <a:gd name="connsiteX160" fmla="*/ 5051994 w 5683425"/>
                <a:gd name="connsiteY160" fmla="*/ 2729673 h 2729592"/>
                <a:gd name="connsiteX161" fmla="*/ 5083569 w 5683425"/>
                <a:gd name="connsiteY161" fmla="*/ 2729673 h 2729592"/>
                <a:gd name="connsiteX162" fmla="*/ 5115143 w 5683425"/>
                <a:gd name="connsiteY162" fmla="*/ 2683409 h 2729592"/>
                <a:gd name="connsiteX163" fmla="*/ 5146718 w 5683425"/>
                <a:gd name="connsiteY163" fmla="*/ 2683409 h 2729592"/>
                <a:gd name="connsiteX164" fmla="*/ 5178293 w 5683425"/>
                <a:gd name="connsiteY164" fmla="*/ 2683409 h 2729592"/>
                <a:gd name="connsiteX165" fmla="*/ 5209867 w 5683425"/>
                <a:gd name="connsiteY165" fmla="*/ 2637144 h 2729592"/>
                <a:gd name="connsiteX166" fmla="*/ 5241442 w 5683425"/>
                <a:gd name="connsiteY166" fmla="*/ 2637144 h 2729592"/>
                <a:gd name="connsiteX167" fmla="*/ 5273016 w 5683425"/>
                <a:gd name="connsiteY167" fmla="*/ 2637144 h 2729592"/>
                <a:gd name="connsiteX168" fmla="*/ 5304591 w 5683425"/>
                <a:gd name="connsiteY168" fmla="*/ 2637144 h 2729592"/>
                <a:gd name="connsiteX169" fmla="*/ 5336165 w 5683425"/>
                <a:gd name="connsiteY169" fmla="*/ 2637144 h 2729592"/>
                <a:gd name="connsiteX170" fmla="*/ 5367740 w 5683425"/>
                <a:gd name="connsiteY170" fmla="*/ 2637144 h 2729592"/>
                <a:gd name="connsiteX171" fmla="*/ 5399315 w 5683425"/>
                <a:gd name="connsiteY171" fmla="*/ 2637144 h 2729592"/>
                <a:gd name="connsiteX172" fmla="*/ 5430889 w 5683425"/>
                <a:gd name="connsiteY172" fmla="*/ 2637144 h 2729592"/>
                <a:gd name="connsiteX173" fmla="*/ 5462464 w 5683425"/>
                <a:gd name="connsiteY173" fmla="*/ 2637144 h 2729592"/>
                <a:gd name="connsiteX174" fmla="*/ 5494038 w 5683425"/>
                <a:gd name="connsiteY174" fmla="*/ 2637144 h 2729592"/>
                <a:gd name="connsiteX175" fmla="*/ 5525613 w 5683425"/>
                <a:gd name="connsiteY175" fmla="*/ 2590880 h 2729592"/>
                <a:gd name="connsiteX176" fmla="*/ 5557187 w 5683425"/>
                <a:gd name="connsiteY176" fmla="*/ 2590880 h 2729592"/>
                <a:gd name="connsiteX177" fmla="*/ 5588762 w 5683425"/>
                <a:gd name="connsiteY177" fmla="*/ 2590880 h 2729592"/>
                <a:gd name="connsiteX178" fmla="*/ 5620336 w 5683425"/>
                <a:gd name="connsiteY178" fmla="*/ 2544616 h 2729592"/>
                <a:gd name="connsiteX179" fmla="*/ 5651911 w 5683425"/>
                <a:gd name="connsiteY179" fmla="*/ 2544616 h 2729592"/>
                <a:gd name="connsiteX180" fmla="*/ 5683486 w 5683425"/>
                <a:gd name="connsiteY180" fmla="*/ 2544616 h 2729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5683425" h="2729592">
                  <a:moveTo>
                    <a:pt x="60" y="46344"/>
                  </a:moveTo>
                  <a:lnTo>
                    <a:pt x="31635" y="185137"/>
                  </a:lnTo>
                  <a:lnTo>
                    <a:pt x="63209" y="80"/>
                  </a:lnTo>
                  <a:lnTo>
                    <a:pt x="94784" y="138873"/>
                  </a:lnTo>
                  <a:lnTo>
                    <a:pt x="126358" y="231401"/>
                  </a:lnTo>
                  <a:lnTo>
                    <a:pt x="157933" y="508987"/>
                  </a:lnTo>
                  <a:lnTo>
                    <a:pt x="189508" y="323930"/>
                  </a:lnTo>
                  <a:lnTo>
                    <a:pt x="221082" y="323930"/>
                  </a:lnTo>
                  <a:lnTo>
                    <a:pt x="252657" y="694044"/>
                  </a:lnTo>
                  <a:lnTo>
                    <a:pt x="284231" y="647780"/>
                  </a:lnTo>
                  <a:lnTo>
                    <a:pt x="315806" y="555251"/>
                  </a:lnTo>
                  <a:lnTo>
                    <a:pt x="347380" y="786573"/>
                  </a:lnTo>
                  <a:lnTo>
                    <a:pt x="378955" y="694044"/>
                  </a:lnTo>
                  <a:lnTo>
                    <a:pt x="410530" y="647780"/>
                  </a:lnTo>
                  <a:lnTo>
                    <a:pt x="442104" y="879101"/>
                  </a:lnTo>
                  <a:lnTo>
                    <a:pt x="473679" y="786573"/>
                  </a:lnTo>
                  <a:lnTo>
                    <a:pt x="505253" y="786573"/>
                  </a:lnTo>
                  <a:lnTo>
                    <a:pt x="536828" y="879101"/>
                  </a:lnTo>
                  <a:lnTo>
                    <a:pt x="568403" y="971630"/>
                  </a:lnTo>
                  <a:lnTo>
                    <a:pt x="599977" y="1017894"/>
                  </a:lnTo>
                  <a:lnTo>
                    <a:pt x="631552" y="971630"/>
                  </a:lnTo>
                  <a:lnTo>
                    <a:pt x="663126" y="925366"/>
                  </a:lnTo>
                  <a:lnTo>
                    <a:pt x="694701" y="1110423"/>
                  </a:lnTo>
                  <a:lnTo>
                    <a:pt x="726275" y="1202952"/>
                  </a:lnTo>
                  <a:lnTo>
                    <a:pt x="757850" y="1017894"/>
                  </a:lnTo>
                  <a:lnTo>
                    <a:pt x="789425" y="1249216"/>
                  </a:lnTo>
                  <a:lnTo>
                    <a:pt x="820999" y="1202952"/>
                  </a:lnTo>
                  <a:lnTo>
                    <a:pt x="852574" y="1249216"/>
                  </a:lnTo>
                  <a:lnTo>
                    <a:pt x="884148" y="1341744"/>
                  </a:lnTo>
                  <a:lnTo>
                    <a:pt x="915723" y="1434273"/>
                  </a:lnTo>
                  <a:lnTo>
                    <a:pt x="947298" y="1341744"/>
                  </a:lnTo>
                  <a:lnTo>
                    <a:pt x="978872" y="1480537"/>
                  </a:lnTo>
                  <a:lnTo>
                    <a:pt x="1010447" y="1434273"/>
                  </a:lnTo>
                  <a:lnTo>
                    <a:pt x="1042021" y="1434273"/>
                  </a:lnTo>
                  <a:lnTo>
                    <a:pt x="1073596" y="1480537"/>
                  </a:lnTo>
                  <a:lnTo>
                    <a:pt x="1105171" y="1388009"/>
                  </a:lnTo>
                  <a:lnTo>
                    <a:pt x="1136745" y="1434273"/>
                  </a:lnTo>
                  <a:lnTo>
                    <a:pt x="1168320" y="1526802"/>
                  </a:lnTo>
                  <a:lnTo>
                    <a:pt x="1199894" y="1480537"/>
                  </a:lnTo>
                  <a:lnTo>
                    <a:pt x="1231469" y="1526802"/>
                  </a:lnTo>
                  <a:lnTo>
                    <a:pt x="1263044" y="1526802"/>
                  </a:lnTo>
                  <a:lnTo>
                    <a:pt x="1294618" y="1480537"/>
                  </a:lnTo>
                  <a:lnTo>
                    <a:pt x="1326193" y="1573066"/>
                  </a:lnTo>
                  <a:lnTo>
                    <a:pt x="1357767" y="1619330"/>
                  </a:lnTo>
                  <a:lnTo>
                    <a:pt x="1389342" y="1619330"/>
                  </a:lnTo>
                  <a:lnTo>
                    <a:pt x="1420916" y="1665594"/>
                  </a:lnTo>
                  <a:lnTo>
                    <a:pt x="1452491" y="1665594"/>
                  </a:lnTo>
                  <a:lnTo>
                    <a:pt x="1484066" y="1619330"/>
                  </a:lnTo>
                  <a:lnTo>
                    <a:pt x="1515640" y="1665594"/>
                  </a:lnTo>
                  <a:lnTo>
                    <a:pt x="1547215" y="1711859"/>
                  </a:lnTo>
                  <a:lnTo>
                    <a:pt x="1578789" y="1758123"/>
                  </a:lnTo>
                  <a:lnTo>
                    <a:pt x="1610364" y="1758123"/>
                  </a:lnTo>
                  <a:lnTo>
                    <a:pt x="1641938" y="1804387"/>
                  </a:lnTo>
                  <a:lnTo>
                    <a:pt x="1673513" y="1804387"/>
                  </a:lnTo>
                  <a:lnTo>
                    <a:pt x="1705088" y="1850652"/>
                  </a:lnTo>
                  <a:lnTo>
                    <a:pt x="1736662" y="1850652"/>
                  </a:lnTo>
                  <a:lnTo>
                    <a:pt x="1768237" y="1989444"/>
                  </a:lnTo>
                  <a:lnTo>
                    <a:pt x="1799812" y="1989444"/>
                  </a:lnTo>
                  <a:lnTo>
                    <a:pt x="1831386" y="2081973"/>
                  </a:lnTo>
                  <a:lnTo>
                    <a:pt x="1862961" y="2035709"/>
                  </a:lnTo>
                  <a:lnTo>
                    <a:pt x="1894535" y="2128237"/>
                  </a:lnTo>
                  <a:lnTo>
                    <a:pt x="1926110" y="2081973"/>
                  </a:lnTo>
                  <a:lnTo>
                    <a:pt x="1957684" y="2128237"/>
                  </a:lnTo>
                  <a:lnTo>
                    <a:pt x="1989259" y="2081973"/>
                  </a:lnTo>
                  <a:lnTo>
                    <a:pt x="2020833" y="2174501"/>
                  </a:lnTo>
                  <a:lnTo>
                    <a:pt x="2052408" y="2174501"/>
                  </a:lnTo>
                  <a:lnTo>
                    <a:pt x="2083983" y="2220766"/>
                  </a:lnTo>
                  <a:lnTo>
                    <a:pt x="2115557" y="2220766"/>
                  </a:lnTo>
                  <a:lnTo>
                    <a:pt x="2147132" y="2267030"/>
                  </a:lnTo>
                  <a:lnTo>
                    <a:pt x="2178706" y="2220766"/>
                  </a:lnTo>
                  <a:lnTo>
                    <a:pt x="2210281" y="2220766"/>
                  </a:lnTo>
                  <a:lnTo>
                    <a:pt x="2241856" y="2359559"/>
                  </a:lnTo>
                  <a:lnTo>
                    <a:pt x="2273430" y="2267030"/>
                  </a:lnTo>
                  <a:lnTo>
                    <a:pt x="2305005" y="2313294"/>
                  </a:lnTo>
                  <a:lnTo>
                    <a:pt x="2336579" y="2313294"/>
                  </a:lnTo>
                  <a:lnTo>
                    <a:pt x="2368154" y="2313294"/>
                  </a:lnTo>
                  <a:lnTo>
                    <a:pt x="2399729" y="2313294"/>
                  </a:lnTo>
                  <a:lnTo>
                    <a:pt x="2431303" y="2359559"/>
                  </a:lnTo>
                  <a:lnTo>
                    <a:pt x="2462878" y="2359559"/>
                  </a:lnTo>
                  <a:lnTo>
                    <a:pt x="2494452" y="2359559"/>
                  </a:lnTo>
                  <a:lnTo>
                    <a:pt x="2526027" y="2313294"/>
                  </a:lnTo>
                  <a:lnTo>
                    <a:pt x="2557602" y="2359559"/>
                  </a:lnTo>
                  <a:lnTo>
                    <a:pt x="2589176" y="2359559"/>
                  </a:lnTo>
                  <a:lnTo>
                    <a:pt x="2620751" y="2359559"/>
                  </a:lnTo>
                  <a:lnTo>
                    <a:pt x="2652325" y="2313294"/>
                  </a:lnTo>
                  <a:lnTo>
                    <a:pt x="2683900" y="2313294"/>
                  </a:lnTo>
                  <a:lnTo>
                    <a:pt x="2715474" y="2313294"/>
                  </a:lnTo>
                  <a:lnTo>
                    <a:pt x="2747049" y="2359559"/>
                  </a:lnTo>
                  <a:lnTo>
                    <a:pt x="2778624" y="2359559"/>
                  </a:lnTo>
                  <a:lnTo>
                    <a:pt x="2810198" y="2359559"/>
                  </a:lnTo>
                  <a:lnTo>
                    <a:pt x="2841773" y="2405823"/>
                  </a:lnTo>
                  <a:lnTo>
                    <a:pt x="2873347" y="2405823"/>
                  </a:lnTo>
                  <a:lnTo>
                    <a:pt x="2904922" y="2405823"/>
                  </a:lnTo>
                  <a:lnTo>
                    <a:pt x="2936497" y="2405823"/>
                  </a:lnTo>
                  <a:lnTo>
                    <a:pt x="2968071" y="2452087"/>
                  </a:lnTo>
                  <a:lnTo>
                    <a:pt x="2999646" y="2452087"/>
                  </a:lnTo>
                  <a:lnTo>
                    <a:pt x="3031220" y="2452087"/>
                  </a:lnTo>
                  <a:lnTo>
                    <a:pt x="3062795" y="2452087"/>
                  </a:lnTo>
                  <a:lnTo>
                    <a:pt x="3094370" y="2498351"/>
                  </a:lnTo>
                  <a:lnTo>
                    <a:pt x="3125944" y="2452087"/>
                  </a:lnTo>
                  <a:lnTo>
                    <a:pt x="3157519" y="2498351"/>
                  </a:lnTo>
                  <a:lnTo>
                    <a:pt x="3189093" y="2498351"/>
                  </a:lnTo>
                  <a:lnTo>
                    <a:pt x="3220668" y="2498351"/>
                  </a:lnTo>
                  <a:lnTo>
                    <a:pt x="3252243" y="2544616"/>
                  </a:lnTo>
                  <a:lnTo>
                    <a:pt x="3283817" y="2544616"/>
                  </a:lnTo>
                  <a:lnTo>
                    <a:pt x="3315392" y="2544616"/>
                  </a:lnTo>
                  <a:lnTo>
                    <a:pt x="3346966" y="2544616"/>
                  </a:lnTo>
                  <a:lnTo>
                    <a:pt x="3378541" y="2544616"/>
                  </a:lnTo>
                  <a:lnTo>
                    <a:pt x="3410115" y="2544616"/>
                  </a:lnTo>
                  <a:lnTo>
                    <a:pt x="3441690" y="2590880"/>
                  </a:lnTo>
                  <a:lnTo>
                    <a:pt x="3473265" y="2544616"/>
                  </a:lnTo>
                  <a:lnTo>
                    <a:pt x="3504839" y="2590880"/>
                  </a:lnTo>
                  <a:lnTo>
                    <a:pt x="3536414" y="2544616"/>
                  </a:lnTo>
                  <a:lnTo>
                    <a:pt x="3567988" y="2544616"/>
                  </a:lnTo>
                  <a:lnTo>
                    <a:pt x="3599563" y="2544616"/>
                  </a:lnTo>
                  <a:lnTo>
                    <a:pt x="3631137" y="2590880"/>
                  </a:lnTo>
                  <a:lnTo>
                    <a:pt x="3662712" y="2590880"/>
                  </a:lnTo>
                  <a:lnTo>
                    <a:pt x="3694287" y="2590880"/>
                  </a:lnTo>
                  <a:lnTo>
                    <a:pt x="3725861" y="2590880"/>
                  </a:lnTo>
                  <a:lnTo>
                    <a:pt x="3757436" y="2544616"/>
                  </a:lnTo>
                  <a:lnTo>
                    <a:pt x="3789010" y="2590880"/>
                  </a:lnTo>
                  <a:lnTo>
                    <a:pt x="3820585" y="2590880"/>
                  </a:lnTo>
                  <a:lnTo>
                    <a:pt x="3852160" y="2590880"/>
                  </a:lnTo>
                  <a:lnTo>
                    <a:pt x="3883734" y="2544616"/>
                  </a:lnTo>
                  <a:lnTo>
                    <a:pt x="3915309" y="2544616"/>
                  </a:lnTo>
                  <a:lnTo>
                    <a:pt x="3946883" y="2590880"/>
                  </a:lnTo>
                  <a:lnTo>
                    <a:pt x="3978458" y="2590880"/>
                  </a:lnTo>
                  <a:lnTo>
                    <a:pt x="4010033" y="2405823"/>
                  </a:lnTo>
                  <a:lnTo>
                    <a:pt x="4041607" y="647780"/>
                  </a:lnTo>
                  <a:lnTo>
                    <a:pt x="4073182" y="1249216"/>
                  </a:lnTo>
                  <a:lnTo>
                    <a:pt x="4104756" y="1619330"/>
                  </a:lnTo>
                  <a:lnTo>
                    <a:pt x="4136331" y="1804387"/>
                  </a:lnTo>
                  <a:lnTo>
                    <a:pt x="4167906" y="1989444"/>
                  </a:lnTo>
                  <a:lnTo>
                    <a:pt x="4199480" y="2081973"/>
                  </a:lnTo>
                  <a:lnTo>
                    <a:pt x="4231055" y="2220766"/>
                  </a:lnTo>
                  <a:lnTo>
                    <a:pt x="4262629" y="2220766"/>
                  </a:lnTo>
                  <a:lnTo>
                    <a:pt x="4294204" y="2220766"/>
                  </a:lnTo>
                  <a:lnTo>
                    <a:pt x="4325779" y="2313294"/>
                  </a:lnTo>
                  <a:lnTo>
                    <a:pt x="4357353" y="2359559"/>
                  </a:lnTo>
                  <a:lnTo>
                    <a:pt x="4388928" y="2452087"/>
                  </a:lnTo>
                  <a:lnTo>
                    <a:pt x="4420502" y="2452087"/>
                  </a:lnTo>
                  <a:lnTo>
                    <a:pt x="4452077" y="2544616"/>
                  </a:lnTo>
                  <a:lnTo>
                    <a:pt x="4483652" y="2544616"/>
                  </a:lnTo>
                  <a:lnTo>
                    <a:pt x="4515226" y="2590880"/>
                  </a:lnTo>
                  <a:lnTo>
                    <a:pt x="4546801" y="2590880"/>
                  </a:lnTo>
                  <a:lnTo>
                    <a:pt x="4578375" y="2637144"/>
                  </a:lnTo>
                  <a:lnTo>
                    <a:pt x="4609950" y="2683409"/>
                  </a:lnTo>
                  <a:lnTo>
                    <a:pt x="4641524" y="2683409"/>
                  </a:lnTo>
                  <a:lnTo>
                    <a:pt x="4673099" y="2729673"/>
                  </a:lnTo>
                  <a:lnTo>
                    <a:pt x="4704673" y="2683409"/>
                  </a:lnTo>
                  <a:lnTo>
                    <a:pt x="4736248" y="2729673"/>
                  </a:lnTo>
                  <a:lnTo>
                    <a:pt x="4767823" y="2729673"/>
                  </a:lnTo>
                  <a:lnTo>
                    <a:pt x="4799397" y="2729673"/>
                  </a:lnTo>
                  <a:lnTo>
                    <a:pt x="4830972" y="2729673"/>
                  </a:lnTo>
                  <a:lnTo>
                    <a:pt x="4862547" y="2729673"/>
                  </a:lnTo>
                  <a:lnTo>
                    <a:pt x="4894121" y="2729673"/>
                  </a:lnTo>
                  <a:lnTo>
                    <a:pt x="4925696" y="2683409"/>
                  </a:lnTo>
                  <a:lnTo>
                    <a:pt x="4957270" y="2729673"/>
                  </a:lnTo>
                  <a:lnTo>
                    <a:pt x="4988845" y="2683409"/>
                  </a:lnTo>
                  <a:lnTo>
                    <a:pt x="5020420" y="2683409"/>
                  </a:lnTo>
                  <a:lnTo>
                    <a:pt x="5051994" y="2729673"/>
                  </a:lnTo>
                  <a:lnTo>
                    <a:pt x="5083569" y="2729673"/>
                  </a:lnTo>
                  <a:lnTo>
                    <a:pt x="5115143" y="2683409"/>
                  </a:lnTo>
                  <a:lnTo>
                    <a:pt x="5146718" y="2683409"/>
                  </a:lnTo>
                  <a:lnTo>
                    <a:pt x="5178293" y="2683409"/>
                  </a:lnTo>
                  <a:lnTo>
                    <a:pt x="5209867" y="2637144"/>
                  </a:lnTo>
                  <a:lnTo>
                    <a:pt x="5241442" y="2637144"/>
                  </a:lnTo>
                  <a:lnTo>
                    <a:pt x="5273016" y="2637144"/>
                  </a:lnTo>
                  <a:lnTo>
                    <a:pt x="5304591" y="2637144"/>
                  </a:lnTo>
                  <a:lnTo>
                    <a:pt x="5336165" y="2637144"/>
                  </a:lnTo>
                  <a:lnTo>
                    <a:pt x="5367740" y="2637144"/>
                  </a:lnTo>
                  <a:lnTo>
                    <a:pt x="5399315" y="2637144"/>
                  </a:lnTo>
                  <a:lnTo>
                    <a:pt x="5430889" y="2637144"/>
                  </a:lnTo>
                  <a:lnTo>
                    <a:pt x="5462464" y="2637144"/>
                  </a:lnTo>
                  <a:lnTo>
                    <a:pt x="5494038" y="2637144"/>
                  </a:lnTo>
                  <a:lnTo>
                    <a:pt x="5525613" y="2590880"/>
                  </a:lnTo>
                  <a:lnTo>
                    <a:pt x="5557187" y="2590880"/>
                  </a:lnTo>
                  <a:lnTo>
                    <a:pt x="5588762" y="2590880"/>
                  </a:lnTo>
                  <a:lnTo>
                    <a:pt x="5620336" y="2544616"/>
                  </a:lnTo>
                  <a:lnTo>
                    <a:pt x="5651911" y="2544616"/>
                  </a:lnTo>
                  <a:lnTo>
                    <a:pt x="5683486" y="2544616"/>
                  </a:lnTo>
                </a:path>
              </a:pathLst>
            </a:custGeom>
            <a:noFill/>
            <a:ln w="28575" cap="rnd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960" name="Group 30959">
            <a:extLst>
              <a:ext uri="{FF2B5EF4-FFF2-40B4-BE49-F238E27FC236}">
                <a16:creationId xmlns:a16="http://schemas.microsoft.com/office/drawing/2014/main" id="{858CFCD6-0FEA-D970-58C9-1E1487A46D43}"/>
              </a:ext>
            </a:extLst>
          </p:cNvPr>
          <p:cNvGrpSpPr/>
          <p:nvPr/>
        </p:nvGrpSpPr>
        <p:grpSpPr>
          <a:xfrm>
            <a:off x="9285496" y="2318415"/>
            <a:ext cx="2230430" cy="2278435"/>
            <a:chOff x="9533656" y="2216815"/>
            <a:chExt cx="2230430" cy="2278435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808E2C-4595-F4C5-B4D9-0336F9BCD13C}"/>
                </a:ext>
              </a:extLst>
            </p:cNvPr>
            <p:cNvSpPr txBox="1"/>
            <p:nvPr/>
          </p:nvSpPr>
          <p:spPr>
            <a:xfrm>
              <a:off x="9533656" y="2216815"/>
              <a:ext cx="2230430" cy="2062103"/>
            </a:xfrm>
            <a:prstGeom prst="rect">
              <a:avLst/>
            </a:prstGeom>
            <a:grpFill/>
            <a:ln w="19050">
              <a:solidFill>
                <a:schemeClr val="bg2"/>
              </a:solidFill>
            </a:ln>
          </p:spPr>
          <p:txBody>
            <a:bodyPr wrap="square" lIns="182880" tIns="91440" rIns="182880" bIns="91440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b="1" dirty="0">
                  <a:solidFill>
                    <a:schemeClr val="accent1"/>
                  </a:solidFill>
                </a:rPr>
                <a:t>SEPTEMBER 2024</a:t>
              </a:r>
            </a:p>
            <a:p>
              <a:pPr>
                <a:spcAft>
                  <a:spcPts val="600"/>
                </a:spcAft>
              </a:pPr>
              <a:r>
                <a:rPr lang="en-US" sz="1600" b="1" dirty="0">
                  <a:solidFill>
                    <a:schemeClr val="accent1"/>
                  </a:solidFill>
                </a:rPr>
                <a:t>0.9</a:t>
              </a:r>
              <a:r>
                <a:rPr lang="en-US" sz="1600" dirty="0">
                  <a:solidFill>
                    <a:schemeClr val="accent1"/>
                  </a:solidFill>
                </a:rPr>
                <a:t> unemployed people for every one job opening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>
                  <a:solidFill>
                    <a:schemeClr val="accent1"/>
                  </a:solidFill>
                </a:rPr>
                <a:t>= </a:t>
              </a:r>
              <a:r>
                <a:rPr lang="en-US" sz="1600" b="1" dirty="0">
                  <a:solidFill>
                    <a:schemeClr val="accent1"/>
                  </a:solidFill>
                </a:rPr>
                <a:t>1.1 open jobs </a:t>
              </a:r>
              <a:r>
                <a:rPr lang="en-US" sz="1600" dirty="0">
                  <a:solidFill>
                    <a:schemeClr val="accent1"/>
                  </a:solidFill>
                </a:rPr>
                <a:t>for every one person looking for a job </a:t>
              </a:r>
            </a:p>
          </p:txBody>
        </p:sp>
        <p:sp>
          <p:nvSpPr>
            <p:cNvPr id="30954" name="Isosceles Triangle 30953">
              <a:extLst>
                <a:ext uri="{FF2B5EF4-FFF2-40B4-BE49-F238E27FC236}">
                  <a16:creationId xmlns:a16="http://schemas.microsoft.com/office/drawing/2014/main" id="{200FBA53-63D8-1E75-395E-0DCC082A2A1E}"/>
                </a:ext>
              </a:extLst>
            </p:cNvPr>
            <p:cNvSpPr/>
            <p:nvPr/>
          </p:nvSpPr>
          <p:spPr bwMode="auto">
            <a:xfrm flipV="1">
              <a:off x="11158338" y="4272630"/>
              <a:ext cx="305069" cy="222620"/>
            </a:xfrm>
            <a:custGeom>
              <a:avLst/>
              <a:gdLst>
                <a:gd name="connsiteX0" fmla="*/ 0 w 638602"/>
                <a:gd name="connsiteY0" fmla="*/ 442359 h 442359"/>
                <a:gd name="connsiteX1" fmla="*/ 319301 w 638602"/>
                <a:gd name="connsiteY1" fmla="*/ 0 h 442359"/>
                <a:gd name="connsiteX2" fmla="*/ 638602 w 638602"/>
                <a:gd name="connsiteY2" fmla="*/ 442359 h 442359"/>
                <a:gd name="connsiteX3" fmla="*/ 0 w 638602"/>
                <a:gd name="connsiteY3" fmla="*/ 442359 h 442359"/>
                <a:gd name="connsiteX0" fmla="*/ 0 w 638602"/>
                <a:gd name="connsiteY0" fmla="*/ 442359 h 472026"/>
                <a:gd name="connsiteX1" fmla="*/ 319301 w 638602"/>
                <a:gd name="connsiteY1" fmla="*/ 0 h 472026"/>
                <a:gd name="connsiteX2" fmla="*/ 638602 w 638602"/>
                <a:gd name="connsiteY2" fmla="*/ 442359 h 472026"/>
                <a:gd name="connsiteX3" fmla="*/ 228600 w 638602"/>
                <a:gd name="connsiteY3" fmla="*/ 472026 h 472026"/>
                <a:gd name="connsiteX4" fmla="*/ 0 w 638602"/>
                <a:gd name="connsiteY4" fmla="*/ 442359 h 472026"/>
                <a:gd name="connsiteX0" fmla="*/ 228600 w 638602"/>
                <a:gd name="connsiteY0" fmla="*/ 472026 h 563466"/>
                <a:gd name="connsiteX1" fmla="*/ 0 w 638602"/>
                <a:gd name="connsiteY1" fmla="*/ 442359 h 563466"/>
                <a:gd name="connsiteX2" fmla="*/ 319301 w 638602"/>
                <a:gd name="connsiteY2" fmla="*/ 0 h 563466"/>
                <a:gd name="connsiteX3" fmla="*/ 638602 w 638602"/>
                <a:gd name="connsiteY3" fmla="*/ 442359 h 563466"/>
                <a:gd name="connsiteX4" fmla="*/ 320040 w 638602"/>
                <a:gd name="connsiteY4" fmla="*/ 563466 h 563466"/>
                <a:gd name="connsiteX0" fmla="*/ 228600 w 638602"/>
                <a:gd name="connsiteY0" fmla="*/ 472026 h 472026"/>
                <a:gd name="connsiteX1" fmla="*/ 0 w 638602"/>
                <a:gd name="connsiteY1" fmla="*/ 442359 h 472026"/>
                <a:gd name="connsiteX2" fmla="*/ 319301 w 638602"/>
                <a:gd name="connsiteY2" fmla="*/ 0 h 472026"/>
                <a:gd name="connsiteX3" fmla="*/ 638602 w 638602"/>
                <a:gd name="connsiteY3" fmla="*/ 442359 h 472026"/>
                <a:gd name="connsiteX0" fmla="*/ 0 w 638602"/>
                <a:gd name="connsiteY0" fmla="*/ 442359 h 442359"/>
                <a:gd name="connsiteX1" fmla="*/ 319301 w 638602"/>
                <a:gd name="connsiteY1" fmla="*/ 0 h 442359"/>
                <a:gd name="connsiteX2" fmla="*/ 638602 w 638602"/>
                <a:gd name="connsiteY2" fmla="*/ 442359 h 44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8602" h="442359">
                  <a:moveTo>
                    <a:pt x="0" y="442359"/>
                  </a:moveTo>
                  <a:lnTo>
                    <a:pt x="319301" y="0"/>
                  </a:lnTo>
                  <a:lnTo>
                    <a:pt x="638602" y="442359"/>
                  </a:lnTo>
                </a:path>
              </a:pathLst>
            </a:custGeom>
            <a:grpFill/>
            <a:ln w="19050">
              <a:solidFill>
                <a:schemeClr val="bg2"/>
              </a:solidFill>
            </a:ln>
          </p:spPr>
          <p:txBody>
            <a:bodyPr wrap="square" lIns="182880" tIns="91440" rIns="182880" bIns="91440" rtlCol="0">
              <a:noAutofit/>
            </a:bodyPr>
            <a:lstStyle/>
            <a:p>
              <a:pPr>
                <a:spcAft>
                  <a:spcPts val="600"/>
                </a:spcAft>
              </a:pPr>
              <a:endParaRPr lang="en-US" b="1">
                <a:solidFill>
                  <a:schemeClr val="accent1"/>
                </a:solidFill>
              </a:endParaRPr>
            </a:p>
          </p:txBody>
        </p:sp>
      </p:grpSp>
      <p:sp>
        <p:nvSpPr>
          <p:cNvPr id="30959" name="Rectangle 30958">
            <a:extLst>
              <a:ext uri="{FF2B5EF4-FFF2-40B4-BE49-F238E27FC236}">
                <a16:creationId xmlns:a16="http://schemas.microsoft.com/office/drawing/2014/main" id="{1EF7E568-D3F7-0D6E-036A-85B4828A7286}"/>
              </a:ext>
            </a:extLst>
          </p:cNvPr>
          <p:cNvSpPr/>
          <p:nvPr/>
        </p:nvSpPr>
        <p:spPr bwMode="auto">
          <a:xfrm>
            <a:off x="4324314" y="5878728"/>
            <a:ext cx="3814762" cy="24622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1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Shaded areas indicate U.S. recessions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F3B69CE8-09B0-33A9-48F7-2D9EC34A86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8363" y="144463"/>
            <a:ext cx="11120437" cy="747712"/>
          </a:xfrm>
        </p:spPr>
        <p:txBody>
          <a:bodyPr/>
          <a:lstStyle/>
          <a:p>
            <a:r>
              <a:rPr lang="en-US" altLang="en-US" dirty="0"/>
              <a:t>Unemployment rate </a:t>
            </a:r>
          </a:p>
        </p:txBody>
      </p:sp>
      <p:sp>
        <p:nvSpPr>
          <p:cNvPr id="36867" name="Slide Number Placeholder 4">
            <a:extLst>
              <a:ext uri="{FF2B5EF4-FFF2-40B4-BE49-F238E27FC236}">
                <a16:creationId xmlns:a16="http://schemas.microsoft.com/office/drawing/2014/main" id="{08F17D35-7988-8929-B919-B7E65C19001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BB10946-7E09-4B34-A5C0-AE2617ED4E55}" type="slidenum">
              <a:rPr lang="en-US" altLang="en-US" smtClean="0"/>
              <a:pPr/>
              <a:t>22</a:t>
            </a:fld>
            <a:endParaRPr lang="en-US" alt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2222FB3F-6E10-3274-2A34-30400AD1FC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5207207"/>
              </p:ext>
            </p:extLst>
          </p:nvPr>
        </p:nvGraphicFramePr>
        <p:xfrm>
          <a:off x="868363" y="1762125"/>
          <a:ext cx="9886156" cy="4381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FFE2EE4-F29B-8DAA-7D5E-DA0512205929}"/>
              </a:ext>
            </a:extLst>
          </p:cNvPr>
          <p:cNvSpPr txBox="1"/>
          <p:nvPr/>
        </p:nvSpPr>
        <p:spPr>
          <a:xfrm>
            <a:off x="687388" y="6375400"/>
            <a:ext cx="1443037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Source: St Louis Fed</a:t>
            </a:r>
          </a:p>
        </p:txBody>
      </p:sp>
      <p:sp>
        <p:nvSpPr>
          <p:cNvPr id="36871" name="TextBox 7">
            <a:extLst>
              <a:ext uri="{FF2B5EF4-FFF2-40B4-BE49-F238E27FC236}">
                <a16:creationId xmlns:a16="http://schemas.microsoft.com/office/drawing/2014/main" id="{4B5A32E6-21F5-46A8-CE00-B7EE1D9DF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363" y="1127125"/>
            <a:ext cx="11263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5288"/>
                </a:solidFill>
              </a:rPr>
              <a:t>Despite the recent increase, the unemployment rate remains well below its historical average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75093B-8979-D78C-C5AA-A9989C910186}"/>
              </a:ext>
            </a:extLst>
          </p:cNvPr>
          <p:cNvSpPr/>
          <p:nvPr/>
        </p:nvSpPr>
        <p:spPr bwMode="auto">
          <a:xfrm>
            <a:off x="10303670" y="4106862"/>
            <a:ext cx="1526380" cy="2921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Average: 6.1%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F9C61A1F-3A53-7839-07DB-BCF2CA07F3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Birth rate in decline </a:t>
            </a:r>
          </a:p>
        </p:txBody>
      </p:sp>
      <p:sp>
        <p:nvSpPr>
          <p:cNvPr id="37891" name="Slide Number Placeholder 4">
            <a:extLst>
              <a:ext uri="{FF2B5EF4-FFF2-40B4-BE49-F238E27FC236}">
                <a16:creationId xmlns:a16="http://schemas.microsoft.com/office/drawing/2014/main" id="{CC58D0B8-CCDD-218E-4494-FE6C2E66545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336F6F6-0064-4DD7-940B-1D0EE9D29FF0}" type="slidenum">
              <a:rPr lang="en-US" altLang="en-US" smtClean="0">
                <a:solidFill>
                  <a:schemeClr val="tx2"/>
                </a:solidFill>
              </a:rPr>
              <a:pPr/>
              <a:t>23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37892" name="TextBox 7">
            <a:extLst>
              <a:ext uri="{FF2B5EF4-FFF2-40B4-BE49-F238E27FC236}">
                <a16:creationId xmlns:a16="http://schemas.microsoft.com/office/drawing/2014/main" id="{CCE8B936-8C83-00CC-BE4A-482D21B02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363" y="1127125"/>
            <a:ext cx="11263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5288"/>
                </a:solidFill>
              </a:rPr>
              <a:t>Working-age population in Europe and North America is expected to decline from 730 million </a:t>
            </a:r>
            <a:r>
              <a:rPr lang="en-US" altLang="en-US" b="1">
                <a:solidFill>
                  <a:srgbClr val="005288"/>
                </a:solidFill>
              </a:rPr>
              <a:t>to </a:t>
            </a:r>
            <a:br>
              <a:rPr lang="en-US" altLang="en-US" b="1">
                <a:solidFill>
                  <a:srgbClr val="005288"/>
                </a:solidFill>
              </a:rPr>
            </a:br>
            <a:r>
              <a:rPr lang="en-US" altLang="en-US" b="1">
                <a:solidFill>
                  <a:srgbClr val="005288"/>
                </a:solidFill>
              </a:rPr>
              <a:t>680 </a:t>
            </a:r>
            <a:r>
              <a:rPr lang="en-US" altLang="en-US" b="1" dirty="0">
                <a:solidFill>
                  <a:srgbClr val="005288"/>
                </a:solidFill>
              </a:rPr>
              <a:t>million over the next two decades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43F513-6440-E0B5-7256-EAA19F38A949}"/>
              </a:ext>
            </a:extLst>
          </p:cNvPr>
          <p:cNvSpPr txBox="1"/>
          <p:nvPr/>
        </p:nvSpPr>
        <p:spPr>
          <a:xfrm>
            <a:off x="687388" y="6375400"/>
            <a:ext cx="1806575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Source: St Louis Fed | BLS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801C827-B8D5-005D-8575-8AF1B391B9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2834004"/>
              </p:ext>
            </p:extLst>
          </p:nvPr>
        </p:nvGraphicFramePr>
        <p:xfrm>
          <a:off x="7233920" y="1923627"/>
          <a:ext cx="4626185" cy="4196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03984E-2E41-FE0C-F6AA-27AD68151E25}"/>
              </a:ext>
            </a:extLst>
          </p:cNvPr>
          <p:cNvCxnSpPr>
            <a:cxnSpLocks/>
          </p:cNvCxnSpPr>
          <p:nvPr/>
        </p:nvCxnSpPr>
        <p:spPr bwMode="auto">
          <a:xfrm>
            <a:off x="6857683" y="1816100"/>
            <a:ext cx="0" cy="4284663"/>
          </a:xfrm>
          <a:prstGeom prst="line">
            <a:avLst/>
          </a:prstGeom>
          <a:solidFill>
            <a:srgbClr val="DDDDDD"/>
          </a:solidFill>
          <a:ln w="1905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EB560D5-5AC8-9ED2-B0C8-0E94380EBC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0881659"/>
              </p:ext>
            </p:extLst>
          </p:nvPr>
        </p:nvGraphicFramePr>
        <p:xfrm>
          <a:off x="868363" y="1923627"/>
          <a:ext cx="5661130" cy="4043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  <p:extLst>
    <p:ext uri="{6950BFC3-D8DA-4A85-94F7-54DA5524770B}">
      <p188:commentRel xmlns:p188="http://schemas.microsoft.com/office/powerpoint/2018/8/main" xmlns="" r:id="rId4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5913C10-CAF3-FBC1-00D3-2D3E6ED1CA1A}"/>
              </a:ext>
            </a:extLst>
          </p:cNvPr>
          <p:cNvSpPr/>
          <p:nvPr/>
        </p:nvSpPr>
        <p:spPr>
          <a:xfrm>
            <a:off x="4049713" y="3376613"/>
            <a:ext cx="7551737" cy="820737"/>
          </a:xfrm>
          <a:custGeom>
            <a:avLst/>
            <a:gdLst>
              <a:gd name="connsiteX0" fmla="*/ 0 w 7502785"/>
              <a:gd name="connsiteY0" fmla="*/ 0 h 1028849"/>
              <a:gd name="connsiteX1" fmla="*/ 7502785 w 7502785"/>
              <a:gd name="connsiteY1" fmla="*/ 0 h 1028849"/>
              <a:gd name="connsiteX2" fmla="*/ 7502785 w 7502785"/>
              <a:gd name="connsiteY2" fmla="*/ 1028849 h 1028849"/>
              <a:gd name="connsiteX3" fmla="*/ 0 w 7502785"/>
              <a:gd name="connsiteY3" fmla="*/ 1028849 h 1028849"/>
              <a:gd name="connsiteX4" fmla="*/ 0 w 7502785"/>
              <a:gd name="connsiteY4" fmla="*/ 0 h 1028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02785" h="1028849">
                <a:moveTo>
                  <a:pt x="0" y="0"/>
                </a:moveTo>
                <a:lnTo>
                  <a:pt x="7502785" y="0"/>
                </a:lnTo>
                <a:lnTo>
                  <a:pt x="7502785" y="1028849"/>
                </a:lnTo>
                <a:lnTo>
                  <a:pt x="0" y="1028849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82880" tIns="91440" spcCol="1270" anchor="ctr"/>
          <a:lstStyle/>
          <a:p>
            <a:pPr defTabSz="666750">
              <a:lnSpc>
                <a:spcPct val="95000"/>
              </a:lnSpc>
              <a:spcAft>
                <a:spcPts val="400"/>
              </a:spcAft>
              <a:buClr>
                <a:schemeClr val="accent1"/>
              </a:buClr>
              <a:defRPr/>
            </a:pPr>
            <a:r>
              <a:rPr lang="en-US" sz="1700">
                <a:solidFill>
                  <a:schemeClr val="tx1">
                    <a:lumMod val="75000"/>
                    <a:lumOff val="25000"/>
                  </a:schemeClr>
                </a:solidFill>
              </a:rPr>
              <a:t>Able to “improve over 850 million pieces of data and the catalog. </a:t>
            </a:r>
            <a:br>
              <a:rPr lang="en-US" sz="17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700">
                <a:solidFill>
                  <a:schemeClr val="tx1">
                    <a:lumMod val="75000"/>
                    <a:lumOff val="25000"/>
                  </a:schemeClr>
                </a:solidFill>
              </a:rPr>
              <a:t>Without AI it would have required </a:t>
            </a:r>
            <a:r>
              <a:rPr lang="en-US" sz="1700" b="1">
                <a:solidFill>
                  <a:schemeClr val="accent1"/>
                </a:solidFill>
              </a:rPr>
              <a:t>100 times the current headcount</a:t>
            </a:r>
            <a:r>
              <a:rPr lang="en-US" sz="1700">
                <a:solidFill>
                  <a:schemeClr val="tx1">
                    <a:lumMod val="75000"/>
                    <a:lumOff val="25000"/>
                  </a:schemeClr>
                </a:solidFill>
              </a:rPr>
              <a:t>”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6DAC8EF-01F4-5A2C-3E50-5A440729F231}"/>
              </a:ext>
            </a:extLst>
          </p:cNvPr>
          <p:cNvSpPr/>
          <p:nvPr/>
        </p:nvSpPr>
        <p:spPr bwMode="auto">
          <a:xfrm>
            <a:off x="868363" y="1381125"/>
            <a:ext cx="3033712" cy="4811713"/>
          </a:xfrm>
          <a:prstGeom prst="rect">
            <a:avLst/>
          </a:prstGeom>
          <a:solidFill>
            <a:schemeClr val="bg2">
              <a:lumMod val="40000"/>
              <a:lumOff val="60000"/>
              <a:alpha val="6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b="1">
              <a:latin typeface="Arial" charset="0"/>
            </a:endParaRPr>
          </a:p>
        </p:txBody>
      </p:sp>
      <p:sp>
        <p:nvSpPr>
          <p:cNvPr id="38916" name="Title 1">
            <a:extLst>
              <a:ext uri="{FF2B5EF4-FFF2-40B4-BE49-F238E27FC236}">
                <a16:creationId xmlns:a16="http://schemas.microsoft.com/office/drawing/2014/main" id="{71042E55-1FE7-6669-17C4-4FB4E0FBEF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Early results </a:t>
            </a:r>
          </a:p>
        </p:txBody>
      </p:sp>
      <p:sp>
        <p:nvSpPr>
          <p:cNvPr id="38917" name="Slide Number Placeholder 4">
            <a:extLst>
              <a:ext uri="{FF2B5EF4-FFF2-40B4-BE49-F238E27FC236}">
                <a16:creationId xmlns:a16="http://schemas.microsoft.com/office/drawing/2014/main" id="{5B1146EC-3F0C-2358-FD55-557D0C4F525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2D0C882-4B2D-493B-9E8F-2F54832B2B5F}" type="slidenum">
              <a:rPr lang="en-US" altLang="en-US" smtClean="0">
                <a:solidFill>
                  <a:schemeClr val="tx2"/>
                </a:solidFill>
              </a:rPr>
              <a:pPr/>
              <a:t>24</a:t>
            </a:fld>
            <a:endParaRPr lang="en-US" altLang="en-US">
              <a:solidFill>
                <a:schemeClr val="tx2"/>
              </a:solidFill>
            </a:endParaRPr>
          </a:p>
        </p:txBody>
      </p:sp>
      <p:pic>
        <p:nvPicPr>
          <p:cNvPr id="38918" name="Picture 2" descr="PayPal Logo, symbol, meaning, history, PNG, brand">
            <a:extLst>
              <a:ext uri="{FF2B5EF4-FFF2-40B4-BE49-F238E27FC236}">
                <a16:creationId xmlns:a16="http://schemas.microsoft.com/office/drawing/2014/main" id="{67FDB49F-460A-0191-12DF-86812A133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9" r="72916" b="21819"/>
          <a:stretch>
            <a:fillRect/>
          </a:stretch>
        </p:blipFill>
        <p:spPr bwMode="auto">
          <a:xfrm>
            <a:off x="1144588" y="1676400"/>
            <a:ext cx="33655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4" descr="Unity Logo, symbol, meaning, history, PNG, brand">
            <a:extLst>
              <a:ext uri="{FF2B5EF4-FFF2-40B4-BE49-F238E27FC236}">
                <a16:creationId xmlns:a16="http://schemas.microsoft.com/office/drawing/2014/main" id="{EF1DEEB6-D5CF-58F2-890D-AD97BE74F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849"/>
          <a:stretch>
            <a:fillRect/>
          </a:stretch>
        </p:blipFill>
        <p:spPr bwMode="auto">
          <a:xfrm>
            <a:off x="1111250" y="2560638"/>
            <a:ext cx="33813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6" descr="Walmart Logo and symbol, meaning, history, PNG, brand">
            <a:extLst>
              <a:ext uri="{FF2B5EF4-FFF2-40B4-BE49-F238E27FC236}">
                <a16:creationId xmlns:a16="http://schemas.microsoft.com/office/drawing/2014/main" id="{A2C924F9-0122-A20E-183C-40CF871BF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78" t="26295" r="3438" b="26295"/>
          <a:stretch>
            <a:fillRect/>
          </a:stretch>
        </p:blipFill>
        <p:spPr bwMode="auto">
          <a:xfrm>
            <a:off x="1082675" y="3506788"/>
            <a:ext cx="460375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4" descr="A green letter g on a black background&#10;&#10;Description automatically generated">
            <a:extLst>
              <a:ext uri="{FF2B5EF4-FFF2-40B4-BE49-F238E27FC236}">
                <a16:creationId xmlns:a16="http://schemas.microsoft.com/office/drawing/2014/main" id="{D48CDA37-CF22-4E54-9874-C1532B18E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06" r="48325"/>
          <a:stretch>
            <a:fillRect/>
          </a:stretch>
        </p:blipFill>
        <p:spPr bwMode="auto">
          <a:xfrm>
            <a:off x="1041400" y="4432300"/>
            <a:ext cx="5429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2" descr="Screen Actors Guild | Logo Timeline Wiki | Fandom">
            <a:extLst>
              <a:ext uri="{FF2B5EF4-FFF2-40B4-BE49-F238E27FC236}">
                <a16:creationId xmlns:a16="http://schemas.microsoft.com/office/drawing/2014/main" id="{BCC0383C-725F-B094-93A3-A1319248A0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/>
          <a:srcRect l="1947" t="6304" r="1863" b="6136"/>
          <a:stretch/>
        </p:blipFill>
        <p:spPr bwMode="auto">
          <a:xfrm>
            <a:off x="1108750" y="5507419"/>
            <a:ext cx="408900" cy="408478"/>
          </a:xfrm>
          <a:prstGeom prst="ellipse">
            <a:avLst/>
          </a:prstGeom>
          <a:noFill/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211901B-61E3-952A-6F6D-9A17012DCF10}"/>
              </a:ext>
            </a:extLst>
          </p:cNvPr>
          <p:cNvSpPr/>
          <p:nvPr/>
        </p:nvSpPr>
        <p:spPr>
          <a:xfrm>
            <a:off x="4049713" y="1452563"/>
            <a:ext cx="7551737" cy="819150"/>
          </a:xfrm>
          <a:custGeom>
            <a:avLst/>
            <a:gdLst>
              <a:gd name="connsiteX0" fmla="*/ 0 w 7814237"/>
              <a:gd name="connsiteY0" fmla="*/ 0 h 1088416"/>
              <a:gd name="connsiteX1" fmla="*/ 7814237 w 7814237"/>
              <a:gd name="connsiteY1" fmla="*/ 0 h 1088416"/>
              <a:gd name="connsiteX2" fmla="*/ 7814237 w 7814237"/>
              <a:gd name="connsiteY2" fmla="*/ 1088416 h 1088416"/>
              <a:gd name="connsiteX3" fmla="*/ 0 w 7814237"/>
              <a:gd name="connsiteY3" fmla="*/ 1088416 h 1088416"/>
              <a:gd name="connsiteX4" fmla="*/ 0 w 7814237"/>
              <a:gd name="connsiteY4" fmla="*/ 0 h 1088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4237" h="1088416">
                <a:moveTo>
                  <a:pt x="0" y="0"/>
                </a:moveTo>
                <a:lnTo>
                  <a:pt x="7814237" y="0"/>
                </a:lnTo>
                <a:lnTo>
                  <a:pt x="7814237" y="1088416"/>
                </a:lnTo>
                <a:lnTo>
                  <a:pt x="0" y="1088416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82880" tIns="91440" bIns="38100" spcCol="1270" anchor="ctr"/>
          <a:lstStyle/>
          <a:p>
            <a:pPr defTabSz="666750">
              <a:lnSpc>
                <a:spcPct val="95000"/>
              </a:lnSpc>
              <a:spcAft>
                <a:spcPts val="600"/>
              </a:spcAft>
              <a:buClr>
                <a:schemeClr val="accent1"/>
              </a:buClr>
              <a:defRPr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“AI is already making the coding development team </a:t>
            </a:r>
            <a:r>
              <a:rPr lang="en-US" sz="1700" b="1" dirty="0">
                <a:solidFill>
                  <a:schemeClr val="accent1"/>
                </a:solidFill>
              </a:rPr>
              <a:t>30% more productive 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we expect similar improvements across front office and back office”</a:t>
            </a:r>
          </a:p>
          <a:p>
            <a:pPr defTabSz="666750">
              <a:lnSpc>
                <a:spcPct val="95000"/>
              </a:lnSpc>
              <a:spcAft>
                <a:spcPts val="600"/>
              </a:spcAft>
              <a:buClr>
                <a:schemeClr val="accent1"/>
              </a:buClr>
              <a:defRPr/>
            </a:pPr>
            <a:r>
              <a:rPr lang="en-US" sz="1200" dirty="0">
                <a:solidFill>
                  <a:schemeClr val="tx2"/>
                </a:solidFill>
              </a:rPr>
              <a:t>Dan Schulman, PayPal CEO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049DB58-774C-263A-039D-5E86226AE6D1}"/>
              </a:ext>
            </a:extLst>
          </p:cNvPr>
          <p:cNvSpPr/>
          <p:nvPr/>
        </p:nvSpPr>
        <p:spPr>
          <a:xfrm>
            <a:off x="4049713" y="2414588"/>
            <a:ext cx="7551737" cy="820737"/>
          </a:xfrm>
          <a:custGeom>
            <a:avLst/>
            <a:gdLst>
              <a:gd name="connsiteX0" fmla="*/ 0 w 7622711"/>
              <a:gd name="connsiteY0" fmla="*/ 0 h 1103624"/>
              <a:gd name="connsiteX1" fmla="*/ 7622711 w 7622711"/>
              <a:gd name="connsiteY1" fmla="*/ 0 h 1103624"/>
              <a:gd name="connsiteX2" fmla="*/ 7622711 w 7622711"/>
              <a:gd name="connsiteY2" fmla="*/ 1103624 h 1103624"/>
              <a:gd name="connsiteX3" fmla="*/ 0 w 7622711"/>
              <a:gd name="connsiteY3" fmla="*/ 1103624 h 1103624"/>
              <a:gd name="connsiteX4" fmla="*/ 0 w 7622711"/>
              <a:gd name="connsiteY4" fmla="*/ 0 h 110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2711" h="1103624">
                <a:moveTo>
                  <a:pt x="0" y="0"/>
                </a:moveTo>
                <a:lnTo>
                  <a:pt x="7622711" y="0"/>
                </a:lnTo>
                <a:lnTo>
                  <a:pt x="7622711" y="1103624"/>
                </a:lnTo>
                <a:lnTo>
                  <a:pt x="0" y="1103624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82880" tIns="91440" spcCol="1270" anchor="ctr"/>
          <a:lstStyle/>
          <a:p>
            <a:pPr defTabSz="666750">
              <a:lnSpc>
                <a:spcPct val="95000"/>
              </a:lnSpc>
              <a:spcAft>
                <a:spcPts val="600"/>
              </a:spcAft>
              <a:buClr>
                <a:schemeClr val="accent1"/>
              </a:buClr>
              <a:defRPr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“Now, something that might have taken a group of artists </a:t>
            </a:r>
            <a:r>
              <a:rPr lang="en-US" sz="1700" b="1" dirty="0">
                <a:solidFill>
                  <a:schemeClr val="accent1"/>
                </a:solidFill>
              </a:rPr>
              <a:t>3 months 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 now take a server run about </a:t>
            </a:r>
            <a:r>
              <a:rPr lang="en-US" sz="1700" b="1" dirty="0">
                <a:solidFill>
                  <a:schemeClr val="accent1"/>
                </a:solidFill>
              </a:rPr>
              <a:t>10 minutes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 </a:t>
            </a:r>
          </a:p>
          <a:p>
            <a:pPr defTabSz="666750">
              <a:lnSpc>
                <a:spcPct val="95000"/>
              </a:lnSpc>
              <a:spcAft>
                <a:spcPts val="600"/>
              </a:spcAft>
              <a:buClr>
                <a:schemeClr val="accent1"/>
              </a:buClr>
              <a:defRPr/>
            </a:pPr>
            <a:r>
              <a:rPr lang="en-US" sz="1200" dirty="0">
                <a:solidFill>
                  <a:schemeClr val="tx2"/>
                </a:solidFill>
              </a:rPr>
              <a:t>Marc Whitten, Unity Create President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559E5B-6382-AA24-DBD1-933B503C4CA9}"/>
              </a:ext>
            </a:extLst>
          </p:cNvPr>
          <p:cNvSpPr/>
          <p:nvPr/>
        </p:nvSpPr>
        <p:spPr>
          <a:xfrm>
            <a:off x="4049713" y="4338638"/>
            <a:ext cx="7551737" cy="820737"/>
          </a:xfrm>
          <a:custGeom>
            <a:avLst/>
            <a:gdLst>
              <a:gd name="connsiteX0" fmla="*/ 0 w 7789378"/>
              <a:gd name="connsiteY0" fmla="*/ 0 h 1112908"/>
              <a:gd name="connsiteX1" fmla="*/ 7789378 w 7789378"/>
              <a:gd name="connsiteY1" fmla="*/ 0 h 1112908"/>
              <a:gd name="connsiteX2" fmla="*/ 7789378 w 7789378"/>
              <a:gd name="connsiteY2" fmla="*/ 1112908 h 1112908"/>
              <a:gd name="connsiteX3" fmla="*/ 0 w 7789378"/>
              <a:gd name="connsiteY3" fmla="*/ 1112908 h 1112908"/>
              <a:gd name="connsiteX4" fmla="*/ 0 w 7789378"/>
              <a:gd name="connsiteY4" fmla="*/ 0 h 1112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9378" h="1112908">
                <a:moveTo>
                  <a:pt x="0" y="0"/>
                </a:moveTo>
                <a:lnTo>
                  <a:pt x="7789378" y="0"/>
                </a:lnTo>
                <a:lnTo>
                  <a:pt x="7789378" y="1112908"/>
                </a:lnTo>
                <a:lnTo>
                  <a:pt x="0" y="1112908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82880" tIns="91440" spcCol="1270" anchor="ctr"/>
          <a:lstStyle/>
          <a:p>
            <a:pPr defTabSz="666750">
              <a:lnSpc>
                <a:spcPct val="95000"/>
              </a:lnSpc>
              <a:spcAft>
                <a:spcPts val="400"/>
              </a:spcAft>
              <a:buClr>
                <a:schemeClr val="accent1"/>
              </a:buClr>
              <a:defRPr/>
            </a:pPr>
            <a:r>
              <a:rPr lang="en-US" sz="1700">
                <a:solidFill>
                  <a:schemeClr val="tx1">
                    <a:lumMod val="75000"/>
                    <a:lumOff val="25000"/>
                  </a:schemeClr>
                </a:solidFill>
              </a:rPr>
              <a:t>AI tools </a:t>
            </a:r>
            <a:r>
              <a:rPr lang="en-US" sz="1700" b="1">
                <a:solidFill>
                  <a:schemeClr val="accent1"/>
                </a:solidFill>
              </a:rPr>
              <a:t>increased output and quality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2B5075F-DDAD-7AD9-CC96-AA111166154E}"/>
              </a:ext>
            </a:extLst>
          </p:cNvPr>
          <p:cNvCxnSpPr>
            <a:cxnSpLocks/>
          </p:cNvCxnSpPr>
          <p:nvPr/>
        </p:nvCxnSpPr>
        <p:spPr bwMode="auto">
          <a:xfrm>
            <a:off x="868363" y="2343150"/>
            <a:ext cx="10733087" cy="0"/>
          </a:xfrm>
          <a:prstGeom prst="line">
            <a:avLst/>
          </a:prstGeom>
          <a:solidFill>
            <a:srgbClr val="DDDDDD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9251131-8944-CDDD-A139-282DCB3EA69A}"/>
              </a:ext>
            </a:extLst>
          </p:cNvPr>
          <p:cNvCxnSpPr>
            <a:cxnSpLocks/>
          </p:cNvCxnSpPr>
          <p:nvPr/>
        </p:nvCxnSpPr>
        <p:spPr bwMode="auto">
          <a:xfrm>
            <a:off x="868363" y="3305175"/>
            <a:ext cx="10733087" cy="0"/>
          </a:xfrm>
          <a:prstGeom prst="line">
            <a:avLst/>
          </a:prstGeom>
          <a:solidFill>
            <a:srgbClr val="DDDDDD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B69069E-D0DC-5558-075D-108E98A79635}"/>
              </a:ext>
            </a:extLst>
          </p:cNvPr>
          <p:cNvCxnSpPr>
            <a:cxnSpLocks/>
          </p:cNvCxnSpPr>
          <p:nvPr/>
        </p:nvCxnSpPr>
        <p:spPr bwMode="auto">
          <a:xfrm>
            <a:off x="868363" y="4268788"/>
            <a:ext cx="10733087" cy="0"/>
          </a:xfrm>
          <a:prstGeom prst="line">
            <a:avLst/>
          </a:prstGeom>
          <a:solidFill>
            <a:srgbClr val="DDDDDD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D391D12-AE5B-DBA7-47AD-F92843BF68E8}"/>
              </a:ext>
            </a:extLst>
          </p:cNvPr>
          <p:cNvSpPr/>
          <p:nvPr/>
        </p:nvSpPr>
        <p:spPr>
          <a:xfrm>
            <a:off x="4049713" y="5300663"/>
            <a:ext cx="7551737" cy="820737"/>
          </a:xfrm>
          <a:custGeom>
            <a:avLst/>
            <a:gdLst>
              <a:gd name="connsiteX0" fmla="*/ 0 w 7789378"/>
              <a:gd name="connsiteY0" fmla="*/ 0 h 1112908"/>
              <a:gd name="connsiteX1" fmla="*/ 7789378 w 7789378"/>
              <a:gd name="connsiteY1" fmla="*/ 0 h 1112908"/>
              <a:gd name="connsiteX2" fmla="*/ 7789378 w 7789378"/>
              <a:gd name="connsiteY2" fmla="*/ 1112908 h 1112908"/>
              <a:gd name="connsiteX3" fmla="*/ 0 w 7789378"/>
              <a:gd name="connsiteY3" fmla="*/ 1112908 h 1112908"/>
              <a:gd name="connsiteX4" fmla="*/ 0 w 7789378"/>
              <a:gd name="connsiteY4" fmla="*/ 0 h 1112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9378" h="1112908">
                <a:moveTo>
                  <a:pt x="0" y="0"/>
                </a:moveTo>
                <a:lnTo>
                  <a:pt x="7789378" y="0"/>
                </a:lnTo>
                <a:lnTo>
                  <a:pt x="7789378" y="1112908"/>
                </a:lnTo>
                <a:lnTo>
                  <a:pt x="0" y="1112908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82880" tIns="91440" spcCol="1270" anchor="ctr"/>
          <a:lstStyle/>
          <a:p>
            <a:pPr defTabSz="666750">
              <a:lnSpc>
                <a:spcPct val="95000"/>
              </a:lnSpc>
              <a:spcAft>
                <a:spcPts val="400"/>
              </a:spcAft>
              <a:buClr>
                <a:schemeClr val="accent1"/>
              </a:buClr>
              <a:defRPr/>
            </a:pPr>
            <a:r>
              <a:rPr lang="en-US" sz="1700">
                <a:solidFill>
                  <a:schemeClr val="tx1">
                    <a:lumMod val="75000"/>
                    <a:lumOff val="25000"/>
                  </a:schemeClr>
                </a:solidFill>
              </a:rPr>
              <a:t>Use of generative AI and other digital technologies to </a:t>
            </a:r>
            <a:r>
              <a:rPr lang="en-US" sz="1700" b="1">
                <a:solidFill>
                  <a:schemeClr val="accent1"/>
                </a:solidFill>
              </a:rPr>
              <a:t>replicate faces </a:t>
            </a:r>
            <a:br>
              <a:rPr lang="en-US" sz="1700" b="1">
                <a:solidFill>
                  <a:schemeClr val="accent1"/>
                </a:solidFill>
              </a:rPr>
            </a:br>
            <a:r>
              <a:rPr lang="en-US" sz="1700" b="1">
                <a:solidFill>
                  <a:schemeClr val="accent1"/>
                </a:solidFill>
              </a:rPr>
              <a:t>and voices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F34F077-7839-13E0-E365-8E09ADD69B79}"/>
              </a:ext>
            </a:extLst>
          </p:cNvPr>
          <p:cNvCxnSpPr>
            <a:cxnSpLocks/>
          </p:cNvCxnSpPr>
          <p:nvPr/>
        </p:nvCxnSpPr>
        <p:spPr bwMode="auto">
          <a:xfrm>
            <a:off x="868363" y="5230813"/>
            <a:ext cx="10733087" cy="0"/>
          </a:xfrm>
          <a:prstGeom prst="line">
            <a:avLst/>
          </a:prstGeom>
          <a:solidFill>
            <a:srgbClr val="DDDDDD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3923CEF-9BD8-72F5-D47C-F1ACFFF4850B}"/>
              </a:ext>
            </a:extLst>
          </p:cNvPr>
          <p:cNvSpPr/>
          <p:nvPr/>
        </p:nvSpPr>
        <p:spPr>
          <a:xfrm>
            <a:off x="1770063" y="1452563"/>
            <a:ext cx="2111375" cy="819150"/>
          </a:xfrm>
          <a:custGeom>
            <a:avLst/>
            <a:gdLst>
              <a:gd name="connsiteX0" fmla="*/ 0 w 7814237"/>
              <a:gd name="connsiteY0" fmla="*/ 0 h 1088416"/>
              <a:gd name="connsiteX1" fmla="*/ 7814237 w 7814237"/>
              <a:gd name="connsiteY1" fmla="*/ 0 h 1088416"/>
              <a:gd name="connsiteX2" fmla="*/ 7814237 w 7814237"/>
              <a:gd name="connsiteY2" fmla="*/ 1088416 h 1088416"/>
              <a:gd name="connsiteX3" fmla="*/ 0 w 7814237"/>
              <a:gd name="connsiteY3" fmla="*/ 1088416 h 1088416"/>
              <a:gd name="connsiteX4" fmla="*/ 0 w 7814237"/>
              <a:gd name="connsiteY4" fmla="*/ 0 h 1088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4237" h="1088416">
                <a:moveTo>
                  <a:pt x="0" y="0"/>
                </a:moveTo>
                <a:lnTo>
                  <a:pt x="7814237" y="0"/>
                </a:lnTo>
                <a:lnTo>
                  <a:pt x="7814237" y="1088416"/>
                </a:lnTo>
                <a:lnTo>
                  <a:pt x="0" y="1088416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38100" rIns="0" bIns="38100" spcCol="1270" anchor="ctr"/>
          <a:lstStyle/>
          <a:p>
            <a:pPr defTabSz="666750">
              <a:lnSpc>
                <a:spcPct val="90000"/>
              </a:lnSpc>
              <a:spcAft>
                <a:spcPts val="400"/>
              </a:spcAft>
              <a:buClr>
                <a:schemeClr val="accent1"/>
              </a:buClr>
              <a:defRPr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PayPal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01A9FC0-DB06-2200-0FCF-EAB9B09B09E2}"/>
              </a:ext>
            </a:extLst>
          </p:cNvPr>
          <p:cNvSpPr/>
          <p:nvPr/>
        </p:nvSpPr>
        <p:spPr>
          <a:xfrm>
            <a:off x="1770063" y="2414588"/>
            <a:ext cx="2111375" cy="820737"/>
          </a:xfrm>
          <a:custGeom>
            <a:avLst/>
            <a:gdLst>
              <a:gd name="connsiteX0" fmla="*/ 0 w 7622711"/>
              <a:gd name="connsiteY0" fmla="*/ 0 h 1103624"/>
              <a:gd name="connsiteX1" fmla="*/ 7622711 w 7622711"/>
              <a:gd name="connsiteY1" fmla="*/ 0 h 1103624"/>
              <a:gd name="connsiteX2" fmla="*/ 7622711 w 7622711"/>
              <a:gd name="connsiteY2" fmla="*/ 1103624 h 1103624"/>
              <a:gd name="connsiteX3" fmla="*/ 0 w 7622711"/>
              <a:gd name="connsiteY3" fmla="*/ 1103624 h 1103624"/>
              <a:gd name="connsiteX4" fmla="*/ 0 w 7622711"/>
              <a:gd name="connsiteY4" fmla="*/ 0 h 110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2711" h="1103624">
                <a:moveTo>
                  <a:pt x="0" y="0"/>
                </a:moveTo>
                <a:lnTo>
                  <a:pt x="7622711" y="0"/>
                </a:lnTo>
                <a:lnTo>
                  <a:pt x="7622711" y="1103624"/>
                </a:lnTo>
                <a:lnTo>
                  <a:pt x="0" y="1103624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rIns="0" spcCol="1270" anchor="ctr"/>
          <a:lstStyle/>
          <a:p>
            <a:pPr defTabSz="800100">
              <a:lnSpc>
                <a:spcPct val="90000"/>
              </a:lnSpc>
              <a:spcAft>
                <a:spcPts val="400"/>
              </a:spcAft>
              <a:buClr>
                <a:schemeClr val="accent1"/>
              </a:buClr>
              <a:defRPr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Unity Create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21A8091-E492-8DAB-EB7F-80E32FE55E9C}"/>
              </a:ext>
            </a:extLst>
          </p:cNvPr>
          <p:cNvSpPr/>
          <p:nvPr/>
        </p:nvSpPr>
        <p:spPr>
          <a:xfrm>
            <a:off x="1770063" y="3376613"/>
            <a:ext cx="2111375" cy="820737"/>
          </a:xfrm>
          <a:custGeom>
            <a:avLst/>
            <a:gdLst>
              <a:gd name="connsiteX0" fmla="*/ 0 w 7502785"/>
              <a:gd name="connsiteY0" fmla="*/ 0 h 1028849"/>
              <a:gd name="connsiteX1" fmla="*/ 7502785 w 7502785"/>
              <a:gd name="connsiteY1" fmla="*/ 0 h 1028849"/>
              <a:gd name="connsiteX2" fmla="*/ 7502785 w 7502785"/>
              <a:gd name="connsiteY2" fmla="*/ 1028849 h 1028849"/>
              <a:gd name="connsiteX3" fmla="*/ 0 w 7502785"/>
              <a:gd name="connsiteY3" fmla="*/ 1028849 h 1028849"/>
              <a:gd name="connsiteX4" fmla="*/ 0 w 7502785"/>
              <a:gd name="connsiteY4" fmla="*/ 0 h 1028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02785" h="1028849">
                <a:moveTo>
                  <a:pt x="0" y="0"/>
                </a:moveTo>
                <a:lnTo>
                  <a:pt x="7502785" y="0"/>
                </a:lnTo>
                <a:lnTo>
                  <a:pt x="7502785" y="1028849"/>
                </a:lnTo>
                <a:lnTo>
                  <a:pt x="0" y="1028849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rIns="0" spcCol="1270" anchor="ctr"/>
          <a:lstStyle/>
          <a:p>
            <a:pPr defTabSz="800100">
              <a:lnSpc>
                <a:spcPct val="90000"/>
              </a:lnSpc>
              <a:spcAft>
                <a:spcPts val="400"/>
              </a:spcAft>
              <a:buClr>
                <a:schemeClr val="accent1"/>
              </a:buClr>
              <a:defRPr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Walmart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D47B478-1D54-D20D-3A32-E157929065F8}"/>
              </a:ext>
            </a:extLst>
          </p:cNvPr>
          <p:cNvSpPr/>
          <p:nvPr/>
        </p:nvSpPr>
        <p:spPr>
          <a:xfrm>
            <a:off x="1770063" y="4338638"/>
            <a:ext cx="2111375" cy="820737"/>
          </a:xfrm>
          <a:custGeom>
            <a:avLst/>
            <a:gdLst>
              <a:gd name="connsiteX0" fmla="*/ 0 w 7789378"/>
              <a:gd name="connsiteY0" fmla="*/ 0 h 1112908"/>
              <a:gd name="connsiteX1" fmla="*/ 7789378 w 7789378"/>
              <a:gd name="connsiteY1" fmla="*/ 0 h 1112908"/>
              <a:gd name="connsiteX2" fmla="*/ 7789378 w 7789378"/>
              <a:gd name="connsiteY2" fmla="*/ 1112908 h 1112908"/>
              <a:gd name="connsiteX3" fmla="*/ 0 w 7789378"/>
              <a:gd name="connsiteY3" fmla="*/ 1112908 h 1112908"/>
              <a:gd name="connsiteX4" fmla="*/ 0 w 7789378"/>
              <a:gd name="connsiteY4" fmla="*/ 0 h 1112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9378" h="1112908">
                <a:moveTo>
                  <a:pt x="0" y="0"/>
                </a:moveTo>
                <a:lnTo>
                  <a:pt x="7789378" y="0"/>
                </a:lnTo>
                <a:lnTo>
                  <a:pt x="7789378" y="1112908"/>
                </a:lnTo>
                <a:lnTo>
                  <a:pt x="0" y="1112908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rIns="0" spcCol="1270" anchor="ctr"/>
          <a:lstStyle/>
          <a:p>
            <a:pPr defTabSz="800100">
              <a:lnSpc>
                <a:spcPct val="90000"/>
              </a:lnSpc>
              <a:spcAft>
                <a:spcPts val="400"/>
              </a:spcAft>
              <a:buClr>
                <a:schemeClr val="accent1"/>
              </a:buClr>
              <a:defRPr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Boston Consulting Group / </a:t>
            </a:r>
            <a:b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Harvard Study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585110B-A431-B4D2-062B-84BFDA04E9A2}"/>
              </a:ext>
            </a:extLst>
          </p:cNvPr>
          <p:cNvSpPr/>
          <p:nvPr/>
        </p:nvSpPr>
        <p:spPr>
          <a:xfrm>
            <a:off x="1770063" y="5300663"/>
            <a:ext cx="2111375" cy="820737"/>
          </a:xfrm>
          <a:custGeom>
            <a:avLst/>
            <a:gdLst>
              <a:gd name="connsiteX0" fmla="*/ 0 w 7789378"/>
              <a:gd name="connsiteY0" fmla="*/ 0 h 1112908"/>
              <a:gd name="connsiteX1" fmla="*/ 7789378 w 7789378"/>
              <a:gd name="connsiteY1" fmla="*/ 0 h 1112908"/>
              <a:gd name="connsiteX2" fmla="*/ 7789378 w 7789378"/>
              <a:gd name="connsiteY2" fmla="*/ 1112908 h 1112908"/>
              <a:gd name="connsiteX3" fmla="*/ 0 w 7789378"/>
              <a:gd name="connsiteY3" fmla="*/ 1112908 h 1112908"/>
              <a:gd name="connsiteX4" fmla="*/ 0 w 7789378"/>
              <a:gd name="connsiteY4" fmla="*/ 0 h 1112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9378" h="1112908">
                <a:moveTo>
                  <a:pt x="0" y="0"/>
                </a:moveTo>
                <a:lnTo>
                  <a:pt x="7789378" y="0"/>
                </a:lnTo>
                <a:lnTo>
                  <a:pt x="7789378" y="1112908"/>
                </a:lnTo>
                <a:lnTo>
                  <a:pt x="0" y="1112908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rIns="0" spcCol="1270" anchor="ctr"/>
          <a:lstStyle/>
          <a:p>
            <a:pPr defTabSz="800100">
              <a:lnSpc>
                <a:spcPct val="90000"/>
              </a:lnSpc>
              <a:spcAft>
                <a:spcPts val="400"/>
              </a:spcAft>
              <a:buClr>
                <a:schemeClr val="accent1"/>
              </a:buClr>
              <a:defRPr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Screen Actors Guild / Writers Strike</a:t>
            </a:r>
          </a:p>
        </p:txBody>
      </p:sp>
      <p:pic>
        <p:nvPicPr>
          <p:cNvPr id="38936" name="Picture 16" descr="Heraldry of Harvard University - Wikipedia">
            <a:extLst>
              <a:ext uri="{FF2B5EF4-FFF2-40B4-BE49-F238E27FC236}">
                <a16:creationId xmlns:a16="http://schemas.microsoft.com/office/drawing/2014/main" id="{FA7E0844-B6C7-CB6C-3F38-5D35487F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4776788"/>
            <a:ext cx="336550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25F44A7-6E4F-DB0E-D3E2-8AEEC4C6B7A4}"/>
              </a:ext>
            </a:extLst>
          </p:cNvPr>
          <p:cNvCxnSpPr>
            <a:cxnSpLocks/>
          </p:cNvCxnSpPr>
          <p:nvPr/>
        </p:nvCxnSpPr>
        <p:spPr bwMode="auto">
          <a:xfrm>
            <a:off x="868363" y="6192838"/>
            <a:ext cx="10733087" cy="0"/>
          </a:xfrm>
          <a:prstGeom prst="line">
            <a:avLst/>
          </a:prstGeom>
          <a:solidFill>
            <a:srgbClr val="DDDDDD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840" name="Straight Connector 35839">
            <a:extLst>
              <a:ext uri="{FF2B5EF4-FFF2-40B4-BE49-F238E27FC236}">
                <a16:creationId xmlns:a16="http://schemas.microsoft.com/office/drawing/2014/main" id="{A5BE8238-3FAC-6CBD-F300-F9A624DB6817}"/>
              </a:ext>
            </a:extLst>
          </p:cNvPr>
          <p:cNvCxnSpPr>
            <a:cxnSpLocks/>
          </p:cNvCxnSpPr>
          <p:nvPr/>
        </p:nvCxnSpPr>
        <p:spPr bwMode="auto">
          <a:xfrm>
            <a:off x="868363" y="1381125"/>
            <a:ext cx="10733087" cy="0"/>
          </a:xfrm>
          <a:prstGeom prst="line">
            <a:avLst/>
          </a:prstGeom>
          <a:solidFill>
            <a:srgbClr val="DDDDDD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5492810-EFA8-2F3E-7109-3A7C4F60A170}"/>
              </a:ext>
            </a:extLst>
          </p:cNvPr>
          <p:cNvSpPr/>
          <p:nvPr/>
        </p:nvSpPr>
        <p:spPr bwMode="auto">
          <a:xfrm>
            <a:off x="868362" y="1667624"/>
            <a:ext cx="7263843" cy="236859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98" name="Rectangle 3097">
            <a:extLst>
              <a:ext uri="{FF2B5EF4-FFF2-40B4-BE49-F238E27FC236}">
                <a16:creationId xmlns:a16="http://schemas.microsoft.com/office/drawing/2014/main" id="{58F8387F-38D1-A0CB-87A9-D5469A5E16A2}"/>
              </a:ext>
            </a:extLst>
          </p:cNvPr>
          <p:cNvSpPr/>
          <p:nvPr/>
        </p:nvSpPr>
        <p:spPr bwMode="auto">
          <a:xfrm>
            <a:off x="8470900" y="1054100"/>
            <a:ext cx="3721100" cy="5232400"/>
          </a:xfrm>
          <a:prstGeom prst="rect">
            <a:avLst/>
          </a:prstGeom>
          <a:solidFill>
            <a:schemeClr val="bg2">
              <a:lumMod val="40000"/>
              <a:lumOff val="60000"/>
              <a:alpha val="3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091" name="Group 3090">
            <a:extLst>
              <a:ext uri="{FF2B5EF4-FFF2-40B4-BE49-F238E27FC236}">
                <a16:creationId xmlns:a16="http://schemas.microsoft.com/office/drawing/2014/main" id="{3B4BD707-E7E3-0A51-2182-0F8C3127FC07}"/>
              </a:ext>
            </a:extLst>
          </p:cNvPr>
          <p:cNvGrpSpPr/>
          <p:nvPr/>
        </p:nvGrpSpPr>
        <p:grpSpPr>
          <a:xfrm>
            <a:off x="8997888" y="2343150"/>
            <a:ext cx="2667124" cy="2654300"/>
            <a:chOff x="8680450" y="2417698"/>
            <a:chExt cx="2930622" cy="2916533"/>
          </a:xfrm>
        </p:grpSpPr>
        <p:sp>
          <p:nvSpPr>
            <p:cNvPr id="3084" name="Graphic 3082">
              <a:extLst>
                <a:ext uri="{FF2B5EF4-FFF2-40B4-BE49-F238E27FC236}">
                  <a16:creationId xmlns:a16="http://schemas.microsoft.com/office/drawing/2014/main" id="{141D0E86-1416-B64A-EE19-56EB2885F653}"/>
                </a:ext>
              </a:extLst>
            </p:cNvPr>
            <p:cNvSpPr/>
            <p:nvPr/>
          </p:nvSpPr>
          <p:spPr>
            <a:xfrm>
              <a:off x="10931455" y="2417699"/>
              <a:ext cx="679617" cy="679617"/>
            </a:xfrm>
            <a:custGeom>
              <a:avLst/>
              <a:gdLst>
                <a:gd name="connsiteX0" fmla="*/ 0 w 606933"/>
                <a:gd name="connsiteY0" fmla="*/ 0 h 606933"/>
                <a:gd name="connsiteX1" fmla="*/ 606933 w 606933"/>
                <a:gd name="connsiteY1" fmla="*/ 0 h 606933"/>
                <a:gd name="connsiteX2" fmla="*/ 606933 w 606933"/>
                <a:gd name="connsiteY2" fmla="*/ 606933 h 606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6933" h="606933">
                  <a:moveTo>
                    <a:pt x="0" y="0"/>
                  </a:moveTo>
                  <a:lnTo>
                    <a:pt x="606933" y="0"/>
                  </a:lnTo>
                  <a:lnTo>
                    <a:pt x="606933" y="606933"/>
                  </a:lnTo>
                </a:path>
              </a:pathLst>
            </a:custGeom>
            <a:noFill/>
            <a:ln w="57150" cap="rnd" cmpd="sng" algn="ctr">
              <a:solidFill>
                <a:schemeClr val="bg2">
                  <a:alpha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eaLnBrk="1" hangingPunct="1"/>
              <a:endParaRPr lang="en-US">
                <a:latin typeface="Arial" charset="0"/>
              </a:endParaRPr>
            </a:p>
          </p:txBody>
        </p:sp>
        <p:sp>
          <p:nvSpPr>
            <p:cNvPr id="3085" name="Graphic 3082">
              <a:extLst>
                <a:ext uri="{FF2B5EF4-FFF2-40B4-BE49-F238E27FC236}">
                  <a16:creationId xmlns:a16="http://schemas.microsoft.com/office/drawing/2014/main" id="{1760E04A-AA19-E2D7-B4DA-F99B7FBD32BE}"/>
                </a:ext>
              </a:extLst>
            </p:cNvPr>
            <p:cNvSpPr/>
            <p:nvPr/>
          </p:nvSpPr>
          <p:spPr>
            <a:xfrm flipV="1">
              <a:off x="10931455" y="4654614"/>
              <a:ext cx="679617" cy="679617"/>
            </a:xfrm>
            <a:custGeom>
              <a:avLst/>
              <a:gdLst>
                <a:gd name="connsiteX0" fmla="*/ 0 w 606933"/>
                <a:gd name="connsiteY0" fmla="*/ 0 h 606933"/>
                <a:gd name="connsiteX1" fmla="*/ 606933 w 606933"/>
                <a:gd name="connsiteY1" fmla="*/ 0 h 606933"/>
                <a:gd name="connsiteX2" fmla="*/ 606933 w 606933"/>
                <a:gd name="connsiteY2" fmla="*/ 606933 h 606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6933" h="606933">
                  <a:moveTo>
                    <a:pt x="0" y="0"/>
                  </a:moveTo>
                  <a:lnTo>
                    <a:pt x="606933" y="0"/>
                  </a:lnTo>
                  <a:lnTo>
                    <a:pt x="606933" y="606933"/>
                  </a:lnTo>
                </a:path>
              </a:pathLst>
            </a:custGeom>
            <a:noFill/>
            <a:ln w="57150" cap="rnd" cmpd="sng" algn="ctr">
              <a:solidFill>
                <a:schemeClr val="bg2">
                  <a:alpha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eaLnBrk="1" hangingPunct="1"/>
              <a:endParaRPr lang="en-US">
                <a:latin typeface="Arial" charset="0"/>
              </a:endParaRPr>
            </a:p>
          </p:txBody>
        </p:sp>
        <p:sp>
          <p:nvSpPr>
            <p:cNvPr id="3088" name="Graphic 3082">
              <a:extLst>
                <a:ext uri="{FF2B5EF4-FFF2-40B4-BE49-F238E27FC236}">
                  <a16:creationId xmlns:a16="http://schemas.microsoft.com/office/drawing/2014/main" id="{A3DA30BE-0756-AD69-E6FD-608F4A5941E0}"/>
                </a:ext>
              </a:extLst>
            </p:cNvPr>
            <p:cNvSpPr/>
            <p:nvPr/>
          </p:nvSpPr>
          <p:spPr>
            <a:xfrm flipH="1">
              <a:off x="8680453" y="2417698"/>
              <a:ext cx="679617" cy="679617"/>
            </a:xfrm>
            <a:custGeom>
              <a:avLst/>
              <a:gdLst>
                <a:gd name="connsiteX0" fmla="*/ 0 w 606933"/>
                <a:gd name="connsiteY0" fmla="*/ 0 h 606933"/>
                <a:gd name="connsiteX1" fmla="*/ 606933 w 606933"/>
                <a:gd name="connsiteY1" fmla="*/ 0 h 606933"/>
                <a:gd name="connsiteX2" fmla="*/ 606933 w 606933"/>
                <a:gd name="connsiteY2" fmla="*/ 606933 h 606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6933" h="606933">
                  <a:moveTo>
                    <a:pt x="0" y="0"/>
                  </a:moveTo>
                  <a:lnTo>
                    <a:pt x="606933" y="0"/>
                  </a:lnTo>
                  <a:lnTo>
                    <a:pt x="606933" y="606933"/>
                  </a:lnTo>
                </a:path>
              </a:pathLst>
            </a:custGeom>
            <a:noFill/>
            <a:ln w="57150" cap="rnd" cmpd="sng" algn="ctr">
              <a:solidFill>
                <a:schemeClr val="bg2">
                  <a:alpha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eaLnBrk="1" hangingPunct="1"/>
              <a:endParaRPr lang="en-US">
                <a:latin typeface="Arial" charset="0"/>
              </a:endParaRPr>
            </a:p>
          </p:txBody>
        </p:sp>
        <p:sp>
          <p:nvSpPr>
            <p:cNvPr id="3089" name="Graphic 3082">
              <a:extLst>
                <a:ext uri="{FF2B5EF4-FFF2-40B4-BE49-F238E27FC236}">
                  <a16:creationId xmlns:a16="http://schemas.microsoft.com/office/drawing/2014/main" id="{A20AC612-4F5D-E2DE-1F7D-D9A15488AA92}"/>
                </a:ext>
              </a:extLst>
            </p:cNvPr>
            <p:cNvSpPr/>
            <p:nvPr/>
          </p:nvSpPr>
          <p:spPr>
            <a:xfrm flipH="1" flipV="1">
              <a:off x="8680450" y="4654612"/>
              <a:ext cx="679617" cy="679617"/>
            </a:xfrm>
            <a:custGeom>
              <a:avLst/>
              <a:gdLst>
                <a:gd name="connsiteX0" fmla="*/ 0 w 606933"/>
                <a:gd name="connsiteY0" fmla="*/ 0 h 606933"/>
                <a:gd name="connsiteX1" fmla="*/ 606933 w 606933"/>
                <a:gd name="connsiteY1" fmla="*/ 0 h 606933"/>
                <a:gd name="connsiteX2" fmla="*/ 606933 w 606933"/>
                <a:gd name="connsiteY2" fmla="*/ 606933 h 606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6933" h="606933">
                  <a:moveTo>
                    <a:pt x="0" y="0"/>
                  </a:moveTo>
                  <a:lnTo>
                    <a:pt x="606933" y="0"/>
                  </a:lnTo>
                  <a:lnTo>
                    <a:pt x="606933" y="606933"/>
                  </a:lnTo>
                </a:path>
              </a:pathLst>
            </a:custGeom>
            <a:noFill/>
            <a:ln w="57150" cap="rnd" cmpd="sng" algn="ctr">
              <a:solidFill>
                <a:schemeClr val="bg2">
                  <a:alpha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eaLnBrk="1" hangingPunct="1"/>
              <a:endParaRPr lang="en-US">
                <a:latin typeface="Arial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5073629-3C57-5FF3-794C-0242D4FED7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61450" y="2425325"/>
            <a:ext cx="2540000" cy="248995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A51B16E-7295-A462-8C35-098EBC90ECB0}"/>
              </a:ext>
            </a:extLst>
          </p:cNvPr>
          <p:cNvSpPr/>
          <p:nvPr/>
        </p:nvSpPr>
        <p:spPr bwMode="auto">
          <a:xfrm>
            <a:off x="868362" y="4587234"/>
            <a:ext cx="7263843" cy="159449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7652A7-9EEA-46DE-2DB8-0E624D6D2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CoBank resources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36690-00AB-C078-0099-8058FDA1FA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FD0B9F-7B7A-496F-A6F3-DA306CBA7DB0}" type="slidenum">
              <a:rPr lang="en-US" altLang="en-US" smtClean="0"/>
              <a:pPr>
                <a:defRPr/>
              </a:pPr>
              <a:t>25</a:t>
            </a:fld>
            <a:endParaRPr lang="en-US" alt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226072-EAA8-CCBB-9F53-AFCF7CEC8C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00" name="Picture 3099">
            <a:extLst>
              <a:ext uri="{FF2B5EF4-FFF2-40B4-BE49-F238E27FC236}">
                <a16:creationId xmlns:a16="http://schemas.microsoft.com/office/drawing/2014/main" id="{6D8EBCDA-45FD-F941-E5B1-858F38B3C5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105"/>
          <a:stretch/>
        </p:blipFill>
        <p:spPr>
          <a:xfrm>
            <a:off x="2369579" y="4668110"/>
            <a:ext cx="5669521" cy="1451369"/>
          </a:xfrm>
          <a:prstGeom prst="rect">
            <a:avLst/>
          </a:prstGeom>
        </p:spPr>
      </p:pic>
      <p:pic>
        <p:nvPicPr>
          <p:cNvPr id="1028" name="Picture 4" descr="All Day Digital podcast">
            <a:extLst>
              <a:ext uri="{FF2B5EF4-FFF2-40B4-BE49-F238E27FC236}">
                <a16:creationId xmlns:a16="http://schemas.microsoft.com/office/drawing/2014/main" id="{B078C322-8BEA-FD62-FF67-37EB23B55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088" y="4708039"/>
            <a:ext cx="1373336" cy="137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D5C00E-C6C8-5D2C-2641-2D10482907BE}"/>
              </a:ext>
            </a:extLst>
          </p:cNvPr>
          <p:cNvSpPr txBox="1"/>
          <p:nvPr/>
        </p:nvSpPr>
        <p:spPr>
          <a:xfrm>
            <a:off x="868362" y="1238232"/>
            <a:ext cx="7263843" cy="42939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Digital Infrastructure Reports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22CAC9-A36B-1E15-EB53-FF69B1251C12}"/>
              </a:ext>
            </a:extLst>
          </p:cNvPr>
          <p:cNvSpPr txBox="1"/>
          <p:nvPr/>
        </p:nvSpPr>
        <p:spPr>
          <a:xfrm>
            <a:off x="868362" y="4176253"/>
            <a:ext cx="7263843" cy="42939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All Day Digital</a:t>
            </a:r>
            <a:r>
              <a:rPr lang="en-US" sz="2000" b="1" dirty="0">
                <a:solidFill>
                  <a:schemeClr val="bg1"/>
                </a:solidFill>
              </a:rPr>
              <a:t> Podcast</a:t>
            </a:r>
          </a:p>
        </p:txBody>
      </p:sp>
      <p:pic>
        <p:nvPicPr>
          <p:cNvPr id="3106" name="Picture 3105">
            <a:extLst>
              <a:ext uri="{FF2B5EF4-FFF2-40B4-BE49-F238E27FC236}">
                <a16:creationId xmlns:a16="http://schemas.microsoft.com/office/drawing/2014/main" id="{1D72DF4E-BE6B-8244-24EB-0E296714A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730" y="1726510"/>
            <a:ext cx="7153107" cy="224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00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3">
            <a:extLst>
              <a:ext uri="{FF2B5EF4-FFF2-40B4-BE49-F238E27FC236}">
                <a16:creationId xmlns:a16="http://schemas.microsoft.com/office/drawing/2014/main" id="{BE6F8144-BCCC-47D7-8C0B-F68781EA26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Data center market  </a:t>
            </a:r>
          </a:p>
        </p:txBody>
      </p:sp>
      <p:sp>
        <p:nvSpPr>
          <p:cNvPr id="11267" name="Slide Number Placeholder 2">
            <a:extLst>
              <a:ext uri="{FF2B5EF4-FFF2-40B4-BE49-F238E27FC236}">
                <a16:creationId xmlns:a16="http://schemas.microsoft.com/office/drawing/2014/main" id="{C3FF7B46-0183-42CE-F9FD-292F3E4A0D1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50"/>
              </a:spcBef>
              <a:spcAft>
                <a:spcPts val="450"/>
              </a:spcAft>
              <a:buClr>
                <a:srgbClr val="005288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5288"/>
                </a:solidFill>
                <a:latin typeface="Arial" panose="020B0604020202020204" pitchFamily="34" charset="0"/>
              </a:defRPr>
            </a:lvl1pPr>
            <a:lvl2pPr marL="514350" indent="-176213">
              <a:spcBef>
                <a:spcPts val="225"/>
              </a:spcBef>
              <a:spcAft>
                <a:spcPts val="225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857250" indent="-182563">
              <a:spcBef>
                <a:spcPts val="225"/>
              </a:spcBef>
              <a:spcAft>
                <a:spcPts val="225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143000" indent="-165100">
              <a:spcBef>
                <a:spcPts val="225"/>
              </a:spcBef>
              <a:spcAft>
                <a:spcPts val="225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11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314450" indent="-171450">
              <a:spcBef>
                <a:spcPts val="225"/>
              </a:spcBef>
              <a:spcAft>
                <a:spcPts val="225"/>
              </a:spcAft>
              <a:buClr>
                <a:srgbClr val="000000"/>
              </a:buClr>
              <a:buSzPct val="100000"/>
              <a:buChar char="»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1771650" indent="-171450" eaLnBrk="0" fontAlgn="base" hangingPunct="0">
              <a:spcBef>
                <a:spcPts val="225"/>
              </a:spcBef>
              <a:spcAft>
                <a:spcPts val="225"/>
              </a:spcAft>
              <a:buClr>
                <a:srgbClr val="000000"/>
              </a:buClr>
              <a:buSzPct val="100000"/>
              <a:buChar char="»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ts val="225"/>
              </a:spcBef>
              <a:spcAft>
                <a:spcPts val="225"/>
              </a:spcAft>
              <a:buClr>
                <a:srgbClr val="000000"/>
              </a:buClr>
              <a:buSzPct val="100000"/>
              <a:buChar char="»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2686050" indent="-171450" eaLnBrk="0" fontAlgn="base" hangingPunct="0">
              <a:spcBef>
                <a:spcPts val="225"/>
              </a:spcBef>
              <a:spcAft>
                <a:spcPts val="225"/>
              </a:spcAft>
              <a:buClr>
                <a:srgbClr val="000000"/>
              </a:buClr>
              <a:buSzPct val="100000"/>
              <a:buChar char="»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143250" indent="-171450" eaLnBrk="0" fontAlgn="base" hangingPunct="0">
              <a:spcBef>
                <a:spcPts val="225"/>
              </a:spcBef>
              <a:spcAft>
                <a:spcPts val="225"/>
              </a:spcAft>
              <a:buClr>
                <a:srgbClr val="000000"/>
              </a:buClr>
              <a:buSzPct val="100000"/>
              <a:buChar char="»"/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CA9C1993-ABE4-4FD1-A7B5-2CE61129A721}" type="slidenum">
              <a:rPr lang="en-US" altLang="en-US" sz="1000" smtClean="0">
                <a:solidFill>
                  <a:schemeClr val="tx2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3</a:t>
            </a:fld>
            <a:endParaRPr lang="en-US" altLang="en-US" sz="100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87A36A-2263-4167-9F0C-282FD3A0EFF5}"/>
              </a:ext>
            </a:extLst>
          </p:cNvPr>
          <p:cNvSpPr txBox="1"/>
          <p:nvPr/>
        </p:nvSpPr>
        <p:spPr>
          <a:xfrm>
            <a:off x="1530350" y="2883442"/>
            <a:ext cx="2900363" cy="1089529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2400" b="1" dirty="0">
                <a:solidFill>
                  <a:schemeClr val="accent1"/>
                </a:solidFill>
                <a:latin typeface="+mn-lt"/>
              </a:rPr>
              <a:t>Current state and AI’s expected impact </a:t>
            </a:r>
          </a:p>
        </p:txBody>
      </p:sp>
      <p:sp>
        <p:nvSpPr>
          <p:cNvPr id="11269" name="TextBox 11">
            <a:extLst>
              <a:ext uri="{FF2B5EF4-FFF2-40B4-BE49-F238E27FC236}">
                <a16:creationId xmlns:a16="http://schemas.microsoft.com/office/drawing/2014/main" id="{8CA4ABF2-D573-97F1-91B2-2E400F235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2714861"/>
            <a:ext cx="2774950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altLang="en-US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Energy challenges and the move to secondary/</a:t>
            </a:r>
            <a:br>
              <a:rPr lang="en-US" altLang="en-US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</a:br>
            <a:r>
              <a:rPr lang="en-US" altLang="en-US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rural markets</a:t>
            </a:r>
          </a:p>
        </p:txBody>
      </p:sp>
      <p:sp>
        <p:nvSpPr>
          <p:cNvPr id="11270" name="TextBox 12">
            <a:extLst>
              <a:ext uri="{FF2B5EF4-FFF2-40B4-BE49-F238E27FC236}">
                <a16:creationId xmlns:a16="http://schemas.microsoft.com/office/drawing/2014/main" id="{1542ED9F-27EF-2A82-E653-4F766FBD9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4488" y="3211078"/>
            <a:ext cx="317817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altLang="en-US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Will it last? </a:t>
            </a:r>
          </a:p>
        </p:txBody>
      </p:sp>
      <p:grpSp>
        <p:nvGrpSpPr>
          <p:cNvPr id="11271" name="Group 17">
            <a:extLst>
              <a:ext uri="{FF2B5EF4-FFF2-40B4-BE49-F238E27FC236}">
                <a16:creationId xmlns:a16="http://schemas.microsoft.com/office/drawing/2014/main" id="{06E974DE-CF95-4111-8903-56592AAB12CD}"/>
              </a:ext>
            </a:extLst>
          </p:cNvPr>
          <p:cNvGrpSpPr>
            <a:grpSpLocks/>
          </p:cNvGrpSpPr>
          <p:nvPr/>
        </p:nvGrpSpPr>
        <p:grpSpPr bwMode="auto">
          <a:xfrm>
            <a:off x="1350963" y="1790700"/>
            <a:ext cx="9826625" cy="3275013"/>
            <a:chOff x="869538" y="1685924"/>
            <a:chExt cx="10454924" cy="348519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8DD7195-BB79-E5A2-EA3B-0B46DDC75223}"/>
                </a:ext>
              </a:extLst>
            </p:cNvPr>
            <p:cNvSpPr/>
            <p:nvPr/>
          </p:nvSpPr>
          <p:spPr>
            <a:xfrm>
              <a:off x="871226" y="1685924"/>
              <a:ext cx="10453236" cy="3483508"/>
            </a:xfrm>
            <a:custGeom>
              <a:avLst/>
              <a:gdLst>
                <a:gd name="connsiteX0" fmla="*/ 10452926 w 10452925"/>
                <a:gd name="connsiteY0" fmla="*/ 1742123 h 3484244"/>
                <a:gd name="connsiteX1" fmla="*/ 8710803 w 10452925"/>
                <a:gd name="connsiteY1" fmla="*/ 0 h 3484244"/>
                <a:gd name="connsiteX2" fmla="*/ 6968681 w 10452925"/>
                <a:gd name="connsiteY2" fmla="*/ 1742123 h 3484244"/>
                <a:gd name="connsiteX3" fmla="*/ 5226558 w 10452925"/>
                <a:gd name="connsiteY3" fmla="*/ 3484245 h 3484244"/>
                <a:gd name="connsiteX4" fmla="*/ 3484436 w 10452925"/>
                <a:gd name="connsiteY4" fmla="*/ 1742123 h 3484244"/>
                <a:gd name="connsiteX5" fmla="*/ 1742123 w 10452925"/>
                <a:gd name="connsiteY5" fmla="*/ 0 h 3484244"/>
                <a:gd name="connsiteX6" fmla="*/ 0 w 10452925"/>
                <a:gd name="connsiteY6" fmla="*/ 1742123 h 3484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925" h="3484244">
                  <a:moveTo>
                    <a:pt x="10452926" y="1742123"/>
                  </a:moveTo>
                  <a:cubicBezTo>
                    <a:pt x="10452926" y="780002"/>
                    <a:pt x="9672924" y="0"/>
                    <a:pt x="8710803" y="0"/>
                  </a:cubicBezTo>
                  <a:cubicBezTo>
                    <a:pt x="7748683" y="0"/>
                    <a:pt x="6968681" y="780002"/>
                    <a:pt x="6968681" y="1742123"/>
                  </a:cubicBezTo>
                  <a:cubicBezTo>
                    <a:pt x="6968681" y="2704243"/>
                    <a:pt x="6188678" y="3484245"/>
                    <a:pt x="5226558" y="3484245"/>
                  </a:cubicBezTo>
                  <a:cubicBezTo>
                    <a:pt x="4264438" y="3484245"/>
                    <a:pt x="3484436" y="2704243"/>
                    <a:pt x="3484436" y="1742123"/>
                  </a:cubicBezTo>
                  <a:cubicBezTo>
                    <a:pt x="3484436" y="780002"/>
                    <a:pt x="2704338" y="0"/>
                    <a:pt x="1742123" y="0"/>
                  </a:cubicBezTo>
                  <a:cubicBezTo>
                    <a:pt x="779907" y="0"/>
                    <a:pt x="0" y="780002"/>
                    <a:pt x="0" y="1742123"/>
                  </a:cubicBezTo>
                </a:path>
              </a:pathLst>
            </a:custGeom>
            <a:noFill/>
            <a:ln w="2857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4844387-F081-F5CC-070E-47B882823E06}"/>
                </a:ext>
              </a:extLst>
            </p:cNvPr>
            <p:cNvSpPr/>
            <p:nvPr/>
          </p:nvSpPr>
          <p:spPr>
            <a:xfrm>
              <a:off x="869538" y="1686878"/>
              <a:ext cx="10452925" cy="3484244"/>
            </a:xfrm>
            <a:custGeom>
              <a:avLst/>
              <a:gdLst>
                <a:gd name="connsiteX0" fmla="*/ 10452926 w 10452925"/>
                <a:gd name="connsiteY0" fmla="*/ 1742123 h 3484244"/>
                <a:gd name="connsiteX1" fmla="*/ 8710803 w 10452925"/>
                <a:gd name="connsiteY1" fmla="*/ 3484245 h 3484244"/>
                <a:gd name="connsiteX2" fmla="*/ 6968681 w 10452925"/>
                <a:gd name="connsiteY2" fmla="*/ 1742123 h 3484244"/>
                <a:gd name="connsiteX3" fmla="*/ 5226463 w 10452925"/>
                <a:gd name="connsiteY3" fmla="*/ 0 h 3484244"/>
                <a:gd name="connsiteX4" fmla="*/ 3484340 w 10452925"/>
                <a:gd name="connsiteY4" fmla="*/ 1742123 h 3484244"/>
                <a:gd name="connsiteX5" fmla="*/ 1742218 w 10452925"/>
                <a:gd name="connsiteY5" fmla="*/ 3484245 h 3484244"/>
                <a:gd name="connsiteX6" fmla="*/ 0 w 10452925"/>
                <a:gd name="connsiteY6" fmla="*/ 1742123 h 3484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2925" h="3484244">
                  <a:moveTo>
                    <a:pt x="10452926" y="1742123"/>
                  </a:moveTo>
                  <a:cubicBezTo>
                    <a:pt x="10452926" y="2704243"/>
                    <a:pt x="9672924" y="3484245"/>
                    <a:pt x="8710803" y="3484245"/>
                  </a:cubicBezTo>
                  <a:cubicBezTo>
                    <a:pt x="7748683" y="3484245"/>
                    <a:pt x="6968681" y="2704243"/>
                    <a:pt x="6968681" y="1742123"/>
                  </a:cubicBezTo>
                  <a:cubicBezTo>
                    <a:pt x="6968681" y="780002"/>
                    <a:pt x="6188583" y="0"/>
                    <a:pt x="5226463" y="0"/>
                  </a:cubicBezTo>
                  <a:cubicBezTo>
                    <a:pt x="4264343" y="0"/>
                    <a:pt x="3484340" y="780002"/>
                    <a:pt x="3484340" y="1742123"/>
                  </a:cubicBezTo>
                  <a:cubicBezTo>
                    <a:pt x="3484340" y="2704243"/>
                    <a:pt x="2704338" y="3484245"/>
                    <a:pt x="1742218" y="3484245"/>
                  </a:cubicBezTo>
                  <a:cubicBezTo>
                    <a:pt x="780098" y="3484245"/>
                    <a:pt x="0" y="2704338"/>
                    <a:pt x="0" y="1742123"/>
                  </a:cubicBezTo>
                </a:path>
              </a:pathLst>
            </a:custGeom>
            <a:noFill/>
            <a:ln w="60325" cap="rnd">
              <a:gradFill flip="none" rotWithShape="1">
                <a:gsLst>
                  <a:gs pos="62000">
                    <a:srgbClr val="408F6F">
                      <a:alpha val="30000"/>
                    </a:srgbClr>
                  </a:gs>
                  <a:gs pos="0">
                    <a:schemeClr val="accent2">
                      <a:alpha val="0"/>
                    </a:schemeClr>
                  </a:gs>
                  <a:gs pos="76000">
                    <a:schemeClr val="accent1"/>
                  </a:gs>
                </a:gsLst>
                <a:lin ang="10800000" scaled="1"/>
                <a:tileRect/>
              </a:gradFill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6429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0ED6A5E-97D4-4C43-C08B-DF964D3D3FE0}"/>
              </a:ext>
            </a:extLst>
          </p:cNvPr>
          <p:cNvGraphicFramePr>
            <a:graphicFrameLocks/>
          </p:cNvGraphicFramePr>
          <p:nvPr/>
        </p:nvGraphicFramePr>
        <p:xfrm>
          <a:off x="2455420" y="1747838"/>
          <a:ext cx="9533379" cy="4352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314" name="Title 1">
            <a:extLst>
              <a:ext uri="{FF2B5EF4-FFF2-40B4-BE49-F238E27FC236}">
                <a16:creationId xmlns:a16="http://schemas.microsoft.com/office/drawing/2014/main" id="{D5FA55F0-79C3-FE98-FE16-C7F4F80006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8363" y="144463"/>
            <a:ext cx="11120437" cy="747712"/>
          </a:xfrm>
        </p:spPr>
        <p:txBody>
          <a:bodyPr/>
          <a:lstStyle/>
          <a:p>
            <a:r>
              <a:rPr lang="en-US" altLang="en-US" dirty="0"/>
              <a:t>AI is setting records in user adoption rates</a:t>
            </a:r>
          </a:p>
        </p:txBody>
      </p:sp>
      <p:sp>
        <p:nvSpPr>
          <p:cNvPr id="13315" name="Slide Number Placeholder 4">
            <a:extLst>
              <a:ext uri="{FF2B5EF4-FFF2-40B4-BE49-F238E27FC236}">
                <a16:creationId xmlns:a16="http://schemas.microsoft.com/office/drawing/2014/main" id="{40B28F82-E87F-CDC2-F613-255E77EFB7D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601450" y="6391275"/>
            <a:ext cx="387350" cy="246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93F3B6-FBC8-405F-A199-88ADA0535E8A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B512AF3-7777-584D-2E52-4837AE09E7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8363" y="1157288"/>
            <a:ext cx="11120437" cy="400050"/>
          </a:xfrm>
        </p:spPr>
        <p:txBody>
          <a:bodyPr/>
          <a:lstStyle/>
          <a:p>
            <a:r>
              <a:rPr lang="en-US"/>
              <a:t>Time it took for online services to reach one million users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693A001-9FF7-C4C2-F8B6-18B7BFFA0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8363" y="6405903"/>
            <a:ext cx="9151937" cy="230886"/>
          </a:xfrm>
        </p:spPr>
        <p:txBody>
          <a:bodyPr/>
          <a:lstStyle/>
          <a:p>
            <a:r>
              <a:rPr lang="en-US"/>
              <a:t>Source: Data Center Knowledge | * one million nights booked ** one million downloads  </a:t>
            </a:r>
          </a:p>
          <a:p>
            <a:endParaRPr lang="en-US" dirty="0"/>
          </a:p>
        </p:txBody>
      </p:sp>
      <p:pic>
        <p:nvPicPr>
          <p:cNvPr id="1032" name="Picture 8" descr="AIRBNB Logo PNG Vector (AI) Free Download">
            <a:extLst>
              <a:ext uri="{FF2B5EF4-FFF2-40B4-BE49-F238E27FC236}">
                <a16:creationId xmlns:a16="http://schemas.microsoft.com/office/drawing/2014/main" id="{4344E01D-1A3C-A3D3-7506-5227A6C97B6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1881" t="-31881" r="-31881" b="-31881"/>
          <a:stretch/>
        </p:blipFill>
        <p:spPr bwMode="auto">
          <a:xfrm>
            <a:off x="2097591" y="2380269"/>
            <a:ext cx="357829" cy="357830"/>
          </a:xfrm>
          <a:prstGeom prst="roundRect">
            <a:avLst/>
          </a:prstGeom>
          <a:solidFill>
            <a:srgbClr val="E95A5F"/>
          </a:solidFill>
        </p:spPr>
      </p:pic>
      <p:pic>
        <p:nvPicPr>
          <p:cNvPr id="1036" name="Picture 12" descr="Netflix macOS BigSur - Social media &amp; Logos Icons">
            <a:extLst>
              <a:ext uri="{FF2B5EF4-FFF2-40B4-BE49-F238E27FC236}">
                <a16:creationId xmlns:a16="http://schemas.microsoft.com/office/drawing/2014/main" id="{05044E2E-B7AF-9DF0-0F2A-7D1E1E0B8322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2" t="7192" r="7192" b="7192"/>
          <a:stretch/>
        </p:blipFill>
        <p:spPr bwMode="auto">
          <a:xfrm>
            <a:off x="2097591" y="1926137"/>
            <a:ext cx="357829" cy="357830"/>
          </a:xfrm>
          <a:prstGeom prst="roundRect">
            <a:avLst/>
          </a:prstGeom>
          <a:solidFill>
            <a:schemeClr val="tx1"/>
          </a:solidFill>
        </p:spPr>
      </p:pic>
      <p:pic>
        <p:nvPicPr>
          <p:cNvPr id="1038" name="Picture 14" descr="Free Foursquare Logo SVG, PNG Icon, Symbol. Download Image.">
            <a:extLst>
              <a:ext uri="{FF2B5EF4-FFF2-40B4-BE49-F238E27FC236}">
                <a16:creationId xmlns:a16="http://schemas.microsoft.com/office/drawing/2014/main" id="{AB328ED5-BC77-318A-132F-011E97986F14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4608" t="-14608" r="-14608" b="-14608"/>
          <a:stretch/>
        </p:blipFill>
        <p:spPr bwMode="auto">
          <a:xfrm>
            <a:off x="2097591" y="3288534"/>
            <a:ext cx="357829" cy="357830"/>
          </a:xfrm>
          <a:prstGeom prst="roundRect">
            <a:avLst/>
          </a:prstGeom>
          <a:solidFill>
            <a:srgbClr val="FA4778"/>
          </a:solidFill>
        </p:spPr>
      </p:pic>
      <p:pic>
        <p:nvPicPr>
          <p:cNvPr id="1040" name="Picture 16" descr="Facebook-logo - Wave Transit">
            <a:extLst>
              <a:ext uri="{FF2B5EF4-FFF2-40B4-BE49-F238E27FC236}">
                <a16:creationId xmlns:a16="http://schemas.microsoft.com/office/drawing/2014/main" id="{932DD4CB-7276-7DF9-6BC2-0F955D4B4B66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0" t="7279" r="23380" b="7279"/>
          <a:stretch/>
        </p:blipFill>
        <p:spPr bwMode="auto">
          <a:xfrm>
            <a:off x="2097591" y="3742667"/>
            <a:ext cx="357829" cy="357830"/>
          </a:xfrm>
          <a:prstGeom prst="roundRect">
            <a:avLst/>
          </a:prstGeom>
          <a:solidFill>
            <a:srgbClr val="1877F2"/>
          </a:solidFill>
        </p:spPr>
      </p:pic>
      <p:pic>
        <p:nvPicPr>
          <p:cNvPr id="1042" name="Picture 18" descr="Square Black &amp; Green Spotify App Icon PNG | Citypng">
            <a:extLst>
              <a:ext uri="{FF2B5EF4-FFF2-40B4-BE49-F238E27FC236}">
                <a16:creationId xmlns:a16="http://schemas.microsoft.com/office/drawing/2014/main" id="{3CDC844B-D825-F894-BEF0-7BA2F19EE454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" t="7279" r="7222" b="7279"/>
          <a:stretch/>
        </p:blipFill>
        <p:spPr bwMode="auto">
          <a:xfrm>
            <a:off x="2097591" y="4650932"/>
            <a:ext cx="357829" cy="35783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Twitter - Free social media icons">
            <a:extLst>
              <a:ext uri="{FF2B5EF4-FFF2-40B4-BE49-F238E27FC236}">
                <a16:creationId xmlns:a16="http://schemas.microsoft.com/office/drawing/2014/main" id="{87D4F557-0CF5-1190-A0C3-5095DD7288B0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591" y="2834402"/>
            <a:ext cx="357829" cy="35783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A2741ED7-AFB9-2A66-F600-F8110697FEF6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591" y="5105064"/>
            <a:ext cx="357829" cy="35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ChatGPT transparent icon in Material Outlined Style">
            <a:extLst>
              <a:ext uri="{FF2B5EF4-FFF2-40B4-BE49-F238E27FC236}">
                <a16:creationId xmlns:a16="http://schemas.microsoft.com/office/drawing/2014/main" id="{28DEBDA9-746A-A982-AB02-BF243CC58420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162" t="-22162" r="-22162" b="-22162"/>
          <a:stretch/>
        </p:blipFill>
        <p:spPr bwMode="auto">
          <a:xfrm>
            <a:off x="2097591" y="5559195"/>
            <a:ext cx="357829" cy="357829"/>
          </a:xfrm>
          <a:prstGeom prst="roundRect">
            <a:avLst/>
          </a:prstGeom>
          <a:solidFill>
            <a:srgbClr val="10A37F"/>
          </a:solidFill>
        </p:spPr>
      </p:pic>
      <p:pic>
        <p:nvPicPr>
          <p:cNvPr id="1052" name="Picture 28" descr="dropbox&quot; Icon - Download for free – Iconduck">
            <a:extLst>
              <a:ext uri="{FF2B5EF4-FFF2-40B4-BE49-F238E27FC236}">
                <a16:creationId xmlns:a16="http://schemas.microsoft.com/office/drawing/2014/main" id="{F38CCE88-10C0-D8E1-99CF-21081E995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591" y="4196799"/>
            <a:ext cx="357829" cy="35783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28A936-0F44-749F-4273-ED8E04982FF3}"/>
              </a:ext>
            </a:extLst>
          </p:cNvPr>
          <p:cNvSpPr txBox="1"/>
          <p:nvPr/>
        </p:nvSpPr>
        <p:spPr>
          <a:xfrm>
            <a:off x="868363" y="1951307"/>
            <a:ext cx="1155383" cy="338554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Netflix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92FAD9-7E42-AB5F-592C-5AA7AE402A68}"/>
              </a:ext>
            </a:extLst>
          </p:cNvPr>
          <p:cNvSpPr txBox="1"/>
          <p:nvPr/>
        </p:nvSpPr>
        <p:spPr>
          <a:xfrm>
            <a:off x="868363" y="2402779"/>
            <a:ext cx="1155383" cy="338554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Airbnb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8DDAA1-9943-B508-E3A9-91E5A3E3A58C}"/>
              </a:ext>
            </a:extLst>
          </p:cNvPr>
          <p:cNvSpPr txBox="1"/>
          <p:nvPr/>
        </p:nvSpPr>
        <p:spPr>
          <a:xfrm>
            <a:off x="868363" y="2854251"/>
            <a:ext cx="1155383" cy="338554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Twitter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A17828-48F0-19BE-EF92-779DA644C86D}"/>
              </a:ext>
            </a:extLst>
          </p:cNvPr>
          <p:cNvSpPr txBox="1"/>
          <p:nvPr/>
        </p:nvSpPr>
        <p:spPr>
          <a:xfrm>
            <a:off x="868363" y="3305723"/>
            <a:ext cx="1155383" cy="338554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Foursquare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9F1B45-833D-A8B4-5D49-FBE4CB642EDF}"/>
              </a:ext>
            </a:extLst>
          </p:cNvPr>
          <p:cNvSpPr txBox="1"/>
          <p:nvPr/>
        </p:nvSpPr>
        <p:spPr>
          <a:xfrm>
            <a:off x="868363" y="3757195"/>
            <a:ext cx="1155383" cy="338554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Facebook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DE95FE-B822-8278-F94A-6D97BB650B93}"/>
              </a:ext>
            </a:extLst>
          </p:cNvPr>
          <p:cNvSpPr txBox="1"/>
          <p:nvPr/>
        </p:nvSpPr>
        <p:spPr>
          <a:xfrm>
            <a:off x="868363" y="4208667"/>
            <a:ext cx="1155383" cy="338554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Dropbox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DCD3DF-38E2-5162-8659-1208114B7E1C}"/>
              </a:ext>
            </a:extLst>
          </p:cNvPr>
          <p:cNvSpPr txBox="1"/>
          <p:nvPr/>
        </p:nvSpPr>
        <p:spPr>
          <a:xfrm>
            <a:off x="868363" y="4660139"/>
            <a:ext cx="1155383" cy="338554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Spotify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AB2B77-4BB7-A278-2B5C-919282BF5D47}"/>
              </a:ext>
            </a:extLst>
          </p:cNvPr>
          <p:cNvSpPr txBox="1"/>
          <p:nvPr/>
        </p:nvSpPr>
        <p:spPr>
          <a:xfrm>
            <a:off x="868363" y="5111611"/>
            <a:ext cx="1155383" cy="338554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Instagram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9712D7-9F08-CFFE-B63C-29EC2EDBCAC3}"/>
              </a:ext>
            </a:extLst>
          </p:cNvPr>
          <p:cNvSpPr txBox="1"/>
          <p:nvPr/>
        </p:nvSpPr>
        <p:spPr>
          <a:xfrm>
            <a:off x="868363" y="5563081"/>
            <a:ext cx="1155383" cy="338554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ChatGPT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507D339-E535-2ACF-1123-981B5A2E6D09}"/>
              </a:ext>
            </a:extLst>
          </p:cNvPr>
          <p:cNvSpPr/>
          <p:nvPr/>
        </p:nvSpPr>
        <p:spPr bwMode="auto">
          <a:xfrm>
            <a:off x="868363" y="1557338"/>
            <a:ext cx="10990262" cy="4001857"/>
          </a:xfrm>
          <a:prstGeom prst="rect">
            <a:avLst/>
          </a:prstGeom>
          <a:solidFill>
            <a:schemeClr val="bg1">
              <a:alpha val="6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316" name="TextBox 7">
            <a:extLst>
              <a:ext uri="{FF2B5EF4-FFF2-40B4-BE49-F238E27FC236}">
                <a16:creationId xmlns:a16="http://schemas.microsoft.com/office/drawing/2014/main" id="{0274CF54-557B-406C-4152-59F931AC5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4826000"/>
            <a:ext cx="3517900" cy="11306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lIns="182880" rIns="182880" anchor="ctr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ChatGPT has grown to over 200 million users since its launch in late 2022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33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AD7E991B-A7E2-B770-636D-56BD51325DA8}"/>
              </a:ext>
            </a:extLst>
          </p:cNvPr>
          <p:cNvSpPr/>
          <p:nvPr/>
        </p:nvSpPr>
        <p:spPr bwMode="auto">
          <a:xfrm>
            <a:off x="812800" y="5781675"/>
            <a:ext cx="2903538" cy="365125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600" b="1" dirty="0">
                <a:solidFill>
                  <a:srgbClr val="6C6B6F"/>
                </a:solidFill>
                <a:latin typeface="Arial" charset="0"/>
              </a:rPr>
              <a:t>2000-2010</a:t>
            </a: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5CF0810E-018F-0BCA-E1DE-018DDAC5FD78}"/>
              </a:ext>
            </a:extLst>
          </p:cNvPr>
          <p:cNvSpPr/>
          <p:nvPr/>
        </p:nvSpPr>
        <p:spPr bwMode="auto">
          <a:xfrm>
            <a:off x="3482975" y="5781675"/>
            <a:ext cx="2903538" cy="365125"/>
          </a:xfrm>
          <a:prstGeom prst="chevron">
            <a:avLst/>
          </a:prstGeom>
          <a:solidFill>
            <a:schemeClr val="accent4">
              <a:lumMod val="20000"/>
              <a:lumOff val="80000"/>
            </a:schemeClr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600" b="1" dirty="0">
                <a:solidFill>
                  <a:srgbClr val="6C6B6F"/>
                </a:solidFill>
                <a:latin typeface="Arial" charset="0"/>
              </a:rPr>
              <a:t>2011-2019</a:t>
            </a: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7A4DEA89-A2F1-2FD8-13CD-84F56CC612AB}"/>
              </a:ext>
            </a:extLst>
          </p:cNvPr>
          <p:cNvSpPr/>
          <p:nvPr/>
        </p:nvSpPr>
        <p:spPr bwMode="auto">
          <a:xfrm>
            <a:off x="6153150" y="5781675"/>
            <a:ext cx="2903538" cy="365125"/>
          </a:xfrm>
          <a:prstGeom prst="chevron">
            <a:avLst/>
          </a:prstGeom>
          <a:solidFill>
            <a:schemeClr val="accent4">
              <a:lumMod val="20000"/>
              <a:lumOff val="80000"/>
            </a:schemeClr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600" b="1" dirty="0">
                <a:solidFill>
                  <a:srgbClr val="6C6B6F"/>
                </a:solidFill>
                <a:latin typeface="Arial" charset="0"/>
              </a:rPr>
              <a:t>2020-2021</a:t>
            </a: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890FED09-F7C3-2798-DA21-7B246A1ACAE6}"/>
              </a:ext>
            </a:extLst>
          </p:cNvPr>
          <p:cNvSpPr/>
          <p:nvPr/>
        </p:nvSpPr>
        <p:spPr bwMode="auto">
          <a:xfrm>
            <a:off x="8821738" y="5781675"/>
            <a:ext cx="2905125" cy="365125"/>
          </a:xfrm>
          <a:prstGeom prst="chevron">
            <a:avLst/>
          </a:prstGeom>
          <a:solidFill>
            <a:schemeClr val="accent4">
              <a:lumMod val="20000"/>
              <a:lumOff val="80000"/>
            </a:schemeClr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600" b="1" dirty="0">
                <a:solidFill>
                  <a:srgbClr val="6C6B6F"/>
                </a:solidFill>
                <a:latin typeface="Arial" charset="0"/>
              </a:rPr>
              <a:t>2022-Present</a:t>
            </a:r>
          </a:p>
        </p:txBody>
      </p:sp>
      <p:graphicFrame>
        <p:nvGraphicFramePr>
          <p:cNvPr id="13318" name="Chart 5">
            <a:extLst>
              <a:ext uri="{FF2B5EF4-FFF2-40B4-BE49-F238E27FC236}">
                <a16:creationId xmlns:a16="http://schemas.microsoft.com/office/drawing/2014/main" id="{473842BC-6B60-AFA9-29C8-160A3784E3EC}"/>
              </a:ext>
            </a:extLst>
          </p:cNvPr>
          <p:cNvGraphicFramePr>
            <a:graphicFrameLocks/>
          </p:cNvGraphicFramePr>
          <p:nvPr/>
        </p:nvGraphicFramePr>
        <p:xfrm>
          <a:off x="611188" y="879475"/>
          <a:ext cx="11322050" cy="506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Chart" r:id="rId3" imgW="11327350" imgH="5066215" progId="Excel.Chart.8">
                  <p:embed/>
                </p:oleObj>
              </mc:Choice>
              <mc:Fallback>
                <p:oleObj name="Chart" r:id="rId3" imgW="11327350" imgH="5066215" progId="Excel.Chart.8">
                  <p:embed/>
                  <p:pic>
                    <p:nvPicPr>
                      <p:cNvPr id="13318" name="Chart 5">
                        <a:extLst>
                          <a:ext uri="{FF2B5EF4-FFF2-40B4-BE49-F238E27FC236}">
                            <a16:creationId xmlns:a16="http://schemas.microsoft.com/office/drawing/2014/main" id="{473842BC-6B60-AFA9-29C8-160A3784E3EC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879475"/>
                        <a:ext cx="11322050" cy="5062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9" name="Title 1">
            <a:extLst>
              <a:ext uri="{FF2B5EF4-FFF2-40B4-BE49-F238E27FC236}">
                <a16:creationId xmlns:a16="http://schemas.microsoft.com/office/drawing/2014/main" id="{77ACB2F9-12AC-6761-6FD4-CDD75DBB46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2788" y="134938"/>
            <a:ext cx="11118850" cy="747712"/>
          </a:xfrm>
        </p:spPr>
        <p:txBody>
          <a:bodyPr/>
          <a:lstStyle/>
          <a:p>
            <a:r>
              <a:rPr lang="en-US" altLang="en-US"/>
              <a:t>A Look Back at What Got Us Here </a:t>
            </a:r>
          </a:p>
        </p:txBody>
      </p:sp>
      <p:sp>
        <p:nvSpPr>
          <p:cNvPr id="13320" name="Slide Number Placeholder 4">
            <a:extLst>
              <a:ext uri="{FF2B5EF4-FFF2-40B4-BE49-F238E27FC236}">
                <a16:creationId xmlns:a16="http://schemas.microsoft.com/office/drawing/2014/main" id="{382813D7-CFBB-B42A-CF7E-3BE61624B8A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601450" y="6537325"/>
            <a:ext cx="387350" cy="246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DDDACE0-182C-4EEA-BA9B-590A4E9F6A40}" type="slidenum">
              <a:rPr lang="en-US" altLang="en-US" smtClean="0">
                <a:solidFill>
                  <a:schemeClr val="tx2"/>
                </a:solidFill>
              </a:rPr>
              <a:pPr/>
              <a:t>5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7E6C03-5E28-5FE7-90DC-7710C90B094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081213" y="5546725"/>
            <a:ext cx="223837" cy="2238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1200" b="1" dirty="0">
                <a:solidFill>
                  <a:schemeClr val="accent1"/>
                </a:solidFill>
              </a:rPr>
              <a:t>&lt;1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E11AAD-C3FF-BE0B-E497-3D17574A7D0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385050" y="2746375"/>
            <a:ext cx="477838" cy="4778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000" b="1" dirty="0">
                <a:solidFill>
                  <a:schemeClr val="accent1"/>
                </a:solidFill>
              </a:rPr>
              <a:t>71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A50988B-EDA0-2B9B-1895-32EF7F51428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748213" y="4914900"/>
            <a:ext cx="355600" cy="35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1600" b="1" dirty="0">
                <a:solidFill>
                  <a:schemeClr val="accent1"/>
                </a:solidFill>
              </a:rPr>
              <a:t>16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FC45E6-4D2F-6124-B347-A679ECA3532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0021888" y="1241425"/>
            <a:ext cx="641350" cy="6429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400" b="1" dirty="0">
                <a:solidFill>
                  <a:schemeClr val="accent1"/>
                </a:solidFill>
              </a:rPr>
              <a:t>108</a:t>
            </a:r>
          </a:p>
        </p:txBody>
      </p:sp>
      <p:sp>
        <p:nvSpPr>
          <p:cNvPr id="13325" name="TextBox 7">
            <a:extLst>
              <a:ext uri="{FF2B5EF4-FFF2-40B4-BE49-F238E27FC236}">
                <a16:creationId xmlns:a16="http://schemas.microsoft.com/office/drawing/2014/main" id="{84E81AB3-A74C-F6DD-76E3-B04C095F6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50" y="1231900"/>
            <a:ext cx="2376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>
                <a:solidFill>
                  <a:schemeClr val="accent1"/>
                </a:solidFill>
              </a:rPr>
              <a:t>Average Zettabytes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24B872F-F36F-E54A-B1F2-3AB96AC8EFF9}"/>
              </a:ext>
            </a:extLst>
          </p:cNvPr>
          <p:cNvGrpSpPr>
            <a:grpSpLocks/>
          </p:cNvGrpSpPr>
          <p:nvPr/>
        </p:nvGrpSpPr>
        <p:grpSpPr bwMode="auto">
          <a:xfrm>
            <a:off x="3838575" y="2778125"/>
            <a:ext cx="2212975" cy="2211388"/>
            <a:chOff x="3659269" y="2141357"/>
            <a:chExt cx="2213294" cy="2212266"/>
          </a:xfrm>
        </p:grpSpPr>
        <p:sp>
          <p:nvSpPr>
            <p:cNvPr id="13342" name="Rectangle 12329">
              <a:extLst>
                <a:ext uri="{FF2B5EF4-FFF2-40B4-BE49-F238E27FC236}">
                  <a16:creationId xmlns:a16="http://schemas.microsoft.com/office/drawing/2014/main" id="{B3383D0C-DC47-B6AB-2766-1347F278FE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9269" y="2141357"/>
              <a:ext cx="2213294" cy="2212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2880" tIns="182880"/>
            <a:lstStyle>
              <a:lvl1pPr marL="2857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spcAft>
                  <a:spcPts val="800"/>
                </a:spcAft>
                <a:buFont typeface="Arial" panose="020B0604020202020204" pitchFamily="34" charset="0"/>
                <a:buChar char="–"/>
              </a:pPr>
              <a:r>
                <a:rPr lang="en-US" altLang="en-US" sz="1500">
                  <a:solidFill>
                    <a:schemeClr val="accent1"/>
                  </a:solidFill>
                </a:rPr>
                <a:t>Advanced mobile computing (4G) </a:t>
              </a:r>
            </a:p>
            <a:p>
              <a:pPr>
                <a:lnSpc>
                  <a:spcPct val="90000"/>
                </a:lnSpc>
                <a:spcAft>
                  <a:spcPts val="800"/>
                </a:spcAft>
                <a:buFont typeface="Arial" panose="020B0604020202020204" pitchFamily="34" charset="0"/>
                <a:buChar char="–"/>
              </a:pPr>
              <a:r>
                <a:rPr lang="en-US" altLang="en-US" sz="1500">
                  <a:solidFill>
                    <a:schemeClr val="accent1"/>
                  </a:solidFill>
                </a:rPr>
                <a:t>Increased fiber </a:t>
              </a:r>
            </a:p>
            <a:p>
              <a:pPr>
                <a:lnSpc>
                  <a:spcPct val="90000"/>
                </a:lnSpc>
                <a:spcAft>
                  <a:spcPts val="800"/>
                </a:spcAft>
                <a:buFont typeface="Arial" panose="020B0604020202020204" pitchFamily="34" charset="0"/>
                <a:buChar char="–"/>
              </a:pPr>
              <a:r>
                <a:rPr lang="en-US" altLang="en-US" sz="1500">
                  <a:solidFill>
                    <a:schemeClr val="accent1"/>
                  </a:solidFill>
                </a:rPr>
                <a:t>Emergence of cloud computing</a:t>
              </a:r>
            </a:p>
          </p:txBody>
        </p:sp>
        <p:pic>
          <p:nvPicPr>
            <p:cNvPr id="13343" name="Picture 27">
              <a:extLst>
                <a:ext uri="{FF2B5EF4-FFF2-40B4-BE49-F238E27FC236}">
                  <a16:creationId xmlns:a16="http://schemas.microsoft.com/office/drawing/2014/main" id="{814069B9-9D79-0015-A8A8-0D80ADFF0B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5508" y="3739713"/>
              <a:ext cx="290267" cy="290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44" name="Picture 29" descr="Twitter logo png, Twitter icon transparent free png 18930627 PNG">
              <a:extLst>
                <a:ext uri="{FF2B5EF4-FFF2-40B4-BE49-F238E27FC236}">
                  <a16:creationId xmlns:a16="http://schemas.microsoft.com/office/drawing/2014/main" id="{3F0EA15F-3D9E-A67E-132E-A0677F4CE6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27" t="19026" r="11453" b="16267"/>
            <a:stretch>
              <a:fillRect/>
            </a:stretch>
          </p:blipFill>
          <p:spPr bwMode="auto">
            <a:xfrm>
              <a:off x="4774094" y="3726648"/>
              <a:ext cx="303960" cy="307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79D33B2-958C-8851-12DB-9592DD46375A}"/>
              </a:ext>
            </a:extLst>
          </p:cNvPr>
          <p:cNvGrpSpPr>
            <a:grpSpLocks/>
          </p:cNvGrpSpPr>
          <p:nvPr/>
        </p:nvGrpSpPr>
        <p:grpSpPr bwMode="auto">
          <a:xfrm>
            <a:off x="6770688" y="3398838"/>
            <a:ext cx="2046287" cy="2230437"/>
            <a:chOff x="7265568" y="3214732"/>
            <a:chExt cx="2044977" cy="2229984"/>
          </a:xfrm>
        </p:grpSpPr>
        <p:sp>
          <p:nvSpPr>
            <p:cNvPr id="13338" name="Rectangle 12333">
              <a:extLst>
                <a:ext uri="{FF2B5EF4-FFF2-40B4-BE49-F238E27FC236}">
                  <a16:creationId xmlns:a16="http://schemas.microsoft.com/office/drawing/2014/main" id="{C61AF32A-E45B-72BF-0E1A-3E9B4C9022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5568" y="3214732"/>
              <a:ext cx="2044977" cy="1733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2880" tIns="182880"/>
            <a:lstStyle>
              <a:lvl1pPr marL="2857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spcAft>
                  <a:spcPts val="800"/>
                </a:spcAft>
                <a:buFont typeface="Arial" panose="020B0604020202020204" pitchFamily="34" charset="0"/>
                <a:buChar char="–"/>
              </a:pPr>
              <a:r>
                <a:rPr lang="en-US" altLang="en-US" sz="1500">
                  <a:solidFill>
                    <a:schemeClr val="accent1"/>
                  </a:solidFill>
                </a:rPr>
                <a:t>5G cellular </a:t>
              </a:r>
            </a:p>
            <a:p>
              <a:pPr>
                <a:lnSpc>
                  <a:spcPct val="90000"/>
                </a:lnSpc>
                <a:spcAft>
                  <a:spcPts val="800"/>
                </a:spcAft>
                <a:buFont typeface="Arial" panose="020B0604020202020204" pitchFamily="34" charset="0"/>
                <a:buChar char="–"/>
              </a:pPr>
              <a:r>
                <a:rPr lang="en-US" altLang="en-US" sz="1500">
                  <a:solidFill>
                    <a:schemeClr val="accent1"/>
                  </a:solidFill>
                </a:rPr>
                <a:t>Online gaming </a:t>
              </a:r>
            </a:p>
            <a:p>
              <a:pPr>
                <a:lnSpc>
                  <a:spcPct val="90000"/>
                </a:lnSpc>
                <a:spcAft>
                  <a:spcPts val="800"/>
                </a:spcAft>
                <a:buFont typeface="Arial" panose="020B0604020202020204" pitchFamily="34" charset="0"/>
                <a:buChar char="–"/>
              </a:pPr>
              <a:r>
                <a:rPr lang="en-US" altLang="en-US" sz="1500">
                  <a:solidFill>
                    <a:schemeClr val="accent1"/>
                  </a:solidFill>
                </a:rPr>
                <a:t>Cloud computing </a:t>
              </a:r>
            </a:p>
            <a:p>
              <a:pPr>
                <a:lnSpc>
                  <a:spcPct val="90000"/>
                </a:lnSpc>
                <a:spcAft>
                  <a:spcPts val="800"/>
                </a:spcAft>
                <a:buFont typeface="Arial" panose="020B0604020202020204" pitchFamily="34" charset="0"/>
                <a:buChar char="–"/>
              </a:pPr>
              <a:r>
                <a:rPr lang="en-US" altLang="en-US" sz="1500">
                  <a:solidFill>
                    <a:schemeClr val="accent1"/>
                  </a:solidFill>
                </a:rPr>
                <a:t>Streaming video </a:t>
              </a:r>
            </a:p>
            <a:p>
              <a:pPr>
                <a:lnSpc>
                  <a:spcPct val="90000"/>
                </a:lnSpc>
                <a:spcAft>
                  <a:spcPts val="800"/>
                </a:spcAft>
                <a:buFont typeface="Arial" panose="020B0604020202020204" pitchFamily="34" charset="0"/>
                <a:buChar char="–"/>
              </a:pPr>
              <a:r>
                <a:rPr lang="en-US" altLang="en-US" sz="1500">
                  <a:solidFill>
                    <a:schemeClr val="accent1"/>
                  </a:solidFill>
                </a:rPr>
                <a:t>Work from home </a:t>
              </a:r>
            </a:p>
          </p:txBody>
        </p:sp>
        <p:pic>
          <p:nvPicPr>
            <p:cNvPr id="13339" name="Picture 33" descr="The Amazon Logo: Inspiring Insights for Business Owners and Marketers -  crowdspring Blog">
              <a:extLst>
                <a:ext uri="{FF2B5EF4-FFF2-40B4-BE49-F238E27FC236}">
                  <a16:creationId xmlns:a16="http://schemas.microsoft.com/office/drawing/2014/main" id="{C3E10E08-DB44-88A0-B45F-6B4BF3AA02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3629" y="4972550"/>
              <a:ext cx="844241" cy="254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40" name="Picture 35" descr="Netflix | Brand Assets | Logos">
              <a:extLst>
                <a:ext uri="{FF2B5EF4-FFF2-40B4-BE49-F238E27FC236}">
                  <a16:creationId xmlns:a16="http://schemas.microsoft.com/office/drawing/2014/main" id="{421DBFA6-282C-1FE2-BC0E-027E8DDEC3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47" t="31697" r="17247" b="31697"/>
            <a:stretch>
              <a:fillRect/>
            </a:stretch>
          </p:blipFill>
          <p:spPr bwMode="auto">
            <a:xfrm>
              <a:off x="8401106" y="4945340"/>
              <a:ext cx="676999" cy="212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41" name="Picture 37" descr="Zoom Logo and symbol, meaning, history, PNG">
              <a:extLst>
                <a:ext uri="{FF2B5EF4-FFF2-40B4-BE49-F238E27FC236}">
                  <a16:creationId xmlns:a16="http://schemas.microsoft.com/office/drawing/2014/main" id="{84C3499F-50C8-85A5-57D3-B09DD22B28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460" b="27460"/>
            <a:stretch>
              <a:fillRect/>
            </a:stretch>
          </p:blipFill>
          <p:spPr bwMode="auto">
            <a:xfrm>
              <a:off x="7969962" y="5257206"/>
              <a:ext cx="739052" cy="187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5EB96E-BB18-A7F7-9457-20B60D8FA6BE}"/>
              </a:ext>
            </a:extLst>
          </p:cNvPr>
          <p:cNvGrpSpPr>
            <a:grpSpLocks/>
          </p:cNvGrpSpPr>
          <p:nvPr/>
        </p:nvGrpSpPr>
        <p:grpSpPr bwMode="auto">
          <a:xfrm>
            <a:off x="9297988" y="1982788"/>
            <a:ext cx="2087562" cy="2943225"/>
            <a:chOff x="9308034" y="2319597"/>
            <a:chExt cx="2087188" cy="294289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2FDEF18-E60C-E27D-FE5C-14A6F51F4DE4}"/>
                </a:ext>
              </a:extLst>
            </p:cNvPr>
            <p:cNvSpPr/>
            <p:nvPr/>
          </p:nvSpPr>
          <p:spPr bwMode="auto">
            <a:xfrm>
              <a:off x="9388981" y="3611676"/>
              <a:ext cx="1895135" cy="43333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35" name="Rectangle 12343">
              <a:extLst>
                <a:ext uri="{FF2B5EF4-FFF2-40B4-BE49-F238E27FC236}">
                  <a16:creationId xmlns:a16="http://schemas.microsoft.com/office/drawing/2014/main" id="{490298FA-9392-9647-34EF-A89A160F1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08034" y="2319597"/>
              <a:ext cx="2087188" cy="2942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2880" tIns="182880"/>
            <a:lstStyle>
              <a:lvl1pPr marL="2857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spcAft>
                  <a:spcPts val="800"/>
                </a:spcAft>
                <a:buFont typeface="Arial" panose="020B0604020202020204" pitchFamily="34" charset="0"/>
                <a:buChar char="–"/>
              </a:pPr>
              <a:r>
                <a:rPr lang="en-US" altLang="en-US" sz="1500">
                  <a:solidFill>
                    <a:schemeClr val="accent1"/>
                  </a:solidFill>
                </a:rPr>
                <a:t>Generative AI</a:t>
              </a:r>
            </a:p>
            <a:p>
              <a:pPr>
                <a:lnSpc>
                  <a:spcPct val="90000"/>
                </a:lnSpc>
                <a:spcAft>
                  <a:spcPts val="800"/>
                </a:spcAft>
                <a:buFont typeface="Arial" panose="020B0604020202020204" pitchFamily="34" charset="0"/>
                <a:buChar char="–"/>
              </a:pPr>
              <a:r>
                <a:rPr lang="en-US" altLang="en-US" sz="1500">
                  <a:solidFill>
                    <a:schemeClr val="accent1"/>
                  </a:solidFill>
                </a:rPr>
                <a:t>Breakthrough chip technology </a:t>
              </a:r>
            </a:p>
            <a:p>
              <a:pPr>
                <a:lnSpc>
                  <a:spcPct val="90000"/>
                </a:lnSpc>
                <a:spcAft>
                  <a:spcPts val="800"/>
                </a:spcAft>
                <a:buFont typeface="Arial" panose="020B0604020202020204" pitchFamily="34" charset="0"/>
                <a:buChar char="–"/>
              </a:pPr>
              <a:r>
                <a:rPr lang="en-US" altLang="en-US" sz="1500">
                  <a:solidFill>
                    <a:schemeClr val="accent1"/>
                  </a:solidFill>
                </a:rPr>
                <a:t>Energy shortages</a:t>
              </a:r>
            </a:p>
            <a:p>
              <a:pPr>
                <a:lnSpc>
                  <a:spcPct val="90000"/>
                </a:lnSpc>
                <a:spcAft>
                  <a:spcPts val="800"/>
                </a:spcAft>
                <a:buFont typeface="Arial" panose="020B0604020202020204" pitchFamily="34" charset="0"/>
                <a:buChar char="–"/>
              </a:pPr>
              <a:r>
                <a:rPr lang="en-US" altLang="en-US" sz="1500" b="1">
                  <a:solidFill>
                    <a:schemeClr val="accent1"/>
                  </a:solidFill>
                </a:rPr>
                <a:t>Next Industrial Revolution!</a:t>
              </a:r>
            </a:p>
          </p:txBody>
        </p:sp>
        <p:pic>
          <p:nvPicPr>
            <p:cNvPr id="13336" name="Picture 43" descr="ChatGPT Logo and symbol, meaning, history, sign.">
              <a:extLst>
                <a:ext uri="{FF2B5EF4-FFF2-40B4-BE49-F238E27FC236}">
                  <a16:creationId xmlns:a16="http://schemas.microsoft.com/office/drawing/2014/main" id="{2AD4962F-8BC0-65D3-68CC-1C7D73238E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871" b="22871"/>
            <a:stretch>
              <a:fillRect/>
            </a:stretch>
          </p:blipFill>
          <p:spPr bwMode="auto">
            <a:xfrm>
              <a:off x="9823520" y="4217602"/>
              <a:ext cx="1036986" cy="316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7" name="Graphic 13">
              <a:extLst>
                <a:ext uri="{FF2B5EF4-FFF2-40B4-BE49-F238E27FC236}">
                  <a16:creationId xmlns:a16="http://schemas.microsoft.com/office/drawing/2014/main" id="{9C7FE6F2-F972-C2E0-4CEF-527E6C7595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1978" y="4630735"/>
              <a:ext cx="1139621" cy="212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870B8E8-34A0-627D-B4A7-97D14724127D}"/>
              </a:ext>
            </a:extLst>
          </p:cNvPr>
          <p:cNvGrpSpPr>
            <a:grpSpLocks/>
          </p:cNvGrpSpPr>
          <p:nvPr/>
        </p:nvGrpSpPr>
        <p:grpSpPr bwMode="auto">
          <a:xfrm>
            <a:off x="728663" y="2222500"/>
            <a:ext cx="2849562" cy="3335338"/>
            <a:chOff x="729140" y="2141357"/>
            <a:chExt cx="2848450" cy="3335424"/>
          </a:xfrm>
        </p:grpSpPr>
        <p:sp>
          <p:nvSpPr>
            <p:cNvPr id="13330" name="Rectangle 15">
              <a:extLst>
                <a:ext uri="{FF2B5EF4-FFF2-40B4-BE49-F238E27FC236}">
                  <a16:creationId xmlns:a16="http://schemas.microsoft.com/office/drawing/2014/main" id="{CBDCC0DC-F4F3-1A7C-34EE-80E3F6B3CB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140" y="2141357"/>
              <a:ext cx="2848450" cy="3335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2880" tIns="182880"/>
            <a:lstStyle>
              <a:lvl1pPr marL="2857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spcAft>
                  <a:spcPts val="800"/>
                </a:spcAft>
                <a:buFont typeface="Arial" panose="020B0604020202020204" pitchFamily="34" charset="0"/>
                <a:buChar char="–"/>
              </a:pPr>
              <a:r>
                <a:rPr lang="en-US" altLang="en-US" sz="1500">
                  <a:solidFill>
                    <a:schemeClr val="accent1"/>
                  </a:solidFill>
                </a:rPr>
                <a:t>Internet adoption begins</a:t>
              </a:r>
            </a:p>
            <a:p>
              <a:pPr>
                <a:lnSpc>
                  <a:spcPct val="90000"/>
                </a:lnSpc>
                <a:spcAft>
                  <a:spcPts val="800"/>
                </a:spcAft>
                <a:buFont typeface="Arial" panose="020B0604020202020204" pitchFamily="34" charset="0"/>
                <a:buChar char="–"/>
              </a:pPr>
              <a:r>
                <a:rPr lang="en-US" altLang="en-US" sz="1500">
                  <a:solidFill>
                    <a:schemeClr val="accent1"/>
                  </a:solidFill>
                </a:rPr>
                <a:t>Basic mobile computing</a:t>
              </a:r>
            </a:p>
            <a:p>
              <a:pPr>
                <a:lnSpc>
                  <a:spcPct val="90000"/>
                </a:lnSpc>
                <a:spcAft>
                  <a:spcPts val="800"/>
                </a:spcAft>
                <a:buFont typeface="Arial" panose="020B0604020202020204" pitchFamily="34" charset="0"/>
                <a:buChar char="–"/>
              </a:pPr>
              <a:r>
                <a:rPr lang="en-US" altLang="en-US" sz="1500">
                  <a:solidFill>
                    <a:schemeClr val="accent1"/>
                  </a:solidFill>
                </a:rPr>
                <a:t>Central telecom hubs</a:t>
              </a:r>
            </a:p>
            <a:p>
              <a:pPr>
                <a:lnSpc>
                  <a:spcPct val="90000"/>
                </a:lnSpc>
                <a:spcAft>
                  <a:spcPts val="800"/>
                </a:spcAft>
                <a:buFont typeface="Arial" panose="020B0604020202020204" pitchFamily="34" charset="0"/>
                <a:buChar char="–"/>
              </a:pPr>
              <a:r>
                <a:rPr lang="en-US" altLang="en-US" sz="1500">
                  <a:solidFill>
                    <a:schemeClr val="accent1"/>
                  </a:solidFill>
                </a:rPr>
                <a:t>Copper circuits dominate </a:t>
              </a:r>
            </a:p>
          </p:txBody>
        </p:sp>
        <p:pic>
          <p:nvPicPr>
            <p:cNvPr id="13331" name="Picture 14">
              <a:extLst>
                <a:ext uri="{FF2B5EF4-FFF2-40B4-BE49-F238E27FC236}">
                  <a16:creationId xmlns:a16="http://schemas.microsoft.com/office/drawing/2014/main" id="{EE76EA11-1915-DC23-88C4-7E42974D6C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3507" y="3671702"/>
              <a:ext cx="1784350" cy="109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2" name="Picture 31" descr="Blackberry Logo and symbol, meaning, history, PNG, brand">
              <a:extLst>
                <a:ext uri="{FF2B5EF4-FFF2-40B4-BE49-F238E27FC236}">
                  <a16:creationId xmlns:a16="http://schemas.microsoft.com/office/drawing/2014/main" id="{C64B84A3-E5D9-50C5-220D-5F86A98A16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6" t="33717" r="2956" b="33717"/>
            <a:stretch>
              <a:fillRect/>
            </a:stretch>
          </p:blipFill>
          <p:spPr bwMode="auto">
            <a:xfrm>
              <a:off x="1522533" y="5063788"/>
              <a:ext cx="1246298" cy="242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3" name="Picture 4">
              <a:extLst>
                <a:ext uri="{FF2B5EF4-FFF2-40B4-BE49-F238E27FC236}">
                  <a16:creationId xmlns:a16="http://schemas.microsoft.com/office/drawing/2014/main" id="{2C75445E-B443-C22A-3BCD-6C52BFB378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3129" y="4825337"/>
              <a:ext cx="162430" cy="199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" grpId="0" animBg="1"/>
      <p:bldP spid="2" grpId="1" animBg="1"/>
      <p:bldP spid="26" grpId="0" animBg="1"/>
      <p:bldP spid="26" grpId="1" animBg="1"/>
      <p:bldP spid="28" grpId="0" animBg="1"/>
      <p:bldP spid="28" grpId="1" animBg="1"/>
      <p:bldP spid="30" grpId="0" animBg="1"/>
      <p:bldP spid="3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14" name="Group 16413">
            <a:extLst>
              <a:ext uri="{FF2B5EF4-FFF2-40B4-BE49-F238E27FC236}">
                <a16:creationId xmlns:a16="http://schemas.microsoft.com/office/drawing/2014/main" id="{C33640C8-D981-BE2F-AFF8-442C7563E20C}"/>
              </a:ext>
            </a:extLst>
          </p:cNvPr>
          <p:cNvGrpSpPr>
            <a:grpSpLocks/>
          </p:cNvGrpSpPr>
          <p:nvPr/>
        </p:nvGrpSpPr>
        <p:grpSpPr bwMode="auto">
          <a:xfrm>
            <a:off x="10148888" y="5305425"/>
            <a:ext cx="992187" cy="544513"/>
            <a:chOff x="8124395" y="338314"/>
            <a:chExt cx="1139824" cy="625721"/>
          </a:xfrm>
        </p:grpSpPr>
        <p:grpSp>
          <p:nvGrpSpPr>
            <p:cNvPr id="3" name="Group 28">
              <a:extLst>
                <a:ext uri="{FF2B5EF4-FFF2-40B4-BE49-F238E27FC236}">
                  <a16:creationId xmlns:a16="http://schemas.microsoft.com/office/drawing/2014/main" id="{C6EC8AC6-5C6D-F723-013D-E25C73CE4906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8124395" y="338314"/>
              <a:ext cx="1139824" cy="564209"/>
              <a:chOff x="1311839" y="3151408"/>
              <a:chExt cx="1809100" cy="895501"/>
            </a:xfrm>
          </p:grpSpPr>
          <p:sp>
            <p:nvSpPr>
              <p:cNvPr id="16435" name="Freeform: Shape 16384">
                <a:extLst>
                  <a:ext uri="{FF2B5EF4-FFF2-40B4-BE49-F238E27FC236}">
                    <a16:creationId xmlns:a16="http://schemas.microsoft.com/office/drawing/2014/main" id="{A71AE186-1DBF-4732-04A2-127E406135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8084" y="3200718"/>
                <a:ext cx="583787" cy="598265"/>
              </a:xfrm>
              <a:custGeom>
                <a:avLst/>
                <a:gdLst>
                  <a:gd name="T0" fmla="*/ 147218 w 583787"/>
                  <a:gd name="T1" fmla="*/ -89 h 598265"/>
                  <a:gd name="T2" fmla="*/ 582892 w 583787"/>
                  <a:gd name="T3" fmla="*/ 316474 h 598265"/>
                  <a:gd name="T4" fmla="*/ 195128 w 583787"/>
                  <a:gd name="T5" fmla="*/ 598176 h 598265"/>
                  <a:gd name="T6" fmla="*/ -896 w 583787"/>
                  <a:gd name="T7" fmla="*/ 455730 h 59826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83787" h="598265">
                    <a:moveTo>
                      <a:pt x="147218" y="-89"/>
                    </a:moveTo>
                    <a:cubicBezTo>
                      <a:pt x="322192" y="56775"/>
                      <a:pt x="474688" y="167589"/>
                      <a:pt x="582892" y="316474"/>
                    </a:cubicBezTo>
                    <a:lnTo>
                      <a:pt x="195128" y="598176"/>
                    </a:lnTo>
                    <a:cubicBezTo>
                      <a:pt x="146455" y="531187"/>
                      <a:pt x="77876" y="481324"/>
                      <a:pt x="-896" y="455730"/>
                    </a:cubicBezTo>
                    <a:lnTo>
                      <a:pt x="147218" y="-89"/>
                    </a:lnTo>
                    <a:close/>
                  </a:path>
                </a:pathLst>
              </a:custGeom>
              <a:solidFill>
                <a:srgbClr val="B8D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6388" name="Freeform: Shape 16387">
                <a:extLst>
                  <a:ext uri="{FF2B5EF4-FFF2-40B4-BE49-F238E27FC236}">
                    <a16:creationId xmlns:a16="http://schemas.microsoft.com/office/drawing/2014/main" id="{9665970B-E63C-833C-7960-D585741962B8}"/>
                  </a:ext>
                </a:extLst>
              </p:cNvPr>
              <p:cNvSpPr/>
              <p:nvPr/>
            </p:nvSpPr>
            <p:spPr>
              <a:xfrm>
                <a:off x="2568079" y="3533604"/>
                <a:ext cx="552860" cy="512491"/>
              </a:xfrm>
              <a:custGeom>
                <a:avLst/>
                <a:gdLst>
                  <a:gd name="connsiteX0" fmla="*/ 386866 w 554163"/>
                  <a:gd name="connsiteY0" fmla="*/ -89 h 512206"/>
                  <a:gd name="connsiteX1" fmla="*/ 553268 w 554163"/>
                  <a:gd name="connsiteY1" fmla="*/ 512118 h 512206"/>
                  <a:gd name="connsiteX2" fmla="*/ 73970 w 554163"/>
                  <a:gd name="connsiteY2" fmla="*/ 512118 h 512206"/>
                  <a:gd name="connsiteX3" fmla="*/ -896 w 554163"/>
                  <a:gd name="connsiteY3" fmla="*/ 281622 h 51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4163" h="512206">
                    <a:moveTo>
                      <a:pt x="386866" y="-89"/>
                    </a:moveTo>
                    <a:cubicBezTo>
                      <a:pt x="494975" y="148796"/>
                      <a:pt x="553268" y="328095"/>
                      <a:pt x="553268" y="512118"/>
                    </a:cubicBezTo>
                    <a:lnTo>
                      <a:pt x="73970" y="512118"/>
                    </a:lnTo>
                    <a:cubicBezTo>
                      <a:pt x="73970" y="429307"/>
                      <a:pt x="47777" y="348621"/>
                      <a:pt x="-896" y="281622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389" name="Freeform: Shape 16388">
                <a:extLst>
                  <a:ext uri="{FF2B5EF4-FFF2-40B4-BE49-F238E27FC236}">
                    <a16:creationId xmlns:a16="http://schemas.microsoft.com/office/drawing/2014/main" id="{A36A787D-4D27-95C0-7680-408D6274208B}"/>
                  </a:ext>
                </a:extLst>
              </p:cNvPr>
              <p:cNvSpPr/>
              <p:nvPr/>
            </p:nvSpPr>
            <p:spPr>
              <a:xfrm>
                <a:off x="1311839" y="3533604"/>
                <a:ext cx="552860" cy="512491"/>
              </a:xfrm>
              <a:custGeom>
                <a:avLst/>
                <a:gdLst>
                  <a:gd name="connsiteX0" fmla="*/ -896 w 554183"/>
                  <a:gd name="connsiteY0" fmla="*/ 512118 h 512206"/>
                  <a:gd name="connsiteX1" fmla="*/ 165525 w 554183"/>
                  <a:gd name="connsiteY1" fmla="*/ -89 h 512206"/>
                  <a:gd name="connsiteX2" fmla="*/ 553287 w 554183"/>
                  <a:gd name="connsiteY2" fmla="*/ 281622 h 512206"/>
                  <a:gd name="connsiteX3" fmla="*/ 478421 w 554183"/>
                  <a:gd name="connsiteY3" fmla="*/ 512118 h 51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4183" h="512206">
                    <a:moveTo>
                      <a:pt x="-896" y="512118"/>
                    </a:moveTo>
                    <a:cubicBezTo>
                      <a:pt x="-896" y="328095"/>
                      <a:pt x="57359" y="148796"/>
                      <a:pt x="165525" y="-89"/>
                    </a:cubicBezTo>
                    <a:lnTo>
                      <a:pt x="553287" y="281622"/>
                    </a:lnTo>
                    <a:cubicBezTo>
                      <a:pt x="504614" y="348621"/>
                      <a:pt x="478421" y="429307"/>
                      <a:pt x="478421" y="512118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" name="Freeform: Shape 16389">
                <a:extLst>
                  <a:ext uri="{FF2B5EF4-FFF2-40B4-BE49-F238E27FC236}">
                    <a16:creationId xmlns:a16="http://schemas.microsoft.com/office/drawing/2014/main" id="{96EDA02C-6291-981A-E476-A017C1FD7DA2}"/>
                  </a:ext>
                </a:extLst>
              </p:cNvPr>
              <p:cNvSpPr/>
              <p:nvPr/>
            </p:nvSpPr>
            <p:spPr>
              <a:xfrm>
                <a:off x="1491302" y="3200631"/>
                <a:ext cx="584701" cy="596458"/>
              </a:xfrm>
              <a:custGeom>
                <a:avLst/>
                <a:gdLst>
                  <a:gd name="connsiteX0" fmla="*/ -896 w 583787"/>
                  <a:gd name="connsiteY0" fmla="*/ 316474 h 598274"/>
                  <a:gd name="connsiteX1" fmla="*/ 434777 w 583787"/>
                  <a:gd name="connsiteY1" fmla="*/ -89 h 598274"/>
                  <a:gd name="connsiteX2" fmla="*/ 582891 w 583787"/>
                  <a:gd name="connsiteY2" fmla="*/ 455730 h 598274"/>
                  <a:gd name="connsiteX3" fmla="*/ 386867 w 583787"/>
                  <a:gd name="connsiteY3" fmla="*/ 598186 h 598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3787" h="598274">
                    <a:moveTo>
                      <a:pt x="-896" y="316474"/>
                    </a:moveTo>
                    <a:cubicBezTo>
                      <a:pt x="107269" y="167589"/>
                      <a:pt x="259803" y="56785"/>
                      <a:pt x="434777" y="-89"/>
                    </a:cubicBezTo>
                    <a:lnTo>
                      <a:pt x="582891" y="455730"/>
                    </a:lnTo>
                    <a:cubicBezTo>
                      <a:pt x="504119" y="481324"/>
                      <a:pt x="435540" y="531187"/>
                      <a:pt x="386867" y="598186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391" name="Freeform: Shape 16390">
                <a:extLst>
                  <a:ext uri="{FF2B5EF4-FFF2-40B4-BE49-F238E27FC236}">
                    <a16:creationId xmlns:a16="http://schemas.microsoft.com/office/drawing/2014/main" id="{2CEE07E4-AF69-C481-3002-63BC63652A2F}"/>
                  </a:ext>
                </a:extLst>
              </p:cNvPr>
              <p:cNvSpPr/>
              <p:nvPr/>
            </p:nvSpPr>
            <p:spPr>
              <a:xfrm>
                <a:off x="1945747" y="3151408"/>
                <a:ext cx="541284" cy="498013"/>
              </a:xfrm>
              <a:custGeom>
                <a:avLst/>
                <a:gdLst>
                  <a:gd name="connsiteX0" fmla="*/ -896 w 538639"/>
                  <a:gd name="connsiteY0" fmla="*/ 42559 h 498467"/>
                  <a:gd name="connsiteX1" fmla="*/ 537743 w 538639"/>
                  <a:gd name="connsiteY1" fmla="*/ 42559 h 498467"/>
                  <a:gd name="connsiteX2" fmla="*/ 389629 w 538639"/>
                  <a:gd name="connsiteY2" fmla="*/ 498378 h 498467"/>
                  <a:gd name="connsiteX3" fmla="*/ 147218 w 538639"/>
                  <a:gd name="connsiteY3" fmla="*/ 498378 h 498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8639" h="498467">
                    <a:moveTo>
                      <a:pt x="-896" y="42559"/>
                    </a:moveTo>
                    <a:cubicBezTo>
                      <a:pt x="174174" y="-14305"/>
                      <a:pt x="362674" y="-14305"/>
                      <a:pt x="537743" y="42559"/>
                    </a:cubicBezTo>
                    <a:lnTo>
                      <a:pt x="389629" y="498378"/>
                    </a:lnTo>
                    <a:cubicBezTo>
                      <a:pt x="310857" y="472794"/>
                      <a:pt x="225990" y="472794"/>
                      <a:pt x="147218" y="498378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31" name="Graphic 63">
              <a:extLst>
                <a:ext uri="{FF2B5EF4-FFF2-40B4-BE49-F238E27FC236}">
                  <a16:creationId xmlns:a16="http://schemas.microsoft.com/office/drawing/2014/main" id="{E31F941B-F748-FE53-A703-1D66C3AF7751}"/>
                </a:ext>
              </a:extLst>
            </p:cNvPr>
            <p:cNvSpPr/>
            <p:nvPr/>
          </p:nvSpPr>
          <p:spPr>
            <a:xfrm rot="19134600">
              <a:off x="8540203" y="526213"/>
              <a:ext cx="103951" cy="437822"/>
            </a:xfrm>
            <a:custGeom>
              <a:avLst/>
              <a:gdLst>
                <a:gd name="connsiteX0" fmla="*/ 57862 w 58477"/>
                <a:gd name="connsiteY0" fmla="*/ 212520 h 247644"/>
                <a:gd name="connsiteX1" fmla="*/ 29085 w 58477"/>
                <a:gd name="connsiteY1" fmla="*/ 0 h 247644"/>
                <a:gd name="connsiteX2" fmla="*/ 231 w 58477"/>
                <a:gd name="connsiteY2" fmla="*/ 214597 h 247644"/>
                <a:gd name="connsiteX3" fmla="*/ 115 w 58477"/>
                <a:gd name="connsiteY3" fmla="*/ 215597 h 247644"/>
                <a:gd name="connsiteX4" fmla="*/ 115 w 58477"/>
                <a:gd name="connsiteY4" fmla="*/ 215790 h 247644"/>
                <a:gd name="connsiteX5" fmla="*/ 115 w 58477"/>
                <a:gd name="connsiteY5" fmla="*/ 215790 h 247644"/>
                <a:gd name="connsiteX6" fmla="*/ 0 w 58477"/>
                <a:gd name="connsiteY6" fmla="*/ 218406 h 247644"/>
                <a:gd name="connsiteX7" fmla="*/ 29239 w 58477"/>
                <a:gd name="connsiteY7" fmla="*/ 247644 h 247644"/>
                <a:gd name="connsiteX8" fmla="*/ 58477 w 58477"/>
                <a:gd name="connsiteY8" fmla="*/ 218406 h 247644"/>
                <a:gd name="connsiteX9" fmla="*/ 57862 w 58477"/>
                <a:gd name="connsiteY9" fmla="*/ 212481 h 247644"/>
                <a:gd name="connsiteX10" fmla="*/ 29200 w 58477"/>
                <a:gd name="connsiteY10" fmla="*/ 236141 h 247644"/>
                <a:gd name="connsiteX11" fmla="*/ 11503 w 58477"/>
                <a:gd name="connsiteY11" fmla="*/ 218444 h 247644"/>
                <a:gd name="connsiteX12" fmla="*/ 29200 w 58477"/>
                <a:gd name="connsiteY12" fmla="*/ 200747 h 247644"/>
                <a:gd name="connsiteX13" fmla="*/ 46897 w 58477"/>
                <a:gd name="connsiteY13" fmla="*/ 218444 h 247644"/>
                <a:gd name="connsiteX14" fmla="*/ 29200 w 58477"/>
                <a:gd name="connsiteY14" fmla="*/ 236141 h 24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477" h="247644">
                  <a:moveTo>
                    <a:pt x="57862" y="212520"/>
                  </a:moveTo>
                  <a:lnTo>
                    <a:pt x="29085" y="0"/>
                  </a:lnTo>
                  <a:lnTo>
                    <a:pt x="231" y="214597"/>
                  </a:lnTo>
                  <a:cubicBezTo>
                    <a:pt x="192" y="214943"/>
                    <a:pt x="115" y="215251"/>
                    <a:pt x="115" y="215597"/>
                  </a:cubicBezTo>
                  <a:lnTo>
                    <a:pt x="115" y="215790"/>
                  </a:lnTo>
                  <a:cubicBezTo>
                    <a:pt x="115" y="215790"/>
                    <a:pt x="115" y="215790"/>
                    <a:pt x="115" y="215790"/>
                  </a:cubicBezTo>
                  <a:cubicBezTo>
                    <a:pt x="38" y="216636"/>
                    <a:pt x="0" y="217521"/>
                    <a:pt x="0" y="218406"/>
                  </a:cubicBezTo>
                  <a:cubicBezTo>
                    <a:pt x="0" y="234564"/>
                    <a:pt x="13080" y="247644"/>
                    <a:pt x="29239" y="247644"/>
                  </a:cubicBezTo>
                  <a:cubicBezTo>
                    <a:pt x="45397" y="247644"/>
                    <a:pt x="58477" y="234564"/>
                    <a:pt x="58477" y="218406"/>
                  </a:cubicBezTo>
                  <a:cubicBezTo>
                    <a:pt x="58477" y="216367"/>
                    <a:pt x="58285" y="214405"/>
                    <a:pt x="57862" y="212481"/>
                  </a:cubicBezTo>
                  <a:close/>
                  <a:moveTo>
                    <a:pt x="29200" y="236141"/>
                  </a:moveTo>
                  <a:cubicBezTo>
                    <a:pt x="19428" y="236141"/>
                    <a:pt x="11503" y="228216"/>
                    <a:pt x="11503" y="218444"/>
                  </a:cubicBezTo>
                  <a:cubicBezTo>
                    <a:pt x="11503" y="208672"/>
                    <a:pt x="19428" y="200747"/>
                    <a:pt x="29200" y="200747"/>
                  </a:cubicBezTo>
                  <a:cubicBezTo>
                    <a:pt x="38972" y="200747"/>
                    <a:pt x="46897" y="208672"/>
                    <a:pt x="46897" y="218444"/>
                  </a:cubicBezTo>
                  <a:cubicBezTo>
                    <a:pt x="46897" y="228216"/>
                    <a:pt x="38972" y="236141"/>
                    <a:pt x="29200" y="23614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810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6393" name="Group 16392">
            <a:extLst>
              <a:ext uri="{FF2B5EF4-FFF2-40B4-BE49-F238E27FC236}">
                <a16:creationId xmlns:a16="http://schemas.microsoft.com/office/drawing/2014/main" id="{A428C748-0E52-4829-66FF-F702415F1398}"/>
              </a:ext>
            </a:extLst>
          </p:cNvPr>
          <p:cNvGrpSpPr>
            <a:grpSpLocks/>
          </p:cNvGrpSpPr>
          <p:nvPr/>
        </p:nvGrpSpPr>
        <p:grpSpPr bwMode="auto">
          <a:xfrm>
            <a:off x="10148888" y="1763713"/>
            <a:ext cx="992187" cy="490537"/>
            <a:chOff x="8130383" y="-624605"/>
            <a:chExt cx="1139824" cy="564207"/>
          </a:xfrm>
        </p:grpSpPr>
        <p:grpSp>
          <p:nvGrpSpPr>
            <p:cNvPr id="16426" name="Group 16393">
              <a:extLst>
                <a:ext uri="{FF2B5EF4-FFF2-40B4-BE49-F238E27FC236}">
                  <a16:creationId xmlns:a16="http://schemas.microsoft.com/office/drawing/2014/main" id="{795ABEFE-CB96-5A21-4969-90F9D7A6B9A8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8130383" y="-624605"/>
              <a:ext cx="1139824" cy="564207"/>
              <a:chOff x="1311840" y="3151408"/>
              <a:chExt cx="1809101" cy="895497"/>
            </a:xfrm>
          </p:grpSpPr>
          <p:sp>
            <p:nvSpPr>
              <p:cNvPr id="16398" name="Freeform: Shape 16397">
                <a:extLst>
                  <a:ext uri="{FF2B5EF4-FFF2-40B4-BE49-F238E27FC236}">
                    <a16:creationId xmlns:a16="http://schemas.microsoft.com/office/drawing/2014/main" id="{173506A0-3C94-B456-7C41-310306AB6186}"/>
                  </a:ext>
                </a:extLst>
              </p:cNvPr>
              <p:cNvSpPr/>
              <p:nvPr/>
            </p:nvSpPr>
            <p:spPr>
              <a:xfrm>
                <a:off x="2356776" y="3200674"/>
                <a:ext cx="584702" cy="596999"/>
              </a:xfrm>
              <a:custGeom>
                <a:avLst/>
                <a:gdLst>
                  <a:gd name="connsiteX0" fmla="*/ 147218 w 583787"/>
                  <a:gd name="connsiteY0" fmla="*/ -89 h 598265"/>
                  <a:gd name="connsiteX1" fmla="*/ 582892 w 583787"/>
                  <a:gd name="connsiteY1" fmla="*/ 316474 h 598265"/>
                  <a:gd name="connsiteX2" fmla="*/ 195128 w 583787"/>
                  <a:gd name="connsiteY2" fmla="*/ 598176 h 598265"/>
                  <a:gd name="connsiteX3" fmla="*/ -896 w 583787"/>
                  <a:gd name="connsiteY3" fmla="*/ 455730 h 598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3787" h="598265">
                    <a:moveTo>
                      <a:pt x="147218" y="-89"/>
                    </a:moveTo>
                    <a:cubicBezTo>
                      <a:pt x="322192" y="56775"/>
                      <a:pt x="474688" y="167589"/>
                      <a:pt x="582892" y="316474"/>
                    </a:cubicBezTo>
                    <a:lnTo>
                      <a:pt x="195128" y="598176"/>
                    </a:lnTo>
                    <a:cubicBezTo>
                      <a:pt x="146455" y="531187"/>
                      <a:pt x="77876" y="481324"/>
                      <a:pt x="-896" y="45573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429" name="Freeform: Shape 16398">
                <a:extLst>
                  <a:ext uri="{FF2B5EF4-FFF2-40B4-BE49-F238E27FC236}">
                    <a16:creationId xmlns:a16="http://schemas.microsoft.com/office/drawing/2014/main" id="{96CE8B35-82FA-3D73-90A2-F32906307B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6778" y="3534699"/>
                <a:ext cx="554163" cy="512206"/>
              </a:xfrm>
              <a:custGeom>
                <a:avLst/>
                <a:gdLst>
                  <a:gd name="T0" fmla="*/ 386866 w 554163"/>
                  <a:gd name="T1" fmla="*/ -89 h 512206"/>
                  <a:gd name="T2" fmla="*/ 553268 w 554163"/>
                  <a:gd name="T3" fmla="*/ 512118 h 512206"/>
                  <a:gd name="T4" fmla="*/ 73970 w 554163"/>
                  <a:gd name="T5" fmla="*/ 512118 h 512206"/>
                  <a:gd name="T6" fmla="*/ -896 w 554163"/>
                  <a:gd name="T7" fmla="*/ 281622 h 51220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54163" h="512206">
                    <a:moveTo>
                      <a:pt x="386866" y="-89"/>
                    </a:moveTo>
                    <a:cubicBezTo>
                      <a:pt x="494975" y="148796"/>
                      <a:pt x="553268" y="328095"/>
                      <a:pt x="553268" y="512118"/>
                    </a:cubicBezTo>
                    <a:lnTo>
                      <a:pt x="73970" y="512118"/>
                    </a:lnTo>
                    <a:cubicBezTo>
                      <a:pt x="73970" y="429307"/>
                      <a:pt x="47777" y="348621"/>
                      <a:pt x="-896" y="281622"/>
                    </a:cubicBezTo>
                    <a:lnTo>
                      <a:pt x="386866" y="-89"/>
                    </a:lnTo>
                    <a:close/>
                  </a:path>
                </a:pathLst>
              </a:custGeom>
              <a:solidFill>
                <a:srgbClr val="65B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6400" name="Freeform: Shape 16399">
                <a:extLst>
                  <a:ext uri="{FF2B5EF4-FFF2-40B4-BE49-F238E27FC236}">
                    <a16:creationId xmlns:a16="http://schemas.microsoft.com/office/drawing/2014/main" id="{3D1240F8-7FD2-F941-5E1B-93320C353D7C}"/>
                  </a:ext>
                </a:extLst>
              </p:cNvPr>
              <p:cNvSpPr/>
              <p:nvPr/>
            </p:nvSpPr>
            <p:spPr>
              <a:xfrm>
                <a:off x="1311840" y="3533951"/>
                <a:ext cx="552861" cy="512954"/>
              </a:xfrm>
              <a:custGeom>
                <a:avLst/>
                <a:gdLst>
                  <a:gd name="connsiteX0" fmla="*/ -896 w 554183"/>
                  <a:gd name="connsiteY0" fmla="*/ 512118 h 512206"/>
                  <a:gd name="connsiteX1" fmla="*/ 165525 w 554183"/>
                  <a:gd name="connsiteY1" fmla="*/ -89 h 512206"/>
                  <a:gd name="connsiteX2" fmla="*/ 553287 w 554183"/>
                  <a:gd name="connsiteY2" fmla="*/ 281622 h 512206"/>
                  <a:gd name="connsiteX3" fmla="*/ 478421 w 554183"/>
                  <a:gd name="connsiteY3" fmla="*/ 512118 h 51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4183" h="512206">
                    <a:moveTo>
                      <a:pt x="-896" y="512118"/>
                    </a:moveTo>
                    <a:cubicBezTo>
                      <a:pt x="-896" y="328095"/>
                      <a:pt x="57359" y="148796"/>
                      <a:pt x="165525" y="-89"/>
                    </a:cubicBezTo>
                    <a:lnTo>
                      <a:pt x="553287" y="281622"/>
                    </a:lnTo>
                    <a:cubicBezTo>
                      <a:pt x="504614" y="348621"/>
                      <a:pt x="478421" y="429307"/>
                      <a:pt x="478421" y="512118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" name="Freeform: Shape 16400">
                <a:extLst>
                  <a:ext uri="{FF2B5EF4-FFF2-40B4-BE49-F238E27FC236}">
                    <a16:creationId xmlns:a16="http://schemas.microsoft.com/office/drawing/2014/main" id="{15020FA7-503B-5E1A-C581-AA835BE284C7}"/>
                  </a:ext>
                </a:extLst>
              </p:cNvPr>
              <p:cNvSpPr/>
              <p:nvPr/>
            </p:nvSpPr>
            <p:spPr>
              <a:xfrm>
                <a:off x="1491303" y="3200674"/>
                <a:ext cx="584702" cy="596999"/>
              </a:xfrm>
              <a:custGeom>
                <a:avLst/>
                <a:gdLst>
                  <a:gd name="connsiteX0" fmla="*/ -896 w 583787"/>
                  <a:gd name="connsiteY0" fmla="*/ 316474 h 598274"/>
                  <a:gd name="connsiteX1" fmla="*/ 434777 w 583787"/>
                  <a:gd name="connsiteY1" fmla="*/ -89 h 598274"/>
                  <a:gd name="connsiteX2" fmla="*/ 582891 w 583787"/>
                  <a:gd name="connsiteY2" fmla="*/ 455730 h 598274"/>
                  <a:gd name="connsiteX3" fmla="*/ 386867 w 583787"/>
                  <a:gd name="connsiteY3" fmla="*/ 598186 h 598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3787" h="598274">
                    <a:moveTo>
                      <a:pt x="-896" y="316474"/>
                    </a:moveTo>
                    <a:cubicBezTo>
                      <a:pt x="107269" y="167589"/>
                      <a:pt x="259803" y="56785"/>
                      <a:pt x="434777" y="-89"/>
                    </a:cubicBezTo>
                    <a:lnTo>
                      <a:pt x="582891" y="455730"/>
                    </a:lnTo>
                    <a:cubicBezTo>
                      <a:pt x="504119" y="481324"/>
                      <a:pt x="435540" y="531187"/>
                      <a:pt x="386867" y="598186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402" name="Freeform: Shape 16401">
                <a:extLst>
                  <a:ext uri="{FF2B5EF4-FFF2-40B4-BE49-F238E27FC236}">
                    <a16:creationId xmlns:a16="http://schemas.microsoft.com/office/drawing/2014/main" id="{DD02496C-CB7E-CC02-8A85-A89CF0AC123A}"/>
                  </a:ext>
                </a:extLst>
              </p:cNvPr>
              <p:cNvSpPr/>
              <p:nvPr/>
            </p:nvSpPr>
            <p:spPr>
              <a:xfrm>
                <a:off x="1945748" y="3151408"/>
                <a:ext cx="541284" cy="498465"/>
              </a:xfrm>
              <a:custGeom>
                <a:avLst/>
                <a:gdLst>
                  <a:gd name="connsiteX0" fmla="*/ -896 w 538639"/>
                  <a:gd name="connsiteY0" fmla="*/ 42559 h 498467"/>
                  <a:gd name="connsiteX1" fmla="*/ 537743 w 538639"/>
                  <a:gd name="connsiteY1" fmla="*/ 42559 h 498467"/>
                  <a:gd name="connsiteX2" fmla="*/ 389629 w 538639"/>
                  <a:gd name="connsiteY2" fmla="*/ 498378 h 498467"/>
                  <a:gd name="connsiteX3" fmla="*/ 147218 w 538639"/>
                  <a:gd name="connsiteY3" fmla="*/ 498378 h 498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8639" h="498467">
                    <a:moveTo>
                      <a:pt x="-896" y="42559"/>
                    </a:moveTo>
                    <a:cubicBezTo>
                      <a:pt x="174174" y="-14305"/>
                      <a:pt x="362674" y="-14305"/>
                      <a:pt x="537743" y="42559"/>
                    </a:cubicBezTo>
                    <a:lnTo>
                      <a:pt x="389629" y="498378"/>
                    </a:lnTo>
                    <a:cubicBezTo>
                      <a:pt x="310857" y="472794"/>
                      <a:pt x="225990" y="472794"/>
                      <a:pt x="147218" y="498378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6396" name="Graphic 63">
              <a:extLst>
                <a:ext uri="{FF2B5EF4-FFF2-40B4-BE49-F238E27FC236}">
                  <a16:creationId xmlns:a16="http://schemas.microsoft.com/office/drawing/2014/main" id="{1807F77F-4D1B-4B00-E814-7F943FCF238B}"/>
                </a:ext>
              </a:extLst>
            </p:cNvPr>
            <p:cNvSpPr/>
            <p:nvPr/>
          </p:nvSpPr>
          <p:spPr>
            <a:xfrm rot="16703939">
              <a:off x="8490505" y="-334934"/>
              <a:ext cx="104077" cy="437693"/>
            </a:xfrm>
            <a:custGeom>
              <a:avLst/>
              <a:gdLst>
                <a:gd name="connsiteX0" fmla="*/ 57862 w 58477"/>
                <a:gd name="connsiteY0" fmla="*/ 212520 h 247644"/>
                <a:gd name="connsiteX1" fmla="*/ 29085 w 58477"/>
                <a:gd name="connsiteY1" fmla="*/ 0 h 247644"/>
                <a:gd name="connsiteX2" fmla="*/ 231 w 58477"/>
                <a:gd name="connsiteY2" fmla="*/ 214597 h 247644"/>
                <a:gd name="connsiteX3" fmla="*/ 115 w 58477"/>
                <a:gd name="connsiteY3" fmla="*/ 215597 h 247644"/>
                <a:gd name="connsiteX4" fmla="*/ 115 w 58477"/>
                <a:gd name="connsiteY4" fmla="*/ 215790 h 247644"/>
                <a:gd name="connsiteX5" fmla="*/ 115 w 58477"/>
                <a:gd name="connsiteY5" fmla="*/ 215790 h 247644"/>
                <a:gd name="connsiteX6" fmla="*/ 0 w 58477"/>
                <a:gd name="connsiteY6" fmla="*/ 218406 h 247644"/>
                <a:gd name="connsiteX7" fmla="*/ 29239 w 58477"/>
                <a:gd name="connsiteY7" fmla="*/ 247644 h 247644"/>
                <a:gd name="connsiteX8" fmla="*/ 58477 w 58477"/>
                <a:gd name="connsiteY8" fmla="*/ 218406 h 247644"/>
                <a:gd name="connsiteX9" fmla="*/ 57862 w 58477"/>
                <a:gd name="connsiteY9" fmla="*/ 212481 h 247644"/>
                <a:gd name="connsiteX10" fmla="*/ 29200 w 58477"/>
                <a:gd name="connsiteY10" fmla="*/ 236141 h 247644"/>
                <a:gd name="connsiteX11" fmla="*/ 11503 w 58477"/>
                <a:gd name="connsiteY11" fmla="*/ 218444 h 247644"/>
                <a:gd name="connsiteX12" fmla="*/ 29200 w 58477"/>
                <a:gd name="connsiteY12" fmla="*/ 200747 h 247644"/>
                <a:gd name="connsiteX13" fmla="*/ 46897 w 58477"/>
                <a:gd name="connsiteY13" fmla="*/ 218444 h 247644"/>
                <a:gd name="connsiteX14" fmla="*/ 29200 w 58477"/>
                <a:gd name="connsiteY14" fmla="*/ 236141 h 24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477" h="247644">
                  <a:moveTo>
                    <a:pt x="57862" y="212520"/>
                  </a:moveTo>
                  <a:lnTo>
                    <a:pt x="29085" y="0"/>
                  </a:lnTo>
                  <a:lnTo>
                    <a:pt x="231" y="214597"/>
                  </a:lnTo>
                  <a:cubicBezTo>
                    <a:pt x="192" y="214943"/>
                    <a:pt x="115" y="215251"/>
                    <a:pt x="115" y="215597"/>
                  </a:cubicBezTo>
                  <a:lnTo>
                    <a:pt x="115" y="215790"/>
                  </a:lnTo>
                  <a:cubicBezTo>
                    <a:pt x="115" y="215790"/>
                    <a:pt x="115" y="215790"/>
                    <a:pt x="115" y="215790"/>
                  </a:cubicBezTo>
                  <a:cubicBezTo>
                    <a:pt x="38" y="216636"/>
                    <a:pt x="0" y="217521"/>
                    <a:pt x="0" y="218406"/>
                  </a:cubicBezTo>
                  <a:cubicBezTo>
                    <a:pt x="0" y="234564"/>
                    <a:pt x="13080" y="247644"/>
                    <a:pt x="29239" y="247644"/>
                  </a:cubicBezTo>
                  <a:cubicBezTo>
                    <a:pt x="45397" y="247644"/>
                    <a:pt x="58477" y="234564"/>
                    <a:pt x="58477" y="218406"/>
                  </a:cubicBezTo>
                  <a:cubicBezTo>
                    <a:pt x="58477" y="216367"/>
                    <a:pt x="58285" y="214405"/>
                    <a:pt x="57862" y="212481"/>
                  </a:cubicBezTo>
                  <a:close/>
                  <a:moveTo>
                    <a:pt x="29200" y="236141"/>
                  </a:moveTo>
                  <a:cubicBezTo>
                    <a:pt x="19428" y="236141"/>
                    <a:pt x="11503" y="228216"/>
                    <a:pt x="11503" y="218444"/>
                  </a:cubicBezTo>
                  <a:cubicBezTo>
                    <a:pt x="11503" y="208672"/>
                    <a:pt x="19428" y="200747"/>
                    <a:pt x="29200" y="200747"/>
                  </a:cubicBezTo>
                  <a:cubicBezTo>
                    <a:pt x="38972" y="200747"/>
                    <a:pt x="46897" y="208672"/>
                    <a:pt x="46897" y="218444"/>
                  </a:cubicBezTo>
                  <a:cubicBezTo>
                    <a:pt x="46897" y="228216"/>
                    <a:pt x="38972" y="236141"/>
                    <a:pt x="29200" y="23614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810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6404" name="Group 16403">
            <a:extLst>
              <a:ext uri="{FF2B5EF4-FFF2-40B4-BE49-F238E27FC236}">
                <a16:creationId xmlns:a16="http://schemas.microsoft.com/office/drawing/2014/main" id="{CA7DE72F-3FC2-3E22-2746-FCA12A60AE07}"/>
              </a:ext>
            </a:extLst>
          </p:cNvPr>
          <p:cNvGrpSpPr>
            <a:grpSpLocks/>
          </p:cNvGrpSpPr>
          <p:nvPr/>
        </p:nvGrpSpPr>
        <p:grpSpPr bwMode="auto">
          <a:xfrm>
            <a:off x="10148888" y="4092575"/>
            <a:ext cx="992187" cy="539750"/>
            <a:chOff x="10048445" y="338316"/>
            <a:chExt cx="1139824" cy="621412"/>
          </a:xfrm>
        </p:grpSpPr>
        <p:grpSp>
          <p:nvGrpSpPr>
            <p:cNvPr id="16419" name="Group 16404">
              <a:extLst>
                <a:ext uri="{FF2B5EF4-FFF2-40B4-BE49-F238E27FC236}">
                  <a16:creationId xmlns:a16="http://schemas.microsoft.com/office/drawing/2014/main" id="{192A6C72-C362-6772-9A36-ECCE491379D5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10048445" y="338316"/>
              <a:ext cx="1139824" cy="564207"/>
              <a:chOff x="1311840" y="3151408"/>
              <a:chExt cx="1809101" cy="895497"/>
            </a:xfrm>
          </p:grpSpPr>
          <p:sp>
            <p:nvSpPr>
              <p:cNvPr id="9" name="Freeform: Shape 16408">
                <a:extLst>
                  <a:ext uri="{FF2B5EF4-FFF2-40B4-BE49-F238E27FC236}">
                    <a16:creationId xmlns:a16="http://schemas.microsoft.com/office/drawing/2014/main" id="{5909F6A3-4A77-1AFC-A693-C56310AFC492}"/>
                  </a:ext>
                </a:extLst>
              </p:cNvPr>
              <p:cNvSpPr/>
              <p:nvPr/>
            </p:nvSpPr>
            <p:spPr>
              <a:xfrm>
                <a:off x="2356776" y="3200723"/>
                <a:ext cx="584702" cy="597576"/>
              </a:xfrm>
              <a:custGeom>
                <a:avLst/>
                <a:gdLst>
                  <a:gd name="connsiteX0" fmla="*/ 147218 w 583787"/>
                  <a:gd name="connsiteY0" fmla="*/ -89 h 598265"/>
                  <a:gd name="connsiteX1" fmla="*/ 582892 w 583787"/>
                  <a:gd name="connsiteY1" fmla="*/ 316474 h 598265"/>
                  <a:gd name="connsiteX2" fmla="*/ 195128 w 583787"/>
                  <a:gd name="connsiteY2" fmla="*/ 598176 h 598265"/>
                  <a:gd name="connsiteX3" fmla="*/ -896 w 583787"/>
                  <a:gd name="connsiteY3" fmla="*/ 455730 h 598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3787" h="598265">
                    <a:moveTo>
                      <a:pt x="147218" y="-89"/>
                    </a:moveTo>
                    <a:cubicBezTo>
                      <a:pt x="322192" y="56775"/>
                      <a:pt x="474688" y="167589"/>
                      <a:pt x="582892" y="316474"/>
                    </a:cubicBezTo>
                    <a:lnTo>
                      <a:pt x="195128" y="598176"/>
                    </a:lnTo>
                    <a:cubicBezTo>
                      <a:pt x="146455" y="531187"/>
                      <a:pt x="77876" y="481324"/>
                      <a:pt x="-896" y="45573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410" name="Freeform: Shape 16409">
                <a:extLst>
                  <a:ext uri="{FF2B5EF4-FFF2-40B4-BE49-F238E27FC236}">
                    <a16:creationId xmlns:a16="http://schemas.microsoft.com/office/drawing/2014/main" id="{966CBEF4-7709-4938-9413-A921C6EA7704}"/>
                  </a:ext>
                </a:extLst>
              </p:cNvPr>
              <p:cNvSpPr/>
              <p:nvPr/>
            </p:nvSpPr>
            <p:spPr>
              <a:xfrm>
                <a:off x="2568080" y="3534321"/>
                <a:ext cx="552861" cy="513452"/>
              </a:xfrm>
              <a:custGeom>
                <a:avLst/>
                <a:gdLst>
                  <a:gd name="connsiteX0" fmla="*/ 386866 w 554163"/>
                  <a:gd name="connsiteY0" fmla="*/ -89 h 512206"/>
                  <a:gd name="connsiteX1" fmla="*/ 553268 w 554163"/>
                  <a:gd name="connsiteY1" fmla="*/ 512118 h 512206"/>
                  <a:gd name="connsiteX2" fmla="*/ 73970 w 554163"/>
                  <a:gd name="connsiteY2" fmla="*/ 512118 h 512206"/>
                  <a:gd name="connsiteX3" fmla="*/ -896 w 554163"/>
                  <a:gd name="connsiteY3" fmla="*/ 281622 h 51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4163" h="512206">
                    <a:moveTo>
                      <a:pt x="386866" y="-89"/>
                    </a:moveTo>
                    <a:cubicBezTo>
                      <a:pt x="494975" y="148796"/>
                      <a:pt x="553268" y="328095"/>
                      <a:pt x="553268" y="512118"/>
                    </a:cubicBezTo>
                    <a:lnTo>
                      <a:pt x="73970" y="512118"/>
                    </a:lnTo>
                    <a:cubicBezTo>
                      <a:pt x="73970" y="429307"/>
                      <a:pt x="47777" y="348621"/>
                      <a:pt x="-896" y="281622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411" name="Freeform: Shape 16410">
                <a:extLst>
                  <a:ext uri="{FF2B5EF4-FFF2-40B4-BE49-F238E27FC236}">
                    <a16:creationId xmlns:a16="http://schemas.microsoft.com/office/drawing/2014/main" id="{ECAFE510-B91E-3FDE-F04A-0CAA20D616B0}"/>
                  </a:ext>
                </a:extLst>
              </p:cNvPr>
              <p:cNvSpPr/>
              <p:nvPr/>
            </p:nvSpPr>
            <p:spPr>
              <a:xfrm>
                <a:off x="1311840" y="3534321"/>
                <a:ext cx="552861" cy="513452"/>
              </a:xfrm>
              <a:custGeom>
                <a:avLst/>
                <a:gdLst>
                  <a:gd name="connsiteX0" fmla="*/ -896 w 554183"/>
                  <a:gd name="connsiteY0" fmla="*/ 512118 h 512206"/>
                  <a:gd name="connsiteX1" fmla="*/ 165525 w 554183"/>
                  <a:gd name="connsiteY1" fmla="*/ -89 h 512206"/>
                  <a:gd name="connsiteX2" fmla="*/ 553287 w 554183"/>
                  <a:gd name="connsiteY2" fmla="*/ 281622 h 512206"/>
                  <a:gd name="connsiteX3" fmla="*/ 478421 w 554183"/>
                  <a:gd name="connsiteY3" fmla="*/ 512118 h 51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4183" h="512206">
                    <a:moveTo>
                      <a:pt x="-896" y="512118"/>
                    </a:moveTo>
                    <a:cubicBezTo>
                      <a:pt x="-896" y="328095"/>
                      <a:pt x="57359" y="148796"/>
                      <a:pt x="165525" y="-89"/>
                    </a:cubicBezTo>
                    <a:lnTo>
                      <a:pt x="553287" y="281622"/>
                    </a:lnTo>
                    <a:cubicBezTo>
                      <a:pt x="504614" y="348621"/>
                      <a:pt x="478421" y="429307"/>
                      <a:pt x="478421" y="512118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" name="Freeform: Shape 16411">
                <a:extLst>
                  <a:ext uri="{FF2B5EF4-FFF2-40B4-BE49-F238E27FC236}">
                    <a16:creationId xmlns:a16="http://schemas.microsoft.com/office/drawing/2014/main" id="{B749BE71-814F-D1C9-CB34-D92BCEFE293A}"/>
                  </a:ext>
                </a:extLst>
              </p:cNvPr>
              <p:cNvSpPr/>
              <p:nvPr/>
            </p:nvSpPr>
            <p:spPr>
              <a:xfrm>
                <a:off x="1491303" y="3200723"/>
                <a:ext cx="584702" cy="597576"/>
              </a:xfrm>
              <a:custGeom>
                <a:avLst/>
                <a:gdLst>
                  <a:gd name="connsiteX0" fmla="*/ -896 w 583787"/>
                  <a:gd name="connsiteY0" fmla="*/ 316474 h 598274"/>
                  <a:gd name="connsiteX1" fmla="*/ 434777 w 583787"/>
                  <a:gd name="connsiteY1" fmla="*/ -89 h 598274"/>
                  <a:gd name="connsiteX2" fmla="*/ 582891 w 583787"/>
                  <a:gd name="connsiteY2" fmla="*/ 455730 h 598274"/>
                  <a:gd name="connsiteX3" fmla="*/ 386867 w 583787"/>
                  <a:gd name="connsiteY3" fmla="*/ 598186 h 598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3787" h="598274">
                    <a:moveTo>
                      <a:pt x="-896" y="316474"/>
                    </a:moveTo>
                    <a:cubicBezTo>
                      <a:pt x="107269" y="167589"/>
                      <a:pt x="259803" y="56785"/>
                      <a:pt x="434777" y="-89"/>
                    </a:cubicBezTo>
                    <a:lnTo>
                      <a:pt x="582891" y="455730"/>
                    </a:lnTo>
                    <a:cubicBezTo>
                      <a:pt x="504119" y="481324"/>
                      <a:pt x="435540" y="531187"/>
                      <a:pt x="386867" y="598186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413" name="Freeform: Shape 16412">
                <a:extLst>
                  <a:ext uri="{FF2B5EF4-FFF2-40B4-BE49-F238E27FC236}">
                    <a16:creationId xmlns:a16="http://schemas.microsoft.com/office/drawing/2014/main" id="{739A52C4-6F3D-C0ED-6ABA-0AE878A6BD34}"/>
                  </a:ext>
                </a:extLst>
              </p:cNvPr>
              <p:cNvSpPr/>
              <p:nvPr/>
            </p:nvSpPr>
            <p:spPr>
              <a:xfrm>
                <a:off x="1945748" y="3151408"/>
                <a:ext cx="541284" cy="498947"/>
              </a:xfrm>
              <a:custGeom>
                <a:avLst/>
                <a:gdLst>
                  <a:gd name="connsiteX0" fmla="*/ -896 w 538639"/>
                  <a:gd name="connsiteY0" fmla="*/ 42559 h 498467"/>
                  <a:gd name="connsiteX1" fmla="*/ 537743 w 538639"/>
                  <a:gd name="connsiteY1" fmla="*/ 42559 h 498467"/>
                  <a:gd name="connsiteX2" fmla="*/ 389629 w 538639"/>
                  <a:gd name="connsiteY2" fmla="*/ 498378 h 498467"/>
                  <a:gd name="connsiteX3" fmla="*/ 147218 w 538639"/>
                  <a:gd name="connsiteY3" fmla="*/ 498378 h 498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8639" h="498467">
                    <a:moveTo>
                      <a:pt x="-896" y="42559"/>
                    </a:moveTo>
                    <a:cubicBezTo>
                      <a:pt x="174174" y="-14305"/>
                      <a:pt x="362674" y="-14305"/>
                      <a:pt x="537743" y="42559"/>
                    </a:cubicBezTo>
                    <a:lnTo>
                      <a:pt x="389629" y="498378"/>
                    </a:lnTo>
                    <a:cubicBezTo>
                      <a:pt x="310857" y="472794"/>
                      <a:pt x="225990" y="472794"/>
                      <a:pt x="147218" y="498378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1" name="Graphic 63">
              <a:extLst>
                <a:ext uri="{FF2B5EF4-FFF2-40B4-BE49-F238E27FC236}">
                  <a16:creationId xmlns:a16="http://schemas.microsoft.com/office/drawing/2014/main" id="{86E9A836-E0E0-0ADC-29BE-42138B7910E7}"/>
                </a:ext>
              </a:extLst>
            </p:cNvPr>
            <p:cNvSpPr/>
            <p:nvPr/>
          </p:nvSpPr>
          <p:spPr>
            <a:xfrm rot="2327512">
              <a:off x="10679452" y="522912"/>
              <a:ext cx="103951" cy="436816"/>
            </a:xfrm>
            <a:custGeom>
              <a:avLst/>
              <a:gdLst>
                <a:gd name="connsiteX0" fmla="*/ 57862 w 58477"/>
                <a:gd name="connsiteY0" fmla="*/ 212520 h 247644"/>
                <a:gd name="connsiteX1" fmla="*/ 29085 w 58477"/>
                <a:gd name="connsiteY1" fmla="*/ 0 h 247644"/>
                <a:gd name="connsiteX2" fmla="*/ 231 w 58477"/>
                <a:gd name="connsiteY2" fmla="*/ 214597 h 247644"/>
                <a:gd name="connsiteX3" fmla="*/ 115 w 58477"/>
                <a:gd name="connsiteY3" fmla="*/ 215597 h 247644"/>
                <a:gd name="connsiteX4" fmla="*/ 115 w 58477"/>
                <a:gd name="connsiteY4" fmla="*/ 215790 h 247644"/>
                <a:gd name="connsiteX5" fmla="*/ 115 w 58477"/>
                <a:gd name="connsiteY5" fmla="*/ 215790 h 247644"/>
                <a:gd name="connsiteX6" fmla="*/ 0 w 58477"/>
                <a:gd name="connsiteY6" fmla="*/ 218406 h 247644"/>
                <a:gd name="connsiteX7" fmla="*/ 29239 w 58477"/>
                <a:gd name="connsiteY7" fmla="*/ 247644 h 247644"/>
                <a:gd name="connsiteX8" fmla="*/ 58477 w 58477"/>
                <a:gd name="connsiteY8" fmla="*/ 218406 h 247644"/>
                <a:gd name="connsiteX9" fmla="*/ 57862 w 58477"/>
                <a:gd name="connsiteY9" fmla="*/ 212481 h 247644"/>
                <a:gd name="connsiteX10" fmla="*/ 29200 w 58477"/>
                <a:gd name="connsiteY10" fmla="*/ 236141 h 247644"/>
                <a:gd name="connsiteX11" fmla="*/ 11503 w 58477"/>
                <a:gd name="connsiteY11" fmla="*/ 218444 h 247644"/>
                <a:gd name="connsiteX12" fmla="*/ 29200 w 58477"/>
                <a:gd name="connsiteY12" fmla="*/ 200747 h 247644"/>
                <a:gd name="connsiteX13" fmla="*/ 46897 w 58477"/>
                <a:gd name="connsiteY13" fmla="*/ 218444 h 247644"/>
                <a:gd name="connsiteX14" fmla="*/ 29200 w 58477"/>
                <a:gd name="connsiteY14" fmla="*/ 236141 h 24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477" h="247644">
                  <a:moveTo>
                    <a:pt x="57862" y="212520"/>
                  </a:moveTo>
                  <a:lnTo>
                    <a:pt x="29085" y="0"/>
                  </a:lnTo>
                  <a:lnTo>
                    <a:pt x="231" y="214597"/>
                  </a:lnTo>
                  <a:cubicBezTo>
                    <a:pt x="192" y="214943"/>
                    <a:pt x="115" y="215251"/>
                    <a:pt x="115" y="215597"/>
                  </a:cubicBezTo>
                  <a:lnTo>
                    <a:pt x="115" y="215790"/>
                  </a:lnTo>
                  <a:cubicBezTo>
                    <a:pt x="115" y="215790"/>
                    <a:pt x="115" y="215790"/>
                    <a:pt x="115" y="215790"/>
                  </a:cubicBezTo>
                  <a:cubicBezTo>
                    <a:pt x="38" y="216636"/>
                    <a:pt x="0" y="217521"/>
                    <a:pt x="0" y="218406"/>
                  </a:cubicBezTo>
                  <a:cubicBezTo>
                    <a:pt x="0" y="234564"/>
                    <a:pt x="13080" y="247644"/>
                    <a:pt x="29239" y="247644"/>
                  </a:cubicBezTo>
                  <a:cubicBezTo>
                    <a:pt x="45397" y="247644"/>
                    <a:pt x="58477" y="234564"/>
                    <a:pt x="58477" y="218406"/>
                  </a:cubicBezTo>
                  <a:cubicBezTo>
                    <a:pt x="58477" y="216367"/>
                    <a:pt x="58285" y="214405"/>
                    <a:pt x="57862" y="212481"/>
                  </a:cubicBezTo>
                  <a:close/>
                  <a:moveTo>
                    <a:pt x="29200" y="236141"/>
                  </a:moveTo>
                  <a:cubicBezTo>
                    <a:pt x="19428" y="236141"/>
                    <a:pt x="11503" y="228216"/>
                    <a:pt x="11503" y="218444"/>
                  </a:cubicBezTo>
                  <a:cubicBezTo>
                    <a:pt x="11503" y="208672"/>
                    <a:pt x="19428" y="200747"/>
                    <a:pt x="29200" y="200747"/>
                  </a:cubicBezTo>
                  <a:cubicBezTo>
                    <a:pt x="38972" y="200747"/>
                    <a:pt x="46897" y="208672"/>
                    <a:pt x="46897" y="218444"/>
                  </a:cubicBezTo>
                  <a:cubicBezTo>
                    <a:pt x="46897" y="228216"/>
                    <a:pt x="38972" y="236141"/>
                    <a:pt x="29200" y="23614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810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6415" name="Group 16414">
            <a:extLst>
              <a:ext uri="{FF2B5EF4-FFF2-40B4-BE49-F238E27FC236}">
                <a16:creationId xmlns:a16="http://schemas.microsoft.com/office/drawing/2014/main" id="{52B5E80E-068A-5CC9-1827-105E77D912CE}"/>
              </a:ext>
            </a:extLst>
          </p:cNvPr>
          <p:cNvGrpSpPr>
            <a:grpSpLocks/>
          </p:cNvGrpSpPr>
          <p:nvPr/>
        </p:nvGrpSpPr>
        <p:grpSpPr bwMode="auto">
          <a:xfrm>
            <a:off x="10148888" y="2927350"/>
            <a:ext cx="992187" cy="490538"/>
            <a:chOff x="8130383" y="-624605"/>
            <a:chExt cx="1139824" cy="564207"/>
          </a:xfrm>
        </p:grpSpPr>
        <p:grpSp>
          <p:nvGrpSpPr>
            <p:cNvPr id="16412" name="Group 16415">
              <a:extLst>
                <a:ext uri="{FF2B5EF4-FFF2-40B4-BE49-F238E27FC236}">
                  <a16:creationId xmlns:a16="http://schemas.microsoft.com/office/drawing/2014/main" id="{D167E817-E1B1-3EEE-4AC8-E4A4ACDD1DDA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8130383" y="-624605"/>
              <a:ext cx="1139824" cy="564207"/>
              <a:chOff x="1311840" y="3151408"/>
              <a:chExt cx="1809101" cy="895497"/>
            </a:xfrm>
          </p:grpSpPr>
          <p:sp>
            <p:nvSpPr>
              <p:cNvPr id="16420" name="Freeform: Shape 16419">
                <a:extLst>
                  <a:ext uri="{FF2B5EF4-FFF2-40B4-BE49-F238E27FC236}">
                    <a16:creationId xmlns:a16="http://schemas.microsoft.com/office/drawing/2014/main" id="{6691FEEF-48D0-8DFE-4B43-5353BBC335C4}"/>
                  </a:ext>
                </a:extLst>
              </p:cNvPr>
              <p:cNvSpPr/>
              <p:nvPr/>
            </p:nvSpPr>
            <p:spPr>
              <a:xfrm>
                <a:off x="2356776" y="3200676"/>
                <a:ext cx="584702" cy="596997"/>
              </a:xfrm>
              <a:custGeom>
                <a:avLst/>
                <a:gdLst>
                  <a:gd name="connsiteX0" fmla="*/ 147218 w 583787"/>
                  <a:gd name="connsiteY0" fmla="*/ -89 h 598265"/>
                  <a:gd name="connsiteX1" fmla="*/ 582892 w 583787"/>
                  <a:gd name="connsiteY1" fmla="*/ 316474 h 598265"/>
                  <a:gd name="connsiteX2" fmla="*/ 195128 w 583787"/>
                  <a:gd name="connsiteY2" fmla="*/ 598176 h 598265"/>
                  <a:gd name="connsiteX3" fmla="*/ -896 w 583787"/>
                  <a:gd name="connsiteY3" fmla="*/ 455730 h 598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3787" h="598265">
                    <a:moveTo>
                      <a:pt x="147218" y="-89"/>
                    </a:moveTo>
                    <a:cubicBezTo>
                      <a:pt x="322192" y="56775"/>
                      <a:pt x="474688" y="167589"/>
                      <a:pt x="582892" y="316474"/>
                    </a:cubicBezTo>
                    <a:lnTo>
                      <a:pt x="195128" y="598176"/>
                    </a:lnTo>
                    <a:cubicBezTo>
                      <a:pt x="146455" y="531187"/>
                      <a:pt x="77876" y="481324"/>
                      <a:pt x="-896" y="45573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Freeform: Shape 16420">
                <a:extLst>
                  <a:ext uri="{FF2B5EF4-FFF2-40B4-BE49-F238E27FC236}">
                    <a16:creationId xmlns:a16="http://schemas.microsoft.com/office/drawing/2014/main" id="{7261077B-7099-2D34-EFA6-6FD4848F5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6778" y="3534699"/>
                <a:ext cx="554163" cy="512206"/>
              </a:xfrm>
              <a:custGeom>
                <a:avLst/>
                <a:gdLst>
                  <a:gd name="T0" fmla="*/ 386866 w 554163"/>
                  <a:gd name="T1" fmla="*/ -89 h 512206"/>
                  <a:gd name="T2" fmla="*/ 553268 w 554163"/>
                  <a:gd name="T3" fmla="*/ 512118 h 512206"/>
                  <a:gd name="T4" fmla="*/ 73970 w 554163"/>
                  <a:gd name="T5" fmla="*/ 512118 h 512206"/>
                  <a:gd name="T6" fmla="*/ -896 w 554163"/>
                  <a:gd name="T7" fmla="*/ 281622 h 51220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54163" h="512206">
                    <a:moveTo>
                      <a:pt x="386866" y="-89"/>
                    </a:moveTo>
                    <a:cubicBezTo>
                      <a:pt x="494975" y="148796"/>
                      <a:pt x="553268" y="328095"/>
                      <a:pt x="553268" y="512118"/>
                    </a:cubicBezTo>
                    <a:lnTo>
                      <a:pt x="73970" y="512118"/>
                    </a:lnTo>
                    <a:cubicBezTo>
                      <a:pt x="73970" y="429307"/>
                      <a:pt x="47777" y="348621"/>
                      <a:pt x="-896" y="281622"/>
                    </a:cubicBezTo>
                    <a:lnTo>
                      <a:pt x="386866" y="-89"/>
                    </a:lnTo>
                    <a:close/>
                  </a:path>
                </a:pathLst>
              </a:custGeom>
              <a:solidFill>
                <a:srgbClr val="65B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6422" name="Freeform: Shape 16421">
                <a:extLst>
                  <a:ext uri="{FF2B5EF4-FFF2-40B4-BE49-F238E27FC236}">
                    <a16:creationId xmlns:a16="http://schemas.microsoft.com/office/drawing/2014/main" id="{C28C4349-EF6A-8E44-F74E-62CCAF2A168D}"/>
                  </a:ext>
                </a:extLst>
              </p:cNvPr>
              <p:cNvSpPr/>
              <p:nvPr/>
            </p:nvSpPr>
            <p:spPr>
              <a:xfrm>
                <a:off x="1311840" y="3533950"/>
                <a:ext cx="552861" cy="512955"/>
              </a:xfrm>
              <a:custGeom>
                <a:avLst/>
                <a:gdLst>
                  <a:gd name="connsiteX0" fmla="*/ -896 w 554183"/>
                  <a:gd name="connsiteY0" fmla="*/ 512118 h 512206"/>
                  <a:gd name="connsiteX1" fmla="*/ 165525 w 554183"/>
                  <a:gd name="connsiteY1" fmla="*/ -89 h 512206"/>
                  <a:gd name="connsiteX2" fmla="*/ 553287 w 554183"/>
                  <a:gd name="connsiteY2" fmla="*/ 281622 h 512206"/>
                  <a:gd name="connsiteX3" fmla="*/ 478421 w 554183"/>
                  <a:gd name="connsiteY3" fmla="*/ 512118 h 51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4183" h="512206">
                    <a:moveTo>
                      <a:pt x="-896" y="512118"/>
                    </a:moveTo>
                    <a:cubicBezTo>
                      <a:pt x="-896" y="328095"/>
                      <a:pt x="57359" y="148796"/>
                      <a:pt x="165525" y="-89"/>
                    </a:cubicBezTo>
                    <a:lnTo>
                      <a:pt x="553287" y="281622"/>
                    </a:lnTo>
                    <a:cubicBezTo>
                      <a:pt x="504614" y="348621"/>
                      <a:pt x="478421" y="429307"/>
                      <a:pt x="478421" y="512118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423" name="Freeform: Shape 16422">
                <a:extLst>
                  <a:ext uri="{FF2B5EF4-FFF2-40B4-BE49-F238E27FC236}">
                    <a16:creationId xmlns:a16="http://schemas.microsoft.com/office/drawing/2014/main" id="{538B5180-6A6A-D540-3CA7-F65D14CFAD14}"/>
                  </a:ext>
                </a:extLst>
              </p:cNvPr>
              <p:cNvSpPr/>
              <p:nvPr/>
            </p:nvSpPr>
            <p:spPr>
              <a:xfrm>
                <a:off x="1491303" y="3200676"/>
                <a:ext cx="584702" cy="596997"/>
              </a:xfrm>
              <a:custGeom>
                <a:avLst/>
                <a:gdLst>
                  <a:gd name="connsiteX0" fmla="*/ -896 w 583787"/>
                  <a:gd name="connsiteY0" fmla="*/ 316474 h 598274"/>
                  <a:gd name="connsiteX1" fmla="*/ 434777 w 583787"/>
                  <a:gd name="connsiteY1" fmla="*/ -89 h 598274"/>
                  <a:gd name="connsiteX2" fmla="*/ 582891 w 583787"/>
                  <a:gd name="connsiteY2" fmla="*/ 455730 h 598274"/>
                  <a:gd name="connsiteX3" fmla="*/ 386867 w 583787"/>
                  <a:gd name="connsiteY3" fmla="*/ 598186 h 598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3787" h="598274">
                    <a:moveTo>
                      <a:pt x="-896" y="316474"/>
                    </a:moveTo>
                    <a:cubicBezTo>
                      <a:pt x="107269" y="167589"/>
                      <a:pt x="259803" y="56785"/>
                      <a:pt x="434777" y="-89"/>
                    </a:cubicBezTo>
                    <a:lnTo>
                      <a:pt x="582891" y="455730"/>
                    </a:lnTo>
                    <a:cubicBezTo>
                      <a:pt x="504119" y="481324"/>
                      <a:pt x="435540" y="531187"/>
                      <a:pt x="386867" y="598186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424" name="Freeform: Shape 16423">
                <a:extLst>
                  <a:ext uri="{FF2B5EF4-FFF2-40B4-BE49-F238E27FC236}">
                    <a16:creationId xmlns:a16="http://schemas.microsoft.com/office/drawing/2014/main" id="{4C844386-DE73-9D57-BD04-B8187431945C}"/>
                  </a:ext>
                </a:extLst>
              </p:cNvPr>
              <p:cNvSpPr/>
              <p:nvPr/>
            </p:nvSpPr>
            <p:spPr>
              <a:xfrm>
                <a:off x="1945748" y="3151408"/>
                <a:ext cx="541284" cy="498464"/>
              </a:xfrm>
              <a:custGeom>
                <a:avLst/>
                <a:gdLst>
                  <a:gd name="connsiteX0" fmla="*/ -896 w 538639"/>
                  <a:gd name="connsiteY0" fmla="*/ 42559 h 498467"/>
                  <a:gd name="connsiteX1" fmla="*/ 537743 w 538639"/>
                  <a:gd name="connsiteY1" fmla="*/ 42559 h 498467"/>
                  <a:gd name="connsiteX2" fmla="*/ 389629 w 538639"/>
                  <a:gd name="connsiteY2" fmla="*/ 498378 h 498467"/>
                  <a:gd name="connsiteX3" fmla="*/ 147218 w 538639"/>
                  <a:gd name="connsiteY3" fmla="*/ 498378 h 498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8639" h="498467">
                    <a:moveTo>
                      <a:pt x="-896" y="42559"/>
                    </a:moveTo>
                    <a:cubicBezTo>
                      <a:pt x="174174" y="-14305"/>
                      <a:pt x="362674" y="-14305"/>
                      <a:pt x="537743" y="42559"/>
                    </a:cubicBezTo>
                    <a:lnTo>
                      <a:pt x="389629" y="498378"/>
                    </a:lnTo>
                    <a:cubicBezTo>
                      <a:pt x="310857" y="472794"/>
                      <a:pt x="225990" y="472794"/>
                      <a:pt x="147218" y="498378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6418" name="Graphic 63">
              <a:extLst>
                <a:ext uri="{FF2B5EF4-FFF2-40B4-BE49-F238E27FC236}">
                  <a16:creationId xmlns:a16="http://schemas.microsoft.com/office/drawing/2014/main" id="{10718848-A6C5-3A2A-0997-FA4C27E2AB0C}"/>
                </a:ext>
              </a:extLst>
            </p:cNvPr>
            <p:cNvSpPr/>
            <p:nvPr/>
          </p:nvSpPr>
          <p:spPr>
            <a:xfrm rot="16703939">
              <a:off x="8490505" y="-334935"/>
              <a:ext cx="104077" cy="437693"/>
            </a:xfrm>
            <a:custGeom>
              <a:avLst/>
              <a:gdLst>
                <a:gd name="connsiteX0" fmla="*/ 57862 w 58477"/>
                <a:gd name="connsiteY0" fmla="*/ 212520 h 247644"/>
                <a:gd name="connsiteX1" fmla="*/ 29085 w 58477"/>
                <a:gd name="connsiteY1" fmla="*/ 0 h 247644"/>
                <a:gd name="connsiteX2" fmla="*/ 231 w 58477"/>
                <a:gd name="connsiteY2" fmla="*/ 214597 h 247644"/>
                <a:gd name="connsiteX3" fmla="*/ 115 w 58477"/>
                <a:gd name="connsiteY3" fmla="*/ 215597 h 247644"/>
                <a:gd name="connsiteX4" fmla="*/ 115 w 58477"/>
                <a:gd name="connsiteY4" fmla="*/ 215790 h 247644"/>
                <a:gd name="connsiteX5" fmla="*/ 115 w 58477"/>
                <a:gd name="connsiteY5" fmla="*/ 215790 h 247644"/>
                <a:gd name="connsiteX6" fmla="*/ 0 w 58477"/>
                <a:gd name="connsiteY6" fmla="*/ 218406 h 247644"/>
                <a:gd name="connsiteX7" fmla="*/ 29239 w 58477"/>
                <a:gd name="connsiteY7" fmla="*/ 247644 h 247644"/>
                <a:gd name="connsiteX8" fmla="*/ 58477 w 58477"/>
                <a:gd name="connsiteY8" fmla="*/ 218406 h 247644"/>
                <a:gd name="connsiteX9" fmla="*/ 57862 w 58477"/>
                <a:gd name="connsiteY9" fmla="*/ 212481 h 247644"/>
                <a:gd name="connsiteX10" fmla="*/ 29200 w 58477"/>
                <a:gd name="connsiteY10" fmla="*/ 236141 h 247644"/>
                <a:gd name="connsiteX11" fmla="*/ 11503 w 58477"/>
                <a:gd name="connsiteY11" fmla="*/ 218444 h 247644"/>
                <a:gd name="connsiteX12" fmla="*/ 29200 w 58477"/>
                <a:gd name="connsiteY12" fmla="*/ 200747 h 247644"/>
                <a:gd name="connsiteX13" fmla="*/ 46897 w 58477"/>
                <a:gd name="connsiteY13" fmla="*/ 218444 h 247644"/>
                <a:gd name="connsiteX14" fmla="*/ 29200 w 58477"/>
                <a:gd name="connsiteY14" fmla="*/ 236141 h 24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477" h="247644">
                  <a:moveTo>
                    <a:pt x="57862" y="212520"/>
                  </a:moveTo>
                  <a:lnTo>
                    <a:pt x="29085" y="0"/>
                  </a:lnTo>
                  <a:lnTo>
                    <a:pt x="231" y="214597"/>
                  </a:lnTo>
                  <a:cubicBezTo>
                    <a:pt x="192" y="214943"/>
                    <a:pt x="115" y="215251"/>
                    <a:pt x="115" y="215597"/>
                  </a:cubicBezTo>
                  <a:lnTo>
                    <a:pt x="115" y="215790"/>
                  </a:lnTo>
                  <a:cubicBezTo>
                    <a:pt x="115" y="215790"/>
                    <a:pt x="115" y="215790"/>
                    <a:pt x="115" y="215790"/>
                  </a:cubicBezTo>
                  <a:cubicBezTo>
                    <a:pt x="38" y="216636"/>
                    <a:pt x="0" y="217521"/>
                    <a:pt x="0" y="218406"/>
                  </a:cubicBezTo>
                  <a:cubicBezTo>
                    <a:pt x="0" y="234564"/>
                    <a:pt x="13080" y="247644"/>
                    <a:pt x="29239" y="247644"/>
                  </a:cubicBezTo>
                  <a:cubicBezTo>
                    <a:pt x="45397" y="247644"/>
                    <a:pt x="58477" y="234564"/>
                    <a:pt x="58477" y="218406"/>
                  </a:cubicBezTo>
                  <a:cubicBezTo>
                    <a:pt x="58477" y="216367"/>
                    <a:pt x="58285" y="214405"/>
                    <a:pt x="57862" y="212481"/>
                  </a:cubicBezTo>
                  <a:close/>
                  <a:moveTo>
                    <a:pt x="29200" y="236141"/>
                  </a:moveTo>
                  <a:cubicBezTo>
                    <a:pt x="19428" y="236141"/>
                    <a:pt x="11503" y="228216"/>
                    <a:pt x="11503" y="218444"/>
                  </a:cubicBezTo>
                  <a:cubicBezTo>
                    <a:pt x="11503" y="208672"/>
                    <a:pt x="19428" y="200747"/>
                    <a:pt x="29200" y="200747"/>
                  </a:cubicBezTo>
                  <a:cubicBezTo>
                    <a:pt x="38972" y="200747"/>
                    <a:pt x="46897" y="208672"/>
                    <a:pt x="46897" y="218444"/>
                  </a:cubicBezTo>
                  <a:cubicBezTo>
                    <a:pt x="46897" y="228216"/>
                    <a:pt x="38972" y="236141"/>
                    <a:pt x="29200" y="23614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810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6390" name="Title 1">
            <a:extLst>
              <a:ext uri="{FF2B5EF4-FFF2-40B4-BE49-F238E27FC236}">
                <a16:creationId xmlns:a16="http://schemas.microsoft.com/office/drawing/2014/main" id="{78AED4A5-3314-20EA-C1CB-9E7B46B41A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Types of Data Centers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2CB9F5-ACA0-CC0B-B7DA-F9CC289F14DE}"/>
              </a:ext>
            </a:extLst>
          </p:cNvPr>
          <p:cNvGrpSpPr>
            <a:grpSpLocks/>
          </p:cNvGrpSpPr>
          <p:nvPr/>
        </p:nvGrpSpPr>
        <p:grpSpPr bwMode="auto">
          <a:xfrm>
            <a:off x="868363" y="1377950"/>
            <a:ext cx="8618537" cy="1225550"/>
            <a:chOff x="868363" y="1377604"/>
            <a:chExt cx="8618893" cy="1225823"/>
          </a:xfrm>
        </p:grpSpPr>
        <p:pic>
          <p:nvPicPr>
            <p:cNvPr id="16409" name="Picture 2">
              <a:extLst>
                <a:ext uri="{FF2B5EF4-FFF2-40B4-BE49-F238E27FC236}">
                  <a16:creationId xmlns:a16="http://schemas.microsoft.com/office/drawing/2014/main" id="{0E4F1B99-DB38-8B65-C480-5DD0ACD168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94" t="317" r="6596" b="74504"/>
            <a:stretch>
              <a:fillRect/>
            </a:stretch>
          </p:blipFill>
          <p:spPr bwMode="auto">
            <a:xfrm>
              <a:off x="868363" y="1380901"/>
              <a:ext cx="2130429" cy="1222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EE43966-3E5C-EB65-ADA6-A758819FCC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8363" y="1377604"/>
              <a:ext cx="2130513" cy="1222647"/>
            </a:xfrm>
            <a:prstGeom prst="rect">
              <a:avLst/>
            </a:prstGeom>
            <a:solidFill>
              <a:schemeClr val="accent1">
                <a:lumMod val="50000"/>
                <a:alpha val="64000"/>
              </a:schemeClr>
            </a:solidFill>
            <a:ln>
              <a:noFill/>
            </a:ln>
          </p:spPr>
          <p:txBody>
            <a:bodyPr wrap="none" lIns="365760" tIns="82296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b="1">
                  <a:solidFill>
                    <a:schemeClr val="bg1"/>
                  </a:solidFill>
                </a:rPr>
                <a:t>ENTERPRISE</a:t>
              </a:r>
              <a:endParaRPr lang="en-US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FC650A1-8514-815E-222E-BA04EDD56CB8}"/>
                </a:ext>
              </a:extLst>
            </p:cNvPr>
            <p:cNvSpPr/>
            <p:nvPr/>
          </p:nvSpPr>
          <p:spPr>
            <a:xfrm>
              <a:off x="3121118" y="1501457"/>
              <a:ext cx="6366138" cy="1013051"/>
            </a:xfrm>
            <a:custGeom>
              <a:avLst/>
              <a:gdLst>
                <a:gd name="connsiteX0" fmla="*/ 0 w 7814237"/>
                <a:gd name="connsiteY0" fmla="*/ 0 h 1088416"/>
                <a:gd name="connsiteX1" fmla="*/ 7814237 w 7814237"/>
                <a:gd name="connsiteY1" fmla="*/ 0 h 1088416"/>
                <a:gd name="connsiteX2" fmla="*/ 7814237 w 7814237"/>
                <a:gd name="connsiteY2" fmla="*/ 1088416 h 1088416"/>
                <a:gd name="connsiteX3" fmla="*/ 0 w 7814237"/>
                <a:gd name="connsiteY3" fmla="*/ 1088416 h 1088416"/>
                <a:gd name="connsiteX4" fmla="*/ 0 w 7814237"/>
                <a:gd name="connsiteY4" fmla="*/ 0 h 1088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4237" h="1088416">
                  <a:moveTo>
                    <a:pt x="0" y="0"/>
                  </a:moveTo>
                  <a:lnTo>
                    <a:pt x="7814237" y="0"/>
                  </a:lnTo>
                  <a:lnTo>
                    <a:pt x="7814237" y="1088416"/>
                  </a:lnTo>
                  <a:lnTo>
                    <a:pt x="0" y="1088416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82880" tIns="38100" bIns="38100" spcCol="1270" anchor="ctr"/>
            <a:lstStyle/>
            <a:p>
              <a:pPr defTabSz="666750">
                <a:lnSpc>
                  <a:spcPct val="90000"/>
                </a:lnSpc>
                <a:spcAft>
                  <a:spcPts val="400"/>
                </a:spcAft>
                <a:buClr>
                  <a:schemeClr val="accent1"/>
                </a:buClr>
                <a:defRPr/>
              </a:pPr>
              <a:endParaRPr 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defTabSz="666750">
                <a:lnSpc>
                  <a:spcPct val="90000"/>
                </a:lnSpc>
                <a:spcAft>
                  <a:spcPts val="400"/>
                </a:spcAft>
                <a:buClr>
                  <a:schemeClr val="accent1"/>
                </a:buClr>
                <a:defRPr/>
              </a:pPr>
              <a:r>
                <a:rPr 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Company-owned</a:t>
              </a:r>
            </a:p>
            <a:p>
              <a:pPr defTabSz="666750">
                <a:lnSpc>
                  <a:spcPct val="90000"/>
                </a:lnSpc>
                <a:spcAft>
                  <a:spcPts val="400"/>
                </a:spcAft>
                <a:buClr>
                  <a:schemeClr val="accent1"/>
                </a:buClr>
                <a:defRPr/>
              </a:pPr>
              <a:r>
                <a:rPr 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Managed internally  </a:t>
              </a:r>
            </a:p>
            <a:p>
              <a:pPr defTabSz="666750">
                <a:lnSpc>
                  <a:spcPct val="90000"/>
                </a:lnSpc>
                <a:spcAft>
                  <a:spcPts val="400"/>
                </a:spcAft>
                <a:buClr>
                  <a:schemeClr val="accent1"/>
                </a:buClr>
                <a:defRPr/>
              </a:pPr>
              <a:r>
                <a:rPr 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All IT infrastructure hosted on or off premise </a:t>
              </a:r>
            </a:p>
            <a:p>
              <a:pPr defTabSz="666750">
                <a:lnSpc>
                  <a:spcPct val="90000"/>
                </a:lnSpc>
                <a:spcAft>
                  <a:spcPts val="400"/>
                </a:spcAft>
                <a:buClr>
                  <a:schemeClr val="accent1"/>
                </a:buClr>
                <a:defRPr/>
              </a:pPr>
              <a:endParaRPr 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723F957-7C50-DB31-2E90-E9A6B70F4823}"/>
              </a:ext>
            </a:extLst>
          </p:cNvPr>
          <p:cNvGrpSpPr>
            <a:grpSpLocks/>
          </p:cNvGrpSpPr>
          <p:nvPr/>
        </p:nvGrpSpPr>
        <p:grpSpPr bwMode="auto">
          <a:xfrm>
            <a:off x="868363" y="3792538"/>
            <a:ext cx="8618537" cy="1193800"/>
            <a:chOff x="868363" y="3793257"/>
            <a:chExt cx="8618893" cy="1193135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D078B58-5EFF-60FF-33AB-5E4504E0B964}"/>
                </a:ext>
              </a:extLst>
            </p:cNvPr>
            <p:cNvSpPr/>
            <p:nvPr/>
          </p:nvSpPr>
          <p:spPr>
            <a:xfrm>
              <a:off x="3121118" y="3882107"/>
              <a:ext cx="6366138" cy="1012261"/>
            </a:xfrm>
            <a:custGeom>
              <a:avLst/>
              <a:gdLst>
                <a:gd name="connsiteX0" fmla="*/ 0 w 7622711"/>
                <a:gd name="connsiteY0" fmla="*/ 0 h 1103624"/>
                <a:gd name="connsiteX1" fmla="*/ 7622711 w 7622711"/>
                <a:gd name="connsiteY1" fmla="*/ 0 h 1103624"/>
                <a:gd name="connsiteX2" fmla="*/ 7622711 w 7622711"/>
                <a:gd name="connsiteY2" fmla="*/ 1103624 h 1103624"/>
                <a:gd name="connsiteX3" fmla="*/ 0 w 7622711"/>
                <a:gd name="connsiteY3" fmla="*/ 1103624 h 1103624"/>
                <a:gd name="connsiteX4" fmla="*/ 0 w 7622711"/>
                <a:gd name="connsiteY4" fmla="*/ 0 h 1103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2711" h="1103624">
                  <a:moveTo>
                    <a:pt x="0" y="0"/>
                  </a:moveTo>
                  <a:lnTo>
                    <a:pt x="7622711" y="0"/>
                  </a:lnTo>
                  <a:lnTo>
                    <a:pt x="7622711" y="1103624"/>
                  </a:lnTo>
                  <a:lnTo>
                    <a:pt x="0" y="1103624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82880" spcCol="1270" anchor="ctr"/>
            <a:lstStyle/>
            <a:p>
              <a:pPr defTabSz="800100">
                <a:lnSpc>
                  <a:spcPct val="90000"/>
                </a:lnSpc>
                <a:spcAft>
                  <a:spcPts val="400"/>
                </a:spcAft>
                <a:buClr>
                  <a:schemeClr val="accent1"/>
                </a:buClr>
                <a:defRPr/>
              </a:pPr>
              <a:r>
                <a:rPr 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Third party owns the data center</a:t>
              </a:r>
            </a:p>
            <a:p>
              <a:pPr defTabSz="800100">
                <a:lnSpc>
                  <a:spcPct val="90000"/>
                </a:lnSpc>
                <a:spcAft>
                  <a:spcPts val="400"/>
                </a:spcAft>
                <a:buClr>
                  <a:schemeClr val="accent1"/>
                </a:buClr>
                <a:defRPr/>
              </a:pPr>
              <a:r>
                <a:rPr 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Can rent equipment, space, bandwidth from owner        </a:t>
              </a:r>
            </a:p>
            <a:p>
              <a:pPr defTabSz="800100">
                <a:lnSpc>
                  <a:spcPct val="90000"/>
                </a:lnSpc>
                <a:spcAft>
                  <a:spcPts val="400"/>
                </a:spcAft>
                <a:buClr>
                  <a:schemeClr val="accent1"/>
                </a:buClr>
                <a:defRPr/>
              </a:pPr>
              <a:r>
                <a:rPr 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Lower capex </a:t>
              </a:r>
            </a:p>
          </p:txBody>
        </p:sp>
        <p:pic>
          <p:nvPicPr>
            <p:cNvPr id="16407" name="Picture 2">
              <a:extLst>
                <a:ext uri="{FF2B5EF4-FFF2-40B4-BE49-F238E27FC236}">
                  <a16:creationId xmlns:a16="http://schemas.microsoft.com/office/drawing/2014/main" id="{971592C6-4541-B4C3-5610-83FBCF189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94" t="50000" r="6596" b="25496"/>
            <a:stretch>
              <a:fillRect/>
            </a:stretch>
          </p:blipFill>
          <p:spPr bwMode="auto">
            <a:xfrm>
              <a:off x="868363" y="3793257"/>
              <a:ext cx="2130429" cy="1189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7877B32-ACA4-DECB-0F99-4353D06DBF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8363" y="3796430"/>
              <a:ext cx="2130513" cy="1189962"/>
            </a:xfrm>
            <a:prstGeom prst="rect">
              <a:avLst/>
            </a:prstGeom>
            <a:solidFill>
              <a:schemeClr val="accent1">
                <a:lumMod val="50000"/>
                <a:alpha val="64000"/>
              </a:schemeClr>
            </a:solidFill>
            <a:ln>
              <a:noFill/>
            </a:ln>
          </p:spPr>
          <p:txBody>
            <a:bodyPr wrap="none" lIns="36576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b="1">
                  <a:solidFill>
                    <a:schemeClr val="bg1"/>
                  </a:solidFill>
                </a:rPr>
                <a:t>COLOCATION</a:t>
              </a:r>
              <a:endParaRPr lang="en-US" altLang="en-US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3E9D07D-1FC2-A540-83C4-0F4739C41173}"/>
              </a:ext>
            </a:extLst>
          </p:cNvPr>
          <p:cNvGrpSpPr>
            <a:grpSpLocks/>
          </p:cNvGrpSpPr>
          <p:nvPr/>
        </p:nvGrpSpPr>
        <p:grpSpPr bwMode="auto">
          <a:xfrm>
            <a:off x="868363" y="2603500"/>
            <a:ext cx="8618537" cy="1193800"/>
            <a:chOff x="868363" y="2603427"/>
            <a:chExt cx="8618893" cy="1193131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E0ACCEF-0C51-3E8D-B0AC-69DC11ADF4AE}"/>
                </a:ext>
              </a:extLst>
            </p:cNvPr>
            <p:cNvSpPr/>
            <p:nvPr/>
          </p:nvSpPr>
          <p:spPr>
            <a:xfrm>
              <a:off x="3121118" y="2692277"/>
              <a:ext cx="6366138" cy="1012257"/>
            </a:xfrm>
            <a:custGeom>
              <a:avLst/>
              <a:gdLst>
                <a:gd name="connsiteX0" fmla="*/ 0 w 7502785"/>
                <a:gd name="connsiteY0" fmla="*/ 0 h 1028849"/>
                <a:gd name="connsiteX1" fmla="*/ 7502785 w 7502785"/>
                <a:gd name="connsiteY1" fmla="*/ 0 h 1028849"/>
                <a:gd name="connsiteX2" fmla="*/ 7502785 w 7502785"/>
                <a:gd name="connsiteY2" fmla="*/ 1028849 h 1028849"/>
                <a:gd name="connsiteX3" fmla="*/ 0 w 7502785"/>
                <a:gd name="connsiteY3" fmla="*/ 1028849 h 1028849"/>
                <a:gd name="connsiteX4" fmla="*/ 0 w 7502785"/>
                <a:gd name="connsiteY4" fmla="*/ 0 h 1028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02785" h="1028849">
                  <a:moveTo>
                    <a:pt x="0" y="0"/>
                  </a:moveTo>
                  <a:lnTo>
                    <a:pt x="7502785" y="0"/>
                  </a:lnTo>
                  <a:lnTo>
                    <a:pt x="7502785" y="1028849"/>
                  </a:lnTo>
                  <a:lnTo>
                    <a:pt x="0" y="1028849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82880" spcCol="1270" anchor="ctr"/>
            <a:lstStyle/>
            <a:p>
              <a:pPr defTabSz="800100">
                <a:lnSpc>
                  <a:spcPct val="90000"/>
                </a:lnSpc>
                <a:spcAft>
                  <a:spcPts val="400"/>
                </a:spcAft>
                <a:buClr>
                  <a:schemeClr val="accent1"/>
                </a:buClr>
                <a:defRPr/>
              </a:pPr>
              <a:r>
                <a:rPr 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Smaller and closer to where applications are being run</a:t>
              </a:r>
            </a:p>
            <a:p>
              <a:pPr defTabSz="800100">
                <a:lnSpc>
                  <a:spcPct val="90000"/>
                </a:lnSpc>
                <a:spcAft>
                  <a:spcPts val="400"/>
                </a:spcAft>
                <a:buClr>
                  <a:schemeClr val="accent1"/>
                </a:buClr>
                <a:defRPr/>
              </a:pPr>
              <a:r>
                <a:rPr 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Ownership structure flexible</a:t>
              </a:r>
            </a:p>
            <a:p>
              <a:pPr defTabSz="800100">
                <a:lnSpc>
                  <a:spcPct val="90000"/>
                </a:lnSpc>
                <a:spcAft>
                  <a:spcPts val="400"/>
                </a:spcAft>
                <a:buClr>
                  <a:schemeClr val="accent1"/>
                </a:buClr>
                <a:defRPr/>
              </a:pPr>
              <a:r>
                <a:rPr 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Good for low latency applications </a:t>
              </a:r>
            </a:p>
          </p:txBody>
        </p:sp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62E26998-C53A-63FD-2190-A96070E339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94" t="25496" r="6596" b="50000"/>
            <a:stretch>
              <a:fillRect/>
            </a:stretch>
          </p:blipFill>
          <p:spPr bwMode="auto">
            <a:xfrm>
              <a:off x="868363" y="2603427"/>
              <a:ext cx="2130429" cy="1189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0B0AF2-A93E-7D3C-C843-778A6858F7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8363" y="2606600"/>
              <a:ext cx="2130513" cy="1189958"/>
            </a:xfrm>
            <a:prstGeom prst="rect">
              <a:avLst/>
            </a:prstGeom>
            <a:solidFill>
              <a:schemeClr val="accent1">
                <a:lumMod val="50000"/>
                <a:alpha val="64000"/>
              </a:schemeClr>
            </a:solidFill>
            <a:ln>
              <a:noFill/>
            </a:ln>
          </p:spPr>
          <p:txBody>
            <a:bodyPr wrap="none" lIns="36576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b="1">
                  <a:solidFill>
                    <a:schemeClr val="bg1"/>
                  </a:solidFill>
                </a:rPr>
                <a:t>EDGE</a:t>
              </a:r>
              <a:endParaRPr lang="en-US" altLang="en-US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981F04A-38F0-3859-2F08-D2B0E5FC5200}"/>
              </a:ext>
            </a:extLst>
          </p:cNvPr>
          <p:cNvGrpSpPr>
            <a:grpSpLocks/>
          </p:cNvGrpSpPr>
          <p:nvPr/>
        </p:nvGrpSpPr>
        <p:grpSpPr bwMode="auto">
          <a:xfrm>
            <a:off x="868363" y="4983163"/>
            <a:ext cx="8618537" cy="1222375"/>
            <a:chOff x="868363" y="4983083"/>
            <a:chExt cx="8618893" cy="1222533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E603839-4239-1D80-0EE7-0B07B5920A73}"/>
                </a:ext>
              </a:extLst>
            </p:cNvPr>
            <p:cNvSpPr/>
            <p:nvPr/>
          </p:nvSpPr>
          <p:spPr>
            <a:xfrm>
              <a:off x="3121118" y="5071994"/>
              <a:ext cx="6366138" cy="1012956"/>
            </a:xfrm>
            <a:custGeom>
              <a:avLst/>
              <a:gdLst>
                <a:gd name="connsiteX0" fmla="*/ 0 w 7789378"/>
                <a:gd name="connsiteY0" fmla="*/ 0 h 1112908"/>
                <a:gd name="connsiteX1" fmla="*/ 7789378 w 7789378"/>
                <a:gd name="connsiteY1" fmla="*/ 0 h 1112908"/>
                <a:gd name="connsiteX2" fmla="*/ 7789378 w 7789378"/>
                <a:gd name="connsiteY2" fmla="*/ 1112908 h 1112908"/>
                <a:gd name="connsiteX3" fmla="*/ 0 w 7789378"/>
                <a:gd name="connsiteY3" fmla="*/ 1112908 h 1112908"/>
                <a:gd name="connsiteX4" fmla="*/ 0 w 7789378"/>
                <a:gd name="connsiteY4" fmla="*/ 0 h 1112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9378" h="1112908">
                  <a:moveTo>
                    <a:pt x="0" y="0"/>
                  </a:moveTo>
                  <a:lnTo>
                    <a:pt x="7789378" y="0"/>
                  </a:lnTo>
                  <a:lnTo>
                    <a:pt x="7789378" y="1112908"/>
                  </a:lnTo>
                  <a:lnTo>
                    <a:pt x="0" y="1112908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82880" spcCol="1270" anchor="ctr"/>
            <a:lstStyle/>
            <a:p>
              <a:pPr defTabSz="800100">
                <a:lnSpc>
                  <a:spcPct val="90000"/>
                </a:lnSpc>
                <a:spcAft>
                  <a:spcPts val="400"/>
                </a:spcAft>
                <a:buClr>
                  <a:schemeClr val="accent1"/>
                </a:buClr>
                <a:defRPr/>
              </a:pPr>
              <a:endParaRPr 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defTabSz="800100">
                <a:lnSpc>
                  <a:spcPct val="90000"/>
                </a:lnSpc>
                <a:spcAft>
                  <a:spcPts val="400"/>
                </a:spcAft>
                <a:buClr>
                  <a:schemeClr val="accent1"/>
                </a:buClr>
                <a:defRPr/>
              </a:pPr>
              <a:endParaRPr 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defTabSz="800100">
                <a:lnSpc>
                  <a:spcPct val="90000"/>
                </a:lnSpc>
                <a:spcAft>
                  <a:spcPts val="400"/>
                </a:spcAft>
                <a:buClr>
                  <a:schemeClr val="accent1"/>
                </a:buClr>
                <a:defRPr/>
              </a:pPr>
              <a:r>
                <a:rPr 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Owned and operator by a third party (Amazon, Microsoft, etc.)</a:t>
              </a:r>
            </a:p>
            <a:p>
              <a:pPr defTabSz="800100">
                <a:lnSpc>
                  <a:spcPct val="90000"/>
                </a:lnSpc>
                <a:spcAft>
                  <a:spcPts val="400"/>
                </a:spcAft>
                <a:buClr>
                  <a:schemeClr val="accent1"/>
                </a:buClr>
                <a:defRPr/>
              </a:pPr>
              <a:r>
                <a:rPr 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Provides flexibility to scale up/down operations</a:t>
              </a:r>
            </a:p>
            <a:p>
              <a:pPr defTabSz="800100">
                <a:lnSpc>
                  <a:spcPct val="90000"/>
                </a:lnSpc>
                <a:spcAft>
                  <a:spcPts val="400"/>
                </a:spcAft>
                <a:buClr>
                  <a:schemeClr val="accent1"/>
                </a:buClr>
                <a:defRPr/>
              </a:pPr>
              <a:r>
                <a:rPr 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Enormous scale and can process massive amounts of data</a:t>
              </a:r>
            </a:p>
            <a:p>
              <a:pPr defTabSz="800100">
                <a:lnSpc>
                  <a:spcPct val="90000"/>
                </a:lnSpc>
                <a:spcAft>
                  <a:spcPts val="400"/>
                </a:spcAft>
                <a:buClr>
                  <a:schemeClr val="accent1"/>
                </a:buClr>
                <a:defRPr/>
              </a:pPr>
              <a:endParaRPr 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defTabSz="800100">
                <a:lnSpc>
                  <a:spcPct val="90000"/>
                </a:lnSpc>
                <a:spcAft>
                  <a:spcPts val="400"/>
                </a:spcAft>
                <a:buClr>
                  <a:schemeClr val="accent1"/>
                </a:buClr>
                <a:defRPr/>
              </a:pPr>
              <a:r>
                <a:rPr 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</a:p>
          </p:txBody>
        </p:sp>
        <p:pic>
          <p:nvPicPr>
            <p:cNvPr id="16401" name="Picture 2">
              <a:extLst>
                <a:ext uri="{FF2B5EF4-FFF2-40B4-BE49-F238E27FC236}">
                  <a16:creationId xmlns:a16="http://schemas.microsoft.com/office/drawing/2014/main" id="{3633446B-5BC0-A1DB-3474-501007830D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94" t="74504" r="6596" b="317"/>
            <a:stretch>
              <a:fillRect/>
            </a:stretch>
          </p:blipFill>
          <p:spPr bwMode="auto">
            <a:xfrm>
              <a:off x="868363" y="4983083"/>
              <a:ext cx="2130429" cy="1222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88803E-9105-F8C8-BB5E-C61952176B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8363" y="4986258"/>
              <a:ext cx="2130513" cy="1219358"/>
            </a:xfrm>
            <a:prstGeom prst="rect">
              <a:avLst/>
            </a:prstGeom>
            <a:solidFill>
              <a:schemeClr val="accent1">
                <a:lumMod val="50000"/>
                <a:alpha val="64000"/>
              </a:schemeClr>
            </a:solidFill>
            <a:ln>
              <a:noFill/>
            </a:ln>
          </p:spPr>
          <p:txBody>
            <a:bodyPr wrap="none" lIns="36576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b="1">
                  <a:solidFill>
                    <a:schemeClr val="bg1"/>
                  </a:solidFill>
                </a:rPr>
                <a:t>HYPERSCALE </a:t>
              </a:r>
              <a:endParaRPr lang="en-US" altLang="en-US" sz="1600">
                <a:solidFill>
                  <a:schemeClr val="bg1"/>
                </a:solidFill>
              </a:endParaRPr>
            </a:p>
          </p:txBody>
        </p:sp>
      </p:grpSp>
      <p:sp>
        <p:nvSpPr>
          <p:cNvPr id="16428" name="TextBox 16427">
            <a:extLst>
              <a:ext uri="{FF2B5EF4-FFF2-40B4-BE49-F238E27FC236}">
                <a16:creationId xmlns:a16="http://schemas.microsoft.com/office/drawing/2014/main" id="{82BA9AD0-F369-0DCB-CB9E-B88CB8502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2963" y="1122363"/>
            <a:ext cx="180975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>
                <a:solidFill>
                  <a:schemeClr val="accent1"/>
                </a:solidFill>
              </a:rPr>
              <a:t>Risk:</a:t>
            </a:r>
            <a:endParaRPr lang="en-US" altLang="en-US" sz="1600">
              <a:solidFill>
                <a:schemeClr val="accent1"/>
              </a:solidFill>
            </a:endParaRPr>
          </a:p>
        </p:txBody>
      </p:sp>
      <p:cxnSp>
        <p:nvCxnSpPr>
          <p:cNvPr id="16430" name="Straight Connector 16429">
            <a:extLst>
              <a:ext uri="{FF2B5EF4-FFF2-40B4-BE49-F238E27FC236}">
                <a16:creationId xmlns:a16="http://schemas.microsoft.com/office/drawing/2014/main" id="{30ABF794-6C92-3A57-6AFF-4B19BC260B1C}"/>
              </a:ext>
            </a:extLst>
          </p:cNvPr>
          <p:cNvCxnSpPr>
            <a:cxnSpLocks/>
          </p:cNvCxnSpPr>
          <p:nvPr/>
        </p:nvCxnSpPr>
        <p:spPr bwMode="auto">
          <a:xfrm>
            <a:off x="868363" y="2603500"/>
            <a:ext cx="10733087" cy="0"/>
          </a:xfrm>
          <a:prstGeom prst="line">
            <a:avLst/>
          </a:prstGeom>
          <a:solidFill>
            <a:srgbClr val="DDDDDD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433" name="Straight Connector 16432">
            <a:extLst>
              <a:ext uri="{FF2B5EF4-FFF2-40B4-BE49-F238E27FC236}">
                <a16:creationId xmlns:a16="http://schemas.microsoft.com/office/drawing/2014/main" id="{814356C0-5397-5B2D-FA2B-8ADDE2560261}"/>
              </a:ext>
            </a:extLst>
          </p:cNvPr>
          <p:cNvCxnSpPr>
            <a:cxnSpLocks/>
          </p:cNvCxnSpPr>
          <p:nvPr/>
        </p:nvCxnSpPr>
        <p:spPr bwMode="auto">
          <a:xfrm>
            <a:off x="868363" y="3792538"/>
            <a:ext cx="10733087" cy="0"/>
          </a:xfrm>
          <a:prstGeom prst="line">
            <a:avLst/>
          </a:prstGeom>
          <a:solidFill>
            <a:srgbClr val="DDDDDD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434" name="Straight Connector 16433">
            <a:extLst>
              <a:ext uri="{FF2B5EF4-FFF2-40B4-BE49-F238E27FC236}">
                <a16:creationId xmlns:a16="http://schemas.microsoft.com/office/drawing/2014/main" id="{0C4CB205-7980-325D-4749-1EF5EF9A6DC0}"/>
              </a:ext>
            </a:extLst>
          </p:cNvPr>
          <p:cNvCxnSpPr>
            <a:cxnSpLocks/>
          </p:cNvCxnSpPr>
          <p:nvPr/>
        </p:nvCxnSpPr>
        <p:spPr bwMode="auto">
          <a:xfrm>
            <a:off x="868363" y="4983163"/>
            <a:ext cx="10733087" cy="0"/>
          </a:xfrm>
          <a:prstGeom prst="line">
            <a:avLst/>
          </a:prstGeom>
          <a:solidFill>
            <a:srgbClr val="DDDDDD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399" name="Slide Number Placeholder 8">
            <a:extLst>
              <a:ext uri="{FF2B5EF4-FFF2-40B4-BE49-F238E27FC236}">
                <a16:creationId xmlns:a16="http://schemas.microsoft.com/office/drawing/2014/main" id="{DA8E25A9-582F-4EEE-CE2B-C39CC2F8B0D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6C700D6-417A-41B8-A020-73C401FE5DDF}" type="slidenum">
              <a:rPr lang="en-US" altLang="en-US" smtClean="0">
                <a:solidFill>
                  <a:schemeClr val="tx2"/>
                </a:solidFill>
              </a:rPr>
              <a:pPr/>
              <a:t>6</a:t>
            </a:fld>
            <a:endParaRPr lang="en-US" altLang="en-US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A1983B5A-418D-3F06-C53F-90F0746980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Amazon Web Services  </a:t>
            </a:r>
          </a:p>
        </p:txBody>
      </p:sp>
      <p:sp>
        <p:nvSpPr>
          <p:cNvPr id="18435" name="TextBox 22">
            <a:extLst>
              <a:ext uri="{FF2B5EF4-FFF2-40B4-BE49-F238E27FC236}">
                <a16:creationId xmlns:a16="http://schemas.microsoft.com/office/drawing/2014/main" id="{DF767E61-BEA8-681D-3990-7CFA5F4D5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338" y="1943100"/>
            <a:ext cx="11064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chemeClr val="accent1"/>
                </a:solidFill>
              </a:rPr>
              <a:t>$90.7</a:t>
            </a:r>
          </a:p>
        </p:txBody>
      </p:sp>
      <p:pic>
        <p:nvPicPr>
          <p:cNvPr id="18436" name="Picture 16">
            <a:extLst>
              <a:ext uri="{FF2B5EF4-FFF2-40B4-BE49-F238E27FC236}">
                <a16:creationId xmlns:a16="http://schemas.microsoft.com/office/drawing/2014/main" id="{E1FEE82D-7D58-BE3D-13DB-523A8F39D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2159000"/>
            <a:ext cx="1751013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7">
            <a:extLst>
              <a:ext uri="{FF2B5EF4-FFF2-40B4-BE49-F238E27FC236}">
                <a16:creationId xmlns:a16="http://schemas.microsoft.com/office/drawing/2014/main" id="{13B52B07-1ED5-9D19-FDDF-3AFFC1CFC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363" y="1155700"/>
            <a:ext cx="11120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5288"/>
                </a:solidFill>
              </a:rPr>
              <a:t>Amazon has been growing its cloud business at a 40% compounded annual growth rate since 2013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007900-1B9B-1E05-71A4-D76383738C30}"/>
              </a:ext>
            </a:extLst>
          </p:cNvPr>
          <p:cNvSpPr txBox="1"/>
          <p:nvPr/>
        </p:nvSpPr>
        <p:spPr>
          <a:xfrm>
            <a:off x="868363" y="6456363"/>
            <a:ext cx="8367712" cy="246062"/>
          </a:xfrm>
          <a:prstGeom prst="rect">
            <a:avLst/>
          </a:prstGeom>
          <a:noFill/>
        </p:spPr>
        <p:txBody>
          <a:bodyPr lIns="0">
            <a:spAutoFit/>
          </a:bodyPr>
          <a:lstStyle/>
          <a:p>
            <a:pPr>
              <a:defRPr/>
            </a:pPr>
            <a:r>
              <a:rPr lang="en-US" sz="1000">
                <a:solidFill>
                  <a:schemeClr val="tx2"/>
                </a:solidFill>
                <a:latin typeface="+mj-lt"/>
              </a:rPr>
              <a:t>Source: </a:t>
            </a:r>
            <a:r>
              <a:rPr lang="en-US" sz="1000">
                <a:solidFill>
                  <a:schemeClr val="tx2"/>
                </a:solidFill>
                <a:latin typeface="+mj-lt"/>
                <a:hlinkClick r:id="rId4"/>
              </a:rPr>
              <a:t>Statista</a:t>
            </a:r>
            <a:r>
              <a:rPr lang="en-US" sz="1000">
                <a:solidFill>
                  <a:schemeClr val="tx2"/>
                </a:solidFill>
                <a:latin typeface="+mj-lt"/>
              </a:rPr>
              <a:t>; CoBank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451E688-5DC3-7D92-CAE3-2E1B636FB0B5}"/>
              </a:ext>
            </a:extLst>
          </p:cNvPr>
          <p:cNvGrpSpPr>
            <a:grpSpLocks/>
          </p:cNvGrpSpPr>
          <p:nvPr/>
        </p:nvGrpSpPr>
        <p:grpSpPr bwMode="auto">
          <a:xfrm>
            <a:off x="6964363" y="1749425"/>
            <a:ext cx="4656137" cy="4406900"/>
            <a:chOff x="6964680" y="1749810"/>
            <a:chExt cx="4655420" cy="4407150"/>
          </a:xfrm>
        </p:grpSpPr>
        <p:graphicFrame>
          <p:nvGraphicFramePr>
            <p:cNvPr id="18447" name="Chart 18">
              <a:extLst>
                <a:ext uri="{FF2B5EF4-FFF2-40B4-BE49-F238E27FC236}">
                  <a16:creationId xmlns:a16="http://schemas.microsoft.com/office/drawing/2014/main" id="{6B468B72-FAEE-4031-A826-8ADD27BC92A9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7020718" y="1759970"/>
            <a:ext cx="4650182" cy="44221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49" name="Chart" r:id="rId5" imgW="4657748" imgH="4432176" progId="Excel.Chart.8">
                    <p:embed/>
                  </p:oleObj>
                </mc:Choice>
                <mc:Fallback>
                  <p:oleObj name="Chart" r:id="rId5" imgW="4657748" imgH="4432176" progId="Excel.Chart.8">
                    <p:embed/>
                    <p:pic>
                      <p:nvPicPr>
                        <p:cNvPr id="18447" name="Chart 18">
                          <a:extLst>
                            <a:ext uri="{FF2B5EF4-FFF2-40B4-BE49-F238E27FC236}">
                              <a16:creationId xmlns:a16="http://schemas.microsoft.com/office/drawing/2014/main" id="{6B468B72-FAEE-4031-A826-8ADD27BC92A9}"/>
                            </a:ext>
                          </a:extLst>
                        </p:cNvPr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20718" y="1759970"/>
                          <a:ext cx="4650182" cy="44221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8448" name="Picture 2">
              <a:extLst>
                <a:ext uri="{FF2B5EF4-FFF2-40B4-BE49-F238E27FC236}">
                  <a16:creationId xmlns:a16="http://schemas.microsoft.com/office/drawing/2014/main" id="{ACD4099E-39F0-62AB-1808-C7B0DD3F52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221"/>
            <a:stretch>
              <a:fillRect/>
            </a:stretch>
          </p:blipFill>
          <p:spPr bwMode="auto">
            <a:xfrm>
              <a:off x="7279479" y="5911246"/>
              <a:ext cx="689118" cy="122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9" name="Picture 4">
              <a:extLst>
                <a:ext uri="{FF2B5EF4-FFF2-40B4-BE49-F238E27FC236}">
                  <a16:creationId xmlns:a16="http://schemas.microsoft.com/office/drawing/2014/main" id="{809ED832-E807-0F55-EB8E-39DC62A3AA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4107" y="5879899"/>
              <a:ext cx="591001" cy="185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0" name="Graphic 4">
              <a:extLst>
                <a:ext uri="{FF2B5EF4-FFF2-40B4-BE49-F238E27FC236}">
                  <a16:creationId xmlns:a16="http://schemas.microsoft.com/office/drawing/2014/main" id="{A7E01297-378D-C52A-933A-7F3EA40D2C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2362" y="5848379"/>
              <a:ext cx="591000" cy="248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1" name="Picture 10">
              <a:extLst>
                <a:ext uri="{FF2B5EF4-FFF2-40B4-BE49-F238E27FC236}">
                  <a16:creationId xmlns:a16="http://schemas.microsoft.com/office/drawing/2014/main" id="{8EC7F4FA-1AA0-713D-F719-57328658C1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0116" y="5838744"/>
              <a:ext cx="267490" cy="267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14">
              <a:extLst>
                <a:ext uri="{FF2B5EF4-FFF2-40B4-BE49-F238E27FC236}">
                  <a16:creationId xmlns:a16="http://schemas.microsoft.com/office/drawing/2014/main" id="{7DFAFC3A-2202-A474-1B35-2C6A1319AE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hqprint"/>
            <a:srcRect l="-56669" t="-16142" r="-56669" b="-16142"/>
            <a:stretch/>
          </p:blipFill>
          <p:spPr bwMode="auto">
            <a:xfrm>
              <a:off x="10865726" y="5872947"/>
              <a:ext cx="366630" cy="199084"/>
            </a:xfrm>
            <a:prstGeom prst="roundRect">
              <a:avLst/>
            </a:prstGeom>
            <a:solidFill>
              <a:srgbClr val="DB0008"/>
            </a:solidFill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E470710-203C-B45F-0D3E-1DABD36DE130}"/>
                </a:ext>
              </a:extLst>
            </p:cNvPr>
            <p:cNvCxnSpPr/>
            <p:nvPr/>
          </p:nvCxnSpPr>
          <p:spPr bwMode="auto">
            <a:xfrm>
              <a:off x="6964680" y="1749810"/>
              <a:ext cx="0" cy="4407150"/>
            </a:xfrm>
            <a:prstGeom prst="line">
              <a:avLst/>
            </a:prstGeom>
            <a:solidFill>
              <a:srgbClr val="DDDDDD"/>
            </a:solidFill>
            <a:ln w="190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aphicFrame>
        <p:nvGraphicFramePr>
          <p:cNvPr id="18440" name="Chart 15">
            <a:extLst>
              <a:ext uri="{FF2B5EF4-FFF2-40B4-BE49-F238E27FC236}">
                <a16:creationId xmlns:a16="http://schemas.microsoft.com/office/drawing/2014/main" id="{FA49E921-30CC-AE21-320A-6143D63E190F}"/>
              </a:ext>
            </a:extLst>
          </p:cNvPr>
          <p:cNvGraphicFramePr>
            <a:graphicFrameLocks/>
          </p:cNvGraphicFramePr>
          <p:nvPr/>
        </p:nvGraphicFramePr>
        <p:xfrm>
          <a:off x="1266825" y="1738313"/>
          <a:ext cx="5456238" cy="445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Chart" r:id="rId12" imgW="5462489" imgH="4456562" progId="Excel.Chart.8">
                  <p:embed/>
                </p:oleObj>
              </mc:Choice>
              <mc:Fallback>
                <p:oleObj name="Chart" r:id="rId12" imgW="5462489" imgH="4456562" progId="Excel.Chart.8">
                  <p:embed/>
                  <p:pic>
                    <p:nvPicPr>
                      <p:cNvPr id="18440" name="Chart 15">
                        <a:extLst>
                          <a:ext uri="{FF2B5EF4-FFF2-40B4-BE49-F238E27FC236}">
                            <a16:creationId xmlns:a16="http://schemas.microsoft.com/office/drawing/2014/main" id="{FA49E921-30CC-AE21-320A-6143D63E190F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6825" y="1738313"/>
                        <a:ext cx="5456238" cy="445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A875029-52A3-BDFB-9058-D357FEC6C4C1}"/>
              </a:ext>
            </a:extLst>
          </p:cNvPr>
          <p:cNvSpPr txBox="1"/>
          <p:nvPr/>
        </p:nvSpPr>
        <p:spPr>
          <a:xfrm>
            <a:off x="1317625" y="1808163"/>
            <a:ext cx="752475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$100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18B3A0-2DA6-70FA-E95A-87664FA037E9}"/>
              </a:ext>
            </a:extLst>
          </p:cNvPr>
          <p:cNvSpPr txBox="1"/>
          <p:nvPr/>
        </p:nvSpPr>
        <p:spPr>
          <a:xfrm>
            <a:off x="1317625" y="2497138"/>
            <a:ext cx="752475" cy="30638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$80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DEA365-2C70-D17F-D172-051A992654B1}"/>
              </a:ext>
            </a:extLst>
          </p:cNvPr>
          <p:cNvSpPr txBox="1"/>
          <p:nvPr/>
        </p:nvSpPr>
        <p:spPr>
          <a:xfrm>
            <a:off x="1317625" y="3321050"/>
            <a:ext cx="752475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$60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520C66-0A25-3038-EB26-3D170D51AAE7}"/>
              </a:ext>
            </a:extLst>
          </p:cNvPr>
          <p:cNvSpPr txBox="1"/>
          <p:nvPr/>
        </p:nvSpPr>
        <p:spPr>
          <a:xfrm>
            <a:off x="1317625" y="4076700"/>
            <a:ext cx="752475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$40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187B12-ADF4-F81D-40CD-27FC72614165}"/>
              </a:ext>
            </a:extLst>
          </p:cNvPr>
          <p:cNvSpPr txBox="1"/>
          <p:nvPr/>
        </p:nvSpPr>
        <p:spPr>
          <a:xfrm>
            <a:off x="1317625" y="4830763"/>
            <a:ext cx="752475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$20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FE3C02-7D31-8B9F-2B95-41E02396C464}"/>
              </a:ext>
            </a:extLst>
          </p:cNvPr>
          <p:cNvSpPr txBox="1"/>
          <p:nvPr/>
        </p:nvSpPr>
        <p:spPr>
          <a:xfrm rot="16200000">
            <a:off x="353219" y="3513931"/>
            <a:ext cx="1822450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Revenue (billions)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5490023B-3BCD-76B7-D308-03A7E0CAC6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Data center capex </a:t>
            </a:r>
          </a:p>
        </p:txBody>
      </p:sp>
      <p:sp>
        <p:nvSpPr>
          <p:cNvPr id="16387" name="Slide Number Placeholder 4">
            <a:extLst>
              <a:ext uri="{FF2B5EF4-FFF2-40B4-BE49-F238E27FC236}">
                <a16:creationId xmlns:a16="http://schemas.microsoft.com/office/drawing/2014/main" id="{1D06005D-224F-F198-416C-CC4DE6B126A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B675BC0-074D-47C1-B2A5-1D6C57D78EE2}" type="slidenum">
              <a:rPr lang="en-US" altLang="en-US" smtClean="0">
                <a:solidFill>
                  <a:schemeClr val="tx2"/>
                </a:solidFill>
              </a:rPr>
              <a:pPr/>
              <a:t>8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16390" name="TextBox 4">
            <a:extLst>
              <a:ext uri="{FF2B5EF4-FFF2-40B4-BE49-F238E27FC236}">
                <a16:creationId xmlns:a16="http://schemas.microsoft.com/office/drawing/2014/main" id="{059CE4B8-02DB-4853-61D9-B4F46C579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363" y="1155700"/>
            <a:ext cx="11120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5288"/>
                </a:solidFill>
              </a:rPr>
              <a:t>According to AMD, the market for AI chips could grow to $400B in four years </a:t>
            </a:r>
          </a:p>
        </p:txBody>
      </p:sp>
      <p:graphicFrame>
        <p:nvGraphicFramePr>
          <p:cNvPr id="4" name="Chart 9">
            <a:extLst>
              <a:ext uri="{FF2B5EF4-FFF2-40B4-BE49-F238E27FC236}">
                <a16:creationId xmlns:a16="http://schemas.microsoft.com/office/drawing/2014/main" id="{346BF3C0-2FEC-4605-D4A6-B9A47E9BAA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7456531"/>
              </p:ext>
            </p:extLst>
          </p:nvPr>
        </p:nvGraphicFramePr>
        <p:xfrm>
          <a:off x="868363" y="2189163"/>
          <a:ext cx="5541962" cy="3633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25C8AEF4-D8EA-89D1-94FA-CB041C88C1C3}"/>
              </a:ext>
            </a:extLst>
          </p:cNvPr>
          <p:cNvSpPr/>
          <p:nvPr/>
        </p:nvSpPr>
        <p:spPr bwMode="auto">
          <a:xfrm>
            <a:off x="1608138" y="5943600"/>
            <a:ext cx="127000" cy="127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365760" anchor="ctr"/>
          <a:lstStyle/>
          <a:p>
            <a:pPr eaLnBrk="1" hangingPunct="1">
              <a:defRPr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IT equipment spend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6E996E-1EF0-BA85-E372-5778B1705BBD}"/>
              </a:ext>
            </a:extLst>
          </p:cNvPr>
          <p:cNvSpPr/>
          <p:nvPr/>
        </p:nvSpPr>
        <p:spPr bwMode="auto">
          <a:xfrm>
            <a:off x="3751263" y="5943600"/>
            <a:ext cx="125412" cy="127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365760" anchor="ctr"/>
          <a:lstStyle/>
          <a:p>
            <a:pPr eaLnBrk="1" hangingPunct="1"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Total hyperscaler capex</a:t>
            </a:r>
          </a:p>
        </p:txBody>
      </p:sp>
      <p:sp>
        <p:nvSpPr>
          <p:cNvPr id="16394" name="TextBox 13">
            <a:extLst>
              <a:ext uri="{FF2B5EF4-FFF2-40B4-BE49-F238E27FC236}">
                <a16:creationId xmlns:a16="http://schemas.microsoft.com/office/drawing/2014/main" id="{36897DAB-5F2C-1F0A-BCE6-3715AA0CE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363" y="1708150"/>
            <a:ext cx="49736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5288"/>
                </a:solidFill>
              </a:rPr>
              <a:t>Global cloud service providers’ capex (billions)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C72EF7-FC13-897C-D690-096FE350F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3950" y="2690813"/>
            <a:ext cx="8477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solidFill>
                  <a:schemeClr val="accent1"/>
                </a:solidFill>
              </a:rPr>
              <a:t>$225.8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3DC3F52-3581-D7D0-BB59-97874A48EC28}"/>
              </a:ext>
            </a:extLst>
          </p:cNvPr>
          <p:cNvGrpSpPr>
            <a:grpSpLocks/>
          </p:cNvGrpSpPr>
          <p:nvPr/>
        </p:nvGrpSpPr>
        <p:grpSpPr bwMode="auto">
          <a:xfrm>
            <a:off x="5492750" y="1897063"/>
            <a:ext cx="6108700" cy="3868737"/>
            <a:chOff x="5493380" y="1896755"/>
            <a:chExt cx="6108070" cy="3868851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4438539-C513-FD5B-CAD7-5B6F787DDD66}"/>
                </a:ext>
              </a:extLst>
            </p:cNvPr>
            <p:cNvSpPr/>
            <p:nvPr/>
          </p:nvSpPr>
          <p:spPr bwMode="auto">
            <a:xfrm>
              <a:off x="5493380" y="1898342"/>
              <a:ext cx="1095262" cy="3867264"/>
            </a:xfrm>
            <a:custGeom>
              <a:avLst/>
              <a:gdLst>
                <a:gd name="connsiteX0" fmla="*/ 0 w 1095884"/>
                <a:gd name="connsiteY0" fmla="*/ 1214546 h 3867004"/>
                <a:gd name="connsiteX1" fmla="*/ 1095884 w 1095884"/>
                <a:gd name="connsiteY1" fmla="*/ 0 h 3867004"/>
                <a:gd name="connsiteX2" fmla="*/ 1095884 w 1095884"/>
                <a:gd name="connsiteY2" fmla="*/ 3867004 h 3867004"/>
                <a:gd name="connsiteX3" fmla="*/ 13960 w 1095884"/>
                <a:gd name="connsiteY3" fmla="*/ 3531957 h 3867004"/>
                <a:gd name="connsiteX4" fmla="*/ 0 w 1095884"/>
                <a:gd name="connsiteY4" fmla="*/ 1214546 h 3867004"/>
                <a:gd name="connsiteX0" fmla="*/ 0 w 1095884"/>
                <a:gd name="connsiteY0" fmla="*/ 1214546 h 3867004"/>
                <a:gd name="connsiteX1" fmla="*/ 1095884 w 1095884"/>
                <a:gd name="connsiteY1" fmla="*/ 0 h 3867004"/>
                <a:gd name="connsiteX2" fmla="*/ 1095884 w 1095884"/>
                <a:gd name="connsiteY2" fmla="*/ 3867004 h 3867004"/>
                <a:gd name="connsiteX3" fmla="*/ 16342 w 1095884"/>
                <a:gd name="connsiteY3" fmla="*/ 3539101 h 3867004"/>
                <a:gd name="connsiteX4" fmla="*/ 0 w 1095884"/>
                <a:gd name="connsiteY4" fmla="*/ 1214546 h 3867004"/>
                <a:gd name="connsiteX0" fmla="*/ 0 w 1095884"/>
                <a:gd name="connsiteY0" fmla="*/ 1214546 h 3867004"/>
                <a:gd name="connsiteX1" fmla="*/ 1095884 w 1095884"/>
                <a:gd name="connsiteY1" fmla="*/ 0 h 3867004"/>
                <a:gd name="connsiteX2" fmla="*/ 1095884 w 1095884"/>
                <a:gd name="connsiteY2" fmla="*/ 3867004 h 3867004"/>
                <a:gd name="connsiteX3" fmla="*/ 6817 w 1095884"/>
                <a:gd name="connsiteY3" fmla="*/ 3529576 h 3867004"/>
                <a:gd name="connsiteX4" fmla="*/ 0 w 1095884"/>
                <a:gd name="connsiteY4" fmla="*/ 1214546 h 3867004"/>
                <a:gd name="connsiteX0" fmla="*/ 0 w 1095884"/>
                <a:gd name="connsiteY0" fmla="*/ 1214546 h 3867004"/>
                <a:gd name="connsiteX1" fmla="*/ 1095884 w 1095884"/>
                <a:gd name="connsiteY1" fmla="*/ 0 h 3867004"/>
                <a:gd name="connsiteX2" fmla="*/ 1095884 w 1095884"/>
                <a:gd name="connsiteY2" fmla="*/ 3867004 h 3867004"/>
                <a:gd name="connsiteX3" fmla="*/ 6817 w 1095884"/>
                <a:gd name="connsiteY3" fmla="*/ 3529576 h 3867004"/>
                <a:gd name="connsiteX4" fmla="*/ 0 w 1095884"/>
                <a:gd name="connsiteY4" fmla="*/ 1214546 h 3867004"/>
                <a:gd name="connsiteX0" fmla="*/ 0 w 1095884"/>
                <a:gd name="connsiteY0" fmla="*/ 1214546 h 3867004"/>
                <a:gd name="connsiteX1" fmla="*/ 1095884 w 1095884"/>
                <a:gd name="connsiteY1" fmla="*/ 0 h 3867004"/>
                <a:gd name="connsiteX2" fmla="*/ 1095884 w 1095884"/>
                <a:gd name="connsiteY2" fmla="*/ 3867004 h 3867004"/>
                <a:gd name="connsiteX3" fmla="*/ 6817 w 1095884"/>
                <a:gd name="connsiteY3" fmla="*/ 3529576 h 3867004"/>
                <a:gd name="connsiteX4" fmla="*/ 0 w 1095884"/>
                <a:gd name="connsiteY4" fmla="*/ 1214546 h 386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884" h="3867004">
                  <a:moveTo>
                    <a:pt x="0" y="1214546"/>
                  </a:moveTo>
                  <a:lnTo>
                    <a:pt x="1095884" y="0"/>
                  </a:lnTo>
                  <a:lnTo>
                    <a:pt x="1095884" y="3867004"/>
                  </a:lnTo>
                  <a:lnTo>
                    <a:pt x="6817" y="3529576"/>
                  </a:lnTo>
                  <a:cubicBezTo>
                    <a:pt x="6927" y="3528631"/>
                    <a:pt x="4653" y="1987016"/>
                    <a:pt x="0" y="121454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lumMod val="60000"/>
                    <a:lumOff val="40000"/>
                    <a:alpha val="35000"/>
                  </a:schemeClr>
                </a:gs>
                <a:gs pos="100000">
                  <a:schemeClr val="tx2">
                    <a:lumMod val="40000"/>
                    <a:lumOff val="60000"/>
                    <a:alpha val="32000"/>
                  </a:schemeClr>
                </a:gs>
              </a:gsLst>
              <a:lin ang="108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13EE2B9-747A-8370-8FB2-4EBDD5826BD3}"/>
                </a:ext>
              </a:extLst>
            </p:cNvPr>
            <p:cNvSpPr/>
            <p:nvPr/>
          </p:nvSpPr>
          <p:spPr bwMode="auto">
            <a:xfrm>
              <a:off x="6591817" y="1896755"/>
              <a:ext cx="5009633" cy="3860914"/>
            </a:xfrm>
            <a:prstGeom prst="rect">
              <a:avLst/>
            </a:prstGeom>
            <a:solidFill>
              <a:schemeClr val="bg1"/>
            </a:solidFill>
            <a:ln w="222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graphicFrame>
          <p:nvGraphicFramePr>
            <p:cNvPr id="16428" name="Chart 14">
              <a:extLst>
                <a:ext uri="{FF2B5EF4-FFF2-40B4-BE49-F238E27FC236}">
                  <a16:creationId xmlns:a16="http://schemas.microsoft.com/office/drawing/2014/main" id="{E1C78DDE-CB21-9CB1-01C5-C528E6E8D0F9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960044" y="2017164"/>
            <a:ext cx="4561092" cy="34311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3" name="Chart" r:id="rId4" imgW="4566300" imgH="3438442" progId="Excel.Chart.8">
                    <p:embed/>
                  </p:oleObj>
                </mc:Choice>
                <mc:Fallback>
                  <p:oleObj name="Chart" r:id="rId4" imgW="4566300" imgH="3438442" progId="Excel.Chart.8">
                    <p:embed/>
                    <p:pic>
                      <p:nvPicPr>
                        <p:cNvPr id="16428" name="Chart 14">
                          <a:extLst>
                            <a:ext uri="{FF2B5EF4-FFF2-40B4-BE49-F238E27FC236}">
                              <a16:creationId xmlns:a16="http://schemas.microsoft.com/office/drawing/2014/main" id="{E1C78DDE-CB21-9CB1-01C5-C528E6E8D0F9}"/>
                            </a:ext>
                          </a:extLst>
                        </p:cNvPr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60044" y="2017164"/>
                          <a:ext cx="4561092" cy="34311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E97FEF5-5E7B-70DB-0A83-6B86C84CA112}"/>
                </a:ext>
              </a:extLst>
            </p:cNvPr>
            <p:cNvSpPr/>
            <p:nvPr/>
          </p:nvSpPr>
          <p:spPr bwMode="auto">
            <a:xfrm>
              <a:off x="7980736" y="5467147"/>
              <a:ext cx="125399" cy="12700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365760" anchor="ctr"/>
            <a:lstStyle/>
            <a:p>
              <a:pPr eaLnBrk="1" hangingPunct="1">
                <a:defRPr/>
              </a:pPr>
              <a:r>
                <a: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</a:rPr>
                <a:t>1H 2024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EC79B22-84F4-20CA-46CE-2AE9E8FC3668}"/>
                </a:ext>
              </a:extLst>
            </p:cNvPr>
            <p:cNvSpPr/>
            <p:nvPr/>
          </p:nvSpPr>
          <p:spPr bwMode="auto">
            <a:xfrm>
              <a:off x="9236319" y="5467147"/>
              <a:ext cx="125400" cy="12700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365760" anchor="ctr"/>
            <a:lstStyle/>
            <a:p>
              <a:pPr eaLnBrk="1" hangingPunct="1">
                <a:defRPr/>
              </a:pPr>
              <a:r>
                <a: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</a:rPr>
                <a:t>2H 2024F</a:t>
              </a:r>
            </a:p>
          </p:txBody>
        </p:sp>
        <p:pic>
          <p:nvPicPr>
            <p:cNvPr id="16431" name="Picture 2">
              <a:extLst>
                <a:ext uri="{FF2B5EF4-FFF2-40B4-BE49-F238E27FC236}">
                  <a16:creationId xmlns:a16="http://schemas.microsoft.com/office/drawing/2014/main" id="{50B77B55-6B1C-091F-0A9B-4E90D8E295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8539" y="2486736"/>
              <a:ext cx="845778" cy="170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2" name="Picture 4">
              <a:extLst>
                <a:ext uri="{FF2B5EF4-FFF2-40B4-BE49-F238E27FC236}">
                  <a16:creationId xmlns:a16="http://schemas.microsoft.com/office/drawing/2014/main" id="{7D6265DC-159E-C378-6B82-EE8C77DA34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8539" y="3212055"/>
              <a:ext cx="845778" cy="286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3" name="Picture 6" descr="The Amazon Logo: Inspiring Insights for Business Owners and Marketers -  crowdspring Blog">
              <a:extLst>
                <a:ext uri="{FF2B5EF4-FFF2-40B4-BE49-F238E27FC236}">
                  <a16:creationId xmlns:a16="http://schemas.microsoft.com/office/drawing/2014/main" id="{91DBF3EC-4FA3-1409-EF27-42D40F0810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2199" y="4815970"/>
              <a:ext cx="812118" cy="244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4" name="Picture 8">
              <a:extLst>
                <a:ext uri="{FF2B5EF4-FFF2-40B4-BE49-F238E27FC236}">
                  <a16:creationId xmlns:a16="http://schemas.microsoft.com/office/drawing/2014/main" id="{AB49ED21-7DD0-6320-5668-D0EB506009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6034" y="4006071"/>
              <a:ext cx="1108283" cy="23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14EAF08-31DE-D545-EDA5-DC6173B833CB}"/>
              </a:ext>
            </a:extLst>
          </p:cNvPr>
          <p:cNvSpPr txBox="1"/>
          <p:nvPr/>
        </p:nvSpPr>
        <p:spPr>
          <a:xfrm>
            <a:off x="687388" y="6375400"/>
            <a:ext cx="2630848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Source: Counterpoint Research; CoBank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622DB7E5-DE5E-F530-0A69-E81CAF5F5C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8363" y="144463"/>
            <a:ext cx="11120437" cy="747712"/>
          </a:xfrm>
        </p:spPr>
        <p:txBody>
          <a:bodyPr/>
          <a:lstStyle/>
          <a:p>
            <a:r>
              <a:rPr lang="en-US" altLang="en-US" dirty="0"/>
              <a:t>U.S. data center growth </a:t>
            </a:r>
          </a:p>
        </p:txBody>
      </p:sp>
      <p:sp>
        <p:nvSpPr>
          <p:cNvPr id="17411" name="Slide Number Placeholder 4">
            <a:extLst>
              <a:ext uri="{FF2B5EF4-FFF2-40B4-BE49-F238E27FC236}">
                <a16:creationId xmlns:a16="http://schemas.microsoft.com/office/drawing/2014/main" id="{F889394C-25BB-5D0A-1560-878175EDB07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6E38C84-070D-45B9-9E39-16BAA0254F05}" type="slidenum">
              <a:rPr lang="en-US" altLang="en-US" smtClean="0">
                <a:solidFill>
                  <a:schemeClr val="tx2"/>
                </a:solidFill>
              </a:rPr>
              <a:pPr/>
              <a:t>9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17413" name="TextBox 5">
            <a:extLst>
              <a:ext uri="{FF2B5EF4-FFF2-40B4-BE49-F238E27FC236}">
                <a16:creationId xmlns:a16="http://schemas.microsoft.com/office/drawing/2014/main" id="{73782FA0-E48F-8F45-EAF8-98D51B69C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363" y="1155700"/>
            <a:ext cx="11120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5288"/>
                </a:solidFill>
              </a:rPr>
              <a:t>U.S. data center absorption and construction </a:t>
            </a:r>
            <a:r>
              <a:rPr lang="en-US" altLang="en-US" dirty="0">
                <a:solidFill>
                  <a:srgbClr val="005288"/>
                </a:solidFill>
              </a:rPr>
              <a:t>(megawatts)</a:t>
            </a:r>
          </a:p>
        </p:txBody>
      </p:sp>
      <p:grpSp>
        <p:nvGrpSpPr>
          <p:cNvPr id="17414" name="Group 14344">
            <a:extLst>
              <a:ext uri="{FF2B5EF4-FFF2-40B4-BE49-F238E27FC236}">
                <a16:creationId xmlns:a16="http://schemas.microsoft.com/office/drawing/2014/main" id="{ED532A34-7867-8F09-BCD4-A5153D88B0FF}"/>
              </a:ext>
            </a:extLst>
          </p:cNvPr>
          <p:cNvGrpSpPr>
            <a:grpSpLocks/>
          </p:cNvGrpSpPr>
          <p:nvPr/>
        </p:nvGrpSpPr>
        <p:grpSpPr bwMode="auto">
          <a:xfrm>
            <a:off x="922364" y="1870107"/>
            <a:ext cx="5718123" cy="4190968"/>
            <a:chOff x="811934" y="1869806"/>
            <a:chExt cx="6354908" cy="4190968"/>
          </a:xfrm>
        </p:grpSpPr>
        <p:graphicFrame>
          <p:nvGraphicFramePr>
            <p:cNvPr id="6" name="Chart 1">
              <a:extLst>
                <a:ext uri="{FF2B5EF4-FFF2-40B4-BE49-F238E27FC236}">
                  <a16:creationId xmlns:a16="http://schemas.microsoft.com/office/drawing/2014/main" id="{DFF3242D-3E4F-2ABF-50D2-B55116872C7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18271654"/>
                </p:ext>
              </p:extLst>
            </p:nvPr>
          </p:nvGraphicFramePr>
          <p:xfrm>
            <a:off x="811934" y="1869806"/>
            <a:ext cx="6354908" cy="395598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17429" name="Group 24">
              <a:extLst>
                <a:ext uri="{FF2B5EF4-FFF2-40B4-BE49-F238E27FC236}">
                  <a16:creationId xmlns:a16="http://schemas.microsoft.com/office/drawing/2014/main" id="{96CF0B5E-195B-D3F8-EC81-2C57945DE9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3269" y="5784549"/>
              <a:ext cx="5637143" cy="276225"/>
              <a:chOff x="1473269" y="5136897"/>
              <a:chExt cx="5637143" cy="276225"/>
            </a:xfrm>
          </p:grpSpPr>
          <p:sp>
            <p:nvSpPr>
              <p:cNvPr id="10" name="Arrow: Chevron 9">
                <a:extLst>
                  <a:ext uri="{FF2B5EF4-FFF2-40B4-BE49-F238E27FC236}">
                    <a16:creationId xmlns:a16="http://schemas.microsoft.com/office/drawing/2014/main" id="{FE7AB6E4-27E7-576F-3F54-2CBC6DD8A6BA}"/>
                  </a:ext>
                </a:extLst>
              </p:cNvPr>
              <p:cNvSpPr/>
              <p:nvPr/>
            </p:nvSpPr>
            <p:spPr bwMode="auto">
              <a:xfrm>
                <a:off x="4197573" y="5136897"/>
                <a:ext cx="1550810" cy="276225"/>
              </a:xfrm>
              <a:prstGeom prst="chevron">
                <a:avLst/>
              </a:prstGeom>
              <a:solidFill>
                <a:srgbClr val="F2F1F2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charset="0"/>
                  </a:rPr>
                  <a:t>2022</a:t>
                </a:r>
              </a:p>
            </p:txBody>
          </p:sp>
          <p:sp>
            <p:nvSpPr>
              <p:cNvPr id="11" name="Arrow: Chevron 10">
                <a:extLst>
                  <a:ext uri="{FF2B5EF4-FFF2-40B4-BE49-F238E27FC236}">
                    <a16:creationId xmlns:a16="http://schemas.microsoft.com/office/drawing/2014/main" id="{06077E74-6A50-B472-6C95-819111A660B8}"/>
                  </a:ext>
                </a:extLst>
              </p:cNvPr>
              <p:cNvSpPr/>
              <p:nvPr/>
            </p:nvSpPr>
            <p:spPr bwMode="auto">
              <a:xfrm>
                <a:off x="5559603" y="5136897"/>
                <a:ext cx="1550810" cy="276225"/>
              </a:xfrm>
              <a:prstGeom prst="chevron">
                <a:avLst/>
              </a:prstGeom>
              <a:solidFill>
                <a:srgbClr val="F2F1F2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charset="0"/>
                  </a:rPr>
                  <a:t>2023</a:t>
                </a:r>
              </a:p>
            </p:txBody>
          </p:sp>
          <p:sp>
            <p:nvSpPr>
              <p:cNvPr id="13" name="Arrow: Chevron 12">
                <a:extLst>
                  <a:ext uri="{FF2B5EF4-FFF2-40B4-BE49-F238E27FC236}">
                    <a16:creationId xmlns:a16="http://schemas.microsoft.com/office/drawing/2014/main" id="{643C560D-9451-038D-364B-AC6D936C55D8}"/>
                  </a:ext>
                </a:extLst>
              </p:cNvPr>
              <p:cNvSpPr/>
              <p:nvPr/>
            </p:nvSpPr>
            <p:spPr bwMode="auto">
              <a:xfrm>
                <a:off x="2835543" y="5136897"/>
                <a:ext cx="1550810" cy="276225"/>
              </a:xfrm>
              <a:prstGeom prst="chevron">
                <a:avLst/>
              </a:prstGeom>
              <a:solidFill>
                <a:srgbClr val="F2F1F2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charset="0"/>
                  </a:rPr>
                  <a:t>2021</a:t>
                </a:r>
              </a:p>
            </p:txBody>
          </p:sp>
          <p:sp>
            <p:nvSpPr>
              <p:cNvPr id="14" name="Arrow: Pentagon 13">
                <a:extLst>
                  <a:ext uri="{FF2B5EF4-FFF2-40B4-BE49-F238E27FC236}">
                    <a16:creationId xmlns:a16="http://schemas.microsoft.com/office/drawing/2014/main" id="{6EEE86D4-1971-C793-7F81-7C864F00B27C}"/>
                  </a:ext>
                </a:extLst>
              </p:cNvPr>
              <p:cNvSpPr/>
              <p:nvPr/>
            </p:nvSpPr>
            <p:spPr bwMode="auto">
              <a:xfrm>
                <a:off x="1473512" y="5136897"/>
                <a:ext cx="1550810" cy="276225"/>
              </a:xfrm>
              <a:prstGeom prst="homePlate">
                <a:avLst/>
              </a:prstGeom>
              <a:solidFill>
                <a:srgbClr val="F2F1F2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charset="0"/>
                  </a:rPr>
                  <a:t>2020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4E4975B-3E22-96F6-93E6-B0A6F430B47B}"/>
              </a:ext>
            </a:extLst>
          </p:cNvPr>
          <p:cNvGrpSpPr>
            <a:grpSpLocks/>
          </p:cNvGrpSpPr>
          <p:nvPr/>
        </p:nvGrpSpPr>
        <p:grpSpPr bwMode="auto">
          <a:xfrm>
            <a:off x="7383463" y="1473200"/>
            <a:ext cx="4044950" cy="1465263"/>
            <a:chOff x="7278055" y="1472865"/>
            <a:chExt cx="4045583" cy="146506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CDE22B-87CB-DCB1-7C2A-C6670EF7D770}"/>
                </a:ext>
              </a:extLst>
            </p:cNvPr>
            <p:cNvSpPr txBox="1"/>
            <p:nvPr/>
          </p:nvSpPr>
          <p:spPr>
            <a:xfrm>
              <a:off x="7278055" y="1979211"/>
              <a:ext cx="2480063" cy="8412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lnSpc>
                  <a:spcPct val="90000"/>
                </a:lnSpc>
                <a:spcBef>
                  <a:spcPts val="0"/>
                </a:spcBef>
                <a:spcAft>
                  <a:spcPts val="2400"/>
                </a:spcAft>
                <a:buClr>
                  <a:srgbClr val="005288"/>
                </a:buClr>
                <a:buSzPct val="100000"/>
                <a:defRPr/>
              </a:pPr>
              <a:r>
                <a:rPr lang="en-US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The U.S data center market expected to reach </a:t>
              </a:r>
              <a:r>
                <a:rPr lang="en-US" b="1" kern="0" dirty="0">
                  <a:solidFill>
                    <a:schemeClr val="accent2">
                      <a:lumMod val="75000"/>
                    </a:schemeClr>
                  </a:solidFill>
                  <a:latin typeface="+mj-lt"/>
                </a:rPr>
                <a:t>35GW by 2030</a:t>
              </a:r>
            </a:p>
          </p:txBody>
        </p:sp>
        <p:grpSp>
          <p:nvGrpSpPr>
            <p:cNvPr id="17423" name="Group 14341">
              <a:extLst>
                <a:ext uri="{FF2B5EF4-FFF2-40B4-BE49-F238E27FC236}">
                  <a16:creationId xmlns:a16="http://schemas.microsoft.com/office/drawing/2014/main" id="{BCAFD81F-F5FF-78B6-1604-06EC7E6965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61659" y="1472865"/>
              <a:ext cx="1361979" cy="1465068"/>
              <a:chOff x="10700638" y="1904298"/>
              <a:chExt cx="1361979" cy="1465068"/>
            </a:xfrm>
          </p:grpSpPr>
          <p:graphicFrame>
            <p:nvGraphicFramePr>
              <p:cNvPr id="17424" name="Chart 28">
                <a:extLst>
                  <a:ext uri="{FF2B5EF4-FFF2-40B4-BE49-F238E27FC236}">
                    <a16:creationId xmlns:a16="http://schemas.microsoft.com/office/drawing/2014/main" id="{244664E7-DA78-6816-6324-2BD30023F04C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10649838" y="1853498"/>
              <a:ext cx="1463579" cy="14069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097" name="Chart" r:id="rId5" imgW="1469263" imgH="1414395" progId="Excel.Chart.8">
                      <p:embed/>
                    </p:oleObj>
                  </mc:Choice>
                  <mc:Fallback>
                    <p:oleObj name="Chart" r:id="rId5" imgW="1469263" imgH="1414395" progId="Excel.Chart.8">
                      <p:embed/>
                      <p:pic>
                        <p:nvPicPr>
                          <p:cNvPr id="17424" name="Chart 28">
                            <a:extLst>
                              <a:ext uri="{FF2B5EF4-FFF2-40B4-BE49-F238E27FC236}">
                                <a16:creationId xmlns:a16="http://schemas.microsoft.com/office/drawing/2014/main" id="{244664E7-DA78-6816-6324-2BD30023F04C}"/>
                              </a:ext>
                            </a:extLst>
                          </p:cNvPr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649838" y="1853498"/>
                            <a:ext cx="1463579" cy="14069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14339" name="Straight Arrow Connector 14338">
                <a:extLst>
                  <a:ext uri="{FF2B5EF4-FFF2-40B4-BE49-F238E27FC236}">
                    <a16:creationId xmlns:a16="http://schemas.microsoft.com/office/drawing/2014/main" id="{420F5E75-8791-E02D-56BE-566003353D25}"/>
                  </a:ext>
                </a:extLst>
              </p:cNvPr>
              <p:cNvCxnSpPr/>
              <p:nvPr/>
            </p:nvCxnSpPr>
            <p:spPr bwMode="auto">
              <a:xfrm flipV="1">
                <a:off x="11258550" y="2180273"/>
                <a:ext cx="252413" cy="395287"/>
              </a:xfrm>
              <a:prstGeom prst="straightConnector1">
                <a:avLst/>
              </a:prstGeom>
              <a:solidFill>
                <a:srgbClr val="DDDDDD"/>
              </a:solidFill>
              <a:ln w="34925" cap="flat" cmpd="sng" algn="ctr">
                <a:gradFill flip="none" rotWithShape="1">
                  <a:gsLst>
                    <a:gs pos="0">
                      <a:schemeClr val="accent2">
                        <a:lumMod val="75000"/>
                        <a:alpha val="0"/>
                      </a:schemeClr>
                    </a:gs>
                    <a:gs pos="69000">
                      <a:schemeClr val="accent2">
                        <a:lumMod val="75000"/>
                      </a:schemeClr>
                    </a:gs>
                  </a:gsLst>
                  <a:lin ang="21594000" scaled="0"/>
                  <a:tileRect/>
                </a:gra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4340" name="TextBox 14339">
                <a:extLst>
                  <a:ext uri="{FF2B5EF4-FFF2-40B4-BE49-F238E27FC236}">
                    <a16:creationId xmlns:a16="http://schemas.microsoft.com/office/drawing/2014/main" id="{0288DF4C-D34E-4CEB-668D-CF2EFD651673}"/>
                  </a:ext>
                </a:extLst>
              </p:cNvPr>
              <p:cNvSpPr txBox="1"/>
              <p:nvPr/>
            </p:nvSpPr>
            <p:spPr>
              <a:xfrm>
                <a:off x="10768602" y="3061432"/>
                <a:ext cx="582704" cy="30793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2022</a:t>
                </a:r>
              </a:p>
            </p:txBody>
          </p:sp>
          <p:sp>
            <p:nvSpPr>
              <p:cNvPr id="14341" name="TextBox 14340">
                <a:extLst>
                  <a:ext uri="{FF2B5EF4-FFF2-40B4-BE49-F238E27FC236}">
                    <a16:creationId xmlns:a16="http://schemas.microsoft.com/office/drawing/2014/main" id="{52A8337F-242F-57B9-5FFF-AC28D004B09F}"/>
                  </a:ext>
                </a:extLst>
              </p:cNvPr>
              <p:cNvSpPr txBox="1"/>
              <p:nvPr/>
            </p:nvSpPr>
            <p:spPr>
              <a:xfrm>
                <a:off x="11441807" y="3061432"/>
                <a:ext cx="582704" cy="30793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2030</a:t>
                </a:r>
              </a:p>
            </p:txBody>
          </p:sp>
        </p:grpSp>
      </p:grpSp>
      <p:sp>
        <p:nvSpPr>
          <p:cNvPr id="14344" name="TextBox 14343">
            <a:extLst>
              <a:ext uri="{FF2B5EF4-FFF2-40B4-BE49-F238E27FC236}">
                <a16:creationId xmlns:a16="http://schemas.microsoft.com/office/drawing/2014/main" id="{EF20FC44-30D9-1014-7CE4-864CE1A9850D}"/>
              </a:ext>
            </a:extLst>
          </p:cNvPr>
          <p:cNvSpPr txBox="1"/>
          <p:nvPr/>
        </p:nvSpPr>
        <p:spPr>
          <a:xfrm>
            <a:off x="7383463" y="5384800"/>
            <a:ext cx="4006850" cy="676275"/>
          </a:xfrm>
          <a:prstGeom prst="rect">
            <a:avLst/>
          </a:prstGeom>
          <a:solidFill>
            <a:srgbClr val="F2F1F2"/>
          </a:solidFill>
        </p:spPr>
        <p:txBody>
          <a:bodyPr lIns="182880" anchor="ctr"/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rgbClr val="005288"/>
              </a:buClr>
              <a:buSzPct val="100000"/>
              <a:defRPr/>
            </a:pPr>
            <a:r>
              <a:rPr 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New capacity coming online in 2025 has already been leased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D1FFF07-B0F6-4E02-2771-F2D2B755F501}"/>
              </a:ext>
            </a:extLst>
          </p:cNvPr>
          <p:cNvGrpSpPr>
            <a:grpSpLocks/>
          </p:cNvGrpSpPr>
          <p:nvPr/>
        </p:nvGrpSpPr>
        <p:grpSpPr bwMode="auto">
          <a:xfrm>
            <a:off x="7383463" y="3471863"/>
            <a:ext cx="4044950" cy="1587500"/>
            <a:chOff x="7278055" y="3471750"/>
            <a:chExt cx="4045582" cy="1588127"/>
          </a:xfrm>
        </p:grpSpPr>
        <p:graphicFrame>
          <p:nvGraphicFramePr>
            <p:cNvPr id="17420" name="Chart 14335">
              <a:extLst>
                <a:ext uri="{FF2B5EF4-FFF2-40B4-BE49-F238E27FC236}">
                  <a16:creationId xmlns:a16="http://schemas.microsoft.com/office/drawing/2014/main" id="{33347F18-7524-6427-8B2C-798E689B1F6C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9910859" y="3437799"/>
            <a:ext cx="1463578" cy="1593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8" name="Chart" r:id="rId7" imgW="1469263" imgH="1603387" progId="Excel.Chart.8">
                    <p:embed/>
                  </p:oleObj>
                </mc:Choice>
                <mc:Fallback>
                  <p:oleObj name="Chart" r:id="rId7" imgW="1469263" imgH="1603387" progId="Excel.Chart.8">
                    <p:embed/>
                    <p:pic>
                      <p:nvPicPr>
                        <p:cNvPr id="17420" name="Chart 14335">
                          <a:extLst>
                            <a:ext uri="{FF2B5EF4-FFF2-40B4-BE49-F238E27FC236}">
                              <a16:creationId xmlns:a16="http://schemas.microsoft.com/office/drawing/2014/main" id="{33347F18-7524-6427-8B2C-798E689B1F6C}"/>
                            </a:ext>
                          </a:extLst>
                        </p:cNvPr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10859" y="3437799"/>
                          <a:ext cx="1463578" cy="1593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46" name="TextBox 14345">
              <a:extLst>
                <a:ext uri="{FF2B5EF4-FFF2-40B4-BE49-F238E27FC236}">
                  <a16:creationId xmlns:a16="http://schemas.microsoft.com/office/drawing/2014/main" id="{4323E4E6-500C-E712-1399-1593A380C272}"/>
                </a:ext>
              </a:extLst>
            </p:cNvPr>
            <p:cNvSpPr txBox="1"/>
            <p:nvPr/>
          </p:nvSpPr>
          <p:spPr>
            <a:xfrm>
              <a:off x="7278055" y="3471750"/>
              <a:ext cx="2284769" cy="158812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lnSpc>
                  <a:spcPct val="90000"/>
                </a:lnSpc>
                <a:spcBef>
                  <a:spcPts val="0"/>
                </a:spcBef>
                <a:spcAft>
                  <a:spcPts val="2400"/>
                </a:spcAft>
                <a:buClr>
                  <a:srgbClr val="005288"/>
                </a:buClr>
                <a:buSzPct val="100000"/>
                <a:defRPr/>
              </a:pPr>
              <a:r>
                <a:rPr lang="en-US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AI deployments to reach </a:t>
              </a:r>
              <a:r>
                <a:rPr lang="en-US" b="1" kern="0">
                  <a:solidFill>
                    <a:schemeClr val="accent2">
                      <a:lumMod val="75000"/>
                    </a:schemeClr>
                  </a:solidFill>
                  <a:latin typeface="+mj-lt"/>
                </a:rPr>
                <a:t>7GW by 2026</a:t>
              </a:r>
              <a:r>
                <a:rPr lang="en-US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, representing approximately </a:t>
              </a:r>
              <a:r>
                <a:rPr lang="en-US" b="1" kern="0">
                  <a:solidFill>
                    <a:schemeClr val="accent2">
                      <a:lumMod val="75000"/>
                    </a:schemeClr>
                  </a:solidFill>
                  <a:latin typeface="+mj-lt"/>
                </a:rPr>
                <a:t>30% </a:t>
              </a:r>
              <a:br>
                <a:rPr lang="en-US" b="1" kern="0">
                  <a:solidFill>
                    <a:schemeClr val="accent2">
                      <a:lumMod val="75000"/>
                    </a:schemeClr>
                  </a:solidFill>
                  <a:latin typeface="+mj-lt"/>
                </a:rPr>
              </a:br>
              <a:r>
                <a:rPr lang="en-US" b="1" kern="0">
                  <a:solidFill>
                    <a:schemeClr val="accent2">
                      <a:lumMod val="75000"/>
                    </a:schemeClr>
                  </a:solidFill>
                  <a:latin typeface="+mj-lt"/>
                </a:rPr>
                <a:t>of total data center demand  </a:t>
              </a:r>
            </a:p>
          </p:txBody>
        </p:sp>
      </p:grpSp>
      <p:cxnSp>
        <p:nvCxnSpPr>
          <p:cNvPr id="14348" name="Straight Connector 14347">
            <a:extLst>
              <a:ext uri="{FF2B5EF4-FFF2-40B4-BE49-F238E27FC236}">
                <a16:creationId xmlns:a16="http://schemas.microsoft.com/office/drawing/2014/main" id="{49FA9C9B-B0BB-BB7B-B28E-631070D3D23D}"/>
              </a:ext>
            </a:extLst>
          </p:cNvPr>
          <p:cNvCxnSpPr/>
          <p:nvPr/>
        </p:nvCxnSpPr>
        <p:spPr bwMode="auto">
          <a:xfrm>
            <a:off x="7572375" y="3146425"/>
            <a:ext cx="3817938" cy="0"/>
          </a:xfrm>
          <a:prstGeom prst="line">
            <a:avLst/>
          </a:prstGeom>
          <a:solidFill>
            <a:srgbClr val="DDDDDD"/>
          </a:solidFill>
          <a:ln w="9525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51" name="Straight Connector 14350">
            <a:extLst>
              <a:ext uri="{FF2B5EF4-FFF2-40B4-BE49-F238E27FC236}">
                <a16:creationId xmlns:a16="http://schemas.microsoft.com/office/drawing/2014/main" id="{57321115-C1B9-60FD-FA9C-92F2B4429EC4}"/>
              </a:ext>
            </a:extLst>
          </p:cNvPr>
          <p:cNvCxnSpPr/>
          <p:nvPr/>
        </p:nvCxnSpPr>
        <p:spPr bwMode="auto">
          <a:xfrm>
            <a:off x="6985000" y="1858963"/>
            <a:ext cx="0" cy="4267200"/>
          </a:xfrm>
          <a:prstGeom prst="line">
            <a:avLst/>
          </a:prstGeom>
          <a:solidFill>
            <a:srgbClr val="DDDDDD"/>
          </a:solidFill>
          <a:ln w="190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A58812B-D051-D0A4-3201-16D926FC73A6}"/>
              </a:ext>
            </a:extLst>
          </p:cNvPr>
          <p:cNvSpPr txBox="1"/>
          <p:nvPr/>
        </p:nvSpPr>
        <p:spPr>
          <a:xfrm>
            <a:off x="687388" y="6375400"/>
            <a:ext cx="904415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Source: JLL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tex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headin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text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heading"/>
</p:tagLst>
</file>

<file path=ppt/theme/theme1.xml><?xml version="1.0" encoding="utf-8"?>
<a:theme xmlns:a="http://schemas.openxmlformats.org/drawingml/2006/main" name="CoBank 2021 White Background">
  <a:themeElements>
    <a:clrScheme name="COK-2012">
      <a:dk1>
        <a:srgbClr val="000000"/>
      </a:dk1>
      <a:lt1>
        <a:srgbClr val="FFFFFF"/>
      </a:lt1>
      <a:dk2>
        <a:srgbClr val="807F83"/>
      </a:dk2>
      <a:lt2>
        <a:srgbClr val="BBCCD7"/>
      </a:lt2>
      <a:accent1>
        <a:srgbClr val="005288"/>
      </a:accent1>
      <a:accent2>
        <a:srgbClr val="65B360"/>
      </a:accent2>
      <a:accent3>
        <a:srgbClr val="A1D6F4"/>
      </a:accent3>
      <a:accent4>
        <a:srgbClr val="807F83"/>
      </a:accent4>
      <a:accent5>
        <a:srgbClr val="FFE512"/>
      </a:accent5>
      <a:accent6>
        <a:srgbClr val="FFBA31"/>
      </a:accent6>
      <a:hlink>
        <a:srgbClr val="0A95B8"/>
      </a:hlink>
      <a:folHlink>
        <a:srgbClr val="807F8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ullets 1">
        <a:dk1>
          <a:srgbClr val="005288"/>
        </a:dk1>
        <a:lt1>
          <a:srgbClr val="FFFFFF"/>
        </a:lt1>
        <a:dk2>
          <a:srgbClr val="FFFFFF"/>
        </a:dk2>
        <a:lt2>
          <a:srgbClr val="E2E9EE"/>
        </a:lt2>
        <a:accent1>
          <a:srgbClr val="005288"/>
        </a:accent1>
        <a:accent2>
          <a:srgbClr val="387C2B"/>
        </a:accent2>
        <a:accent3>
          <a:srgbClr val="FFFFFF"/>
        </a:accent3>
        <a:accent4>
          <a:srgbClr val="004573"/>
        </a:accent4>
        <a:accent5>
          <a:srgbClr val="AAB3C3"/>
        </a:accent5>
        <a:accent6>
          <a:srgbClr val="327026"/>
        </a:accent6>
        <a:hlink>
          <a:srgbClr val="FFE512"/>
        </a:hlink>
        <a:folHlink>
          <a:srgbClr val="807F8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-Template-2021-White-16x9-Communications.potx" id="{051A3AB7-4A45-421A-A171-96DDC3369BAF}" vid="{E44A45E3-D975-49D9-B39B-34A0BB258DFE}"/>
    </a:ext>
  </a:extLst>
</a:theme>
</file>

<file path=ppt/theme/theme2.xml><?xml version="1.0" encoding="utf-8"?>
<a:theme xmlns:a="http://schemas.openxmlformats.org/drawingml/2006/main" name="1_CoBank 2021 White Background">
  <a:themeElements>
    <a:clrScheme name="COK-2012">
      <a:dk1>
        <a:srgbClr val="000000"/>
      </a:dk1>
      <a:lt1>
        <a:srgbClr val="FFFFFF"/>
      </a:lt1>
      <a:dk2>
        <a:srgbClr val="807F83"/>
      </a:dk2>
      <a:lt2>
        <a:srgbClr val="BBCCD7"/>
      </a:lt2>
      <a:accent1>
        <a:srgbClr val="005288"/>
      </a:accent1>
      <a:accent2>
        <a:srgbClr val="65B360"/>
      </a:accent2>
      <a:accent3>
        <a:srgbClr val="A1D6F4"/>
      </a:accent3>
      <a:accent4>
        <a:srgbClr val="807F83"/>
      </a:accent4>
      <a:accent5>
        <a:srgbClr val="FFE512"/>
      </a:accent5>
      <a:accent6>
        <a:srgbClr val="FFBA31"/>
      </a:accent6>
      <a:hlink>
        <a:srgbClr val="0A95B8"/>
      </a:hlink>
      <a:folHlink>
        <a:srgbClr val="807F8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0" i="0" u="none" strike="noStrike" cap="none" normalizeH="0" baseline="0" dirty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ullets 1">
        <a:dk1>
          <a:srgbClr val="005288"/>
        </a:dk1>
        <a:lt1>
          <a:srgbClr val="FFFFFF"/>
        </a:lt1>
        <a:dk2>
          <a:srgbClr val="FFFFFF"/>
        </a:dk2>
        <a:lt2>
          <a:srgbClr val="E2E9EE"/>
        </a:lt2>
        <a:accent1>
          <a:srgbClr val="005288"/>
        </a:accent1>
        <a:accent2>
          <a:srgbClr val="387C2B"/>
        </a:accent2>
        <a:accent3>
          <a:srgbClr val="FFFFFF"/>
        </a:accent3>
        <a:accent4>
          <a:srgbClr val="004573"/>
        </a:accent4>
        <a:accent5>
          <a:srgbClr val="AAB3C3"/>
        </a:accent5>
        <a:accent6>
          <a:srgbClr val="327026"/>
        </a:accent6>
        <a:hlink>
          <a:srgbClr val="FFE512"/>
        </a:hlink>
        <a:folHlink>
          <a:srgbClr val="807F8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-Template-2021-White-16x9.potx" id="{80702F1E-6B76-4E1B-8A45-719CF66B9320}" vid="{36888EB5-1328-401B-BCB2-480ADA74381B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3fcf8fa-cfe6-4901-9417-032b5a1402b7" xsi:nil="true"/>
    <lcf76f155ced4ddcb4097134ff3c332f xmlns="a0cab361-6513-43b4-8a30-e3143c87fc2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8ED0AE9096B4EB76EB5CC292B3A51" ma:contentTypeVersion="13" ma:contentTypeDescription="Create a new document." ma:contentTypeScope="" ma:versionID="684e1656711a7b0a2dda761c29330077">
  <xsd:schema xmlns:xsd="http://www.w3.org/2001/XMLSchema" xmlns:xs="http://www.w3.org/2001/XMLSchema" xmlns:p="http://schemas.microsoft.com/office/2006/metadata/properties" xmlns:ns2="a0cab361-6513-43b4-8a30-e3143c87fc22" xmlns:ns3="33fcf8fa-cfe6-4901-9417-032b5a1402b7" targetNamespace="http://schemas.microsoft.com/office/2006/metadata/properties" ma:root="true" ma:fieldsID="e3d320beb7f2ea0028fc2b5f8be01dfd" ns2:_="" ns3:_="">
    <xsd:import namespace="a0cab361-6513-43b4-8a30-e3143c87fc22"/>
    <xsd:import namespace="33fcf8fa-cfe6-4901-9417-032b5a1402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cab361-6513-43b4-8a30-e3143c87fc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f7793537-d38b-4b61-9287-f0ece50f4b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fcf8fa-cfe6-4901-9417-032b5a1402b7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4ed8bf-21dd-4914-9a62-b5d1ace64e59}" ma:internalName="TaxCatchAll" ma:showField="CatchAllData" ma:web="33fcf8fa-cfe6-4901-9417-032b5a1402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B48A6C4-C38D-4B50-922F-D999B8642748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b9e43c31-5d5a-4e13-9bdb-ac026a7bde7a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2E7E72E-73F5-4D89-BADD-3692D51FFFD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B6E310-9FE2-44C9-A172-1B319B3AFE9B}"/>
</file>

<file path=docProps/app.xml><?xml version="1.0" encoding="utf-8"?>
<Properties xmlns="http://schemas.openxmlformats.org/officeDocument/2006/extended-properties" xmlns:vt="http://schemas.openxmlformats.org/officeDocument/2006/docPropsVTypes">
  <Template>Presentation-Template-2021-White-16x9-Communications</Template>
  <TotalTime>0</TotalTime>
  <Words>1457</Words>
  <Application>Microsoft Macintosh PowerPoint</Application>
  <PresentationFormat>Widescreen</PresentationFormat>
  <Paragraphs>299</Paragraphs>
  <Slides>25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Aptos Display</vt:lpstr>
      <vt:lpstr>Arial</vt:lpstr>
      <vt:lpstr>Calibri</vt:lpstr>
      <vt:lpstr>Wingdings</vt:lpstr>
      <vt:lpstr>CoBank 2021 White Background</vt:lpstr>
      <vt:lpstr>1_CoBank 2021 White Background</vt:lpstr>
      <vt:lpstr>Chart</vt:lpstr>
      <vt:lpstr>PowerPoint Presentation</vt:lpstr>
      <vt:lpstr>Data center market  </vt:lpstr>
      <vt:lpstr>Data center market  </vt:lpstr>
      <vt:lpstr>AI is setting records in user adoption rates</vt:lpstr>
      <vt:lpstr>A Look Back at What Got Us Here </vt:lpstr>
      <vt:lpstr>Types of Data Centers</vt:lpstr>
      <vt:lpstr>Amazon Web Services  </vt:lpstr>
      <vt:lpstr>Data center capex </vt:lpstr>
      <vt:lpstr>U.S. data center growth </vt:lpstr>
      <vt:lpstr>Vacancy rates</vt:lpstr>
      <vt:lpstr>We’re just getting started </vt:lpstr>
      <vt:lpstr>Data center market  </vt:lpstr>
      <vt:lpstr>Demand is surging for the first time since the 1990s</vt:lpstr>
      <vt:lpstr>Energy complex struggling to keep up</vt:lpstr>
      <vt:lpstr>LLMs and active inference </vt:lpstr>
      <vt:lpstr>AI training </vt:lpstr>
      <vt:lpstr>Secondary market construction  </vt:lpstr>
      <vt:lpstr>Data center market  </vt:lpstr>
      <vt:lpstr>AI hype – is it real?</vt:lpstr>
      <vt:lpstr>Productivity growth </vt:lpstr>
      <vt:lpstr>Labor supply demand imbalance</vt:lpstr>
      <vt:lpstr>Unemployment rate </vt:lpstr>
      <vt:lpstr>Birth rate in decline </vt:lpstr>
      <vt:lpstr>Early results </vt:lpstr>
      <vt:lpstr>CoBank 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2021-08-10T16:07:53Z</dcterms:created>
  <dcterms:modified xsi:type="dcterms:W3CDTF">2024-11-22T19:48:29Z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0x010100F368ED0AE9096B4EB76EB5CC292B3A51</vt:lpwstr>
  </property>
  <property fmtid="{D5CDD505-2E9C-101B-9397-08002B2CF9AE}" pid="3" name="_dlc_DocIdItemGuid">
    <vt:lpwstr>4db14677-f8d2-4e24-bf8f-11de2b71d6e2</vt:lpwstr>
  </property>
  <property fmtid="{D5CDD505-2E9C-101B-9397-08002B2CF9AE}" pid="4" name="Material Type">
    <vt:lpwstr/>
  </property>
  <property fmtid="{D5CDD505-2E9C-101B-9397-08002B2CF9AE}" pid="5" name="Effective Date">
    <vt:lpwstr>2023-04-12T10:26:46Z</vt:lpwstr>
  </property>
  <property fmtid="{D5CDD505-2E9C-101B-9397-08002B2CF9AE}" pid="6" name="Lease Release Publication Quarter">
    <vt:lpwstr>N/A</vt:lpwstr>
  </property>
  <property fmtid="{D5CDD505-2E9C-101B-9397-08002B2CF9AE}" pid="7" name="Business Group">
    <vt:lpwstr/>
  </property>
  <property fmtid="{D5CDD505-2E9C-101B-9397-08002B2CF9AE}" pid="8" name="Author(s)">
    <vt:lpwstr/>
  </property>
  <property fmtid="{D5CDD505-2E9C-101B-9397-08002B2CF9AE}" pid="9" name="Lease Publication Year">
    <vt:lpwstr>N/A</vt:lpwstr>
  </property>
  <property fmtid="{D5CDD505-2E9C-101B-9397-08002B2CF9AE}" pid="10" name="Security Classification">
    <vt:lpwstr/>
  </property>
  <property fmtid="{D5CDD505-2E9C-101B-9397-08002B2CF9AE}" pid="11" name="Divisions">
    <vt:lpwstr/>
  </property>
  <property fmtid="{D5CDD505-2E9C-101B-9397-08002B2CF9AE}" pid="12" name="Fact Sheet Type">
    <vt:lpwstr>CoBank Fact Sheet</vt:lpwstr>
  </property>
  <property fmtid="{D5CDD505-2E9C-101B-9397-08002B2CF9AE}" pid="13" name="Document Type">
    <vt:lpwstr/>
  </property>
</Properties>
</file>