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5"/>
  </p:sldMasterIdLst>
  <p:notesMasterIdLst>
    <p:notesMasterId r:id="rId22"/>
  </p:notesMasterIdLst>
  <p:sldIdLst>
    <p:sldId id="261" r:id="rId6"/>
    <p:sldId id="1048" r:id="rId7"/>
    <p:sldId id="1045" r:id="rId8"/>
    <p:sldId id="1043" r:id="rId9"/>
    <p:sldId id="1044" r:id="rId10"/>
    <p:sldId id="1053" r:id="rId11"/>
    <p:sldId id="1051" r:id="rId12"/>
    <p:sldId id="286" r:id="rId13"/>
    <p:sldId id="600" r:id="rId14"/>
    <p:sldId id="1049" r:id="rId15"/>
    <p:sldId id="1050" r:id="rId16"/>
    <p:sldId id="1055" r:id="rId17"/>
    <p:sldId id="1056" r:id="rId18"/>
    <p:sldId id="1057" r:id="rId19"/>
    <p:sldId id="1054" r:id="rId20"/>
    <p:sldId id="25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447C"/>
    <a:srgbClr val="78A12E"/>
    <a:srgbClr val="4F89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A5464C-1627-4F22-BE00-8A094DEC4AE2}" type="datetimeFigureOut">
              <a:rPr lang="en-US" smtClean="0"/>
              <a:t>12/8/23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0F44C-5A13-4BE5-BE7E-4467491D2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273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0F44C-5A13-4BE5-BE7E-4467491D26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956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0F44C-5A13-4BE5-BE7E-4467491D265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506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Mt. Elbert (top)</a:t>
            </a:r>
          </a:p>
          <a:p>
            <a:r>
              <a:rPr lang="en-US"/>
              <a:t>Twin Lakes (bottom)</a:t>
            </a:r>
          </a:p>
          <a:p>
            <a:r>
              <a:rPr lang="en-US"/>
              <a:t>Upper Forebay (right side)</a:t>
            </a:r>
          </a:p>
          <a:p>
            <a:r>
              <a:rPr lang="en-US"/>
              <a:t>Mt. Elbert Power Plant – circled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0F44C-5A13-4BE5-BE7E-4467491D265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869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ransmissioner Tower N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transmission tower against a blue sky">
            <a:extLst>
              <a:ext uri="{FF2B5EF4-FFF2-40B4-BE49-F238E27FC236}">
                <a16:creationId xmlns:a16="http://schemas.microsoft.com/office/drawing/2014/main" id="{56AF411A-230C-4FEB-9F75-0A0AFF094B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" r="1059"/>
          <a:stretch/>
        </p:blipFill>
        <p:spPr>
          <a:xfrm>
            <a:off x="7879308" y="-16552"/>
            <a:ext cx="4319227" cy="6881376"/>
          </a:xfrm>
          <a:custGeom>
            <a:avLst/>
            <a:gdLst>
              <a:gd name="connsiteX0" fmla="*/ 1092451 w 4319227"/>
              <a:gd name="connsiteY0" fmla="*/ 0 h 6881376"/>
              <a:gd name="connsiteX1" fmla="*/ 4319131 w 4319227"/>
              <a:gd name="connsiteY1" fmla="*/ 1 h 6881376"/>
              <a:gd name="connsiteX2" fmla="*/ 4312693 w 4319227"/>
              <a:gd name="connsiteY2" fmla="*/ 6881376 h 6881376"/>
              <a:gd name="connsiteX3" fmla="*/ 0 w 4319227"/>
              <a:gd name="connsiteY3" fmla="*/ 6881376 h 6881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227" h="6881376">
                <a:moveTo>
                  <a:pt x="1092451" y="0"/>
                </a:moveTo>
                <a:lnTo>
                  <a:pt x="4319131" y="1"/>
                </a:lnTo>
                <a:cubicBezTo>
                  <a:pt x="4320228" y="2290550"/>
                  <a:pt x="4311596" y="4590827"/>
                  <a:pt x="4312693" y="6881376"/>
                </a:cubicBezTo>
                <a:lnTo>
                  <a:pt x="0" y="6881376"/>
                </a:lnTo>
                <a:close/>
              </a:path>
            </a:pathLst>
          </a:custGeom>
        </p:spPr>
      </p:pic>
      <p:pic>
        <p:nvPicPr>
          <p:cNvPr id="8" name="Picture 7" descr="WAPA Logo with Western Area Power Administration to the right of logo that includes a lightning bolt.">
            <a:extLst>
              <a:ext uri="{FF2B5EF4-FFF2-40B4-BE49-F238E27FC236}">
                <a16:creationId xmlns:a16="http://schemas.microsoft.com/office/drawing/2014/main" id="{25783E97-3E4C-844D-95AB-D8F6A448A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" y="313916"/>
            <a:ext cx="2743200" cy="57476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3AD22B7-FEF9-4549-B408-5A7C1B28AB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519396"/>
            <a:ext cx="7498080" cy="1909604"/>
          </a:xfrm>
        </p:spPr>
        <p:txBody>
          <a:bodyPr anchor="b"/>
          <a:lstStyle>
            <a:lvl1pPr algn="ctr">
              <a:defRPr sz="6000">
                <a:solidFill>
                  <a:srgbClr val="00447C"/>
                </a:solidFill>
                <a:latin typeface="+mn-lt"/>
              </a:defRPr>
            </a:lvl1pPr>
          </a:lstStyle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61F43192-7BBC-4543-9F87-44F4EA0E595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0080" y="3501386"/>
            <a:ext cx="7498080" cy="1035104"/>
          </a:xfrm>
        </p:spPr>
        <p:txBody>
          <a:bodyPr/>
          <a:lstStyle>
            <a:lvl1pPr marL="0" indent="0" algn="ctr">
              <a:buNone/>
              <a:defRPr lang="en-US">
                <a:solidFill>
                  <a:srgbClr val="00447C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B86F74A6-2DC5-714C-A7B4-4F4C0B1D656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763" y="4633913"/>
            <a:ext cx="7497762" cy="1675447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b="0" i="0" smtClean="0">
                <a:solidFill>
                  <a:srgbClr val="4F89BD"/>
                </a:solidFill>
                <a:effectLst/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Name [of person presenting]</a:t>
            </a:r>
            <a:br>
              <a:rPr lang="en-US"/>
            </a:br>
            <a:r>
              <a:rPr lang="en-US"/>
              <a:t>Delivered to [insert group delivered to]</a:t>
            </a:r>
            <a:br>
              <a:rPr lang="en-US"/>
            </a:br>
            <a:r>
              <a:rPr lang="en-US" b="0" i="0">
                <a:effectLst/>
                <a:latin typeface="+mn-lt"/>
              </a:rPr>
              <a:t>Dec. 9, 2021</a:t>
            </a:r>
            <a:endParaRPr lang="en-US" b="0" i="0"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514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WAPA logo">
            <a:extLst>
              <a:ext uri="{FF2B5EF4-FFF2-40B4-BE49-F238E27FC236}">
                <a16:creationId xmlns:a16="http://schemas.microsoft.com/office/drawing/2014/main" id="{77369AF1-8F90-164D-A89E-C4520D6583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EFA0E2-DBF0-4D1E-9683-4EF88F7F1D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09D27-D311-41D9-A949-4333FBC3241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  <a:lvl2pPr>
              <a:defRPr>
                <a:solidFill>
                  <a:srgbClr val="00447C"/>
                </a:solidFill>
              </a:defRPr>
            </a:lvl2pPr>
            <a:lvl3pPr>
              <a:defRPr>
                <a:solidFill>
                  <a:srgbClr val="00447C"/>
                </a:solidFill>
              </a:defRPr>
            </a:lvl3pPr>
            <a:lvl4pPr>
              <a:defRPr>
                <a:solidFill>
                  <a:srgbClr val="00447C"/>
                </a:solidFill>
              </a:defRPr>
            </a:lvl4pPr>
            <a:lvl5pPr>
              <a:defRPr>
                <a:solidFill>
                  <a:srgbClr val="00447C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20595D-0EDE-40CC-96BC-65A90D47467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  <a:lvl2pPr>
              <a:defRPr>
                <a:solidFill>
                  <a:srgbClr val="00447C"/>
                </a:solidFill>
              </a:defRPr>
            </a:lvl2pPr>
            <a:lvl3pPr>
              <a:defRPr>
                <a:solidFill>
                  <a:srgbClr val="00447C"/>
                </a:solidFill>
              </a:defRPr>
            </a:lvl3pPr>
            <a:lvl4pPr>
              <a:defRPr>
                <a:solidFill>
                  <a:srgbClr val="00447C"/>
                </a:solidFill>
              </a:defRPr>
            </a:lvl4pPr>
            <a:lvl5pPr>
              <a:defRPr>
                <a:solidFill>
                  <a:srgbClr val="00447C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12FAEC-AEE0-4A47-84BB-10C337501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A7C11-4B40-E443-A2DB-1B93DB4E5E54}" type="datetime5">
              <a:rPr lang="en-US" smtClean="0"/>
              <a:t>8-Dec-23</a:t>
            </a:fld>
            <a:r>
              <a:rPr lang="en-US"/>
              <a:t> |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6356E8-16F9-1949-B92C-5DF9E09FE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|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B1C7BB-413F-454D-AC08-B93D1099A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70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WAPA logo">
            <a:extLst>
              <a:ext uri="{FF2B5EF4-FFF2-40B4-BE49-F238E27FC236}">
                <a16:creationId xmlns:a16="http://schemas.microsoft.com/office/drawing/2014/main" id="{10D788A9-3E65-C741-A2B5-6B00603408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966F413-FA40-43CC-B5A7-52AC05CC46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00875" y="0"/>
            <a:ext cx="51911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EFA0E2-DBF0-4D1E-9683-4EF88F7F1D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5486400" cy="1325563"/>
          </a:xfrm>
        </p:spPr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09D27-D311-41D9-A949-4333FBC3241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486400" cy="4351338"/>
          </a:xfrm>
        </p:spPr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  <a:lvl2pPr>
              <a:defRPr>
                <a:solidFill>
                  <a:srgbClr val="00447C"/>
                </a:solidFill>
              </a:defRPr>
            </a:lvl2pPr>
            <a:lvl3pPr>
              <a:defRPr>
                <a:solidFill>
                  <a:srgbClr val="00447C"/>
                </a:solidFill>
              </a:defRPr>
            </a:lvl3pPr>
            <a:lvl4pPr>
              <a:defRPr>
                <a:solidFill>
                  <a:srgbClr val="00447C"/>
                </a:solidFill>
              </a:defRPr>
            </a:lvl4pPr>
            <a:lvl5pPr>
              <a:defRPr>
                <a:solidFill>
                  <a:srgbClr val="00447C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97A2AB-5E51-4FD5-B9B0-28CC6EB7EA53}"/>
              </a:ext>
            </a:extLst>
          </p:cNvPr>
          <p:cNvSpPr/>
          <p:nvPr userDrawn="1"/>
        </p:nvSpPr>
        <p:spPr>
          <a:xfrm>
            <a:off x="7001301" y="0"/>
            <a:ext cx="519069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447C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D9C066-78A0-4A42-A837-A5C07AEBC20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2EA7C11-4B40-E443-A2DB-1B93DB4E5E54}" type="datetime5">
              <a:rPr lang="en-US" smtClean="0"/>
              <a:t>8-Dec-23</a:t>
            </a:fld>
            <a:r>
              <a:rPr lang="en-US"/>
              <a:t> |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7D618-A830-6448-A7A4-7C7937DAE62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Presentation Title |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03334-779E-0844-A37D-96951639BF9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5165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WAPA logo">
            <a:extLst>
              <a:ext uri="{FF2B5EF4-FFF2-40B4-BE49-F238E27FC236}">
                <a16:creationId xmlns:a16="http://schemas.microsoft.com/office/drawing/2014/main" id="{6F2A4554-290E-E84F-9E8D-22B7E75D29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004CE0-D7CE-4A21-A374-209F8A9787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1B6457-4264-4DFA-9459-33357701EAE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rgbClr val="00447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123BBC-7C71-4F92-AB37-26D50DE2318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  <a:lvl2pPr>
              <a:defRPr>
                <a:solidFill>
                  <a:srgbClr val="00447C"/>
                </a:solidFill>
              </a:defRPr>
            </a:lvl2pPr>
            <a:lvl3pPr>
              <a:defRPr>
                <a:solidFill>
                  <a:srgbClr val="00447C"/>
                </a:solidFill>
              </a:defRPr>
            </a:lvl3pPr>
            <a:lvl4pPr>
              <a:defRPr>
                <a:solidFill>
                  <a:srgbClr val="00447C"/>
                </a:solidFill>
              </a:defRPr>
            </a:lvl4pPr>
            <a:lvl5pPr>
              <a:defRPr>
                <a:solidFill>
                  <a:srgbClr val="00447C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B54A2B-9DE6-4581-8798-80394BA3E6A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rgbClr val="00447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A636AC-100D-4838-8EF5-0167820DA80D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  <a:lvl2pPr>
              <a:defRPr>
                <a:solidFill>
                  <a:srgbClr val="00447C"/>
                </a:solidFill>
              </a:defRPr>
            </a:lvl2pPr>
            <a:lvl3pPr>
              <a:defRPr>
                <a:solidFill>
                  <a:srgbClr val="00447C"/>
                </a:solidFill>
              </a:defRPr>
            </a:lvl3pPr>
            <a:lvl4pPr>
              <a:defRPr>
                <a:solidFill>
                  <a:srgbClr val="00447C"/>
                </a:solidFill>
              </a:defRPr>
            </a:lvl4pPr>
            <a:lvl5pPr>
              <a:defRPr>
                <a:solidFill>
                  <a:srgbClr val="00447C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277059-7C04-014F-9869-67E7E666E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A7C11-4B40-E443-A2DB-1B93DB4E5E54}" type="datetime5">
              <a:rPr lang="en-US" smtClean="0"/>
              <a:t>8-Dec-23</a:t>
            </a:fld>
            <a:r>
              <a:rPr lang="en-US"/>
              <a:t> |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EE60FE-D548-D941-B8FE-32A58AD93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|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21B25D-61D8-714E-BDB0-887A8E917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7664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APA logo">
            <a:extLst>
              <a:ext uri="{FF2B5EF4-FFF2-40B4-BE49-F238E27FC236}">
                <a16:creationId xmlns:a16="http://schemas.microsoft.com/office/drawing/2014/main" id="{3D93DE8E-DD4C-F344-A346-4353785637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4434BC-6FBE-461A-A6F0-FCFFCC92DC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1F278A-BE1C-B144-9E98-AB9C51360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A7C11-4B40-E443-A2DB-1B93DB4E5E54}" type="datetime5">
              <a:rPr lang="en-US" smtClean="0"/>
              <a:t>8-Dec-23</a:t>
            </a:fld>
            <a:r>
              <a:rPr lang="en-US"/>
              <a:t> |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44FACF-45EC-1A45-A11E-B04A95F57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|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5B6763-C8FF-8A43-8D43-12FF97B9C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543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49F6E43-BCFE-0249-B20B-EAD8AF3018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23700 w 12192000"/>
              <a:gd name="connsiteY0" fmla="*/ 6052876 h 6858000"/>
              <a:gd name="connsiteX1" fmla="*/ 249069 w 12192000"/>
              <a:gd name="connsiteY1" fmla="*/ 6127508 h 6858000"/>
              <a:gd name="connsiteX2" fmla="*/ 249069 w 12192000"/>
              <a:gd name="connsiteY2" fmla="*/ 6488417 h 6858000"/>
              <a:gd name="connsiteX3" fmla="*/ 323700 w 12192000"/>
              <a:gd name="connsiteY3" fmla="*/ 6563111 h 6858000"/>
              <a:gd name="connsiteX4" fmla="*/ 684547 w 12192000"/>
              <a:gd name="connsiteY4" fmla="*/ 6563111 h 6858000"/>
              <a:gd name="connsiteX5" fmla="*/ 759178 w 12192000"/>
              <a:gd name="connsiteY5" fmla="*/ 6488417 h 6858000"/>
              <a:gd name="connsiteX6" fmla="*/ 759178 w 12192000"/>
              <a:gd name="connsiteY6" fmla="*/ 6153774 h 6858000"/>
              <a:gd name="connsiteX7" fmla="*/ 759178 w 12192000"/>
              <a:gd name="connsiteY7" fmla="*/ 6127508 h 6858000"/>
              <a:gd name="connsiteX8" fmla="*/ 684547 w 12192000"/>
              <a:gd name="connsiteY8" fmla="*/ 6052876 h 6858000"/>
              <a:gd name="connsiteX9" fmla="*/ 0 w 12192000"/>
              <a:gd name="connsiteY9" fmla="*/ 0 h 6858000"/>
              <a:gd name="connsiteX10" fmla="*/ 12192000 w 12192000"/>
              <a:gd name="connsiteY10" fmla="*/ 0 h 6858000"/>
              <a:gd name="connsiteX11" fmla="*/ 12192000 w 12192000"/>
              <a:gd name="connsiteY11" fmla="*/ 6858000 h 6858000"/>
              <a:gd name="connsiteX12" fmla="*/ 0 w 12192000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6858000">
                <a:moveTo>
                  <a:pt x="323700" y="6052876"/>
                </a:moveTo>
                <a:cubicBezTo>
                  <a:pt x="282483" y="6052876"/>
                  <a:pt x="249069" y="6086289"/>
                  <a:pt x="249069" y="6127508"/>
                </a:cubicBezTo>
                <a:lnTo>
                  <a:pt x="249069" y="6488417"/>
                </a:lnTo>
                <a:cubicBezTo>
                  <a:pt x="249069" y="6529647"/>
                  <a:pt x="282470" y="6563074"/>
                  <a:pt x="323700" y="6563111"/>
                </a:cubicBezTo>
                <a:lnTo>
                  <a:pt x="684547" y="6563111"/>
                </a:lnTo>
                <a:cubicBezTo>
                  <a:pt x="725777" y="6563074"/>
                  <a:pt x="759178" y="6529647"/>
                  <a:pt x="759178" y="6488417"/>
                </a:cubicBezTo>
                <a:lnTo>
                  <a:pt x="759178" y="6153774"/>
                </a:lnTo>
                <a:lnTo>
                  <a:pt x="759178" y="6127508"/>
                </a:lnTo>
                <a:cubicBezTo>
                  <a:pt x="759178" y="6086289"/>
                  <a:pt x="725765" y="6052876"/>
                  <a:pt x="684547" y="60528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6" name="Picture 5" descr="The WAPA graphic with green and blue and a white lightning bolt.">
            <a:extLst>
              <a:ext uri="{FF2B5EF4-FFF2-40B4-BE49-F238E27FC236}">
                <a16:creationId xmlns:a16="http://schemas.microsoft.com/office/drawing/2014/main" id="{E70A856A-5DDF-43E1-8BDA-1F78BAAB86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035040"/>
            <a:ext cx="548640" cy="548640"/>
          </a:xfrm>
          <a:prstGeom prst="rect">
            <a:avLst/>
          </a:prstGeom>
        </p:spPr>
      </p:pic>
      <p:pic>
        <p:nvPicPr>
          <p:cNvPr id="7" name="Picture 6" descr="WAPA logo">
            <a:extLst>
              <a:ext uri="{FF2B5EF4-FFF2-40B4-BE49-F238E27FC236}">
                <a16:creationId xmlns:a16="http://schemas.microsoft.com/office/drawing/2014/main" id="{91ACA018-E598-DA46-A19C-09253FE2AB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B53BB68-814D-754A-844B-B127A2EE6A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DF9721-D11A-EC4A-949F-9EF25941536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2EA7C11-4B40-E443-A2DB-1B93DB4E5E54}" type="datetime5">
              <a:rPr lang="en-US" smtClean="0"/>
              <a:t>8-Dec-23</a:t>
            </a:fld>
            <a:r>
              <a:rPr lang="en-US"/>
              <a:t> |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25AF18-D8F5-0246-AB5E-ED851A4DA79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Presentation Title |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379980-CE95-A747-98A6-5963E6B617C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9445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APA logo">
            <a:extLst>
              <a:ext uri="{FF2B5EF4-FFF2-40B4-BE49-F238E27FC236}">
                <a16:creationId xmlns:a16="http://schemas.microsoft.com/office/drawing/2014/main" id="{91ACA018-E598-DA46-A19C-09253FE2AB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B56AED-853D-1447-A1B8-78FB592C1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A7C11-4B40-E443-A2DB-1B93DB4E5E54}" type="datetime5">
              <a:rPr lang="en-US" smtClean="0"/>
              <a:t>8-Dec-23</a:t>
            </a:fld>
            <a:r>
              <a:rPr lang="en-US"/>
              <a:t> |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985140-CF4D-C844-B4A2-6E4BE67A0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|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72FC32-A856-F042-A226-C08700AC6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8066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APA logo">
            <a:extLst>
              <a:ext uri="{FF2B5EF4-FFF2-40B4-BE49-F238E27FC236}">
                <a16:creationId xmlns:a16="http://schemas.microsoft.com/office/drawing/2014/main" id="{4EAA1602-0A44-4443-B1C9-30F7AC5E5A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85767F-E117-40A6-8AE5-B88F41583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0447C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6F3C4-EEDA-4505-B5AF-F2A8CF1B18F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rgbClr val="00447C"/>
                </a:solidFill>
              </a:defRPr>
            </a:lvl1pPr>
            <a:lvl2pPr>
              <a:defRPr sz="2800">
                <a:solidFill>
                  <a:srgbClr val="00447C"/>
                </a:solidFill>
              </a:defRPr>
            </a:lvl2pPr>
            <a:lvl3pPr>
              <a:defRPr sz="2400">
                <a:solidFill>
                  <a:srgbClr val="00447C"/>
                </a:solidFill>
              </a:defRPr>
            </a:lvl3pPr>
            <a:lvl4pPr>
              <a:defRPr sz="2000">
                <a:solidFill>
                  <a:srgbClr val="00447C"/>
                </a:solidFill>
              </a:defRPr>
            </a:lvl4pPr>
            <a:lvl5pPr>
              <a:defRPr sz="2000">
                <a:solidFill>
                  <a:srgbClr val="00447C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CF9E46-6117-4C06-9594-B6F5430C8AB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00447C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F39729-15F2-2340-B068-3DE01AC85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A7C11-4B40-E443-A2DB-1B93DB4E5E54}" type="datetime5">
              <a:rPr lang="en-US" smtClean="0"/>
              <a:t>8-Dec-23</a:t>
            </a:fld>
            <a:r>
              <a:rPr lang="en-US"/>
              <a:t> |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BB6FBE-FD50-8D44-A799-335CAFBC2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|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B35CB2-7106-1148-B334-F5F15F052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185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APA logo">
            <a:extLst>
              <a:ext uri="{FF2B5EF4-FFF2-40B4-BE49-F238E27FC236}">
                <a16:creationId xmlns:a16="http://schemas.microsoft.com/office/drawing/2014/main" id="{4EAA1602-0A44-4443-B1C9-30F7AC5E5A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85767F-E117-40A6-8AE5-B88F41583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0447C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6F3C4-EEDA-4505-B5AF-F2A8CF1B18F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>
                <a:solidFill>
                  <a:srgbClr val="00447C"/>
                </a:solidFill>
              </a:defRPr>
            </a:lvl1pPr>
            <a:lvl2pPr>
              <a:defRPr sz="2800">
                <a:solidFill>
                  <a:srgbClr val="00447C"/>
                </a:solidFill>
              </a:defRPr>
            </a:lvl2pPr>
            <a:lvl3pPr>
              <a:defRPr sz="2400">
                <a:solidFill>
                  <a:srgbClr val="00447C"/>
                </a:solidFill>
              </a:defRPr>
            </a:lvl3pPr>
            <a:lvl4pPr>
              <a:defRPr sz="2000">
                <a:solidFill>
                  <a:srgbClr val="00447C"/>
                </a:solidFill>
              </a:defRPr>
            </a:lvl4pPr>
            <a:lvl5pPr>
              <a:defRPr sz="2000">
                <a:solidFill>
                  <a:srgbClr val="00447C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icon to select content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CF9E46-6117-4C06-9594-B6F5430C8AB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00447C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C2D965-41AC-1B4E-ADAC-0EAE73EDC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A7C11-4B40-E443-A2DB-1B93DB4E5E54}" type="datetime5">
              <a:rPr lang="en-US" smtClean="0"/>
              <a:t>8-Dec-23</a:t>
            </a:fld>
            <a:r>
              <a:rPr lang="en-US"/>
              <a:t> |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FFCA8-C04B-DE4A-A81E-CBE6142C0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|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600026-908F-914F-8562-D054765B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5784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APA logo">
            <a:extLst>
              <a:ext uri="{FF2B5EF4-FFF2-40B4-BE49-F238E27FC236}">
                <a16:creationId xmlns:a16="http://schemas.microsoft.com/office/drawing/2014/main" id="{3D93DE8E-DD4C-F344-A346-4353785637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0F929C79-10FE-7E4E-9D29-3F353CB6F04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032250" cy="6858000"/>
          </a:xfrm>
          <a:custGeom>
            <a:avLst/>
            <a:gdLst>
              <a:gd name="connsiteX0" fmla="*/ 319284 w 4032250"/>
              <a:gd name="connsiteY0" fmla="*/ 6051443 h 6858000"/>
              <a:gd name="connsiteX1" fmla="*/ 245896 w 4032250"/>
              <a:gd name="connsiteY1" fmla="*/ 6134356 h 6858000"/>
              <a:gd name="connsiteX2" fmla="*/ 245896 w 4032250"/>
              <a:gd name="connsiteY2" fmla="*/ 6489249 h 6858000"/>
              <a:gd name="connsiteX3" fmla="*/ 319284 w 4032250"/>
              <a:gd name="connsiteY3" fmla="*/ 6562699 h 6858000"/>
              <a:gd name="connsiteX4" fmla="*/ 674115 w 4032250"/>
              <a:gd name="connsiteY4" fmla="*/ 6562699 h 6858000"/>
              <a:gd name="connsiteX5" fmla="*/ 757027 w 4032250"/>
              <a:gd name="connsiteY5" fmla="*/ 6492424 h 6858000"/>
              <a:gd name="connsiteX6" fmla="*/ 757027 w 4032250"/>
              <a:gd name="connsiteY6" fmla="*/ 6163359 h 6858000"/>
              <a:gd name="connsiteX7" fmla="*/ 757027 w 4032250"/>
              <a:gd name="connsiteY7" fmla="*/ 6131181 h 6858000"/>
              <a:gd name="connsiteX8" fmla="*/ 674114 w 4032250"/>
              <a:gd name="connsiteY8" fmla="*/ 6051443 h 6858000"/>
              <a:gd name="connsiteX9" fmla="*/ 0 w 4032250"/>
              <a:gd name="connsiteY9" fmla="*/ 0 h 6858000"/>
              <a:gd name="connsiteX10" fmla="*/ 4032250 w 4032250"/>
              <a:gd name="connsiteY10" fmla="*/ 0 h 6858000"/>
              <a:gd name="connsiteX11" fmla="*/ 4032250 w 4032250"/>
              <a:gd name="connsiteY11" fmla="*/ 6858000 h 6858000"/>
              <a:gd name="connsiteX12" fmla="*/ 0 w 4032250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32250" h="6858000">
                <a:moveTo>
                  <a:pt x="319284" y="6051443"/>
                </a:moveTo>
                <a:cubicBezTo>
                  <a:pt x="278753" y="6051443"/>
                  <a:pt x="245896" y="6093825"/>
                  <a:pt x="245896" y="6134356"/>
                </a:cubicBezTo>
                <a:lnTo>
                  <a:pt x="245896" y="6489249"/>
                </a:lnTo>
                <a:cubicBezTo>
                  <a:pt x="245896" y="6529793"/>
                  <a:pt x="278740" y="6562662"/>
                  <a:pt x="319284" y="6562699"/>
                </a:cubicBezTo>
                <a:lnTo>
                  <a:pt x="674115" y="6562699"/>
                </a:lnTo>
                <a:cubicBezTo>
                  <a:pt x="714658" y="6562662"/>
                  <a:pt x="757027" y="6532968"/>
                  <a:pt x="757027" y="6492424"/>
                </a:cubicBezTo>
                <a:lnTo>
                  <a:pt x="757027" y="6163359"/>
                </a:lnTo>
                <a:lnTo>
                  <a:pt x="757027" y="6131181"/>
                </a:lnTo>
                <a:cubicBezTo>
                  <a:pt x="760202" y="6071601"/>
                  <a:pt x="714645" y="6051443"/>
                  <a:pt x="674114" y="6051443"/>
                </a:cubicBezTo>
                <a:close/>
                <a:moveTo>
                  <a:pt x="0" y="0"/>
                </a:moveTo>
                <a:lnTo>
                  <a:pt x="4032250" y="0"/>
                </a:lnTo>
                <a:lnTo>
                  <a:pt x="403225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Picture of speaker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4434BC-6FBE-461A-A6F0-FCFFCC92DC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97433" y="365125"/>
            <a:ext cx="6956366" cy="1325563"/>
          </a:xfrm>
        </p:spPr>
        <p:txBody>
          <a:bodyPr anchor="b"/>
          <a:lstStyle>
            <a:lvl1pPr>
              <a:defRPr>
                <a:solidFill>
                  <a:srgbClr val="00447C"/>
                </a:solidFill>
              </a:defRPr>
            </a:lvl1pPr>
          </a:lstStyle>
          <a:p>
            <a:r>
              <a:rPr lang="en-US"/>
              <a:t>Click to edit section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1F278A-BE1C-B144-9E98-AB9C51360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A7C11-4B40-E443-A2DB-1B93DB4E5E54}" type="datetime5">
              <a:rPr lang="en-US" smtClean="0"/>
              <a:t>8-Dec-23</a:t>
            </a:fld>
            <a:r>
              <a:rPr lang="en-US"/>
              <a:t> |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44FACF-45EC-1A45-A11E-B04A95F57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|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5B6763-C8FF-8A43-8D43-12FF97B9C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7904913-A758-EC45-BF81-E81B0B79C3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433" y="1903413"/>
            <a:ext cx="6956367" cy="63554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Section Subtitle Title– Single 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9344D51-0EF5-534E-89F6-5D2E65DCEF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97432" y="4805363"/>
            <a:ext cx="6956367" cy="12128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C1FDC8-84A3-8541-AFA9-E0E3191D4ABE}"/>
              </a:ext>
            </a:extLst>
          </p:cNvPr>
          <p:cNvCxnSpPr>
            <a:cxnSpLocks/>
          </p:cNvCxnSpPr>
          <p:nvPr userDrawn="1"/>
        </p:nvCxnSpPr>
        <p:spPr>
          <a:xfrm>
            <a:off x="4397433" y="1797051"/>
            <a:ext cx="693670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9883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ransmission tower located in a field of daisies.">
            <a:extLst>
              <a:ext uri="{FF2B5EF4-FFF2-40B4-BE49-F238E27FC236}">
                <a16:creationId xmlns:a16="http://schemas.microsoft.com/office/drawing/2014/main" id="{295E0F6E-FDE3-9445-A492-4EB172B542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r="16000"/>
          <a:stretch/>
        </p:blipFill>
        <p:spPr>
          <a:xfrm>
            <a:off x="8534400" y="0"/>
            <a:ext cx="3657600" cy="6858000"/>
          </a:xfrm>
          <a:prstGeom prst="rect">
            <a:avLst/>
          </a:prstGeom>
        </p:spPr>
      </p:pic>
      <p:pic>
        <p:nvPicPr>
          <p:cNvPr id="13" name="Picture 12" descr="WAPA logo">
            <a:extLst>
              <a:ext uri="{FF2B5EF4-FFF2-40B4-BE49-F238E27FC236}">
                <a16:creationId xmlns:a16="http://schemas.microsoft.com/office/drawing/2014/main" id="{10D788A9-3E65-C741-A2B5-6B00603408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EFA0E2-DBF0-4D1E-9683-4EF88F7F1D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7322574" cy="792880"/>
          </a:xfrm>
        </p:spPr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</a:lstStyle>
          <a:p>
            <a:r>
              <a:rPr lang="en-US"/>
              <a:t>Topics of discussion (one line)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97A2AB-5E51-4FD5-B9B0-28CC6EB7EA53}"/>
              </a:ext>
            </a:extLst>
          </p:cNvPr>
          <p:cNvSpPr/>
          <p:nvPr userDrawn="1"/>
        </p:nvSpPr>
        <p:spPr>
          <a:xfrm>
            <a:off x="7001301" y="0"/>
            <a:ext cx="519069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447C"/>
              </a:solidFill>
            </a:endParaRP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49FBC7B6-41A3-BF48-9542-3F659AF4E3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1385299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1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DEB27F00-7F15-7041-BD89-3F00590C892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972421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2</a:t>
            </a:r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D1F5F9AC-678D-1A44-9874-689F1AC41A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200" y="2579917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3</a:t>
            </a:r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8355A274-F45B-9949-8F9A-8F99185CE8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8200" y="3181965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4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E733535B-D409-5A4A-9DFA-15EEB295C23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8200" y="3784013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5</a:t>
            </a:r>
          </a:p>
        </p:txBody>
      </p:sp>
      <p:sp>
        <p:nvSpPr>
          <p:cNvPr id="32" name="Text Placeholder 20">
            <a:extLst>
              <a:ext uri="{FF2B5EF4-FFF2-40B4-BE49-F238E27FC236}">
                <a16:creationId xmlns:a16="http://schemas.microsoft.com/office/drawing/2014/main" id="{8691FF3B-BBF4-154E-9E25-2A0641154A6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8200" y="4376583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6</a:t>
            </a:r>
          </a:p>
        </p:txBody>
      </p:sp>
      <p:sp>
        <p:nvSpPr>
          <p:cNvPr id="34" name="Text Placeholder 20">
            <a:extLst>
              <a:ext uri="{FF2B5EF4-FFF2-40B4-BE49-F238E27FC236}">
                <a16:creationId xmlns:a16="http://schemas.microsoft.com/office/drawing/2014/main" id="{2604BE7F-48C3-7340-A29A-5559A002BEC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8200" y="4978916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7</a:t>
            </a:r>
          </a:p>
        </p:txBody>
      </p:sp>
      <p:sp>
        <p:nvSpPr>
          <p:cNvPr id="36" name="Text Placeholder 20">
            <a:extLst>
              <a:ext uri="{FF2B5EF4-FFF2-40B4-BE49-F238E27FC236}">
                <a16:creationId xmlns:a16="http://schemas.microsoft.com/office/drawing/2014/main" id="{916A731A-07E9-114E-B685-834B0D20CDD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9101" y="5581249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8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4F50FD-BA3E-4140-A8E6-899AFA71673C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2EA7C11-4B40-E443-A2DB-1B93DB4E5E54}" type="datetime5">
              <a:rPr lang="en-US" smtClean="0"/>
              <a:pPr/>
              <a:t>8-Dec-23</a:t>
            </a:fld>
            <a:r>
              <a:rPr lang="en-US"/>
              <a:t> |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CA6F5D-E771-D148-99A2-AB02C4CD1ED5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|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F6E8E-9115-6647-A9AB-4A7E3B589A34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7443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ransform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WAPA Logo with Western Area Power Administration to the right of logo that includes a lightning bolt.">
            <a:extLst>
              <a:ext uri="{FF2B5EF4-FFF2-40B4-BE49-F238E27FC236}">
                <a16:creationId xmlns:a16="http://schemas.microsoft.com/office/drawing/2014/main" id="{229B243C-E2A9-478A-A331-75B01A8F32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" y="313916"/>
            <a:ext cx="2743200" cy="574766"/>
          </a:xfrm>
          <a:prstGeom prst="rect">
            <a:avLst/>
          </a:prstGeom>
        </p:spPr>
      </p:pic>
      <p:pic>
        <p:nvPicPr>
          <p:cNvPr id="8" name="Picture 7" descr="A switchyard showing several power transformers.">
            <a:extLst>
              <a:ext uri="{FF2B5EF4-FFF2-40B4-BE49-F238E27FC236}">
                <a16:creationId xmlns:a16="http://schemas.microsoft.com/office/drawing/2014/main" id="{86523D02-7C02-4B74-A949-0FD451D158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2" r="26462"/>
          <a:stretch/>
        </p:blipFill>
        <p:spPr>
          <a:xfrm>
            <a:off x="7879308" y="-16552"/>
            <a:ext cx="4312692" cy="6870844"/>
          </a:xfrm>
          <a:custGeom>
            <a:avLst/>
            <a:gdLst>
              <a:gd name="connsiteX0" fmla="*/ 1092451 w 4319227"/>
              <a:gd name="connsiteY0" fmla="*/ 0 h 6881376"/>
              <a:gd name="connsiteX1" fmla="*/ 4319131 w 4319227"/>
              <a:gd name="connsiteY1" fmla="*/ 1 h 6881376"/>
              <a:gd name="connsiteX2" fmla="*/ 4312693 w 4319227"/>
              <a:gd name="connsiteY2" fmla="*/ 6881376 h 6881376"/>
              <a:gd name="connsiteX3" fmla="*/ 0 w 4319227"/>
              <a:gd name="connsiteY3" fmla="*/ 6881376 h 6881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227" h="6881376">
                <a:moveTo>
                  <a:pt x="1092451" y="0"/>
                </a:moveTo>
                <a:lnTo>
                  <a:pt x="4319131" y="1"/>
                </a:lnTo>
                <a:cubicBezTo>
                  <a:pt x="4320228" y="2290550"/>
                  <a:pt x="4311596" y="4590827"/>
                  <a:pt x="4312693" y="6881376"/>
                </a:cubicBezTo>
                <a:lnTo>
                  <a:pt x="0" y="6881376"/>
                </a:lnTo>
                <a:close/>
              </a:path>
            </a:pathLst>
          </a:cu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0B6AC0B-230A-C248-BB60-567E5CE5CC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519396"/>
            <a:ext cx="7498080" cy="1909604"/>
          </a:xfrm>
        </p:spPr>
        <p:txBody>
          <a:bodyPr anchor="b"/>
          <a:lstStyle>
            <a:lvl1pPr algn="ctr">
              <a:defRPr sz="6000">
                <a:solidFill>
                  <a:srgbClr val="00447C"/>
                </a:solidFill>
                <a:latin typeface="+mn-lt"/>
              </a:defRPr>
            </a:lvl1pPr>
          </a:lstStyle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632F261A-6475-714A-A369-5BFF58D9C3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0080" y="3501386"/>
            <a:ext cx="7498080" cy="1035104"/>
          </a:xfrm>
        </p:spPr>
        <p:txBody>
          <a:bodyPr/>
          <a:lstStyle>
            <a:lvl1pPr marL="0" indent="0" algn="ctr">
              <a:buNone/>
              <a:defRPr lang="en-US">
                <a:solidFill>
                  <a:srgbClr val="00447C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F82D7EC-A7AE-AF43-A7E2-353B965F35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763" y="4633913"/>
            <a:ext cx="7497762" cy="1678110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b="0" i="0" smtClean="0">
                <a:solidFill>
                  <a:srgbClr val="4F89BD"/>
                </a:solidFill>
                <a:effectLst/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Name [of person presenting]</a:t>
            </a:r>
            <a:br>
              <a:rPr lang="en-US"/>
            </a:br>
            <a:r>
              <a:rPr lang="en-US"/>
              <a:t>Delivered to [insert group delivered to]</a:t>
            </a:r>
            <a:br>
              <a:rPr lang="en-US"/>
            </a:br>
            <a:r>
              <a:rPr lang="en-US" b="0" i="0">
                <a:effectLst/>
                <a:latin typeface="+mn-lt"/>
              </a:rPr>
              <a:t>Dec. 9, 2021</a:t>
            </a:r>
            <a:endParaRPr lang="en-US" b="0" i="0"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9416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s choos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17BB904-BBCC-3345-89CF-9D0B2628899F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534400" y="0"/>
            <a:ext cx="3657600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13" name="Picture 12" descr="WAPA logo">
            <a:extLst>
              <a:ext uri="{FF2B5EF4-FFF2-40B4-BE49-F238E27FC236}">
                <a16:creationId xmlns:a16="http://schemas.microsoft.com/office/drawing/2014/main" id="{10D788A9-3E65-C741-A2B5-6B00603408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EFA0E2-DBF0-4D1E-9683-4EF88F7F1D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7322574" cy="792880"/>
          </a:xfrm>
        </p:spPr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</a:lstStyle>
          <a:p>
            <a:r>
              <a:rPr lang="en-US"/>
              <a:t>Topics of discussion (one line)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97A2AB-5E51-4FD5-B9B0-28CC6EB7EA53}"/>
              </a:ext>
            </a:extLst>
          </p:cNvPr>
          <p:cNvSpPr/>
          <p:nvPr userDrawn="1"/>
        </p:nvSpPr>
        <p:spPr>
          <a:xfrm>
            <a:off x="7001301" y="0"/>
            <a:ext cx="519069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447C"/>
              </a:solidFill>
            </a:endParaRP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49FBC7B6-41A3-BF48-9542-3F659AF4E3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1385299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1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DEB27F00-7F15-7041-BD89-3F00590C892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972421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2</a:t>
            </a:r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D1F5F9AC-678D-1A44-9874-689F1AC41A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200" y="2579917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3</a:t>
            </a:r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8355A274-F45B-9949-8F9A-8F99185CE8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8200" y="3181965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4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E733535B-D409-5A4A-9DFA-15EEB295C23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8200" y="3784013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5</a:t>
            </a:r>
          </a:p>
        </p:txBody>
      </p:sp>
      <p:sp>
        <p:nvSpPr>
          <p:cNvPr id="32" name="Text Placeholder 20">
            <a:extLst>
              <a:ext uri="{FF2B5EF4-FFF2-40B4-BE49-F238E27FC236}">
                <a16:creationId xmlns:a16="http://schemas.microsoft.com/office/drawing/2014/main" id="{8691FF3B-BBF4-154E-9E25-2A0641154A6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8200" y="4376583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6</a:t>
            </a:r>
          </a:p>
        </p:txBody>
      </p:sp>
      <p:sp>
        <p:nvSpPr>
          <p:cNvPr id="34" name="Text Placeholder 20">
            <a:extLst>
              <a:ext uri="{FF2B5EF4-FFF2-40B4-BE49-F238E27FC236}">
                <a16:creationId xmlns:a16="http://schemas.microsoft.com/office/drawing/2014/main" id="{2604BE7F-48C3-7340-A29A-5559A002BEC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8200" y="4978916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7</a:t>
            </a:r>
          </a:p>
        </p:txBody>
      </p:sp>
      <p:sp>
        <p:nvSpPr>
          <p:cNvPr id="36" name="Text Placeholder 20">
            <a:extLst>
              <a:ext uri="{FF2B5EF4-FFF2-40B4-BE49-F238E27FC236}">
                <a16:creationId xmlns:a16="http://schemas.microsoft.com/office/drawing/2014/main" id="{916A731A-07E9-114E-B685-834B0D20CDD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9101" y="5581249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8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02377F-EC1F-CF47-AF82-63ED6DB0980A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2EA7C11-4B40-E443-A2DB-1B93DB4E5E54}" type="datetime5">
              <a:rPr lang="en-US" smtClean="0"/>
              <a:pPr/>
              <a:t>8-Dec-23</a:t>
            </a:fld>
            <a:r>
              <a:rPr lang="en-US"/>
              <a:t> |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C4EFFF-BE5A-A845-BA9E-01F677815A3B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|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AB18DF-DE50-3849-9858-1823F2F3DDA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113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5E0F6E-FDE3-9445-A492-4EB172B542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4" r="10104"/>
          <a:stretch/>
        </p:blipFill>
        <p:spPr>
          <a:xfrm>
            <a:off x="8534400" y="0"/>
            <a:ext cx="3657600" cy="6858000"/>
          </a:xfrm>
          <a:prstGeom prst="rect">
            <a:avLst/>
          </a:prstGeom>
        </p:spPr>
      </p:pic>
      <p:pic>
        <p:nvPicPr>
          <p:cNvPr id="13" name="Picture 12" descr="WAPA logo">
            <a:extLst>
              <a:ext uri="{FF2B5EF4-FFF2-40B4-BE49-F238E27FC236}">
                <a16:creationId xmlns:a16="http://schemas.microsoft.com/office/drawing/2014/main" id="{10D788A9-3E65-C741-A2B5-6B00603408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EFA0E2-DBF0-4D1E-9683-4EF88F7F1D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7322574" cy="792880"/>
          </a:xfrm>
        </p:spPr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</a:lstStyle>
          <a:p>
            <a:r>
              <a:rPr lang="en-US"/>
              <a:t>Agenda (one line)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97A2AB-5E51-4FD5-B9B0-28CC6EB7EA53}"/>
              </a:ext>
            </a:extLst>
          </p:cNvPr>
          <p:cNvSpPr/>
          <p:nvPr userDrawn="1"/>
        </p:nvSpPr>
        <p:spPr>
          <a:xfrm>
            <a:off x="7001301" y="0"/>
            <a:ext cx="519069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447C"/>
              </a:solidFill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8225AB1-B6B0-0144-9C1B-011004D152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385299"/>
            <a:ext cx="2622755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49FBC7B6-41A3-BF48-9542-3F659AF4E3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15528" y="1385299"/>
            <a:ext cx="4645246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Agenda 1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916BDF5D-5584-394A-9427-C466EE1EE9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1972421"/>
            <a:ext cx="2622755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DEB27F00-7F15-7041-BD89-3F00590C892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15528" y="1972421"/>
            <a:ext cx="4645246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Agenda 2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6CF0D92D-50C7-7946-B069-4CA29506E74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200" y="2579917"/>
            <a:ext cx="2622755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D1F5F9AC-678D-1A44-9874-689F1AC41A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15528" y="2579917"/>
            <a:ext cx="4645246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Agenda 3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C211C807-D3E3-A94C-A56D-881CA9169E8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8200" y="3181965"/>
            <a:ext cx="2622755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8355A274-F45B-9949-8F9A-8F99185CE8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15528" y="3181965"/>
            <a:ext cx="4645246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Agenda 4</a:t>
            </a:r>
          </a:p>
        </p:txBody>
      </p:sp>
      <p:sp>
        <p:nvSpPr>
          <p:cNvPr id="29" name="Text Placeholder 20">
            <a:extLst>
              <a:ext uri="{FF2B5EF4-FFF2-40B4-BE49-F238E27FC236}">
                <a16:creationId xmlns:a16="http://schemas.microsoft.com/office/drawing/2014/main" id="{5E6D66EA-FEDF-7542-AD73-A199682D2DD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8200" y="3784013"/>
            <a:ext cx="2622755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E733535B-D409-5A4A-9DFA-15EEB295C23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15528" y="3784013"/>
            <a:ext cx="4645246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Agenda 5</a:t>
            </a:r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AC8962B1-63A2-BE4E-AB11-B893EE34EE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8200" y="4376583"/>
            <a:ext cx="2622755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32" name="Text Placeholder 20">
            <a:extLst>
              <a:ext uri="{FF2B5EF4-FFF2-40B4-BE49-F238E27FC236}">
                <a16:creationId xmlns:a16="http://schemas.microsoft.com/office/drawing/2014/main" id="{8691FF3B-BBF4-154E-9E25-2A0641154A6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15528" y="4376583"/>
            <a:ext cx="4645246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Agenda 6</a:t>
            </a:r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BB5CCC54-D4BE-7948-80B4-E820645F4C8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8200" y="4978916"/>
            <a:ext cx="2622755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34" name="Text Placeholder 20">
            <a:extLst>
              <a:ext uri="{FF2B5EF4-FFF2-40B4-BE49-F238E27FC236}">
                <a16:creationId xmlns:a16="http://schemas.microsoft.com/office/drawing/2014/main" id="{2604BE7F-48C3-7340-A29A-5559A002BEC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515528" y="4978916"/>
            <a:ext cx="4645246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Agenda 7</a:t>
            </a:r>
          </a:p>
        </p:txBody>
      </p:sp>
      <p:sp>
        <p:nvSpPr>
          <p:cNvPr id="35" name="Text Placeholder 20">
            <a:extLst>
              <a:ext uri="{FF2B5EF4-FFF2-40B4-BE49-F238E27FC236}">
                <a16:creationId xmlns:a16="http://schemas.microsoft.com/office/drawing/2014/main" id="{D4A95717-5B85-EB49-80F0-DAEDCC55631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8200" y="5567721"/>
            <a:ext cx="2622755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36" name="Text Placeholder 20">
            <a:extLst>
              <a:ext uri="{FF2B5EF4-FFF2-40B4-BE49-F238E27FC236}">
                <a16:creationId xmlns:a16="http://schemas.microsoft.com/office/drawing/2014/main" id="{916A731A-07E9-114E-B685-834B0D20CDD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515528" y="5567721"/>
            <a:ext cx="4645246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Agenda 8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327675-E89F-9C49-8E38-397ED72B439E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2EA7C11-4B40-E443-A2DB-1B93DB4E5E54}" type="datetime5">
              <a:rPr lang="en-US" smtClean="0"/>
              <a:pPr/>
              <a:t>8-Dec-23</a:t>
            </a:fld>
            <a:r>
              <a:rPr lang="en-US"/>
              <a:t> |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D8817-26D1-E34C-9E56-49927E3D85D7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|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149E7-9407-884F-BF7B-5A8157DFD1D4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402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choos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WAPA logo">
            <a:extLst>
              <a:ext uri="{FF2B5EF4-FFF2-40B4-BE49-F238E27FC236}">
                <a16:creationId xmlns:a16="http://schemas.microsoft.com/office/drawing/2014/main" id="{10D788A9-3E65-C741-A2B5-6B00603408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EFA0E2-DBF0-4D1E-9683-4EF88F7F1D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7322574" cy="792880"/>
          </a:xfrm>
        </p:spPr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</a:lstStyle>
          <a:p>
            <a:r>
              <a:rPr lang="en-US"/>
              <a:t>Agenda (one line)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97A2AB-5E51-4FD5-B9B0-28CC6EB7EA53}"/>
              </a:ext>
            </a:extLst>
          </p:cNvPr>
          <p:cNvSpPr/>
          <p:nvPr userDrawn="1"/>
        </p:nvSpPr>
        <p:spPr>
          <a:xfrm>
            <a:off x="7001301" y="0"/>
            <a:ext cx="519069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447C"/>
              </a:solidFill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8225AB1-B6B0-0144-9C1B-011004D152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385299"/>
            <a:ext cx="2622755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49FBC7B6-41A3-BF48-9542-3F659AF4E3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15528" y="1385299"/>
            <a:ext cx="4645246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Agenda 1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916BDF5D-5584-394A-9427-C466EE1EE9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1972421"/>
            <a:ext cx="2622755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DEB27F00-7F15-7041-BD89-3F00590C892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15528" y="1972421"/>
            <a:ext cx="4645246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Agenda 2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6CF0D92D-50C7-7946-B069-4CA29506E74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200" y="2579917"/>
            <a:ext cx="2622755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D1F5F9AC-678D-1A44-9874-689F1AC41A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15528" y="2579917"/>
            <a:ext cx="4645246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Agenda 3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C211C807-D3E3-A94C-A56D-881CA9169E8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8200" y="3181965"/>
            <a:ext cx="2622755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8355A274-F45B-9949-8F9A-8F99185CE8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15528" y="3181965"/>
            <a:ext cx="4645246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Agenda 4</a:t>
            </a:r>
          </a:p>
        </p:txBody>
      </p:sp>
      <p:sp>
        <p:nvSpPr>
          <p:cNvPr id="29" name="Text Placeholder 20">
            <a:extLst>
              <a:ext uri="{FF2B5EF4-FFF2-40B4-BE49-F238E27FC236}">
                <a16:creationId xmlns:a16="http://schemas.microsoft.com/office/drawing/2014/main" id="{5E6D66EA-FEDF-7542-AD73-A199682D2DD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8200" y="3784013"/>
            <a:ext cx="2622755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E733535B-D409-5A4A-9DFA-15EEB295C23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15528" y="3784013"/>
            <a:ext cx="4645246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Agenda 5</a:t>
            </a:r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AC8962B1-63A2-BE4E-AB11-B893EE34EE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8200" y="4376583"/>
            <a:ext cx="2622755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32" name="Text Placeholder 20">
            <a:extLst>
              <a:ext uri="{FF2B5EF4-FFF2-40B4-BE49-F238E27FC236}">
                <a16:creationId xmlns:a16="http://schemas.microsoft.com/office/drawing/2014/main" id="{8691FF3B-BBF4-154E-9E25-2A0641154A6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15528" y="4376583"/>
            <a:ext cx="4645246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Agenda 6</a:t>
            </a:r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BB5CCC54-D4BE-7948-80B4-E820645F4C8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8200" y="4978916"/>
            <a:ext cx="2622755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34" name="Text Placeholder 20">
            <a:extLst>
              <a:ext uri="{FF2B5EF4-FFF2-40B4-BE49-F238E27FC236}">
                <a16:creationId xmlns:a16="http://schemas.microsoft.com/office/drawing/2014/main" id="{2604BE7F-48C3-7340-A29A-5559A002BEC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515528" y="4978916"/>
            <a:ext cx="4645246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Agenda 7</a:t>
            </a:r>
          </a:p>
        </p:txBody>
      </p:sp>
      <p:sp>
        <p:nvSpPr>
          <p:cNvPr id="35" name="Text Placeholder 20">
            <a:extLst>
              <a:ext uri="{FF2B5EF4-FFF2-40B4-BE49-F238E27FC236}">
                <a16:creationId xmlns:a16="http://schemas.microsoft.com/office/drawing/2014/main" id="{D4A95717-5B85-EB49-80F0-DAEDCC55631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8200" y="5563659"/>
            <a:ext cx="2622755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36" name="Text Placeholder 20">
            <a:extLst>
              <a:ext uri="{FF2B5EF4-FFF2-40B4-BE49-F238E27FC236}">
                <a16:creationId xmlns:a16="http://schemas.microsoft.com/office/drawing/2014/main" id="{916A731A-07E9-114E-B685-834B0D20CDD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515528" y="5563659"/>
            <a:ext cx="4645246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Agenda 8</a:t>
            </a:r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3530A55B-25D5-914E-96C0-DEF72EED8E38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720541" y="0"/>
            <a:ext cx="3471459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A459A4-ACFA-BE48-A517-A38CD7162F5E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2EA7C11-4B40-E443-A2DB-1B93DB4E5E54}" type="datetime5">
              <a:rPr lang="en-US" smtClean="0"/>
              <a:pPr/>
              <a:t>8-Dec-23</a:t>
            </a:fld>
            <a:r>
              <a:rPr lang="en-US"/>
              <a:t> |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45B054-3AB1-C148-8761-EA6AF3715711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|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D0B1E5-11A2-304F-971B-DF30718F1124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3008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servicer territory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APA logo">
            <a:extLst>
              <a:ext uri="{FF2B5EF4-FFF2-40B4-BE49-F238E27FC236}">
                <a16:creationId xmlns:a16="http://schemas.microsoft.com/office/drawing/2014/main" id="{66ECD084-8547-DB44-99DD-4242F1DBA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E1B2C-84F7-430A-A934-0CBFA024F54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447C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27FEE5A-10EE-C347-A6FE-28D6BB59DB2C}"/>
              </a:ext>
            </a:extLst>
          </p:cNvPr>
          <p:cNvSpPr txBox="1">
            <a:spLocks/>
          </p:cNvSpPr>
          <p:nvPr userDrawn="1"/>
        </p:nvSpPr>
        <p:spPr>
          <a:xfrm>
            <a:off x="839787" y="390696"/>
            <a:ext cx="3932237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447C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Customer service </a:t>
            </a:r>
            <a:br>
              <a:rPr lang="en-US"/>
            </a:br>
            <a:r>
              <a:rPr lang="en-US"/>
              <a:t>territory map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8B7B97-2985-C340-BE8F-B1F477F6D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A7C11-4B40-E443-A2DB-1B93DB4E5E54}" type="datetime5">
              <a:rPr lang="en-US" smtClean="0"/>
              <a:t>8-Dec-23</a:t>
            </a:fld>
            <a:r>
              <a:rPr lang="en-US"/>
              <a:t> |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89B70F-C1C7-CE47-A340-35CF09122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|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EF78D5-1423-FF43-8FE3-B23204171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ervice territory map broken down by region. Regions include, Upper Great Plains, Rocky Mountain, Colorado River Storage Project Management Center, Desert Southwest and Sierra Nevada.">
            <a:extLst>
              <a:ext uri="{FF2B5EF4-FFF2-40B4-BE49-F238E27FC236}">
                <a16:creationId xmlns:a16="http://schemas.microsoft.com/office/drawing/2014/main" id="{7EB3BAAD-C874-5843-855E-5981E17EC6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331" y="257276"/>
            <a:ext cx="6210869" cy="589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803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APA logo">
            <a:extLst>
              <a:ext uri="{FF2B5EF4-FFF2-40B4-BE49-F238E27FC236}">
                <a16:creationId xmlns:a16="http://schemas.microsoft.com/office/drawing/2014/main" id="{3D93DE8E-DD4C-F344-A346-4353785637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pic>
        <p:nvPicPr>
          <p:cNvPr id="4" name="Picture 3" descr="Diagram showing hydroelectric power distribution beginning at a hydroelectric dam, power flows to a switchyard then transmission towers to a distribution substation to homes and business through smaller transmission lines.">
            <a:extLst>
              <a:ext uri="{FF2B5EF4-FFF2-40B4-BE49-F238E27FC236}">
                <a16:creationId xmlns:a16="http://schemas.microsoft.com/office/drawing/2014/main" id="{8A8C6124-0187-3841-AF5A-DDDC0A8DC5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468" y="1652732"/>
            <a:ext cx="10791063" cy="43925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EEDF17-67DA-8649-B470-12BF170A0666}"/>
              </a:ext>
            </a:extLst>
          </p:cNvPr>
          <p:cNvSpPr txBox="1"/>
          <p:nvPr userDrawn="1"/>
        </p:nvSpPr>
        <p:spPr>
          <a:xfrm>
            <a:off x="766647" y="582706"/>
            <a:ext cx="104213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Hydroelectric power distribution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E3C9A1-CC90-7640-A2D9-025AE45BE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A7C11-4B40-E443-A2DB-1B93DB4E5E54}" type="datetime5">
              <a:rPr lang="en-US" smtClean="0"/>
              <a:t>8-Dec-23</a:t>
            </a:fld>
            <a:r>
              <a:rPr lang="en-US"/>
              <a:t> |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9A1E76-F8EE-4540-A17E-875A710A3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|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39EF09-E0C9-B144-B6B6-304B34535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5089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ydroelectric power distrib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APA logo">
            <a:extLst>
              <a:ext uri="{FF2B5EF4-FFF2-40B4-BE49-F238E27FC236}">
                <a16:creationId xmlns:a16="http://schemas.microsoft.com/office/drawing/2014/main" id="{66ECD084-8547-DB44-99DD-4242F1DBA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E1B2C-84F7-430A-A934-0CBFA024F54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447C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27FEE5A-10EE-C347-A6FE-28D6BB59DB2C}"/>
              </a:ext>
            </a:extLst>
          </p:cNvPr>
          <p:cNvSpPr txBox="1">
            <a:spLocks/>
          </p:cNvSpPr>
          <p:nvPr userDrawn="1"/>
        </p:nvSpPr>
        <p:spPr>
          <a:xfrm>
            <a:off x="839787" y="390696"/>
            <a:ext cx="3932237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447C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Three lines of business</a:t>
            </a:r>
          </a:p>
        </p:txBody>
      </p:sp>
      <p:pic>
        <p:nvPicPr>
          <p:cNvPr id="13" name="Picture 12" descr="Graphic showing three lines of business: Federal Hydropower, Transmission System and Service and Transmission Infrastructure Program.">
            <a:extLst>
              <a:ext uri="{FF2B5EF4-FFF2-40B4-BE49-F238E27FC236}">
                <a16:creationId xmlns:a16="http://schemas.microsoft.com/office/drawing/2014/main" id="{2974EBC0-951B-0F4E-87CB-1F39297574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" b="1398"/>
          <a:stretch/>
        </p:blipFill>
        <p:spPr>
          <a:xfrm>
            <a:off x="5048783" y="1294646"/>
            <a:ext cx="6903620" cy="4834772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DDE64C-2F73-0143-9558-70CEB9F98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A7C11-4B40-E443-A2DB-1B93DB4E5E54}" type="datetime5">
              <a:rPr lang="en-US" smtClean="0"/>
              <a:t>8-Dec-23</a:t>
            </a:fld>
            <a:r>
              <a:rPr lang="en-US"/>
              <a:t> |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AB269C-D0EA-3142-954D-57C82A0C1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|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06E49C-064E-8F4E-BA04-FEE4224EF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052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Slide - Switchy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hoto showing a transmission switchyard">
            <a:extLst>
              <a:ext uri="{FF2B5EF4-FFF2-40B4-BE49-F238E27FC236}">
                <a16:creationId xmlns:a16="http://schemas.microsoft.com/office/drawing/2014/main" id="{9D91915C-C196-43AA-9CC7-B17C0E8736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2" r="25535"/>
          <a:stretch/>
        </p:blipFill>
        <p:spPr>
          <a:xfrm>
            <a:off x="7879308" y="-16552"/>
            <a:ext cx="4319227" cy="6881376"/>
          </a:xfrm>
          <a:custGeom>
            <a:avLst/>
            <a:gdLst>
              <a:gd name="connsiteX0" fmla="*/ 1092451 w 4319227"/>
              <a:gd name="connsiteY0" fmla="*/ 0 h 6881376"/>
              <a:gd name="connsiteX1" fmla="*/ 4319131 w 4319227"/>
              <a:gd name="connsiteY1" fmla="*/ 1 h 6881376"/>
              <a:gd name="connsiteX2" fmla="*/ 4312693 w 4319227"/>
              <a:gd name="connsiteY2" fmla="*/ 6881376 h 6881376"/>
              <a:gd name="connsiteX3" fmla="*/ 0 w 4319227"/>
              <a:gd name="connsiteY3" fmla="*/ 6881376 h 6881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227" h="6881376">
                <a:moveTo>
                  <a:pt x="1092451" y="0"/>
                </a:moveTo>
                <a:lnTo>
                  <a:pt x="4319131" y="1"/>
                </a:lnTo>
                <a:cubicBezTo>
                  <a:pt x="4320228" y="2290550"/>
                  <a:pt x="4311596" y="4590827"/>
                  <a:pt x="4312693" y="6881376"/>
                </a:cubicBezTo>
                <a:lnTo>
                  <a:pt x="0" y="6881376"/>
                </a:lnTo>
                <a:close/>
              </a:path>
            </a:pathLst>
          </a:cu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610EB8F2-660D-4931-A6BB-B74F8FE0B9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0080" y="3602038"/>
            <a:ext cx="7498080" cy="1655762"/>
          </a:xfrm>
        </p:spPr>
        <p:txBody>
          <a:bodyPr/>
          <a:lstStyle>
            <a:lvl1pPr marL="0" indent="0" algn="ctr">
              <a:buNone/>
              <a:defRPr lang="en-US">
                <a:solidFill>
                  <a:srgbClr val="00447C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section break subtitle</a:t>
            </a:r>
          </a:p>
        </p:txBody>
      </p:sp>
      <p:pic>
        <p:nvPicPr>
          <p:cNvPr id="9" name="Picture 8" descr="WAPA logo">
            <a:extLst>
              <a:ext uri="{FF2B5EF4-FFF2-40B4-BE49-F238E27FC236}">
                <a16:creationId xmlns:a16="http://schemas.microsoft.com/office/drawing/2014/main" id="{B0F832A6-8FF7-E046-8B20-046E67CA1F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681E8EB-F8F7-5645-931E-667A75AFBE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9763" y="1050925"/>
            <a:ext cx="7497762" cy="2387600"/>
          </a:xfrm>
        </p:spPr>
        <p:txBody>
          <a:bodyPr anchor="b">
            <a:normAutofit/>
          </a:bodyPr>
          <a:lstStyle>
            <a:lvl1pPr marL="0" indent="0" algn="ctr">
              <a:buFontTx/>
              <a:buNone/>
              <a:defRPr sz="6000"/>
            </a:lvl1pPr>
          </a:lstStyle>
          <a:p>
            <a:pPr lvl="0"/>
            <a:r>
              <a:rPr lang="en-US"/>
              <a:t>Click to edit section break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066F67-C9C9-CE43-9DC4-5423671546A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2EA7C11-4B40-E443-A2DB-1B93DB4E5E54}" type="datetime5">
              <a:rPr lang="en-US" smtClean="0"/>
              <a:pPr/>
              <a:t>8-Dec-23</a:t>
            </a:fld>
            <a:r>
              <a:rPr lang="en-US"/>
              <a:t> |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30C9B1-3DAB-8045-9B6B-433B2905F7C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|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7F5B7B-E6A5-5D41-8A54-BC60870BD2E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9870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choos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D35A6567-7B45-4CCA-835C-8ABECF6A32F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897504" y="0"/>
            <a:ext cx="4319517" cy="6885295"/>
          </a:xfrm>
          <a:custGeom>
            <a:avLst/>
            <a:gdLst>
              <a:gd name="connsiteX0" fmla="*/ 0 w 4267200"/>
              <a:gd name="connsiteY0" fmla="*/ 6858000 h 6858000"/>
              <a:gd name="connsiteX1" fmla="*/ 1066800 w 4267200"/>
              <a:gd name="connsiteY1" fmla="*/ 0 h 6858000"/>
              <a:gd name="connsiteX2" fmla="*/ 4267200 w 4267200"/>
              <a:gd name="connsiteY2" fmla="*/ 0 h 6858000"/>
              <a:gd name="connsiteX3" fmla="*/ 3200400 w 4267200"/>
              <a:gd name="connsiteY3" fmla="*/ 6858000 h 6858000"/>
              <a:gd name="connsiteX4" fmla="*/ 0 w 4267200"/>
              <a:gd name="connsiteY4" fmla="*/ 6858000 h 6858000"/>
              <a:gd name="connsiteX0" fmla="*/ 0 w 4292221"/>
              <a:gd name="connsiteY0" fmla="*/ 6858000 h 6871647"/>
              <a:gd name="connsiteX1" fmla="*/ 1066800 w 4292221"/>
              <a:gd name="connsiteY1" fmla="*/ 0 h 6871647"/>
              <a:gd name="connsiteX2" fmla="*/ 4267200 w 4292221"/>
              <a:gd name="connsiteY2" fmla="*/ 0 h 6871647"/>
              <a:gd name="connsiteX3" fmla="*/ 4292221 w 4292221"/>
              <a:gd name="connsiteY3" fmla="*/ 6871647 h 6871647"/>
              <a:gd name="connsiteX4" fmla="*/ 0 w 4292221"/>
              <a:gd name="connsiteY4" fmla="*/ 6858000 h 6871647"/>
              <a:gd name="connsiteX0" fmla="*/ 0 w 4319517"/>
              <a:gd name="connsiteY0" fmla="*/ 6885295 h 6885295"/>
              <a:gd name="connsiteX1" fmla="*/ 1094096 w 4319517"/>
              <a:gd name="connsiteY1" fmla="*/ 0 h 6885295"/>
              <a:gd name="connsiteX2" fmla="*/ 4294496 w 4319517"/>
              <a:gd name="connsiteY2" fmla="*/ 0 h 6885295"/>
              <a:gd name="connsiteX3" fmla="*/ 4319517 w 4319517"/>
              <a:gd name="connsiteY3" fmla="*/ 6871647 h 6885295"/>
              <a:gd name="connsiteX4" fmla="*/ 0 w 4319517"/>
              <a:gd name="connsiteY4" fmla="*/ 6885295 h 6885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9517" h="6885295">
                <a:moveTo>
                  <a:pt x="0" y="6885295"/>
                </a:moveTo>
                <a:lnTo>
                  <a:pt x="1094096" y="0"/>
                </a:lnTo>
                <a:lnTo>
                  <a:pt x="4294496" y="0"/>
                </a:lnTo>
                <a:cubicBezTo>
                  <a:pt x="4302836" y="2290549"/>
                  <a:pt x="4311177" y="4581098"/>
                  <a:pt x="4319517" y="6871647"/>
                </a:cubicBezTo>
                <a:lnTo>
                  <a:pt x="0" y="6885295"/>
                </a:lnTo>
                <a:close/>
              </a:path>
            </a:pathLst>
          </a:custGeom>
          <a:noFill/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0EB8F2-660D-4931-A6BB-B74F8FE0B9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0080" y="3602038"/>
            <a:ext cx="7498080" cy="1655762"/>
          </a:xfrm>
        </p:spPr>
        <p:txBody>
          <a:bodyPr/>
          <a:lstStyle>
            <a:lvl1pPr marL="0" indent="0" algn="ctr">
              <a:buNone/>
              <a:defRPr lang="en-US">
                <a:solidFill>
                  <a:srgbClr val="00447C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section break subtitle</a:t>
            </a:r>
          </a:p>
        </p:txBody>
      </p:sp>
      <p:pic>
        <p:nvPicPr>
          <p:cNvPr id="8" name="Picture 7" descr="WAPA logo">
            <a:extLst>
              <a:ext uri="{FF2B5EF4-FFF2-40B4-BE49-F238E27FC236}">
                <a16:creationId xmlns:a16="http://schemas.microsoft.com/office/drawing/2014/main" id="{777B494E-0AC0-9648-A067-52E8002A5F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4CB4924F-9F87-FA4E-8A94-EAEA4AC9FA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763" y="1050925"/>
            <a:ext cx="7497762" cy="2387600"/>
          </a:xfrm>
        </p:spPr>
        <p:txBody>
          <a:bodyPr anchor="b">
            <a:normAutofit/>
          </a:bodyPr>
          <a:lstStyle>
            <a:lvl1pPr marL="0" indent="0" algn="ctr">
              <a:buFontTx/>
              <a:buNone/>
              <a:defRPr sz="6000"/>
            </a:lvl1pPr>
          </a:lstStyle>
          <a:p>
            <a:pPr lvl="0"/>
            <a:r>
              <a:rPr lang="en-US"/>
              <a:t>Click to edit section break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30CF24-3022-194A-B8E7-A458B84B9BC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2EA7C11-4B40-E443-A2DB-1B93DB4E5E54}" type="datetime5">
              <a:rPr lang="en-US" smtClean="0"/>
              <a:pPr/>
              <a:t>8-Dec-23</a:t>
            </a:fld>
            <a:r>
              <a:rPr lang="en-US"/>
              <a:t> |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960D84-9302-4D47-95C7-417418B21DD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|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AD6199-C721-DE43-948A-ADC6A629B46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4362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 Contact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APA logo">
            <a:extLst>
              <a:ext uri="{FF2B5EF4-FFF2-40B4-BE49-F238E27FC236}">
                <a16:creationId xmlns:a16="http://schemas.microsoft.com/office/drawing/2014/main" id="{313E8026-C0DB-BF4D-A59F-BEBB3C583B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4C4AF36-E93B-C041-9671-D89A1A2594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8800" y="619067"/>
            <a:ext cx="5016500" cy="22098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3600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Email</a:t>
            </a:r>
            <a:br>
              <a:rPr lang="en-US"/>
            </a:br>
            <a:r>
              <a:rPr lang="en-US"/>
              <a:t>Phone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22DA1E-978B-514A-ACDF-9BA7C43A2076}"/>
              </a:ext>
            </a:extLst>
          </p:cNvPr>
          <p:cNvSpPr txBox="1"/>
          <p:nvPr userDrawn="1"/>
        </p:nvSpPr>
        <p:spPr>
          <a:xfrm>
            <a:off x="978593" y="6045281"/>
            <a:ext cx="2088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www.wapa.gov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872B69-1133-3F4F-9174-9B2F16057EC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2EA7C11-4B40-E443-A2DB-1B93DB4E5E54}" type="datetime5">
              <a:rPr lang="en-US" smtClean="0"/>
              <a:pPr/>
              <a:t>8-Dec-23</a:t>
            </a:fld>
            <a:r>
              <a:rPr lang="en-US"/>
              <a:t> |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995E8A-C5B4-4543-8D64-9D612A031FB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|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B7421A-27E0-9A49-9F1E-1C54D15C67B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962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Contact Page with Social Me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APA logo">
            <a:extLst>
              <a:ext uri="{FF2B5EF4-FFF2-40B4-BE49-F238E27FC236}">
                <a16:creationId xmlns:a16="http://schemas.microsoft.com/office/drawing/2014/main" id="{313E8026-C0DB-BF4D-A59F-BEBB3C583B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4C4AF36-E93B-C041-9671-D89A1A2594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8800" y="619067"/>
            <a:ext cx="5016500" cy="22098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3600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Email</a:t>
            </a:r>
            <a:br>
              <a:rPr lang="en-US"/>
            </a:br>
            <a:r>
              <a:rPr lang="en-US"/>
              <a:t>Phone</a:t>
            </a:r>
          </a:p>
        </p:txBody>
      </p:sp>
      <p:pic>
        <p:nvPicPr>
          <p:cNvPr id="7" name="Picture 6" descr="facebook social media icon&#10;">
            <a:extLst>
              <a:ext uri="{FF2B5EF4-FFF2-40B4-BE49-F238E27FC236}">
                <a16:creationId xmlns:a16="http://schemas.microsoft.com/office/drawing/2014/main" id="{DB76A0B2-80E6-A549-8D11-0D38F885CCD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7049" y="5606006"/>
            <a:ext cx="460778" cy="460778"/>
          </a:xfrm>
          <a:prstGeom prst="rect">
            <a:avLst/>
          </a:prstGeom>
        </p:spPr>
      </p:pic>
      <p:pic>
        <p:nvPicPr>
          <p:cNvPr id="11" name="Picture 10" descr="Instagram social media icon&#10;">
            <a:extLst>
              <a:ext uri="{FF2B5EF4-FFF2-40B4-BE49-F238E27FC236}">
                <a16:creationId xmlns:a16="http://schemas.microsoft.com/office/drawing/2014/main" id="{004034D4-7C8A-E742-8B66-4DE06DF06BA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3407" y="5090677"/>
            <a:ext cx="460778" cy="460778"/>
          </a:xfrm>
          <a:prstGeom prst="rect">
            <a:avLst/>
          </a:prstGeom>
        </p:spPr>
      </p:pic>
      <p:pic>
        <p:nvPicPr>
          <p:cNvPr id="16" name="Picture 15" descr="YouTube social media icon&#10;">
            <a:extLst>
              <a:ext uri="{FF2B5EF4-FFF2-40B4-BE49-F238E27FC236}">
                <a16:creationId xmlns:a16="http://schemas.microsoft.com/office/drawing/2014/main" id="{1A3937C1-C958-5142-93BF-09CE25CDCB6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7049" y="4561520"/>
            <a:ext cx="460778" cy="460778"/>
          </a:xfrm>
          <a:prstGeom prst="rect">
            <a:avLst/>
          </a:prstGeom>
        </p:spPr>
      </p:pic>
      <p:pic>
        <p:nvPicPr>
          <p:cNvPr id="18" name="Picture 17" descr="WAPA Logo&#10;&#10;">
            <a:extLst>
              <a:ext uri="{FF2B5EF4-FFF2-40B4-BE49-F238E27FC236}">
                <a16:creationId xmlns:a16="http://schemas.microsoft.com/office/drawing/2014/main" id="{82B17E7D-2D27-8C43-94D8-7C12DC94C50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1611" y="4575348"/>
            <a:ext cx="472155" cy="472155"/>
          </a:xfrm>
          <a:prstGeom prst="rect">
            <a:avLst/>
          </a:prstGeom>
        </p:spPr>
      </p:pic>
      <p:pic>
        <p:nvPicPr>
          <p:cNvPr id="20" name="Picture 19" descr="Twitter social media icon&#10;&#10;">
            <a:extLst>
              <a:ext uri="{FF2B5EF4-FFF2-40B4-BE49-F238E27FC236}">
                <a16:creationId xmlns:a16="http://schemas.microsoft.com/office/drawing/2014/main" id="{433C50CB-8880-0E45-8F7D-9FAC103BA47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7299" y="5090677"/>
            <a:ext cx="460778" cy="46077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F4D9320-0BD4-9F4B-9DC9-EA4615C6726A}"/>
              </a:ext>
            </a:extLst>
          </p:cNvPr>
          <p:cNvSpPr txBox="1"/>
          <p:nvPr userDrawn="1"/>
        </p:nvSpPr>
        <p:spPr>
          <a:xfrm>
            <a:off x="2679589" y="4583387"/>
            <a:ext cx="1769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err="1">
                <a:solidFill>
                  <a:schemeClr val="bg1"/>
                </a:solidFill>
              </a:rPr>
              <a:t>www.wapa.gov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8BA44AB-6CBF-A34D-B953-27DD9F334A4D}"/>
              </a:ext>
            </a:extLst>
          </p:cNvPr>
          <p:cNvSpPr txBox="1"/>
          <p:nvPr userDrawn="1"/>
        </p:nvSpPr>
        <p:spPr>
          <a:xfrm>
            <a:off x="2679589" y="5100661"/>
            <a:ext cx="22594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@</a:t>
            </a:r>
            <a:r>
              <a:rPr lang="en-US" sz="2000" err="1">
                <a:solidFill>
                  <a:schemeClr val="bg1"/>
                </a:solidFill>
              </a:rPr>
              <a:t>westernareapowr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9385C54-9317-D741-BDB7-B858C834FDF6}"/>
              </a:ext>
            </a:extLst>
          </p:cNvPr>
          <p:cNvSpPr txBox="1"/>
          <p:nvPr userDrawn="1"/>
        </p:nvSpPr>
        <p:spPr>
          <a:xfrm>
            <a:off x="2679589" y="5617934"/>
            <a:ext cx="39440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western-area-power-administration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2326B2F-3960-2649-A6B6-ABDA0804D876}"/>
              </a:ext>
            </a:extLst>
          </p:cNvPr>
          <p:cNvSpPr txBox="1"/>
          <p:nvPr userDrawn="1"/>
        </p:nvSpPr>
        <p:spPr>
          <a:xfrm>
            <a:off x="7735483" y="4581400"/>
            <a:ext cx="23427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WesternAreaPower1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D8E41C7-569A-884A-A645-03C7E566D20C}"/>
              </a:ext>
            </a:extLst>
          </p:cNvPr>
          <p:cNvSpPr txBox="1"/>
          <p:nvPr userDrawn="1"/>
        </p:nvSpPr>
        <p:spPr>
          <a:xfrm>
            <a:off x="7735483" y="5096963"/>
            <a:ext cx="21562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err="1">
                <a:solidFill>
                  <a:schemeClr val="bg1"/>
                </a:solidFill>
              </a:rPr>
              <a:t>westernareapower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3C5B4F4-2BEF-5447-A750-C311AC085A04}"/>
              </a:ext>
            </a:extLst>
          </p:cNvPr>
          <p:cNvSpPr txBox="1"/>
          <p:nvPr userDrawn="1"/>
        </p:nvSpPr>
        <p:spPr>
          <a:xfrm>
            <a:off x="7735483" y="5612526"/>
            <a:ext cx="1180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err="1">
                <a:solidFill>
                  <a:schemeClr val="bg1"/>
                </a:solidFill>
              </a:rPr>
              <a:t>wapa.gov</a:t>
            </a:r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30" name="Picture 29" descr="LinkedIn social media icon&#10;">
            <a:extLst>
              <a:ext uri="{FF2B5EF4-FFF2-40B4-BE49-F238E27FC236}">
                <a16:creationId xmlns:a16="http://schemas.microsoft.com/office/drawing/2014/main" id="{87C5FD4D-80C3-DA49-8EF1-B2F8C8F1F68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7299" y="5603869"/>
            <a:ext cx="462915" cy="46291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15E3BE-4202-884C-8622-7322EF5F4E2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2EA7C11-4B40-E443-A2DB-1B93DB4E5E54}" type="datetime5">
              <a:rPr lang="en-US" smtClean="0"/>
              <a:pPr/>
              <a:t>8-Dec-23</a:t>
            </a:fld>
            <a:r>
              <a:rPr lang="en-US"/>
              <a:t> |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B9B9D4-15D5-8747-B79E-E3AAFD99F28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|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C01C85-F30D-FD47-AFC7-4BEE92AEDFE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5201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ransmission Tower Suns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inemen working on a wooden transmission tower against a blue sky">
            <a:extLst>
              <a:ext uri="{FF2B5EF4-FFF2-40B4-BE49-F238E27FC236}">
                <a16:creationId xmlns:a16="http://schemas.microsoft.com/office/drawing/2014/main" id="{68D29BC3-8DC6-4929-BA8A-0A7DE84BB4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8" r="29078"/>
          <a:stretch/>
        </p:blipFill>
        <p:spPr>
          <a:xfrm>
            <a:off x="7879308" y="-16552"/>
            <a:ext cx="4319227" cy="6881376"/>
          </a:xfrm>
          <a:custGeom>
            <a:avLst/>
            <a:gdLst>
              <a:gd name="connsiteX0" fmla="*/ 1092451 w 4319227"/>
              <a:gd name="connsiteY0" fmla="*/ 0 h 6881376"/>
              <a:gd name="connsiteX1" fmla="*/ 4319131 w 4319227"/>
              <a:gd name="connsiteY1" fmla="*/ 1 h 6881376"/>
              <a:gd name="connsiteX2" fmla="*/ 4312693 w 4319227"/>
              <a:gd name="connsiteY2" fmla="*/ 6881376 h 6881376"/>
              <a:gd name="connsiteX3" fmla="*/ 0 w 4319227"/>
              <a:gd name="connsiteY3" fmla="*/ 6881376 h 6881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227" h="6881376">
                <a:moveTo>
                  <a:pt x="1092451" y="0"/>
                </a:moveTo>
                <a:lnTo>
                  <a:pt x="4319131" y="1"/>
                </a:lnTo>
                <a:cubicBezTo>
                  <a:pt x="4320228" y="2290550"/>
                  <a:pt x="4311596" y="4590827"/>
                  <a:pt x="4312693" y="6881376"/>
                </a:cubicBezTo>
                <a:lnTo>
                  <a:pt x="0" y="6881376"/>
                </a:lnTo>
                <a:close/>
              </a:path>
            </a:pathLst>
          </a:custGeom>
        </p:spPr>
      </p:pic>
      <p:pic>
        <p:nvPicPr>
          <p:cNvPr id="8" name="Picture 7" descr="WAPA Logo with Western Area Power Administration to the right of logo that includes a lightning bolt.">
            <a:extLst>
              <a:ext uri="{FF2B5EF4-FFF2-40B4-BE49-F238E27FC236}">
                <a16:creationId xmlns:a16="http://schemas.microsoft.com/office/drawing/2014/main" id="{73038AE4-26B6-4340-A93A-1A7BE5715A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" y="313916"/>
            <a:ext cx="2743200" cy="57476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F6FA347-E435-C242-9854-ACF2576E88E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519396"/>
            <a:ext cx="7498080" cy="1909604"/>
          </a:xfrm>
        </p:spPr>
        <p:txBody>
          <a:bodyPr anchor="b"/>
          <a:lstStyle>
            <a:lvl1pPr algn="ctr">
              <a:defRPr sz="6000">
                <a:solidFill>
                  <a:srgbClr val="00447C"/>
                </a:solidFill>
                <a:latin typeface="+mn-lt"/>
              </a:defRPr>
            </a:lvl1pPr>
          </a:lstStyle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D4160AB8-6A87-E149-8715-21080200504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0080" y="3501386"/>
            <a:ext cx="7498080" cy="1035104"/>
          </a:xfrm>
        </p:spPr>
        <p:txBody>
          <a:bodyPr/>
          <a:lstStyle>
            <a:lvl1pPr marL="0" indent="0" algn="ctr">
              <a:buNone/>
              <a:defRPr lang="en-US">
                <a:solidFill>
                  <a:srgbClr val="00447C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9EB38AB0-E9A8-0649-B411-916CE75E58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763" y="4633913"/>
            <a:ext cx="7497762" cy="1749132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b="0" i="0" smtClean="0">
                <a:solidFill>
                  <a:srgbClr val="4F89BD"/>
                </a:solidFill>
                <a:effectLst/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Name [of person presenting]</a:t>
            </a:r>
            <a:br>
              <a:rPr lang="en-US"/>
            </a:br>
            <a:r>
              <a:rPr lang="en-US"/>
              <a:t>Delivered to [insert group delivered to]</a:t>
            </a:r>
            <a:br>
              <a:rPr lang="en-US"/>
            </a:br>
            <a:r>
              <a:rPr lang="en-US" b="0" i="0">
                <a:effectLst/>
                <a:latin typeface="+mn-lt"/>
              </a:rPr>
              <a:t>Dec. 9, 2021</a:t>
            </a:r>
            <a:endParaRPr lang="en-US" b="0" i="0"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000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ransmission Tower St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transmission tower with storm clouds in the background.">
            <a:extLst>
              <a:ext uri="{FF2B5EF4-FFF2-40B4-BE49-F238E27FC236}">
                <a16:creationId xmlns:a16="http://schemas.microsoft.com/office/drawing/2014/main" id="{5E49E1C0-236E-4551-B5AD-EF481FF7F2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38" r="14020"/>
          <a:stretch/>
        </p:blipFill>
        <p:spPr>
          <a:xfrm>
            <a:off x="7879308" y="-16552"/>
            <a:ext cx="4319227" cy="6881376"/>
          </a:xfrm>
          <a:custGeom>
            <a:avLst/>
            <a:gdLst>
              <a:gd name="connsiteX0" fmla="*/ 1092451 w 4319227"/>
              <a:gd name="connsiteY0" fmla="*/ 0 h 6881376"/>
              <a:gd name="connsiteX1" fmla="*/ 4319131 w 4319227"/>
              <a:gd name="connsiteY1" fmla="*/ 1 h 6881376"/>
              <a:gd name="connsiteX2" fmla="*/ 4312693 w 4319227"/>
              <a:gd name="connsiteY2" fmla="*/ 6881376 h 6881376"/>
              <a:gd name="connsiteX3" fmla="*/ 0 w 4319227"/>
              <a:gd name="connsiteY3" fmla="*/ 6881376 h 6881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227" h="6881376">
                <a:moveTo>
                  <a:pt x="1092451" y="0"/>
                </a:moveTo>
                <a:lnTo>
                  <a:pt x="4319131" y="1"/>
                </a:lnTo>
                <a:cubicBezTo>
                  <a:pt x="4320228" y="2290550"/>
                  <a:pt x="4311596" y="4590827"/>
                  <a:pt x="4312693" y="6881376"/>
                </a:cubicBezTo>
                <a:lnTo>
                  <a:pt x="0" y="6881376"/>
                </a:lnTo>
                <a:close/>
              </a:path>
            </a:pathLst>
          </a:custGeom>
        </p:spPr>
      </p:pic>
      <p:pic>
        <p:nvPicPr>
          <p:cNvPr id="8" name="Picture 7" descr="WAPA Logo with Western Area Power Administration to the right of logo that includes a lightning bolt.">
            <a:extLst>
              <a:ext uri="{FF2B5EF4-FFF2-40B4-BE49-F238E27FC236}">
                <a16:creationId xmlns:a16="http://schemas.microsoft.com/office/drawing/2014/main" id="{F5EC89FD-5F9E-D441-969F-B3ECE20979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" y="313916"/>
            <a:ext cx="2743200" cy="57476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D3955D2-A41A-4E4D-91AB-DF722B5BCA1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519396"/>
            <a:ext cx="7498080" cy="1909604"/>
          </a:xfrm>
        </p:spPr>
        <p:txBody>
          <a:bodyPr anchor="b"/>
          <a:lstStyle>
            <a:lvl1pPr algn="ctr">
              <a:defRPr sz="6000">
                <a:solidFill>
                  <a:srgbClr val="00447C"/>
                </a:solidFill>
                <a:latin typeface="+mn-lt"/>
              </a:defRPr>
            </a:lvl1pPr>
          </a:lstStyle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3066252F-D394-5648-9FB0-5432485E443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0080" y="3501386"/>
            <a:ext cx="7498080" cy="1035104"/>
          </a:xfrm>
        </p:spPr>
        <p:txBody>
          <a:bodyPr/>
          <a:lstStyle>
            <a:lvl1pPr marL="0" indent="0" algn="ctr">
              <a:buNone/>
              <a:defRPr lang="en-US">
                <a:solidFill>
                  <a:srgbClr val="00447C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0DD10C23-AC53-1047-9252-0F68800F79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763" y="4633913"/>
            <a:ext cx="7497762" cy="1784642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b="0" i="0" smtClean="0">
                <a:solidFill>
                  <a:srgbClr val="4F89BD"/>
                </a:solidFill>
                <a:effectLst/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Name [of person presenting]</a:t>
            </a:r>
            <a:br>
              <a:rPr lang="en-US"/>
            </a:br>
            <a:r>
              <a:rPr lang="en-US"/>
              <a:t>Delivered to [insert group delivered to]</a:t>
            </a:r>
            <a:br>
              <a:rPr lang="en-US"/>
            </a:br>
            <a:r>
              <a:rPr lang="en-US" b="0" i="0">
                <a:effectLst/>
                <a:latin typeface="+mn-lt"/>
              </a:rPr>
              <a:t>Dec. 9, 2021</a:t>
            </a:r>
            <a:endParaRPr lang="en-US" b="0" i="0"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4147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Add your ow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D35A6567-7B45-4CCA-835C-8ABECF6A32F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897504" y="0"/>
            <a:ext cx="4319517" cy="6885295"/>
          </a:xfrm>
          <a:custGeom>
            <a:avLst/>
            <a:gdLst>
              <a:gd name="connsiteX0" fmla="*/ 0 w 4267200"/>
              <a:gd name="connsiteY0" fmla="*/ 6858000 h 6858000"/>
              <a:gd name="connsiteX1" fmla="*/ 1066800 w 4267200"/>
              <a:gd name="connsiteY1" fmla="*/ 0 h 6858000"/>
              <a:gd name="connsiteX2" fmla="*/ 4267200 w 4267200"/>
              <a:gd name="connsiteY2" fmla="*/ 0 h 6858000"/>
              <a:gd name="connsiteX3" fmla="*/ 3200400 w 4267200"/>
              <a:gd name="connsiteY3" fmla="*/ 6858000 h 6858000"/>
              <a:gd name="connsiteX4" fmla="*/ 0 w 4267200"/>
              <a:gd name="connsiteY4" fmla="*/ 6858000 h 6858000"/>
              <a:gd name="connsiteX0" fmla="*/ 0 w 4292221"/>
              <a:gd name="connsiteY0" fmla="*/ 6858000 h 6871647"/>
              <a:gd name="connsiteX1" fmla="*/ 1066800 w 4292221"/>
              <a:gd name="connsiteY1" fmla="*/ 0 h 6871647"/>
              <a:gd name="connsiteX2" fmla="*/ 4267200 w 4292221"/>
              <a:gd name="connsiteY2" fmla="*/ 0 h 6871647"/>
              <a:gd name="connsiteX3" fmla="*/ 4292221 w 4292221"/>
              <a:gd name="connsiteY3" fmla="*/ 6871647 h 6871647"/>
              <a:gd name="connsiteX4" fmla="*/ 0 w 4292221"/>
              <a:gd name="connsiteY4" fmla="*/ 6858000 h 6871647"/>
              <a:gd name="connsiteX0" fmla="*/ 0 w 4319517"/>
              <a:gd name="connsiteY0" fmla="*/ 6885295 h 6885295"/>
              <a:gd name="connsiteX1" fmla="*/ 1094096 w 4319517"/>
              <a:gd name="connsiteY1" fmla="*/ 0 h 6885295"/>
              <a:gd name="connsiteX2" fmla="*/ 4294496 w 4319517"/>
              <a:gd name="connsiteY2" fmla="*/ 0 h 6885295"/>
              <a:gd name="connsiteX3" fmla="*/ 4319517 w 4319517"/>
              <a:gd name="connsiteY3" fmla="*/ 6871647 h 6885295"/>
              <a:gd name="connsiteX4" fmla="*/ 0 w 4319517"/>
              <a:gd name="connsiteY4" fmla="*/ 6885295 h 6885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9517" h="6885295">
                <a:moveTo>
                  <a:pt x="0" y="6885295"/>
                </a:moveTo>
                <a:lnTo>
                  <a:pt x="1094096" y="0"/>
                </a:lnTo>
                <a:lnTo>
                  <a:pt x="4294496" y="0"/>
                </a:lnTo>
                <a:cubicBezTo>
                  <a:pt x="4302836" y="2290549"/>
                  <a:pt x="4311177" y="4581098"/>
                  <a:pt x="4319517" y="6871647"/>
                </a:cubicBezTo>
                <a:lnTo>
                  <a:pt x="0" y="6885295"/>
                </a:lnTo>
                <a:close/>
              </a:path>
            </a:pathLst>
          </a:custGeom>
          <a:noFill/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6F6908-7D79-4C32-BD90-175E208F65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519396"/>
            <a:ext cx="7498080" cy="1909604"/>
          </a:xfrm>
        </p:spPr>
        <p:txBody>
          <a:bodyPr anchor="b"/>
          <a:lstStyle>
            <a:lvl1pPr algn="ctr">
              <a:defRPr sz="6000">
                <a:solidFill>
                  <a:srgbClr val="00447C"/>
                </a:solidFill>
                <a:latin typeface="+mn-lt"/>
              </a:defRPr>
            </a:lvl1pPr>
          </a:lstStyle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0EB8F2-660D-4931-A6BB-B74F8FE0B9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0080" y="3501386"/>
            <a:ext cx="7498080" cy="1035104"/>
          </a:xfrm>
        </p:spPr>
        <p:txBody>
          <a:bodyPr/>
          <a:lstStyle>
            <a:lvl1pPr marL="0" indent="0" algn="ctr">
              <a:buNone/>
              <a:defRPr lang="en-US">
                <a:solidFill>
                  <a:srgbClr val="00447C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pic>
        <p:nvPicPr>
          <p:cNvPr id="8" name="Picture 7" descr="WAPA Logo with Western Area Power Administration to the right of logo that includes a lightning bolt.">
            <a:extLst>
              <a:ext uri="{FF2B5EF4-FFF2-40B4-BE49-F238E27FC236}">
                <a16:creationId xmlns:a16="http://schemas.microsoft.com/office/drawing/2014/main" id="{3D125402-C4CD-9D40-B401-B26E379384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" y="313916"/>
            <a:ext cx="2743200" cy="574766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7C92E31-4B62-D441-B844-4462327992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763" y="4633913"/>
            <a:ext cx="7497762" cy="1722499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b="0" i="0" smtClean="0">
                <a:solidFill>
                  <a:srgbClr val="4F89BD"/>
                </a:solidFill>
                <a:effectLst/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Name [of person presenting]</a:t>
            </a:r>
            <a:br>
              <a:rPr lang="en-US"/>
            </a:br>
            <a:r>
              <a:rPr lang="en-US"/>
              <a:t>Delivered to [insert group delivered to]</a:t>
            </a:r>
            <a:br>
              <a:rPr lang="en-US"/>
            </a:br>
            <a:r>
              <a:rPr lang="en-US" b="0" i="0">
                <a:effectLst/>
                <a:latin typeface="+mn-lt"/>
              </a:rPr>
              <a:t>Dec. 9, 2021</a:t>
            </a:r>
            <a:endParaRPr lang="en-US" b="0" i="0"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5829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len Canyon D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oover Dam and power plant as seen from the bypass bridge downstream of the dam.">
            <a:extLst>
              <a:ext uri="{FF2B5EF4-FFF2-40B4-BE49-F238E27FC236}">
                <a16:creationId xmlns:a16="http://schemas.microsoft.com/office/drawing/2014/main" id="{9D91915C-C196-43AA-9CC7-B17C0E8736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" r="1795"/>
          <a:stretch/>
        </p:blipFill>
        <p:spPr>
          <a:xfrm>
            <a:off x="7879308" y="-16552"/>
            <a:ext cx="4319227" cy="6881376"/>
          </a:xfrm>
          <a:custGeom>
            <a:avLst/>
            <a:gdLst>
              <a:gd name="connsiteX0" fmla="*/ 1092451 w 4319227"/>
              <a:gd name="connsiteY0" fmla="*/ 0 h 6881376"/>
              <a:gd name="connsiteX1" fmla="*/ 4319131 w 4319227"/>
              <a:gd name="connsiteY1" fmla="*/ 1 h 6881376"/>
              <a:gd name="connsiteX2" fmla="*/ 4312693 w 4319227"/>
              <a:gd name="connsiteY2" fmla="*/ 6881376 h 6881376"/>
              <a:gd name="connsiteX3" fmla="*/ 0 w 4319227"/>
              <a:gd name="connsiteY3" fmla="*/ 6881376 h 6881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227" h="6881376">
                <a:moveTo>
                  <a:pt x="1092451" y="0"/>
                </a:moveTo>
                <a:lnTo>
                  <a:pt x="4319131" y="1"/>
                </a:lnTo>
                <a:cubicBezTo>
                  <a:pt x="4320228" y="2290550"/>
                  <a:pt x="4311596" y="4590827"/>
                  <a:pt x="4312693" y="6881376"/>
                </a:cubicBezTo>
                <a:lnTo>
                  <a:pt x="0" y="6881376"/>
                </a:lnTo>
                <a:close/>
              </a:path>
            </a:pathLst>
          </a:custGeom>
        </p:spPr>
      </p:pic>
      <p:pic>
        <p:nvPicPr>
          <p:cNvPr id="9" name="Picture 8" descr="WAPA Logo with Western Area Power Administration to the right of logo that includes a lightning bolt.">
            <a:extLst>
              <a:ext uri="{FF2B5EF4-FFF2-40B4-BE49-F238E27FC236}">
                <a16:creationId xmlns:a16="http://schemas.microsoft.com/office/drawing/2014/main" id="{0FFD82B1-C75F-6C4B-ABD3-0E08601A06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" y="313916"/>
            <a:ext cx="2743200" cy="57476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906FCB7-9935-D644-98FF-2C7E9B86C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519396"/>
            <a:ext cx="7498080" cy="1909604"/>
          </a:xfrm>
        </p:spPr>
        <p:txBody>
          <a:bodyPr anchor="b"/>
          <a:lstStyle>
            <a:lvl1pPr algn="ctr">
              <a:defRPr sz="6000">
                <a:solidFill>
                  <a:srgbClr val="00447C"/>
                </a:solidFill>
                <a:latin typeface="+mn-lt"/>
              </a:defRPr>
            </a:lvl1pPr>
          </a:lstStyle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81E60583-71F8-8840-AA89-2D9EED6FDD7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0080" y="3501386"/>
            <a:ext cx="7498080" cy="1035104"/>
          </a:xfrm>
        </p:spPr>
        <p:txBody>
          <a:bodyPr/>
          <a:lstStyle>
            <a:lvl1pPr marL="0" indent="0" algn="ctr">
              <a:buNone/>
              <a:defRPr lang="en-US">
                <a:solidFill>
                  <a:srgbClr val="00447C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2636DEFA-58C5-3A4E-BC2E-31D067A0F5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763" y="4633913"/>
            <a:ext cx="7497762" cy="1651477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b="0" i="0" smtClean="0">
                <a:solidFill>
                  <a:srgbClr val="4F89BD"/>
                </a:solidFill>
                <a:effectLst/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Name [of person presenting]</a:t>
            </a:r>
            <a:br>
              <a:rPr lang="en-US"/>
            </a:br>
            <a:r>
              <a:rPr lang="en-US"/>
              <a:t>Delivered to [insert group delivered to]</a:t>
            </a:r>
            <a:br>
              <a:rPr lang="en-US"/>
            </a:br>
            <a:r>
              <a:rPr lang="en-US" b="0" i="0">
                <a:effectLst/>
                <a:latin typeface="+mn-lt"/>
              </a:rPr>
              <a:t>Dec. 9, 2021</a:t>
            </a:r>
            <a:endParaRPr lang="en-US" b="0" i="0"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9499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Hydropower Gene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4EC5EC-6EBE-4290-A083-5046748754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r="49343"/>
          <a:stretch/>
        </p:blipFill>
        <p:spPr>
          <a:xfrm>
            <a:off x="7879308" y="-16552"/>
            <a:ext cx="4319227" cy="6881376"/>
          </a:xfrm>
          <a:custGeom>
            <a:avLst/>
            <a:gdLst>
              <a:gd name="connsiteX0" fmla="*/ 1092451 w 4319227"/>
              <a:gd name="connsiteY0" fmla="*/ 0 h 6881376"/>
              <a:gd name="connsiteX1" fmla="*/ 4319131 w 4319227"/>
              <a:gd name="connsiteY1" fmla="*/ 1 h 6881376"/>
              <a:gd name="connsiteX2" fmla="*/ 4312693 w 4319227"/>
              <a:gd name="connsiteY2" fmla="*/ 6881376 h 6881376"/>
              <a:gd name="connsiteX3" fmla="*/ 0 w 4319227"/>
              <a:gd name="connsiteY3" fmla="*/ 6881376 h 6881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227" h="6881376">
                <a:moveTo>
                  <a:pt x="1092451" y="0"/>
                </a:moveTo>
                <a:lnTo>
                  <a:pt x="4319131" y="1"/>
                </a:lnTo>
                <a:cubicBezTo>
                  <a:pt x="4320228" y="2290550"/>
                  <a:pt x="4311596" y="4590827"/>
                  <a:pt x="4312693" y="6881376"/>
                </a:cubicBezTo>
                <a:lnTo>
                  <a:pt x="0" y="6881376"/>
                </a:lnTo>
                <a:close/>
              </a:path>
            </a:pathLst>
          </a:custGeom>
        </p:spPr>
      </p:pic>
      <p:pic>
        <p:nvPicPr>
          <p:cNvPr id="9" name="Picture 8" descr="WAPA Logo with Western Area Power Administration to the right of logo that includes a lightning bolt.">
            <a:extLst>
              <a:ext uri="{FF2B5EF4-FFF2-40B4-BE49-F238E27FC236}">
                <a16:creationId xmlns:a16="http://schemas.microsoft.com/office/drawing/2014/main" id="{EB64406B-1669-3F40-85F6-E37997A00D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" y="313916"/>
            <a:ext cx="2743200" cy="57476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2E6E6B6-46E4-9F41-B668-E5E04F8344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519396"/>
            <a:ext cx="7498080" cy="1909604"/>
          </a:xfrm>
        </p:spPr>
        <p:txBody>
          <a:bodyPr anchor="b"/>
          <a:lstStyle>
            <a:lvl1pPr algn="ctr">
              <a:defRPr sz="6000">
                <a:solidFill>
                  <a:srgbClr val="00447C"/>
                </a:solidFill>
                <a:latin typeface="+mn-lt"/>
              </a:defRPr>
            </a:lvl1pPr>
          </a:lstStyle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479A7C97-115D-814B-A20F-7305E017905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0080" y="3501386"/>
            <a:ext cx="7498080" cy="1035104"/>
          </a:xfrm>
        </p:spPr>
        <p:txBody>
          <a:bodyPr/>
          <a:lstStyle>
            <a:lvl1pPr marL="0" indent="0" algn="ctr">
              <a:buNone/>
              <a:defRPr lang="en-US">
                <a:solidFill>
                  <a:srgbClr val="00447C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538DDC99-3A5D-7B41-80D9-322FF579BE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763" y="4633913"/>
            <a:ext cx="7497762" cy="1607089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b="0" i="0" smtClean="0">
                <a:solidFill>
                  <a:srgbClr val="4F89BD"/>
                </a:solidFill>
                <a:effectLst/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Name [of person presenting]</a:t>
            </a:r>
            <a:br>
              <a:rPr lang="en-US"/>
            </a:br>
            <a:r>
              <a:rPr lang="en-US"/>
              <a:t>Delivered to [insert group delivered to]</a:t>
            </a:r>
            <a:br>
              <a:rPr lang="en-US"/>
            </a:br>
            <a:r>
              <a:rPr lang="en-US" b="0" i="0">
                <a:effectLst/>
                <a:latin typeface="+mn-lt"/>
              </a:rPr>
              <a:t>Dec. 9, 2021</a:t>
            </a:r>
            <a:endParaRPr lang="en-US" b="0" i="0"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503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APA Logo with Western Area Power Administration to the right of logo that includes a lightning bolt.">
            <a:extLst>
              <a:ext uri="{FF2B5EF4-FFF2-40B4-BE49-F238E27FC236}">
                <a16:creationId xmlns:a16="http://schemas.microsoft.com/office/drawing/2014/main" id="{9440E95B-D46A-3643-B228-055B252B2C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" y="313916"/>
            <a:ext cx="2743200" cy="574766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C9229478-C9A6-284B-B08F-763E6CE8FF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4633913"/>
            <a:ext cx="10515601" cy="1473924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b="0" i="0" smtClean="0">
                <a:solidFill>
                  <a:srgbClr val="4F89BD"/>
                </a:solidFill>
                <a:effectLst/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Name [of person presenting]</a:t>
            </a:r>
            <a:br>
              <a:rPr lang="en-US"/>
            </a:br>
            <a:r>
              <a:rPr lang="en-US"/>
              <a:t>Delivered to [insert group delivered to]</a:t>
            </a:r>
            <a:br>
              <a:rPr lang="en-US"/>
            </a:br>
            <a:r>
              <a:rPr lang="en-US" b="0" i="0">
                <a:effectLst/>
                <a:latin typeface="+mn-lt"/>
              </a:rPr>
              <a:t>Dec. 9, 2021</a:t>
            </a:r>
            <a:endParaRPr lang="en-US" b="0" i="0">
              <a:effectLst/>
              <a:latin typeface="Segoe UI" panose="020B0502040204020203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746C74D-35A9-3449-AB51-72576D56AC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739030"/>
            <a:ext cx="10515600" cy="1617584"/>
          </a:xfrm>
        </p:spPr>
        <p:txBody>
          <a:bodyPr>
            <a:noAutofit/>
          </a:bodyPr>
          <a:lstStyle>
            <a:lvl1pPr algn="ctr">
              <a:defRPr sz="6000"/>
            </a:lvl1pPr>
          </a:lstStyle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E6D20F4-3DF4-4045-B54A-89B8D5FD1B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3429000"/>
            <a:ext cx="10515600" cy="1101725"/>
          </a:xfrm>
        </p:spPr>
        <p:txBody>
          <a:bodyPr/>
          <a:lstStyle>
            <a:lvl1pPr marL="0" indent="0" algn="ctr">
              <a:buFontTx/>
              <a:buNone/>
              <a:defRPr/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r>
              <a:rPr lang="en-US"/>
              <a:t>Click to edit subtitle</a:t>
            </a:r>
            <a:br>
              <a:rPr lang="en-US"/>
            </a:br>
            <a:r>
              <a:rPr lang="en-US"/>
              <a:t>maximum two lines</a:t>
            </a:r>
          </a:p>
        </p:txBody>
      </p:sp>
    </p:spTree>
    <p:extLst>
      <p:ext uri="{BB962C8B-B14F-4D97-AF65-F5344CB8AC3E}">
        <p14:creationId xmlns:p14="http://schemas.microsoft.com/office/powerpoint/2010/main" val="2314220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APA logo">
            <a:extLst>
              <a:ext uri="{FF2B5EF4-FFF2-40B4-BE49-F238E27FC236}">
                <a16:creationId xmlns:a16="http://schemas.microsoft.com/office/drawing/2014/main" id="{07F29471-C12A-1448-8E39-305BA6C080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A978AF-0DF7-43B3-83C8-5E135B2833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3E9BD-ED1A-4E1F-A565-8E4894A3211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2544"/>
          </a:xfrm>
        </p:spPr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  <a:lvl2pPr>
              <a:defRPr>
                <a:solidFill>
                  <a:srgbClr val="00447C"/>
                </a:solidFill>
              </a:defRPr>
            </a:lvl2pPr>
            <a:lvl3pPr>
              <a:defRPr>
                <a:solidFill>
                  <a:srgbClr val="00447C"/>
                </a:solidFill>
              </a:defRPr>
            </a:lvl3pPr>
            <a:lvl4pPr>
              <a:defRPr>
                <a:solidFill>
                  <a:srgbClr val="00447C"/>
                </a:solidFill>
              </a:defRPr>
            </a:lvl4pPr>
            <a:lvl5pPr>
              <a:defRPr>
                <a:solidFill>
                  <a:srgbClr val="00447C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6FE8F0-F773-1149-8BA0-2835DBD5A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A7C11-4B40-E443-A2DB-1B93DB4E5E54}" type="datetime5">
              <a:rPr lang="en-US" smtClean="0"/>
              <a:t>8-Dec-23</a:t>
            </a:fld>
            <a:r>
              <a:rPr lang="en-US"/>
              <a:t> |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F3C5EB-D1DE-F74A-96C7-7714ED315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|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F0AF48-237E-C14A-BB1A-EFB42EF18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23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4F2FA2-6B14-4473-B169-F47ADB1DB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7FD97-1918-4D8A-AF01-54AABEC569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9CA9F6-361B-4E07-816B-A6E6801202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36140" y="6356350"/>
            <a:ext cx="8979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2EA7C11-4B40-E443-A2DB-1B93DB4E5E54}" type="datetime5">
              <a:rPr lang="en-US" smtClean="0"/>
              <a:t>8-Dec-23</a:t>
            </a:fld>
            <a:r>
              <a:rPr lang="en-US"/>
              <a:t> |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E90C00-64B7-4060-A7AC-105BB12D22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47964" y="6356350"/>
            <a:ext cx="31823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Presentation Title |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7AA90-640C-47E2-8AC0-9DCFFDE517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56350"/>
            <a:ext cx="5334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672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2" r:id="rId2"/>
    <p:sldLayoutId id="2147483664" r:id="rId3"/>
    <p:sldLayoutId id="2147483665" r:id="rId4"/>
    <p:sldLayoutId id="2147483649" r:id="rId5"/>
    <p:sldLayoutId id="2147483670" r:id="rId6"/>
    <p:sldLayoutId id="2147483669" r:id="rId7"/>
    <p:sldLayoutId id="2147483660" r:id="rId8"/>
    <p:sldLayoutId id="2147483650" r:id="rId9"/>
    <p:sldLayoutId id="2147483652" r:id="rId10"/>
    <p:sldLayoutId id="2147483661" r:id="rId11"/>
    <p:sldLayoutId id="2147483653" r:id="rId12"/>
    <p:sldLayoutId id="2147483654" r:id="rId13"/>
    <p:sldLayoutId id="2147483671" r:id="rId14"/>
    <p:sldLayoutId id="2147483655" r:id="rId15"/>
    <p:sldLayoutId id="2147483656" r:id="rId16"/>
    <p:sldLayoutId id="2147483681" r:id="rId17"/>
    <p:sldLayoutId id="2147483700" r:id="rId18"/>
    <p:sldLayoutId id="2147483685" r:id="rId19"/>
    <p:sldLayoutId id="2147483687" r:id="rId20"/>
    <p:sldLayoutId id="2147483686" r:id="rId21"/>
    <p:sldLayoutId id="2147483684" r:id="rId22"/>
    <p:sldLayoutId id="2147483657" r:id="rId23"/>
    <p:sldLayoutId id="2147483688" r:id="rId24"/>
    <p:sldLayoutId id="2147483683" r:id="rId25"/>
    <p:sldLayoutId id="2147483675" r:id="rId26"/>
    <p:sldLayoutId id="2147483674" r:id="rId27"/>
    <p:sldLayoutId id="2147483676" r:id="rId28"/>
    <p:sldLayoutId id="2147483680" r:id="rId29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447C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447C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447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447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447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447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mailto:barnhart@wapa.gov" TargetMode="External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483A9-14CF-4E0C-8181-9BDACC699A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19396"/>
            <a:ext cx="8861196" cy="3004626"/>
          </a:xfrm>
        </p:spPr>
        <p:txBody>
          <a:bodyPr>
            <a:normAutofit/>
          </a:bodyPr>
          <a:lstStyle/>
          <a:p>
            <a:r>
              <a:rPr lang="en-US" b="1"/>
              <a:t>Rocky Mountain </a:t>
            </a:r>
            <a:br>
              <a:rPr lang="en-US" b="1"/>
            </a:br>
            <a:r>
              <a:rPr lang="en-US" b="1"/>
              <a:t>Region Update</a:t>
            </a:r>
            <a:br>
              <a:rPr lang="en-US" sz="6000" b="1"/>
            </a:br>
            <a:br>
              <a:rPr lang="en-US" sz="3600" b="1"/>
            </a:br>
            <a:r>
              <a:rPr lang="en-US" sz="4000">
                <a:solidFill>
                  <a:srgbClr val="4F89BD"/>
                </a:solidFill>
                <a:ea typeface="+mn-ea"/>
                <a:cs typeface="+mn-cs"/>
              </a:rPr>
              <a:t>Mid-West Annual Meeting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A0ED30-4E65-4C87-9B7F-40AA3711A6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9642" y="4792939"/>
            <a:ext cx="7497762" cy="1675447"/>
          </a:xfrm>
        </p:spPr>
        <p:txBody>
          <a:bodyPr/>
          <a:lstStyle/>
          <a:p>
            <a:r>
              <a:rPr lang="en-US"/>
              <a:t>Barton V. Barnhart</a:t>
            </a:r>
          </a:p>
          <a:p>
            <a:r>
              <a:rPr lang="en-US"/>
              <a:t>Senior VP and Regional Manager</a:t>
            </a:r>
          </a:p>
          <a:p>
            <a:r>
              <a:rPr lang="en-US"/>
              <a:t>December 13, 2023</a:t>
            </a:r>
          </a:p>
        </p:txBody>
      </p:sp>
    </p:spTree>
    <p:extLst>
      <p:ext uri="{BB962C8B-B14F-4D97-AF65-F5344CB8AC3E}">
        <p14:creationId xmlns:p14="http://schemas.microsoft.com/office/powerpoint/2010/main" val="34869783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3701F-6CA4-268F-E30C-580BBD611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45" y="3595242"/>
            <a:ext cx="3771062" cy="2438576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b="1"/>
              <a:t>RTO</a:t>
            </a:r>
            <a:br>
              <a:rPr lang="en-US" sz="4000" b="1" dirty="0"/>
            </a:br>
            <a:r>
              <a:rPr lang="en-US" sz="4000" b="1"/>
              <a:t> Considerations</a:t>
            </a:r>
            <a:endParaRPr lang="en-US" sz="40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156750-C433-5789-88F4-A9E48B4578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118" b="32302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603F1-87A1-6044-63EC-23C10C28E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7022" y="3597628"/>
            <a:ext cx="7992816" cy="29324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b="1" u="sng" dirty="0"/>
              <a:t>Operations and Transmission Services</a:t>
            </a:r>
            <a:endParaRPr lang="en-US" sz="2000"/>
          </a:p>
          <a:p>
            <a:r>
              <a:rPr lang="en-US" sz="1800" dirty="0"/>
              <a:t>Current situation: Separate divisions in RMR service RMR/DSW/CRSP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600" dirty="0"/>
              <a:t>Operate WACM/WALC BAA's and back each other up in emergency</a:t>
            </a:r>
          </a:p>
          <a:p>
            <a:r>
              <a:rPr lang="en-US" sz="1800" dirty="0"/>
              <a:t>If we go RTO change will become necessary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600" dirty="0"/>
              <a:t>RTO (SPP), WEIM (CAISO) processes complicate ability to back each other up</a:t>
            </a:r>
            <a:endParaRPr lang="en-US" sz="1400" dirty="0"/>
          </a:p>
          <a:p>
            <a:r>
              <a:rPr lang="en-US" sz="1800" dirty="0"/>
              <a:t>Possible organization change: Recombine Ops/Trans </a:t>
            </a:r>
            <a:r>
              <a:rPr lang="en-US" sz="1800" dirty="0" err="1"/>
              <a:t>Svcs</a:t>
            </a:r>
            <a:r>
              <a:rPr lang="en-US" sz="1800" dirty="0"/>
              <a:t>, split by region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600" dirty="0"/>
              <a:t>In UGP, Ops/Trans </a:t>
            </a:r>
            <a:r>
              <a:rPr lang="en-US" sz="1600" dirty="0" err="1"/>
              <a:t>Svcs</a:t>
            </a:r>
            <a:r>
              <a:rPr lang="en-US" sz="1600" dirty="0"/>
              <a:t> are combined into a single division (SNR does same)</a:t>
            </a:r>
          </a:p>
          <a:p>
            <a:r>
              <a:rPr lang="en-US" sz="1800" dirty="0"/>
              <a:t>Discussions underway to determine path forward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4F2513F1-5A66-4E4D-4CC0-75D7085F9FC3}"/>
              </a:ext>
            </a:extLst>
          </p:cNvPr>
          <p:cNvSpPr txBox="1">
            <a:spLocks/>
          </p:cNvSpPr>
          <p:nvPr/>
        </p:nvSpPr>
        <p:spPr>
          <a:xfrm>
            <a:off x="11353800" y="6356350"/>
            <a:ext cx="533400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F695E62-246E-462B-9E4A-5D3B36BC339D}" type="slidenum">
              <a:rPr lang="en-US" sz="1000" dirty="0" smtClean="0"/>
              <a:pPr algn="r"/>
              <a:t>10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0449355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21C733-A7B3-0A25-8887-A12E797EFD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689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6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93701F-6CA4-268F-E30C-580BBD611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081" y="317425"/>
            <a:ext cx="6799633" cy="687152"/>
          </a:xfrm>
        </p:spPr>
        <p:txBody>
          <a:bodyPr>
            <a:noAutofit/>
          </a:bodyPr>
          <a:lstStyle/>
          <a:p>
            <a:r>
              <a:rPr lang="en-US" sz="4000" b="1" dirty="0"/>
              <a:t>Recent Project Completions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603F1-87A1-6044-63EC-23C10C28E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734" y="1228791"/>
            <a:ext cx="4907679" cy="522059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b="1" dirty="0"/>
              <a:t>Thermopolis 115-kV Breaker Replacements</a:t>
            </a:r>
            <a:endParaRPr lang="en-US" b="1" dirty="0"/>
          </a:p>
          <a:p>
            <a:r>
              <a:rPr lang="en-US" sz="2400" b="1" dirty="0"/>
              <a:t>Archer-Stegall Structure Replacement (storm damage)</a:t>
            </a:r>
            <a:endParaRPr lang="en-US" b="1" dirty="0"/>
          </a:p>
          <a:p>
            <a:r>
              <a:rPr lang="en-US" sz="2400" b="1" dirty="0"/>
              <a:t>Beaver Creek and Cheyenne Breaker Replacements</a:t>
            </a:r>
          </a:p>
          <a:p>
            <a:r>
              <a:rPr lang="en-US" sz="2400" b="1" dirty="0"/>
              <a:t>Estes-Flatiron Double Circuit Line Rebuild</a:t>
            </a:r>
            <a:endParaRPr lang="en-US" b="1" dirty="0"/>
          </a:p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Archer 230-kV Bus and Structure Upgrade</a:t>
            </a:r>
          </a:p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Casper-Glendo-Whiterock OPGW</a:t>
            </a:r>
          </a:p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Spence Station Service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C634B6-7D81-729D-E837-98B8162D8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11" y="6004805"/>
            <a:ext cx="616222" cy="619817"/>
          </a:xfrm>
          <a:prstGeom prst="rect">
            <a:avLst/>
          </a:prstGeom>
        </p:spPr>
      </p:pic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FA0DF8CF-EE13-B087-469C-4D6E60692740}"/>
              </a:ext>
            </a:extLst>
          </p:cNvPr>
          <p:cNvSpPr txBox="1">
            <a:spLocks/>
          </p:cNvSpPr>
          <p:nvPr/>
        </p:nvSpPr>
        <p:spPr>
          <a:xfrm>
            <a:off x="11353800" y="6356350"/>
            <a:ext cx="533400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F695E62-246E-462B-9E4A-5D3B36BC339D}" type="slidenum">
              <a:rPr lang="en-US" sz="1000" dirty="0" smtClean="0">
                <a:solidFill>
                  <a:schemeClr val="bg1"/>
                </a:solidFill>
              </a:rPr>
              <a:pPr algn="r"/>
              <a:t>11</a:t>
            </a:fld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037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8B8A85E-8243-5BD7-7F38-9B440CD1C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48823"/>
            <a:ext cx="5251316" cy="1807305"/>
          </a:xfrm>
        </p:spPr>
        <p:txBody>
          <a:bodyPr>
            <a:normAutofit/>
          </a:bodyPr>
          <a:lstStyle/>
          <a:p>
            <a:r>
              <a:rPr lang="en-US" sz="4000" b="1" dirty="0"/>
              <a:t>Thermopolis 115-kV Breaker Replacement</a:t>
            </a:r>
            <a:endParaRPr lang="en-US" sz="400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A077083-C7B5-04E7-3B8A-2050A2A1D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351" y="1858844"/>
            <a:ext cx="6114865" cy="384366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Completed by WAPA in-house workforce.</a:t>
            </a:r>
          </a:p>
          <a:p>
            <a:r>
              <a:rPr lang="en-US" sz="2400" dirty="0"/>
              <a:t>Scope: Replace nine, 30+ year old, 115-kV oil-filled breakers with new SF-6 breakers.</a:t>
            </a:r>
          </a:p>
          <a:p>
            <a:r>
              <a:rPr lang="en-US" sz="2400" dirty="0"/>
              <a:t>Cost: $2.30M.</a:t>
            </a:r>
          </a:p>
          <a:p>
            <a:r>
              <a:rPr lang="en-US" sz="2400" dirty="0"/>
              <a:t>Old sub with very tight spacing complicated work.</a:t>
            </a:r>
          </a:p>
          <a:p>
            <a:r>
              <a:rPr lang="en-US" sz="2400" dirty="0"/>
              <a:t>Had to install new conduits to support control cabling.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D24F3C-BB16-6BFC-BE76-CD943487EB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73" b="2067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DB1D43-083B-5A8D-385B-67D541B2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F695E62-246E-462B-9E4A-5D3B36BC339D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A746F9-117C-C352-1E8E-080350083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11" y="6004805"/>
            <a:ext cx="616222" cy="61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7056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8B8A85E-8243-5BD7-7F38-9B440CD1C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218156"/>
            <a:ext cx="6069759" cy="1807305"/>
          </a:xfrm>
        </p:spPr>
        <p:txBody>
          <a:bodyPr>
            <a:normAutofit/>
          </a:bodyPr>
          <a:lstStyle/>
          <a:p>
            <a:r>
              <a:rPr lang="en-US" sz="4000" b="1" dirty="0"/>
              <a:t>Archer-Stegall Structure Replacement </a:t>
            </a:r>
            <a:br>
              <a:rPr lang="en-US" sz="4000" b="1" dirty="0"/>
            </a:br>
            <a:r>
              <a:rPr lang="en-US" sz="3200" b="1" dirty="0"/>
              <a:t>(storm damage)</a:t>
            </a:r>
            <a:endParaRPr lang="en-US" sz="320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A077083-C7B5-04E7-3B8A-2050A2A1D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351" y="2214285"/>
            <a:ext cx="6114865" cy="384366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Necessitated by galloping conductors that ripped cross arms off structures along a stretch of about two miles.</a:t>
            </a:r>
          </a:p>
          <a:p>
            <a:r>
              <a:rPr lang="en-US" sz="2400" dirty="0"/>
              <a:t>Completed, but not started, by WAPA in-house workforce.</a:t>
            </a:r>
            <a:endParaRPr lang="en-US"/>
          </a:p>
          <a:p>
            <a:r>
              <a:rPr lang="en-US" sz="2400" dirty="0"/>
              <a:t>Contractor terminated for poor work.</a:t>
            </a:r>
          </a:p>
          <a:p>
            <a:r>
              <a:rPr lang="en-US" sz="2400" dirty="0"/>
              <a:t>Clawed back $$$ from contractor for WAPA crews to complete job.</a:t>
            </a:r>
          </a:p>
          <a:p>
            <a:r>
              <a:rPr lang="en-US" sz="2400" dirty="0"/>
              <a:t>Cost: $1.12M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EA7FFE-9024-2427-A5AF-C8A230301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5909" y="1443715"/>
            <a:ext cx="5417388" cy="4128721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45E18E-DED3-E069-7CA0-F8C765031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11" y="6004805"/>
            <a:ext cx="616222" cy="61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3523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8B8A85E-8243-5BD7-7F38-9B440CD1C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447" y="345810"/>
            <a:ext cx="6141351" cy="136869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Beaver Creek/Cheyenne Breaker Replacements </a:t>
            </a:r>
            <a:br>
              <a:rPr lang="en-US" b="1" dirty="0"/>
            </a:br>
            <a:r>
              <a:rPr lang="en-US" sz="3600" b="1" dirty="0"/>
              <a:t>(storm damage)</a:t>
            </a:r>
            <a:endParaRPr lang="en-US" sz="360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A077083-C7B5-04E7-3B8A-2050A2A1D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729" y="2113172"/>
            <a:ext cx="509219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Four new breakers at each substation (eight total).</a:t>
            </a:r>
          </a:p>
          <a:p>
            <a:r>
              <a:rPr lang="en-US" sz="2400" dirty="0"/>
              <a:t>Contractor struggled, but completed the job with much involvement from WAPA construction inspection team.</a:t>
            </a:r>
          </a:p>
          <a:p>
            <a:r>
              <a:rPr lang="en-US" sz="2400" dirty="0"/>
              <a:t>Outage coordination was also a challenge.</a:t>
            </a:r>
          </a:p>
          <a:p>
            <a:r>
              <a:rPr lang="en-US" sz="2400" dirty="0"/>
              <a:t>Cost: $3.19M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5C414D3-57A1-FC40-6463-31B27A0FC0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28" r="-3" b="22174"/>
          <a:stretch/>
        </p:blipFill>
        <p:spPr>
          <a:xfrm>
            <a:off x="7757485" y="2684597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23" name="Arc 22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5701AA-3FDF-F7F7-AA44-0C2205345E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51" b="23348"/>
          <a:stretch/>
        </p:blipFill>
        <p:spPr>
          <a:xfrm>
            <a:off x="6290361" y="28756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DB1D43-083B-5A8D-385B-67D541B2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F695E62-246E-462B-9E4A-5D3B36BC339D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45E18E-DED3-E069-7CA0-F8C765031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611" y="6004805"/>
            <a:ext cx="616222" cy="61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9417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CDB4F-BA4A-F46F-E33A-0B7CEEC4C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764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Estes-Flatiron Double Circuit Line Rebuild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7417A9-B442-2860-54F9-A9B376DE6F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973" y="1402292"/>
            <a:ext cx="6479822" cy="43525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Rebuild Estes-Pole Hill-Flatiron and Estes-Lyons 115-kV lines as a double circuit 115-kV line.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 dirty="0"/>
              <a:t>Consolidate two rights-of-way into one.</a:t>
            </a:r>
          </a:p>
          <a:p>
            <a:r>
              <a:rPr lang="en-US" sz="2400" dirty="0"/>
              <a:t>Anticipated Final Project Cost: $59.2M</a:t>
            </a:r>
          </a:p>
          <a:p>
            <a:r>
              <a:rPr lang="en-US" sz="2400" dirty="0"/>
              <a:t>Unique blasting work and helicopter </a:t>
            </a:r>
            <a:br>
              <a:rPr lang="en-US" sz="2400" dirty="0"/>
            </a:br>
            <a:r>
              <a:rPr lang="en-US" sz="2400" dirty="0"/>
              <a:t>work on this project.</a:t>
            </a:r>
          </a:p>
          <a:p>
            <a:r>
              <a:rPr lang="en-US" sz="2400" dirty="0"/>
              <a:t>Contractor has finished; will be back in </a:t>
            </a:r>
            <a:br>
              <a:rPr lang="en-US" sz="2400" dirty="0"/>
            </a:br>
            <a:r>
              <a:rPr lang="en-US" sz="2400" dirty="0"/>
              <a:t>the spring for warranty work.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D413B4-C5E5-B72D-3815-31CAFF4B4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5E62-246E-462B-9E4A-5D3B36BC339D}" type="slidenum">
              <a:rPr lang="en-US" dirty="0" smtClean="0"/>
              <a:pPr/>
              <a:t>15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E7C9C2-8A4E-FBD4-01E6-62A1E9FAF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1303" y="1029600"/>
            <a:ext cx="2872596" cy="3449990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C3424F-99F2-CD4D-930E-7FA96052E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7494" y="4120705"/>
            <a:ext cx="3763992" cy="2671006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822DF2-25A3-9845-5717-1BDB34FCB5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3681" y="3001726"/>
            <a:ext cx="2743200" cy="3657600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983062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F9DE37-A333-BE4C-8A89-F01DA08641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8800" y="619066"/>
            <a:ext cx="8855788" cy="5604451"/>
          </a:xfrm>
        </p:spPr>
        <p:txBody>
          <a:bodyPr>
            <a:normAutofit/>
          </a:bodyPr>
          <a:lstStyle/>
          <a:p>
            <a:r>
              <a:rPr lang="en-US"/>
              <a:t>Barton V. Barnhart</a:t>
            </a:r>
          </a:p>
          <a:p>
            <a:r>
              <a:rPr lang="en-US">
                <a:hlinkClick r:id="rId2"/>
              </a:rPr>
              <a:t>barnhart@wapa.gov</a:t>
            </a:r>
            <a:endParaRPr lang="en-US"/>
          </a:p>
          <a:p>
            <a:r>
              <a:rPr lang="en-US"/>
              <a:t>(970) 461-7201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9BE5C6-B46A-A04D-B376-2BA8717A006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F695E62-246E-462B-9E4A-5D3B36BC339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956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D7923CB-D122-4388-85E1-4EB5B18D21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15439"/>
          <a:stretch/>
        </p:blipFill>
        <p:spPr>
          <a:xfrm>
            <a:off x="0" y="28890"/>
            <a:ext cx="12192000" cy="68559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5CCE6F-4299-4FCA-99EB-D8EF9B05C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07" y="690319"/>
            <a:ext cx="4094459" cy="312051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LAP Water Conditions</a:t>
            </a:r>
            <a:br>
              <a:rPr lang="en-US" sz="4000" b="1" kern="1200">
                <a:latin typeface="+mj-lt"/>
              </a:rPr>
            </a:br>
            <a:br>
              <a:rPr lang="en-US" sz="4000" b="1" kern="1200">
                <a:latin typeface="+mj-lt"/>
              </a:rPr>
            </a:br>
            <a:r>
              <a:rPr lang="en-US"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(3 Basins)</a:t>
            </a:r>
            <a:endParaRPr lang="en-US" sz="4000" b="1" kern="120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D9789E-7554-4AFF-A23D-DCCBCD2E9D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27" t="-11887" r="8710"/>
          <a:stretch/>
        </p:blipFill>
        <p:spPr>
          <a:xfrm>
            <a:off x="4229100" y="-817129"/>
            <a:ext cx="7962899" cy="7673070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53D2197-5D6A-4FDF-9259-19318CB21ACF}"/>
              </a:ext>
            </a:extLst>
          </p:cNvPr>
          <p:cNvSpPr txBox="1"/>
          <p:nvPr/>
        </p:nvSpPr>
        <p:spPr>
          <a:xfrm>
            <a:off x="5725888" y="2276671"/>
            <a:ext cx="13886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</a:rPr>
              <a:t>Bighorn Basin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149B69-591A-4391-9CB4-3ED2FE134647}"/>
              </a:ext>
            </a:extLst>
          </p:cNvPr>
          <p:cNvSpPr txBox="1"/>
          <p:nvPr/>
        </p:nvSpPr>
        <p:spPr>
          <a:xfrm>
            <a:off x="7331857" y="3643500"/>
            <a:ext cx="22584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</a:rPr>
              <a:t>North Platte Basin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62A1ED-2DBC-4465-8A0D-FC5B441DDDBA}"/>
              </a:ext>
            </a:extLst>
          </p:cNvPr>
          <p:cNvSpPr txBox="1"/>
          <p:nvPr/>
        </p:nvSpPr>
        <p:spPr>
          <a:xfrm>
            <a:off x="6096000" y="5340514"/>
            <a:ext cx="2694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                Colorado </a:t>
            </a:r>
          </a:p>
          <a:p>
            <a:r>
              <a:rPr lang="en-US" b="1">
                <a:solidFill>
                  <a:schemeClr val="bg1"/>
                </a:solidFill>
              </a:rPr>
              <a:t>Big Thompson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0B8B4C-9AE0-0855-B38D-CB4881AAB5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611" y="6004805"/>
            <a:ext cx="616222" cy="619817"/>
          </a:xfrm>
          <a:prstGeom prst="rect">
            <a:avLst/>
          </a:prstGeom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AB9E31FB-43EE-A64C-03B7-94A5D7F6BBC3}"/>
              </a:ext>
            </a:extLst>
          </p:cNvPr>
          <p:cNvSpPr txBox="1">
            <a:spLocks/>
          </p:cNvSpPr>
          <p:nvPr/>
        </p:nvSpPr>
        <p:spPr>
          <a:xfrm>
            <a:off x="11353800" y="6356350"/>
            <a:ext cx="533400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F695E62-246E-462B-9E4A-5D3B36BC339D}" type="slidenum">
              <a:rPr lang="en-US" sz="1000" dirty="0" smtClean="0"/>
              <a:pPr algn="r"/>
              <a:t>2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2026284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4FE2F-2F25-44B0-A8ED-ED74A2747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489" y="0"/>
            <a:ext cx="11097349" cy="104821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>
                <a:solidFill>
                  <a:schemeClr val="tx1"/>
                </a:solidFill>
                <a:latin typeface="+mj-lt"/>
              </a:rPr>
              <a:t>Snow Water Equivalent</a:t>
            </a:r>
            <a:r>
              <a:rPr lang="en-US"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	</a:t>
            </a:r>
            <a:r>
              <a:rPr lang="en-US" sz="4000" b="1">
                <a:solidFill>
                  <a:schemeClr val="tx1"/>
                </a:solidFill>
                <a:latin typeface="+mj-lt"/>
              </a:rPr>
              <a:t>	</a:t>
            </a:r>
            <a:r>
              <a:rPr lang="en-US" sz="4000" b="1"/>
              <a:t>   </a:t>
            </a:r>
            <a:r>
              <a:rPr lang="en-US"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Big </a:t>
            </a:r>
            <a:r>
              <a:rPr lang="en-US" sz="2800" b="1">
                <a:solidFill>
                  <a:schemeClr val="tx1"/>
                </a:solidFill>
                <a:latin typeface="+mj-lt"/>
              </a:rPr>
              <a:t>Horn</a:t>
            </a:r>
            <a:r>
              <a:rPr lang="en-US"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Basin</a:t>
            </a:r>
            <a:endParaRPr lang="en-US" sz="2800" b="1" kern="12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E59E80-FB11-4C88-A1B9-63A648F96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3F695E62-246E-462B-9E4A-5D3B36BC339D}" type="slidenum"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spcAft>
                  <a:spcPts val="600"/>
                </a:spcAft>
              </a:pPr>
              <a:t>3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3E2C79-5D0A-7485-9D72-A2C97D02D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839145"/>
            <a:ext cx="10908406" cy="5923605"/>
          </a:xfrm>
          <a:prstGeom prst="rect">
            <a:avLst/>
          </a:prstGeom>
        </p:spPr>
      </p:pic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AD6CC273-73EE-A903-A2B7-CC8D33A8E975}"/>
              </a:ext>
            </a:extLst>
          </p:cNvPr>
          <p:cNvSpPr txBox="1">
            <a:spLocks/>
          </p:cNvSpPr>
          <p:nvPr/>
        </p:nvSpPr>
        <p:spPr>
          <a:xfrm>
            <a:off x="11353800" y="6356350"/>
            <a:ext cx="533400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F695E62-246E-462B-9E4A-5D3B36BC339D}" type="slidenum">
              <a:rPr lang="en-US" sz="1000" dirty="0" smtClean="0"/>
              <a:pPr algn="r"/>
              <a:t>3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940661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4FE2F-2F25-44B0-A8ED-ED74A2747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049" y="42930"/>
            <a:ext cx="11552989" cy="101476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Snow Water Equivalent</a:t>
            </a:r>
            <a:r>
              <a:rPr lang="en-US" sz="4000" b="1">
                <a:solidFill>
                  <a:schemeClr val="tx1"/>
                </a:solidFill>
                <a:latin typeface="+mj-lt"/>
              </a:rPr>
              <a:t>     </a:t>
            </a:r>
            <a:r>
              <a:rPr lang="en-US" sz="4000" b="1">
                <a:solidFill>
                  <a:schemeClr val="tx1"/>
                </a:solidFill>
              </a:rPr>
              <a:t>  </a:t>
            </a:r>
            <a:r>
              <a:rPr lang="en-US" sz="2800" b="1"/>
              <a:t>Upper </a:t>
            </a:r>
            <a:r>
              <a:rPr lang="en-US"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North Platte Basin</a:t>
            </a:r>
            <a:endParaRPr lang="en-US" sz="2800" b="1" kern="12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E59E80-FB11-4C88-A1B9-63A648F96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3F695E62-246E-462B-9E4A-5D3B36BC339D}" type="slidenum"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spcAft>
                  <a:spcPts val="600"/>
                </a:spcAft>
              </a:pPr>
              <a:t>4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366C31-BCF7-93B0-4EF7-6E33C87C5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852714"/>
            <a:ext cx="10870842" cy="5910036"/>
          </a:xfrm>
          <a:prstGeom prst="rect">
            <a:avLst/>
          </a:prstGeom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395516C8-DB7B-C5FD-1EDF-DD5EA427368C}"/>
              </a:ext>
            </a:extLst>
          </p:cNvPr>
          <p:cNvSpPr txBox="1">
            <a:spLocks/>
          </p:cNvSpPr>
          <p:nvPr/>
        </p:nvSpPr>
        <p:spPr>
          <a:xfrm>
            <a:off x="11353800" y="6356350"/>
            <a:ext cx="533400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F695E62-246E-462B-9E4A-5D3B36BC339D}" type="slidenum">
              <a:rPr lang="en-US" sz="1000" dirty="0" smtClean="0"/>
              <a:pPr algn="r"/>
              <a:t>4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05017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E59E80-FB11-4C88-A1B9-63A648F96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3F695E62-246E-462B-9E4A-5D3B36BC339D}" type="slidenum"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spcAft>
                  <a:spcPts val="600"/>
                </a:spcAft>
              </a:pPr>
              <a:t>5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52FA76-C098-D3CE-FC61-EB111D374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740682"/>
            <a:ext cx="10827913" cy="5980793"/>
          </a:xfrm>
          <a:prstGeom prst="rect">
            <a:avLst/>
          </a:prstGeom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C5BF1FC1-D804-75C8-8673-8D4470CA9CC8}"/>
              </a:ext>
            </a:extLst>
          </p:cNvPr>
          <p:cNvSpPr txBox="1">
            <a:spLocks/>
          </p:cNvSpPr>
          <p:nvPr/>
        </p:nvSpPr>
        <p:spPr>
          <a:xfrm>
            <a:off x="11353800" y="6356350"/>
            <a:ext cx="533400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F695E62-246E-462B-9E4A-5D3B36BC339D}" type="slidenum">
              <a:rPr lang="en-US" sz="1000" dirty="0" smtClean="0"/>
              <a:pPr algn="r"/>
              <a:t>5</a:t>
            </a:fld>
            <a:endParaRPr lang="en-US" sz="10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44FE2F-2F25-44B0-A8ED-ED74A2747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050" y="64394"/>
            <a:ext cx="11486082" cy="9392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Snow Water Equivalent 	</a:t>
            </a:r>
            <a:r>
              <a:rPr lang="en-US" sz="4000" b="1"/>
              <a:t>     </a:t>
            </a:r>
            <a:r>
              <a:rPr lang="en-US" sz="4000" b="1">
                <a:latin typeface="+mj-lt"/>
              </a:rPr>
              <a:t>  </a:t>
            </a:r>
            <a:r>
              <a:rPr lang="en-US"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Colorado Headwaters</a:t>
            </a:r>
            <a:endParaRPr lang="en-US" sz="2800" b="1" kern="120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896538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B1ABC6-7985-07C3-AFFA-7271312D0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5E62-246E-462B-9E4A-5D3B36BC339D}" type="slidenum">
              <a:rPr lang="en-US" dirty="0" smtClean="0"/>
              <a:pPr/>
              <a:t>6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C84277-B0DF-DB96-C2D7-A6EFFED5DC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555" y="251569"/>
            <a:ext cx="11049001" cy="636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529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E2060D-0335-084A-8130-5CE0C631B1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774" b="28332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7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057DD8-62C0-63E6-2BCE-E24F5C9F1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830" y="224982"/>
            <a:ext cx="3822189" cy="835758"/>
          </a:xfrm>
        </p:spPr>
        <p:txBody>
          <a:bodyPr>
            <a:normAutofit/>
          </a:bodyPr>
          <a:lstStyle/>
          <a:p>
            <a:r>
              <a:rPr lang="en-US" sz="4000" b="1"/>
              <a:t>LAP Rates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8BAF58-758C-D085-1B7E-17B4E706E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644" y="1200557"/>
            <a:ext cx="4816072" cy="541001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b="1" dirty="0"/>
              <a:t>Upcoming Formal Rate Processes:</a:t>
            </a:r>
          </a:p>
          <a:p>
            <a:r>
              <a:rPr lang="en-US" sz="2000" dirty="0"/>
              <a:t>LAP FES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800" dirty="0"/>
              <a:t>Formal adjustment process </a:t>
            </a:r>
            <a:br>
              <a:rPr lang="en-US" sz="1800" dirty="0"/>
            </a:br>
            <a:r>
              <a:rPr lang="en-US" sz="1800" dirty="0"/>
              <a:t>~Apr–Nov 2024</a:t>
            </a:r>
          </a:p>
          <a:p>
            <a:pPr lvl="1">
              <a:spcAft>
                <a:spcPts val="700"/>
              </a:spcAft>
              <a:buFont typeface="Courier New" panose="020B0604020202020204" pitchFamily="34" charset="0"/>
              <a:buChar char="o"/>
            </a:pPr>
            <a:r>
              <a:rPr lang="en-US" sz="1800" dirty="0"/>
              <a:t>Rates in effect Jan 1, 2025</a:t>
            </a:r>
          </a:p>
          <a:p>
            <a:r>
              <a:rPr lang="en-US" sz="2000" dirty="0"/>
              <a:t>WAPA Non-Firm Transmission under </a:t>
            </a:r>
            <a:r>
              <a:rPr lang="en-US" sz="2000" err="1"/>
              <a:t>WestConnect</a:t>
            </a:r>
            <a:r>
              <a:rPr lang="en-US" sz="2000" dirty="0"/>
              <a:t> </a:t>
            </a:r>
            <a:r>
              <a:rPr lang="en-US" sz="1800" dirty="0"/>
              <a:t>(expire May 31, 2024)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800" dirty="0"/>
              <a:t>Formal extension process</a:t>
            </a:r>
            <a:br>
              <a:rPr lang="en-US" sz="1800" dirty="0"/>
            </a:br>
            <a:r>
              <a:rPr lang="en-US" sz="1800" dirty="0"/>
              <a:t>~Feb-Apr 2024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800" dirty="0"/>
              <a:t>Rates in effect Jun 1, 2024</a:t>
            </a:r>
          </a:p>
          <a:p>
            <a:r>
              <a:rPr lang="en-US" sz="2000" dirty="0"/>
              <a:t>LAP/WACM Transmission and Ancillary Services </a:t>
            </a:r>
            <a:r>
              <a:rPr lang="en-US" sz="1800" dirty="0"/>
              <a:t>(expire Sep 30, 2024)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800" dirty="0"/>
              <a:t>Formal extension process </a:t>
            </a:r>
            <a:br>
              <a:rPr lang="en-US" sz="1800" dirty="0"/>
            </a:br>
            <a:r>
              <a:rPr lang="en-US" sz="1800" dirty="0"/>
              <a:t>~Mar–Aug 2024 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800" dirty="0"/>
              <a:t>Rates in effect Oct 1, 2024</a:t>
            </a:r>
          </a:p>
          <a:p>
            <a:endParaRPr lang="en-US" sz="1800" dirty="0">
              <a:latin typeface="Skeena"/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9BBB7C-8464-D6E4-5ABE-FA31AFE64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11" y="6004805"/>
            <a:ext cx="616222" cy="619817"/>
          </a:xfrm>
          <a:prstGeom prst="rect">
            <a:avLst/>
          </a:prstGeom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2A71BFCE-E32E-301A-2247-8DB514A5E6E1}"/>
              </a:ext>
            </a:extLst>
          </p:cNvPr>
          <p:cNvSpPr txBox="1">
            <a:spLocks/>
          </p:cNvSpPr>
          <p:nvPr/>
        </p:nvSpPr>
        <p:spPr>
          <a:xfrm>
            <a:off x="11353800" y="6356350"/>
            <a:ext cx="533400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F695E62-246E-462B-9E4A-5D3B36BC339D}" type="slidenum">
              <a:rPr lang="en-US" sz="1000" dirty="0" smtClean="0">
                <a:solidFill>
                  <a:schemeClr val="bg1"/>
                </a:solidFill>
              </a:rPr>
              <a:pPr algn="r"/>
              <a:t>7</a:t>
            </a:fld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5841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660" y="1232006"/>
            <a:ext cx="6308557" cy="544801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/>
              <a:t>Fry-Ark integrated with Pick Sloan–WD  forms Loveland Area Projects (LAP)</a:t>
            </a:r>
          </a:p>
          <a:p>
            <a:r>
              <a:rPr lang="en-US" sz="2400" dirty="0"/>
              <a:t>Mt. Elbert 200-MW Pumped-Storage Plant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 dirty="0"/>
              <a:t>LAP contract holders have scheduling rights</a:t>
            </a:r>
          </a:p>
          <a:p>
            <a:r>
              <a:rPr lang="en-US" sz="2400" dirty="0"/>
              <a:t>Issue: Optimize benefit of pumped storage in SPP integrated market (upon RM joining RTO)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 dirty="0"/>
              <a:t>Pilot program to yield scheduling rights so RM can optimize plant in market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 dirty="0"/>
              <a:t>Financial benefit to LAP rate</a:t>
            </a:r>
          </a:p>
          <a:p>
            <a:pPr marL="457200" lvl="1" indent="0">
              <a:buNone/>
            </a:pP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6332FB-4C2D-198F-296E-E1533CB4FB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04" r="25577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049" y="144093"/>
            <a:ext cx="7522079" cy="1016635"/>
          </a:xfrm>
        </p:spPr>
        <p:txBody>
          <a:bodyPr>
            <a:noAutofit/>
          </a:bodyPr>
          <a:lstStyle/>
          <a:p>
            <a:r>
              <a:rPr lang="en-US" sz="4000" b="1"/>
              <a:t>Fryingpan-Arkansas Project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AAB236E5-2137-98DC-3973-9D43E918B3CF}"/>
              </a:ext>
            </a:extLst>
          </p:cNvPr>
          <p:cNvSpPr txBox="1">
            <a:spLocks/>
          </p:cNvSpPr>
          <p:nvPr/>
        </p:nvSpPr>
        <p:spPr>
          <a:xfrm>
            <a:off x="11353800" y="6356350"/>
            <a:ext cx="533400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F695E62-246E-462B-9E4A-5D3B36BC339D}" type="slidenum">
              <a:rPr lang="en-US" sz="1000" dirty="0" smtClean="0">
                <a:solidFill>
                  <a:schemeClr val="bg1"/>
                </a:solidFill>
              </a:rPr>
              <a:pPr algn="r"/>
              <a:t>8</a:t>
            </a:fld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1891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60252D-C383-42FB-8025-A4C8965F93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991" r="1" b="1"/>
          <a:stretch/>
        </p:blipFill>
        <p:spPr>
          <a:xfrm>
            <a:off x="-92924" y="1800"/>
            <a:ext cx="12436876" cy="686693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A6C5B60-213A-6300-D94A-FEB576F81193}"/>
              </a:ext>
            </a:extLst>
          </p:cNvPr>
          <p:cNvSpPr/>
          <p:nvPr/>
        </p:nvSpPr>
        <p:spPr>
          <a:xfrm>
            <a:off x="8603381" y="5261660"/>
            <a:ext cx="692574" cy="651369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EB0135-4DE9-BC37-DF6E-00EFCFB305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611" y="6004805"/>
            <a:ext cx="616222" cy="619817"/>
          </a:xfrm>
          <a:prstGeom prst="rect">
            <a:avLst/>
          </a:prstGeom>
        </p:spPr>
      </p:pic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082BB176-B520-9500-974A-2E866951B32A}"/>
              </a:ext>
            </a:extLst>
          </p:cNvPr>
          <p:cNvSpPr txBox="1">
            <a:spLocks/>
          </p:cNvSpPr>
          <p:nvPr/>
        </p:nvSpPr>
        <p:spPr>
          <a:xfrm>
            <a:off x="11353800" y="6356350"/>
            <a:ext cx="533400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F695E62-246E-462B-9E4A-5D3B36BC339D}" type="slidenum">
              <a:rPr lang="en-US" sz="1000" dirty="0" smtClean="0">
                <a:solidFill>
                  <a:schemeClr val="bg1"/>
                </a:solidFill>
              </a:rPr>
              <a:pPr algn="r"/>
              <a:t>9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6B553A-D7AB-AE7E-EA05-3209C6FB65A8}"/>
              </a:ext>
            </a:extLst>
          </p:cNvPr>
          <p:cNvSpPr txBox="1"/>
          <p:nvPr/>
        </p:nvSpPr>
        <p:spPr>
          <a:xfrm>
            <a:off x="10682111" y="4120444"/>
            <a:ext cx="101600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Forebay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F9799A-EE43-DE1B-E2FB-9EE06D456512}"/>
              </a:ext>
            </a:extLst>
          </p:cNvPr>
          <p:cNvSpPr txBox="1"/>
          <p:nvPr/>
        </p:nvSpPr>
        <p:spPr>
          <a:xfrm>
            <a:off x="8015112" y="6208889"/>
            <a:ext cx="115711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Afterbay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AAEF6E-DDD5-A51A-0264-A73B1D8BF15B}"/>
              </a:ext>
            </a:extLst>
          </p:cNvPr>
          <p:cNvSpPr txBox="1"/>
          <p:nvPr/>
        </p:nvSpPr>
        <p:spPr>
          <a:xfrm>
            <a:off x="7267222" y="4487333"/>
            <a:ext cx="1481666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Powerhouse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A0F758C-7B4D-F8EA-FC0F-755F3848512C}"/>
              </a:ext>
            </a:extLst>
          </p:cNvPr>
          <p:cNvCxnSpPr/>
          <p:nvPr/>
        </p:nvCxnSpPr>
        <p:spPr>
          <a:xfrm>
            <a:off x="8591547" y="4908548"/>
            <a:ext cx="222954" cy="321733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3FBD9AB-A686-D700-B509-1B6ED1B2ED7B}"/>
              </a:ext>
            </a:extLst>
          </p:cNvPr>
          <p:cNvSpPr txBox="1"/>
          <p:nvPr/>
        </p:nvSpPr>
        <p:spPr>
          <a:xfrm>
            <a:off x="8607777" y="2116666"/>
            <a:ext cx="1016000" cy="64633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D1B8344-A3E2-AD85-4E3D-E3E4A80D6A59}"/>
              </a:ext>
            </a:extLst>
          </p:cNvPr>
          <p:cNvCxnSpPr>
            <a:cxnSpLocks/>
          </p:cNvCxnSpPr>
          <p:nvPr/>
        </p:nvCxnSpPr>
        <p:spPr>
          <a:xfrm flipV="1">
            <a:off x="9325325" y="2210505"/>
            <a:ext cx="392287" cy="186266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646B6FF-B1EE-660E-3C1B-6ECB6BE60ACD}"/>
              </a:ext>
            </a:extLst>
          </p:cNvPr>
          <p:cNvSpPr txBox="1"/>
          <p:nvPr/>
        </p:nvSpPr>
        <p:spPr>
          <a:xfrm>
            <a:off x="4684889" y="5842000"/>
            <a:ext cx="1933222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i="1" dirty="0">
                <a:solidFill>
                  <a:schemeClr val="bg1"/>
                </a:solidFill>
              </a:rPr>
              <a:t>Twin Lakes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461620-7005-21BC-6278-9A953D199609}"/>
              </a:ext>
            </a:extLst>
          </p:cNvPr>
          <p:cNvSpPr txBox="1"/>
          <p:nvPr/>
        </p:nvSpPr>
        <p:spPr>
          <a:xfrm>
            <a:off x="338667" y="352778"/>
            <a:ext cx="3922889" cy="126188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rgbClr val="00223D"/>
                </a:solidFill>
              </a:rPr>
              <a:t>Mt. Elbert</a:t>
            </a:r>
            <a:endParaRPr lang="en-US" sz="4000">
              <a:solidFill>
                <a:srgbClr val="00223D"/>
              </a:solidFill>
            </a:endParaRPr>
          </a:p>
          <a:p>
            <a:pPr algn="ctr"/>
            <a:r>
              <a:rPr lang="en-US" sz="3600" dirty="0">
                <a:solidFill>
                  <a:srgbClr val="00223D"/>
                </a:solidFill>
              </a:rPr>
              <a:t>Pumped Storage</a:t>
            </a:r>
            <a:endParaRPr lang="en-US" sz="3600">
              <a:solidFill>
                <a:srgbClr val="0022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287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WAPA PowerPoint Colors">
      <a:dk1>
        <a:srgbClr val="00457B"/>
      </a:dk1>
      <a:lt1>
        <a:srgbClr val="FFFFFF"/>
      </a:lt1>
      <a:dk2>
        <a:srgbClr val="00457B"/>
      </a:dk2>
      <a:lt2>
        <a:srgbClr val="FEFFFF"/>
      </a:lt2>
      <a:accent1>
        <a:srgbClr val="4F89BD"/>
      </a:accent1>
      <a:accent2>
        <a:srgbClr val="77A12D"/>
      </a:accent2>
      <a:accent3>
        <a:srgbClr val="CFD3D7"/>
      </a:accent3>
      <a:accent4>
        <a:srgbClr val="FED14E"/>
      </a:accent4>
      <a:accent5>
        <a:srgbClr val="B7AE97"/>
      </a:accent5>
      <a:accent6>
        <a:srgbClr val="70AD47"/>
      </a:accent6>
      <a:hlink>
        <a:srgbClr val="0563C1"/>
      </a:hlink>
      <a:folHlink>
        <a:srgbClr val="954F72"/>
      </a:folHlink>
    </a:clrScheme>
    <a:fontScheme name="Skeena">
      <a:majorFont>
        <a:latin typeface="Skeena"/>
        <a:ea typeface=""/>
        <a:cs typeface=""/>
      </a:majorFont>
      <a:minorFont>
        <a:latin typeface="Skee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c6e44fe-2ad7-4011-9cdf-b2ef716f17ec" xsi:nil="true"/>
    <SharedWithUsers xmlns="4c6e44fe-2ad7-4011-9cdf-b2ef716f17ec">
      <UserInfo>
        <DisplayName>Gioso, Danielle (CONTR)</DisplayName>
        <AccountId>141</AccountId>
        <AccountType/>
      </UserInfo>
    </SharedWithUsers>
    <lcf76f155ced4ddcb4097134ff3c332f xmlns="2e9fe03e-6ff2-4d8b-ba9b-7c5206699be7">
      <Terms xmlns="http://schemas.microsoft.com/office/infopath/2007/PartnerControls"/>
    </lcf76f155ced4ddcb4097134ff3c332f>
    <_dlc_DocId xmlns="4c6e44fe-2ad7-4011-9cdf-b2ef716f17ec">A7V6ATCHRNAY-3169398-42983</_dlc_DocId>
    <_dlc_DocIdUrl xmlns="4c6e44fe-2ad7-4011-9cdf-b2ef716f17ec">
      <Url>https://wapa.sharepoint.com/sites/PublicAffairs2/_layouts/15/DocIdRedir.aspx?ID=A7V6ATCHRNAY-3169398-42983</Url>
      <Description>A7V6ATCHRNAY-3169398-42983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186F42208EA649B1C13A079D5C93AB" ma:contentTypeVersion="14" ma:contentTypeDescription="Create a new document." ma:contentTypeScope="" ma:versionID="ffce8ed137dfd7d16626d0a28cfc0f23">
  <xsd:schema xmlns:xsd="http://www.w3.org/2001/XMLSchema" xmlns:xs="http://www.w3.org/2001/XMLSchema" xmlns:p="http://schemas.microsoft.com/office/2006/metadata/properties" xmlns:ns2="4c6e44fe-2ad7-4011-9cdf-b2ef716f17ec" xmlns:ns3="2e9fe03e-6ff2-4d8b-ba9b-7c5206699be7" targetNamespace="http://schemas.microsoft.com/office/2006/metadata/properties" ma:root="true" ma:fieldsID="5c1e708b736ee3ad153d5eb7462d140e" ns2:_="" ns3:_="">
    <xsd:import namespace="4c6e44fe-2ad7-4011-9cdf-b2ef716f17ec"/>
    <xsd:import namespace="2e9fe03e-6ff2-4d8b-ba9b-7c5206699be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2:SharedWithUsers" minOccurs="0"/>
                <xsd:element ref="ns2:SharedWithDetail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6e44fe-2ad7-4011-9cdf-b2ef716f17ec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17" nillable="true" ma:displayName="Taxonomy Catch All Column" ma:hidden="true" ma:list="{eb3a9785-5fb8-40fb-87b6-7b6099dbef4c}" ma:internalName="TaxCatchAll" ma:showField="CatchAllData" ma:web="4c6e44fe-2ad7-4011-9cdf-b2ef716f17e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list="UserInfo" ma:SearchPeopleOnly="false" ma:internalName="SharedWithUsers" ma:readOnly="tru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9fe03e-6ff2-4d8b-ba9b-7c5206699b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6754ef04-fc12-425f-87d6-1177d4e89d7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CEEC44C-2442-4A2E-BA25-2D591935330C}">
  <ds:schemaRefs>
    <ds:schemaRef ds:uri="2e9fe03e-6ff2-4d8b-ba9b-7c5206699be7"/>
    <ds:schemaRef ds:uri="4c6e44fe-2ad7-4011-9cdf-b2ef716f17ec"/>
    <ds:schemaRef ds:uri="645436cf-4230-42b5-aa7e-cf31edaa72c4"/>
    <ds:schemaRef ds:uri="7ca03411-2c26-4e1b-b0c1-a25e5e75f4d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46441B0-D4AF-4450-8913-1A6AC3CC8AA1}">
  <ds:schemaRefs>
    <ds:schemaRef ds:uri="2e9fe03e-6ff2-4d8b-ba9b-7c5206699be7"/>
    <ds:schemaRef ds:uri="4c6e44fe-2ad7-4011-9cdf-b2ef716f17e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EF77950-EB4A-4F52-AE22-CE3D30506C3A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119CC127-BE17-46F8-ABC0-718297BB4E9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631</Words>
  <Application>Microsoft Macintosh PowerPoint</Application>
  <PresentationFormat>Widescreen</PresentationFormat>
  <Paragraphs>105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Courier New</vt:lpstr>
      <vt:lpstr>Segoe UI</vt:lpstr>
      <vt:lpstr>Skeena</vt:lpstr>
      <vt:lpstr>Office Theme</vt:lpstr>
      <vt:lpstr>Rocky Mountain  Region Update  Mid-West Annual Meeting</vt:lpstr>
      <vt:lpstr>LAP Water Conditions  (3 Basins)</vt:lpstr>
      <vt:lpstr>Snow Water Equivalent     Big Horn Basin</vt:lpstr>
      <vt:lpstr>Snow Water Equivalent       Upper North Platte Basin</vt:lpstr>
      <vt:lpstr>Snow Water Equivalent         Colorado Headwaters</vt:lpstr>
      <vt:lpstr>PowerPoint Presentation</vt:lpstr>
      <vt:lpstr>LAP Rates</vt:lpstr>
      <vt:lpstr>Fryingpan-Arkansas Project</vt:lpstr>
      <vt:lpstr>PowerPoint Presentation</vt:lpstr>
      <vt:lpstr>RTO  Considerations</vt:lpstr>
      <vt:lpstr>Recent Project Completions</vt:lpstr>
      <vt:lpstr>Thermopolis 115-kV Breaker Replacement</vt:lpstr>
      <vt:lpstr>Archer-Stegall Structure Replacement  (storm damage)</vt:lpstr>
      <vt:lpstr>Beaver Creek/Cheyenne Breaker Replacements  (storm damage)</vt:lpstr>
      <vt:lpstr>Estes-Flatiron Double Circuit Line Rebuild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WAPA BLANK PowerPoint Presentation</dc:title>
  <dc:creator>Soeth, Peter</dc:creator>
  <cp:lastModifiedBy>Jim Horan</cp:lastModifiedBy>
  <cp:revision>665</cp:revision>
  <dcterms:created xsi:type="dcterms:W3CDTF">2021-11-10T18:41:38Z</dcterms:created>
  <dcterms:modified xsi:type="dcterms:W3CDTF">2023-12-08T20:07:06Z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0x010100D0186F42208EA649B1C13A079D5C93AB</vt:lpwstr>
  </property>
  <property fmtid="{D5CDD505-2E9C-101B-9397-08002B2CF9AE}" pid="3" name="Departments">
    <vt:lpwstr>2;#Public Affairs|c25911b8-867c-4460-a91e-a42f264fc108</vt:lpwstr>
  </property>
  <property fmtid="{D5CDD505-2E9C-101B-9397-08002B2CF9AE}" pid="4" name="Record">
    <vt:lpwstr/>
  </property>
  <property fmtid="{D5CDD505-2E9C-101B-9397-08002B2CF9AE}" pid="5" name="_dlc_DocIdItemGuid">
    <vt:lpwstr>7e84ead8-7edd-4199-85c7-f635fa40f03f</vt:lpwstr>
  </property>
  <property fmtid="{D5CDD505-2E9C-101B-9397-08002B2CF9AE}" pid="6" name="MediaServiceImageTags">
    <vt:lpwstr/>
  </property>
</Properties>
</file>