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85" r:id="rId4"/>
    <p:sldMasterId id="2147483648" r:id="rId5"/>
    <p:sldMasterId id="2147483676" r:id="rId6"/>
  </p:sldMasterIdLst>
  <p:notesMasterIdLst>
    <p:notesMasterId r:id="rId23"/>
  </p:notesMasterIdLst>
  <p:handoutMasterIdLst>
    <p:handoutMasterId r:id="rId24"/>
  </p:handoutMasterIdLst>
  <p:sldIdLst>
    <p:sldId id="281" r:id="rId7"/>
    <p:sldId id="3171" r:id="rId8"/>
    <p:sldId id="6424" r:id="rId9"/>
    <p:sldId id="6422" r:id="rId10"/>
    <p:sldId id="3172" r:id="rId11"/>
    <p:sldId id="3165" r:id="rId12"/>
    <p:sldId id="6423" r:id="rId13"/>
    <p:sldId id="3167" r:id="rId14"/>
    <p:sldId id="6425" r:id="rId15"/>
    <p:sldId id="6428" r:id="rId16"/>
    <p:sldId id="6426" r:id="rId17"/>
    <p:sldId id="793" r:id="rId18"/>
    <p:sldId id="6417" r:id="rId19"/>
    <p:sldId id="763" r:id="rId20"/>
    <p:sldId id="6427" r:id="rId21"/>
    <p:sldId id="31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FC4"/>
    <a:srgbClr val="068B54"/>
    <a:srgbClr val="889D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9388" autoAdjust="0"/>
  </p:normalViewPr>
  <p:slideViewPr>
    <p:cSldViewPr snapToGrid="0" snapToObjects="1">
      <p:cViewPr varScale="1">
        <p:scale>
          <a:sx n="114" d="100"/>
          <a:sy n="114" d="100"/>
        </p:scale>
        <p:origin x="928"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369636963698E-2"/>
          <c:y val="4.4298579401319128E-2"/>
          <c:w val="0.9519733223322332"/>
          <c:h val="0.9114028411973617"/>
        </c:manualLayout>
      </c:layout>
      <c:barChart>
        <c:barDir val="bar"/>
        <c:grouping val="stacked"/>
        <c:varyColors val="0"/>
        <c:ser>
          <c:idx val="0"/>
          <c:order val="0"/>
          <c:tx>
            <c:strRef>
              <c:f>Sheet1!$A$2</c:f>
              <c:strCache>
                <c:ptCount val="1"/>
                <c:pt idx="0">
                  <c:v>Democrats</c:v>
                </c:pt>
              </c:strCache>
            </c:strRef>
          </c:tx>
          <c:spPr>
            <a:solidFill>
              <a:srgbClr val="1A4580"/>
            </a:solidFill>
            <a:ln>
              <a:noFill/>
            </a:ln>
            <a:effectLst/>
          </c:spPr>
          <c:invertIfNegative val="0"/>
          <c:dLbls>
            <c:dLbl>
              <c:idx val="0"/>
              <c:tx>
                <c:rich>
                  <a:bodyPr/>
                  <a:lstStyle/>
                  <a:p>
                    <a:r>
                      <a:rPr lang="en-US"/>
                      <a:t>170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48-4E49-B848-868589A16746}"/>
                </c:ext>
              </c:extLst>
            </c:dLbl>
            <c:dLbl>
              <c:idx val="1"/>
              <c:tx>
                <c:rich>
                  <a:bodyPr/>
                  <a:lstStyle/>
                  <a:p>
                    <a:r>
                      <a:rPr lang="en-US"/>
                      <a:t>19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48-4E49-B848-868589A16746}"/>
                </c:ext>
              </c:extLst>
            </c:dLbl>
            <c:dLbl>
              <c:idx val="2"/>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48-4E49-B848-868589A16746}"/>
                </c:ext>
              </c:extLst>
            </c:dLbl>
            <c:dLbl>
              <c:idx val="3"/>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48-4E49-B848-868589A16746}"/>
                </c:ext>
              </c:extLst>
            </c:dLbl>
            <c:dLbl>
              <c:idx val="4"/>
              <c:delete val="1"/>
              <c:extLst>
                <c:ext xmlns:c15="http://schemas.microsoft.com/office/drawing/2012/chart" uri="{CE6537A1-D6FC-4f65-9D91-7224C49458BB}"/>
                <c:ext xmlns:c16="http://schemas.microsoft.com/office/drawing/2014/chart" uri="{C3380CC4-5D6E-409C-BE32-E72D297353CC}">
                  <c16:uniqueId val="{00000004-3048-4E49-B848-868589A16746}"/>
                </c:ext>
              </c:extLst>
            </c:dLbl>
            <c:dLbl>
              <c:idx val="5"/>
              <c:delete val="1"/>
              <c:extLst>
                <c:ext xmlns:c15="http://schemas.microsoft.com/office/drawing/2012/chart" uri="{CE6537A1-D6FC-4f65-9D91-7224C49458BB}"/>
                <c:ext xmlns:c16="http://schemas.microsoft.com/office/drawing/2014/chart" uri="{C3380CC4-5D6E-409C-BE32-E72D297353CC}">
                  <c16:uniqueId val="{00000003-3048-4E49-B848-868589A16746}"/>
                </c:ext>
              </c:extLst>
            </c:dLbl>
            <c:dLbl>
              <c:idx val="6"/>
              <c:delete val="1"/>
              <c:extLst>
                <c:ext xmlns:c15="http://schemas.microsoft.com/office/drawing/2012/chart" uri="{CE6537A1-D6FC-4f65-9D91-7224C49458BB}"/>
                <c:ext xmlns:c16="http://schemas.microsoft.com/office/drawing/2014/chart" uri="{C3380CC4-5D6E-409C-BE32-E72D297353CC}">
                  <c16:uniqueId val="{00000000-202A-41A6-8DE9-1CBF6A1FD9A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Solid Democrat</c:v>
                </c:pt>
                <c:pt idx="1">
                  <c:v>Likely Democrat</c:v>
                </c:pt>
                <c:pt idx="2">
                  <c:v>Lean Democrat</c:v>
                </c:pt>
                <c:pt idx="3">
                  <c:v>Toss Up</c:v>
                </c:pt>
                <c:pt idx="4">
                  <c:v>Lean Republican</c:v>
                </c:pt>
                <c:pt idx="5">
                  <c:v>Likely Republican</c:v>
                </c:pt>
                <c:pt idx="6">
                  <c:v>Solid Republican</c:v>
                </c:pt>
              </c:strCache>
            </c:strRef>
          </c:cat>
          <c:val>
            <c:numRef>
              <c:f>Sheet1!$B$2:$H$2</c:f>
              <c:numCache>
                <c:formatCode>General</c:formatCode>
                <c:ptCount val="7"/>
                <c:pt idx="0">
                  <c:v>-170</c:v>
                </c:pt>
                <c:pt idx="1">
                  <c:v>-19</c:v>
                </c:pt>
                <c:pt idx="2">
                  <c:v>-14</c:v>
                </c:pt>
                <c:pt idx="3">
                  <c:v>-10</c:v>
                </c:pt>
                <c:pt idx="4">
                  <c:v>0</c:v>
                </c:pt>
                <c:pt idx="5">
                  <c:v>0</c:v>
                </c:pt>
                <c:pt idx="6">
                  <c:v>0</c:v>
                </c:pt>
              </c:numCache>
            </c:numRef>
          </c:val>
          <c:extLst>
            <c:ext xmlns:c16="http://schemas.microsoft.com/office/drawing/2014/chart" uri="{C3380CC4-5D6E-409C-BE32-E72D297353CC}">
              <c16:uniqueId val="{00000000-3048-4E49-B848-868589A16746}"/>
            </c:ext>
          </c:extLst>
        </c:ser>
        <c:ser>
          <c:idx val="1"/>
          <c:order val="1"/>
          <c:tx>
            <c:strRef>
              <c:f>Sheet1!$A$3</c:f>
              <c:strCache>
                <c:ptCount val="1"/>
                <c:pt idx="0">
                  <c:v>Republicans</c:v>
                </c:pt>
              </c:strCache>
            </c:strRef>
          </c:tx>
          <c:spPr>
            <a:solidFill>
              <a:srgbClr val="BC393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195-4BD1-BC65-D4932FEDFFA6}"/>
                </c:ext>
              </c:extLst>
            </c:dLbl>
            <c:dLbl>
              <c:idx val="1"/>
              <c:layout>
                <c:manualLayout>
                  <c:x val="2.8379400440044004E-2"/>
                  <c:y val="0"/>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48-4E49-B848-868589A16746}"/>
                </c:ext>
              </c:extLst>
            </c:dLbl>
            <c:dLbl>
              <c:idx val="2"/>
              <c:layout>
                <c:manualLayout>
                  <c:x val="2.6196369636963698E-2"/>
                  <c:y val="7.3830112777102246E-17"/>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048-4E49-B848-868589A1674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Solid Democrat</c:v>
                </c:pt>
                <c:pt idx="1">
                  <c:v>Likely Democrat</c:v>
                </c:pt>
                <c:pt idx="2">
                  <c:v>Lean Democrat</c:v>
                </c:pt>
                <c:pt idx="3">
                  <c:v>Toss Up</c:v>
                </c:pt>
                <c:pt idx="4">
                  <c:v>Lean Republican</c:v>
                </c:pt>
                <c:pt idx="5">
                  <c:v>Likely Republican</c:v>
                </c:pt>
                <c:pt idx="6">
                  <c:v>Solid Republican</c:v>
                </c:pt>
              </c:strCache>
            </c:strRef>
          </c:cat>
          <c:val>
            <c:numRef>
              <c:f>Sheet1!$B$3:$H$3</c:f>
              <c:numCache>
                <c:formatCode>General</c:formatCode>
                <c:ptCount val="7"/>
                <c:pt idx="0">
                  <c:v>0</c:v>
                </c:pt>
                <c:pt idx="1">
                  <c:v>1</c:v>
                </c:pt>
                <c:pt idx="2">
                  <c:v>1</c:v>
                </c:pt>
                <c:pt idx="3">
                  <c:v>14</c:v>
                </c:pt>
                <c:pt idx="4">
                  <c:v>6</c:v>
                </c:pt>
                <c:pt idx="5">
                  <c:v>12</c:v>
                </c:pt>
                <c:pt idx="6">
                  <c:v>188</c:v>
                </c:pt>
              </c:numCache>
            </c:numRef>
          </c:val>
          <c:extLst>
            <c:ext xmlns:c16="http://schemas.microsoft.com/office/drawing/2014/chart" uri="{C3380CC4-5D6E-409C-BE32-E72D297353CC}">
              <c16:uniqueId val="{00000001-3048-4E49-B848-868589A16746}"/>
            </c:ext>
          </c:extLst>
        </c:ser>
        <c:dLbls>
          <c:dLblPos val="ctr"/>
          <c:showLegendKey val="0"/>
          <c:showVal val="1"/>
          <c:showCatName val="0"/>
          <c:showSerName val="0"/>
          <c:showPercent val="0"/>
          <c:showBubbleSize val="0"/>
        </c:dLbls>
        <c:gapWidth val="25"/>
        <c:overlap val="100"/>
        <c:axId val="1020765695"/>
        <c:axId val="1020765279"/>
      </c:barChart>
      <c:catAx>
        <c:axId val="102076569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20765279"/>
        <c:crosses val="autoZero"/>
        <c:auto val="1"/>
        <c:lblAlgn val="ctr"/>
        <c:lblOffset val="100"/>
        <c:noMultiLvlLbl val="0"/>
      </c:catAx>
      <c:valAx>
        <c:axId val="1020765279"/>
        <c:scaling>
          <c:orientation val="minMax"/>
        </c:scaling>
        <c:delete val="1"/>
        <c:axPos val="b"/>
        <c:numFmt formatCode="General" sourceLinked="1"/>
        <c:majorTickMark val="none"/>
        <c:minorTickMark val="none"/>
        <c:tickLblPos val="nextTo"/>
        <c:crossAx val="102076569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bg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96369636963698E-2"/>
          <c:y val="4.4298579401319128E-2"/>
          <c:w val="0.9519733223322332"/>
          <c:h val="0.9114028411973617"/>
        </c:manualLayout>
      </c:layout>
      <c:barChart>
        <c:barDir val="bar"/>
        <c:grouping val="stacked"/>
        <c:varyColors val="0"/>
        <c:ser>
          <c:idx val="0"/>
          <c:order val="0"/>
          <c:tx>
            <c:strRef>
              <c:f>Sheet1!$A$2</c:f>
              <c:strCache>
                <c:ptCount val="1"/>
                <c:pt idx="0">
                  <c:v>Democrats</c:v>
                </c:pt>
              </c:strCache>
            </c:strRef>
          </c:tx>
          <c:spPr>
            <a:solidFill>
              <a:srgbClr val="1A4580"/>
            </a:solidFill>
            <a:ln>
              <a:noFill/>
            </a:ln>
            <a:effectLst/>
          </c:spPr>
          <c:invertIfNegative val="0"/>
          <c:dLbls>
            <c:dLbl>
              <c:idx val="0"/>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48-4E49-B848-868589A16746}"/>
                </c:ext>
              </c:extLst>
            </c:dLbl>
            <c:dLbl>
              <c:idx val="1"/>
              <c:tx>
                <c:rich>
                  <a:bodyPr/>
                  <a:lstStyle/>
                  <a:p>
                    <a:r>
                      <a:rPr lang="en-US"/>
                      <a:t>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48-4E49-B848-868589A16746}"/>
                </c:ext>
              </c:extLst>
            </c:dLbl>
            <c:dLbl>
              <c:idx val="2"/>
              <c:tx>
                <c:rich>
                  <a:bodyPr/>
                  <a:lstStyle/>
                  <a:p>
                    <a:r>
                      <a:rPr lang="en-US"/>
                      <a:t>5</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48-4E49-B848-868589A16746}"/>
                </c:ext>
              </c:extLst>
            </c:dLbl>
            <c:dLbl>
              <c:idx val="3"/>
              <c:tx>
                <c:rich>
                  <a:bodyPr/>
                  <a:lstStyle/>
                  <a:p>
                    <a:r>
                      <a:rPr lang="en-US" dirty="0"/>
                      <a:t>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48-4E49-B848-868589A16746}"/>
                </c:ext>
              </c:extLst>
            </c:dLbl>
            <c:dLbl>
              <c:idx val="5"/>
              <c:delete val="1"/>
              <c:extLst>
                <c:ext xmlns:c15="http://schemas.microsoft.com/office/drawing/2012/chart" uri="{CE6537A1-D6FC-4f65-9D91-7224C49458BB}"/>
                <c:ext xmlns:c16="http://schemas.microsoft.com/office/drawing/2014/chart" uri="{C3380CC4-5D6E-409C-BE32-E72D297353CC}">
                  <c16:uniqueId val="{00000003-3048-4E49-B848-868589A16746}"/>
                </c:ext>
              </c:extLst>
            </c:dLbl>
            <c:dLbl>
              <c:idx val="6"/>
              <c:tx>
                <c:rich>
                  <a:bodyPr/>
                  <a:lstStyle/>
                  <a:p>
                    <a:r>
                      <a:rPr lang="en-US"/>
                      <a:t>1</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2A-41A6-8DE9-1CBF6A1FD9A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Solid Democrat</c:v>
                </c:pt>
                <c:pt idx="1">
                  <c:v>Likely Democrat</c:v>
                </c:pt>
                <c:pt idx="2">
                  <c:v>Lean Democrat</c:v>
                </c:pt>
                <c:pt idx="3">
                  <c:v>Toss Up</c:v>
                </c:pt>
                <c:pt idx="4">
                  <c:v>Lean Republican</c:v>
                </c:pt>
                <c:pt idx="5">
                  <c:v>Likely Republican</c:v>
                </c:pt>
                <c:pt idx="6">
                  <c:v>Solid Republican</c:v>
                </c:pt>
              </c:strCache>
            </c:strRef>
          </c:cat>
          <c:val>
            <c:numRef>
              <c:f>Sheet1!$B$2:$H$2</c:f>
              <c:numCache>
                <c:formatCode>General</c:formatCode>
                <c:ptCount val="7"/>
                <c:pt idx="0">
                  <c:v>-14</c:v>
                </c:pt>
                <c:pt idx="1">
                  <c:v>-1</c:v>
                </c:pt>
                <c:pt idx="2">
                  <c:v>-5</c:v>
                </c:pt>
                <c:pt idx="3">
                  <c:v>-2</c:v>
                </c:pt>
                <c:pt idx="4">
                  <c:v>0</c:v>
                </c:pt>
                <c:pt idx="5">
                  <c:v>0</c:v>
                </c:pt>
                <c:pt idx="6">
                  <c:v>-1</c:v>
                </c:pt>
              </c:numCache>
            </c:numRef>
          </c:val>
          <c:extLst>
            <c:ext xmlns:c16="http://schemas.microsoft.com/office/drawing/2014/chart" uri="{C3380CC4-5D6E-409C-BE32-E72D297353CC}">
              <c16:uniqueId val="{00000000-3048-4E49-B848-868589A16746}"/>
            </c:ext>
          </c:extLst>
        </c:ser>
        <c:ser>
          <c:idx val="1"/>
          <c:order val="1"/>
          <c:tx>
            <c:strRef>
              <c:f>Sheet1!$A$3</c:f>
              <c:strCache>
                <c:ptCount val="1"/>
                <c:pt idx="0">
                  <c:v>Republicans</c:v>
                </c:pt>
              </c:strCache>
            </c:strRef>
          </c:tx>
          <c:spPr>
            <a:solidFill>
              <a:srgbClr val="BC393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195-4BD1-BC65-D4932FEDFFA6}"/>
                </c:ext>
              </c:extLst>
            </c:dLbl>
            <c:dLbl>
              <c:idx val="1"/>
              <c:delete val="1"/>
              <c:extLst>
                <c:ext xmlns:c15="http://schemas.microsoft.com/office/drawing/2012/chart" uri="{CE6537A1-D6FC-4f65-9D91-7224C49458BB}"/>
                <c:ext xmlns:c16="http://schemas.microsoft.com/office/drawing/2014/chart" uri="{C3380CC4-5D6E-409C-BE32-E72D297353CC}">
                  <c16:uniqueId val="{00000009-3048-4E49-B848-868589A16746}"/>
                </c:ext>
              </c:extLst>
            </c:dLbl>
            <c:dLbl>
              <c:idx val="2"/>
              <c:delete val="1"/>
              <c:extLst>
                <c:ext xmlns:c15="http://schemas.microsoft.com/office/drawing/2012/chart" uri="{CE6537A1-D6FC-4f65-9D91-7224C49458BB}"/>
                <c:ext xmlns:c16="http://schemas.microsoft.com/office/drawing/2014/chart" uri="{C3380CC4-5D6E-409C-BE32-E72D297353CC}">
                  <c16:uniqueId val="{0000000A-3048-4E49-B848-868589A16746}"/>
                </c:ext>
              </c:extLst>
            </c:dLbl>
            <c:dLbl>
              <c:idx val="3"/>
              <c:delete val="1"/>
              <c:extLst>
                <c:ext xmlns:c15="http://schemas.microsoft.com/office/drawing/2012/chart" uri="{CE6537A1-D6FC-4f65-9D91-7224C49458BB}"/>
                <c:ext xmlns:c16="http://schemas.microsoft.com/office/drawing/2014/chart" uri="{C3380CC4-5D6E-409C-BE32-E72D297353CC}">
                  <c16:uniqueId val="{00000000-80E8-46D2-8BC2-A5A2B70410EF}"/>
                </c:ext>
              </c:extLst>
            </c:dLbl>
            <c:dLbl>
              <c:idx val="4"/>
              <c:delete val="1"/>
              <c:extLst>
                <c:ext xmlns:c15="http://schemas.microsoft.com/office/drawing/2012/chart" uri="{CE6537A1-D6FC-4f65-9D91-7224C49458BB}"/>
                <c:ext xmlns:c16="http://schemas.microsoft.com/office/drawing/2014/chart" uri="{C3380CC4-5D6E-409C-BE32-E72D297353CC}">
                  <c16:uniqueId val="{00000001-80E8-46D2-8BC2-A5A2B70410E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Solid Democrat</c:v>
                </c:pt>
                <c:pt idx="1">
                  <c:v>Likely Democrat</c:v>
                </c:pt>
                <c:pt idx="2">
                  <c:v>Lean Democrat</c:v>
                </c:pt>
                <c:pt idx="3">
                  <c:v>Toss Up</c:v>
                </c:pt>
                <c:pt idx="4">
                  <c:v>Lean Republican</c:v>
                </c:pt>
                <c:pt idx="5">
                  <c:v>Likely Republican</c:v>
                </c:pt>
                <c:pt idx="6">
                  <c:v>Solid Republican</c:v>
                </c:pt>
              </c:strCache>
            </c:strRef>
          </c:cat>
          <c:val>
            <c:numRef>
              <c:f>Sheet1!$B$3:$H$3</c:f>
              <c:numCache>
                <c:formatCode>General</c:formatCode>
                <c:ptCount val="7"/>
                <c:pt idx="0">
                  <c:v>0</c:v>
                </c:pt>
                <c:pt idx="1">
                  <c:v>0</c:v>
                </c:pt>
                <c:pt idx="2">
                  <c:v>0</c:v>
                </c:pt>
                <c:pt idx="3">
                  <c:v>0</c:v>
                </c:pt>
                <c:pt idx="4">
                  <c:v>0</c:v>
                </c:pt>
                <c:pt idx="5">
                  <c:v>2</c:v>
                </c:pt>
                <c:pt idx="6">
                  <c:v>9</c:v>
                </c:pt>
              </c:numCache>
            </c:numRef>
          </c:val>
          <c:extLst>
            <c:ext xmlns:c16="http://schemas.microsoft.com/office/drawing/2014/chart" uri="{C3380CC4-5D6E-409C-BE32-E72D297353CC}">
              <c16:uniqueId val="{00000001-3048-4E49-B848-868589A16746}"/>
            </c:ext>
          </c:extLst>
        </c:ser>
        <c:dLbls>
          <c:dLblPos val="ctr"/>
          <c:showLegendKey val="0"/>
          <c:showVal val="1"/>
          <c:showCatName val="0"/>
          <c:showSerName val="0"/>
          <c:showPercent val="0"/>
          <c:showBubbleSize val="0"/>
        </c:dLbls>
        <c:gapWidth val="25"/>
        <c:overlap val="100"/>
        <c:axId val="1020765695"/>
        <c:axId val="1020765279"/>
      </c:barChart>
      <c:catAx>
        <c:axId val="102076569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20765279"/>
        <c:crosses val="autoZero"/>
        <c:auto val="1"/>
        <c:lblAlgn val="ctr"/>
        <c:lblOffset val="100"/>
        <c:noMultiLvlLbl val="0"/>
      </c:catAx>
      <c:valAx>
        <c:axId val="1020765279"/>
        <c:scaling>
          <c:orientation val="minMax"/>
        </c:scaling>
        <c:delete val="1"/>
        <c:axPos val="b"/>
        <c:numFmt formatCode="General" sourceLinked="1"/>
        <c:majorTickMark val="none"/>
        <c:minorTickMark val="none"/>
        <c:tickLblPos val="nextTo"/>
        <c:crossAx val="102076569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bg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741741946617117E-2"/>
          <c:w val="1"/>
          <c:h val="0.98725825805338285"/>
        </c:manualLayout>
      </c:layout>
      <c:barChart>
        <c:barDir val="bar"/>
        <c:grouping val="stacked"/>
        <c:varyColors val="0"/>
        <c:ser>
          <c:idx val="0"/>
          <c:order val="0"/>
          <c:tx>
            <c:strRef>
              <c:f>Sheet1!$B$1</c:f>
              <c:strCache>
                <c:ptCount val="1"/>
                <c:pt idx="0">
                  <c:v>D no election</c:v>
                </c:pt>
              </c:strCache>
            </c:strRef>
          </c:tx>
          <c:spPr>
            <a:solidFill>
              <a:srgbClr val="74A4D4"/>
            </a:solidFill>
            <a:ln>
              <a:noFill/>
            </a:ln>
            <a:effectLst/>
          </c:spPr>
          <c:invertIfNegative val="0"/>
          <c:cat>
            <c:strRef>
              <c:f>Sheet1!$A$2</c:f>
              <c:strCache>
                <c:ptCount val="1"/>
                <c:pt idx="0">
                  <c:v>Category 1</c:v>
                </c:pt>
              </c:strCache>
            </c:strRef>
          </c:cat>
          <c:val>
            <c:numRef>
              <c:f>Sheet1!$B$2</c:f>
              <c:numCache>
                <c:formatCode>General</c:formatCode>
                <c:ptCount val="1"/>
                <c:pt idx="0">
                  <c:v>28</c:v>
                </c:pt>
              </c:numCache>
            </c:numRef>
          </c:val>
          <c:extLst>
            <c:ext xmlns:c16="http://schemas.microsoft.com/office/drawing/2014/chart" uri="{C3380CC4-5D6E-409C-BE32-E72D297353CC}">
              <c16:uniqueId val="{00000000-08C0-4441-A96D-E379D355F6E1}"/>
            </c:ext>
          </c:extLst>
        </c:ser>
        <c:ser>
          <c:idx val="2"/>
          <c:order val="1"/>
          <c:tx>
            <c:strRef>
              <c:f>Sheet1!$C$1</c:f>
              <c:strCache>
                <c:ptCount val="1"/>
                <c:pt idx="0">
                  <c:v>D held</c:v>
                </c:pt>
              </c:strCache>
            </c:strRef>
          </c:tx>
          <c:spPr>
            <a:solidFill>
              <a:srgbClr val="347CBC"/>
            </a:solidFill>
            <a:ln>
              <a:noFill/>
            </a:ln>
            <a:effectLst/>
          </c:spPr>
          <c:invertIfNegative val="0"/>
          <c:dPt>
            <c:idx val="0"/>
            <c:invertIfNegative val="0"/>
            <c:bubble3D val="0"/>
            <c:spPr>
              <a:solidFill>
                <a:srgbClr val="347CBC"/>
              </a:solidFill>
              <a:ln>
                <a:noFill/>
              </a:ln>
              <a:effectLst/>
            </c:spPr>
            <c:extLst>
              <c:ext xmlns:c16="http://schemas.microsoft.com/office/drawing/2014/chart" uri="{C3380CC4-5D6E-409C-BE32-E72D297353CC}">
                <c16:uniqueId val="{00000002-08C0-4441-A96D-E379D355F6E1}"/>
              </c:ext>
            </c:extLst>
          </c:dPt>
          <c:cat>
            <c:strRef>
              <c:f>Sheet1!$A$2</c:f>
              <c:strCache>
                <c:ptCount val="1"/>
                <c:pt idx="0">
                  <c:v>Category 1</c:v>
                </c:pt>
              </c:strCache>
            </c:strRef>
          </c:cat>
          <c:val>
            <c:numRef>
              <c:f>Sheet1!$C$2</c:f>
              <c:numCache>
                <c:formatCode>General</c:formatCode>
                <c:ptCount val="1"/>
                <c:pt idx="0">
                  <c:v>23</c:v>
                </c:pt>
              </c:numCache>
            </c:numRef>
          </c:val>
          <c:extLst>
            <c:ext xmlns:c16="http://schemas.microsoft.com/office/drawing/2014/chart" uri="{C3380CC4-5D6E-409C-BE32-E72D297353CC}">
              <c16:uniqueId val="{00000003-08C0-4441-A96D-E379D355F6E1}"/>
            </c:ext>
          </c:extLst>
        </c:ser>
        <c:ser>
          <c:idx val="3"/>
          <c:order val="2"/>
          <c:tx>
            <c:strRef>
              <c:f>Sheet1!$D$1</c:f>
              <c:strCache>
                <c:ptCount val="1"/>
                <c:pt idx="0">
                  <c:v>R held</c:v>
                </c:pt>
              </c:strCache>
            </c:strRef>
          </c:tx>
          <c:spPr>
            <a:solidFill>
              <a:srgbClr val="EC3C4C"/>
            </a:solidFill>
            <a:ln>
              <a:noFill/>
            </a:ln>
            <a:effectLst/>
          </c:spPr>
          <c:invertIfNegative val="0"/>
          <c:cat>
            <c:strRef>
              <c:f>Sheet1!$A$2</c:f>
              <c:strCache>
                <c:ptCount val="1"/>
                <c:pt idx="0">
                  <c:v>Category 1</c:v>
                </c:pt>
              </c:strCache>
            </c:strRef>
          </c:cat>
          <c:val>
            <c:numRef>
              <c:f>Sheet1!$D$2</c:f>
              <c:numCache>
                <c:formatCode>General</c:formatCode>
                <c:ptCount val="1"/>
                <c:pt idx="0">
                  <c:v>11</c:v>
                </c:pt>
              </c:numCache>
            </c:numRef>
          </c:val>
          <c:extLst>
            <c:ext xmlns:c16="http://schemas.microsoft.com/office/drawing/2014/chart" uri="{C3380CC4-5D6E-409C-BE32-E72D297353CC}">
              <c16:uniqueId val="{00000004-08C0-4441-A96D-E379D355F6E1}"/>
            </c:ext>
          </c:extLst>
        </c:ser>
        <c:ser>
          <c:idx val="1"/>
          <c:order val="3"/>
          <c:tx>
            <c:strRef>
              <c:f>Sheet1!$E$1</c:f>
              <c:strCache>
                <c:ptCount val="1"/>
                <c:pt idx="0">
                  <c:v>R no election</c:v>
                </c:pt>
              </c:strCache>
            </c:strRef>
          </c:tx>
          <c:spPr>
            <a:solidFill>
              <a:srgbClr val="F47484"/>
            </a:solidFill>
            <a:ln>
              <a:noFill/>
            </a:ln>
            <a:effectLst/>
          </c:spPr>
          <c:invertIfNegative val="0"/>
          <c:dPt>
            <c:idx val="0"/>
            <c:invertIfNegative val="0"/>
            <c:bubble3D val="0"/>
            <c:spPr>
              <a:solidFill>
                <a:srgbClr val="F47484"/>
              </a:solidFill>
              <a:ln>
                <a:noFill/>
              </a:ln>
              <a:effectLst/>
            </c:spPr>
            <c:extLst>
              <c:ext xmlns:c16="http://schemas.microsoft.com/office/drawing/2014/chart" uri="{C3380CC4-5D6E-409C-BE32-E72D297353CC}">
                <c16:uniqueId val="{00000006-08C0-4441-A96D-E379D355F6E1}"/>
              </c:ext>
            </c:extLst>
          </c:dPt>
          <c:cat>
            <c:strRef>
              <c:f>Sheet1!$A$2</c:f>
              <c:strCache>
                <c:ptCount val="1"/>
                <c:pt idx="0">
                  <c:v>Category 1</c:v>
                </c:pt>
              </c:strCache>
            </c:strRef>
          </c:cat>
          <c:val>
            <c:numRef>
              <c:f>Sheet1!$E$2</c:f>
              <c:numCache>
                <c:formatCode>General</c:formatCode>
                <c:ptCount val="1"/>
                <c:pt idx="0">
                  <c:v>38</c:v>
                </c:pt>
              </c:numCache>
            </c:numRef>
          </c:val>
          <c:extLst>
            <c:ext xmlns:c16="http://schemas.microsoft.com/office/drawing/2014/chart" uri="{C3380CC4-5D6E-409C-BE32-E72D297353CC}">
              <c16:uniqueId val="{00000007-08C0-4441-A96D-E379D355F6E1}"/>
            </c:ext>
          </c:extLst>
        </c:ser>
        <c:dLbls>
          <c:showLegendKey val="0"/>
          <c:showVal val="0"/>
          <c:showCatName val="0"/>
          <c:showSerName val="0"/>
          <c:showPercent val="0"/>
          <c:showBubbleSize val="0"/>
        </c:dLbls>
        <c:gapWidth val="150"/>
        <c:overlap val="100"/>
        <c:axId val="-1194473424"/>
        <c:axId val="-1194470592"/>
      </c:barChart>
      <c:catAx>
        <c:axId val="-1194473424"/>
        <c:scaling>
          <c:orientation val="minMax"/>
        </c:scaling>
        <c:delete val="1"/>
        <c:axPos val="l"/>
        <c:numFmt formatCode="General" sourceLinked="1"/>
        <c:majorTickMark val="none"/>
        <c:minorTickMark val="none"/>
        <c:tickLblPos val="nextTo"/>
        <c:crossAx val="-1194470592"/>
        <c:crosses val="autoZero"/>
        <c:auto val="1"/>
        <c:lblAlgn val="ctr"/>
        <c:lblOffset val="100"/>
        <c:noMultiLvlLbl val="0"/>
      </c:catAx>
      <c:valAx>
        <c:axId val="-1194470592"/>
        <c:scaling>
          <c:orientation val="minMax"/>
          <c:max val="100"/>
          <c:min val="0"/>
        </c:scaling>
        <c:delete val="1"/>
        <c:axPos val="b"/>
        <c:numFmt formatCode="General" sourceLinked="1"/>
        <c:majorTickMark val="out"/>
        <c:minorTickMark val="none"/>
        <c:tickLblPos val="nextTo"/>
        <c:crossAx val="-1194473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DE90C-13E1-4F4B-BE4B-8D4848D82E1A}" type="doc">
      <dgm:prSet loTypeId="urn:microsoft.com/office/officeart/2005/8/layout/process4" loCatId="process" qsTypeId="urn:microsoft.com/office/officeart/2005/8/quickstyle/simple3" qsCatId="simple" csTypeId="urn:microsoft.com/office/officeart/2005/8/colors/accent2_5" csCatId="accent2" phldr="1"/>
      <dgm:spPr/>
      <dgm:t>
        <a:bodyPr/>
        <a:lstStyle/>
        <a:p>
          <a:endParaRPr lang="en-US"/>
        </a:p>
      </dgm:t>
    </dgm:pt>
    <dgm:pt modelId="{9072CA52-51EA-4887-AD5E-5AC95C401F3B}">
      <dgm:prSet/>
      <dgm:spPr/>
      <dgm:t>
        <a:bodyPr/>
        <a:lstStyle/>
        <a:p>
          <a:r>
            <a:rPr lang="en-US" b="0" i="0" dirty="0"/>
            <a:t>Hydropower is America’s oldest and most reliable source of renewable energy. </a:t>
          </a:r>
          <a:endParaRPr lang="en-US" dirty="0"/>
        </a:p>
      </dgm:t>
    </dgm:pt>
    <dgm:pt modelId="{C469CC28-2F3B-452A-AF45-B5F15A036CB0}" type="parTrans" cxnId="{09EBEB37-DAB8-4D72-999B-0D032DF805CE}">
      <dgm:prSet/>
      <dgm:spPr/>
      <dgm:t>
        <a:bodyPr/>
        <a:lstStyle/>
        <a:p>
          <a:endParaRPr lang="en-US"/>
        </a:p>
      </dgm:t>
    </dgm:pt>
    <dgm:pt modelId="{09CB3E7E-3E02-4881-99D3-586B2D3BFAB2}" type="sibTrans" cxnId="{09EBEB37-DAB8-4D72-999B-0D032DF805CE}">
      <dgm:prSet/>
      <dgm:spPr/>
      <dgm:t>
        <a:bodyPr/>
        <a:lstStyle/>
        <a:p>
          <a:endParaRPr lang="en-US"/>
        </a:p>
      </dgm:t>
    </dgm:pt>
    <dgm:pt modelId="{329A5435-E653-4FAC-A762-E4C84582D3A8}">
      <dgm:prSet/>
      <dgm:spPr/>
      <dgm:t>
        <a:bodyPr/>
        <a:lstStyle/>
        <a:p>
          <a:r>
            <a:rPr lang="en-US" b="0" i="0" dirty="0"/>
            <a:t>Accounts for nearly 37 percent of renewable electricity generation in the United States and more than 7 percent total U.S. electric generation. </a:t>
          </a:r>
          <a:endParaRPr lang="en-US" dirty="0"/>
        </a:p>
      </dgm:t>
    </dgm:pt>
    <dgm:pt modelId="{844C7945-29CA-40C9-8DBE-3D6202CD8F72}" type="parTrans" cxnId="{7E598829-C714-4482-903D-708263E2E2E6}">
      <dgm:prSet/>
      <dgm:spPr/>
      <dgm:t>
        <a:bodyPr/>
        <a:lstStyle/>
        <a:p>
          <a:endParaRPr lang="en-US"/>
        </a:p>
      </dgm:t>
    </dgm:pt>
    <dgm:pt modelId="{912269B1-68A0-43D2-AA7F-11B216472558}" type="sibTrans" cxnId="{7E598829-C714-4482-903D-708263E2E2E6}">
      <dgm:prSet/>
      <dgm:spPr/>
      <dgm:t>
        <a:bodyPr/>
        <a:lstStyle/>
        <a:p>
          <a:endParaRPr lang="en-US"/>
        </a:p>
      </dgm:t>
    </dgm:pt>
    <dgm:pt modelId="{CF6A22D6-E236-4EB7-9080-D761293F1505}">
      <dgm:prSet/>
      <dgm:spPr/>
      <dgm:t>
        <a:bodyPr/>
        <a:lstStyle/>
        <a:p>
          <a:r>
            <a:rPr lang="en-US" b="0" i="0"/>
            <a:t>Largest source of energy storage in the U.S., making up approximately 93 percent of all commercial storage capacity. </a:t>
          </a:r>
          <a:endParaRPr lang="en-US"/>
        </a:p>
      </dgm:t>
    </dgm:pt>
    <dgm:pt modelId="{1134E142-3B6D-4569-A9DC-3670CEEC8EE4}" type="parTrans" cxnId="{5535C04F-6043-46B6-B991-4A5E1D42FE86}">
      <dgm:prSet/>
      <dgm:spPr/>
      <dgm:t>
        <a:bodyPr/>
        <a:lstStyle/>
        <a:p>
          <a:endParaRPr lang="en-US"/>
        </a:p>
      </dgm:t>
    </dgm:pt>
    <dgm:pt modelId="{98473408-E4DC-4FA1-BC2A-D60721B5AC87}" type="sibTrans" cxnId="{5535C04F-6043-46B6-B991-4A5E1D42FE86}">
      <dgm:prSet/>
      <dgm:spPr/>
      <dgm:t>
        <a:bodyPr/>
        <a:lstStyle/>
        <a:p>
          <a:endParaRPr lang="en-US"/>
        </a:p>
      </dgm:t>
    </dgm:pt>
    <dgm:pt modelId="{102F3003-2279-4633-9722-1BB746A4FCC1}">
      <dgm:prSet/>
      <dgm:spPr/>
      <dgm:t>
        <a:bodyPr/>
        <a:lstStyle/>
        <a:p>
          <a:r>
            <a:rPr lang="en-US" b="0" i="0" dirty="0"/>
            <a:t>Demand for energy is expected to grow by about 30% from 2020 to 2035, and an additional 34% from 2035 to 2050.</a:t>
          </a:r>
          <a:r>
            <a:rPr lang="en-US" b="0" i="1" dirty="0"/>
            <a:t> </a:t>
          </a:r>
          <a:endParaRPr lang="en-US" dirty="0"/>
        </a:p>
      </dgm:t>
    </dgm:pt>
    <dgm:pt modelId="{255E34E7-7A11-4A8D-9D8C-341D7B345033}" type="parTrans" cxnId="{5295669D-B9B1-46B9-BEBB-8911E3475341}">
      <dgm:prSet/>
      <dgm:spPr/>
      <dgm:t>
        <a:bodyPr/>
        <a:lstStyle/>
        <a:p>
          <a:endParaRPr lang="en-US"/>
        </a:p>
      </dgm:t>
    </dgm:pt>
    <dgm:pt modelId="{6AB8C46C-E2E0-41CB-864A-38EB53F432D8}" type="sibTrans" cxnId="{5295669D-B9B1-46B9-BEBB-8911E3475341}">
      <dgm:prSet/>
      <dgm:spPr/>
      <dgm:t>
        <a:bodyPr/>
        <a:lstStyle/>
        <a:p>
          <a:endParaRPr lang="en-US"/>
        </a:p>
      </dgm:t>
    </dgm:pt>
    <dgm:pt modelId="{6161E65C-46BB-44A3-965B-E2B547679678}">
      <dgm:prSet custT="1"/>
      <dgm:spPr/>
      <dgm:t>
        <a:bodyPr/>
        <a:lstStyle/>
        <a:p>
          <a:r>
            <a:rPr lang="en-US" sz="1400" dirty="0"/>
            <a:t>Meeting this demand will require the development and deployment of new renewable and dispatchable energy resources. </a:t>
          </a:r>
        </a:p>
      </dgm:t>
    </dgm:pt>
    <dgm:pt modelId="{C0D0CBB2-F182-4166-8A88-C70FDEB2A553}" type="parTrans" cxnId="{6BFBAD26-3EF8-4222-A8E3-895C8896834A}">
      <dgm:prSet/>
      <dgm:spPr/>
      <dgm:t>
        <a:bodyPr/>
        <a:lstStyle/>
        <a:p>
          <a:endParaRPr lang="en-US"/>
        </a:p>
      </dgm:t>
    </dgm:pt>
    <dgm:pt modelId="{EC4E506E-2772-4442-BA00-BEFD23486829}" type="sibTrans" cxnId="{6BFBAD26-3EF8-4222-A8E3-895C8896834A}">
      <dgm:prSet/>
      <dgm:spPr/>
      <dgm:t>
        <a:bodyPr/>
        <a:lstStyle/>
        <a:p>
          <a:endParaRPr lang="en-US"/>
        </a:p>
      </dgm:t>
    </dgm:pt>
    <dgm:pt modelId="{8564A72D-8761-4861-9A31-52487070638C}">
      <dgm:prSet custT="1"/>
      <dgm:spPr/>
      <dgm:t>
        <a:bodyPr/>
        <a:lstStyle/>
        <a:p>
          <a:r>
            <a:rPr lang="en-US" sz="1400" dirty="0"/>
            <a:t>Including resources owned by the federal government. It will also require the </a:t>
          </a:r>
          <a:r>
            <a:rPr lang="en-US" sz="1400" u="sng" dirty="0"/>
            <a:t>protection of existing </a:t>
          </a:r>
          <a:r>
            <a:rPr lang="en-US" sz="1400" dirty="0"/>
            <a:t>hydropower resources</a:t>
          </a:r>
        </a:p>
      </dgm:t>
    </dgm:pt>
    <dgm:pt modelId="{9959B187-BC6C-43EF-84E7-BE7B3784438E}" type="parTrans" cxnId="{232A772F-111B-4360-9481-97119B4DB4D2}">
      <dgm:prSet/>
      <dgm:spPr/>
      <dgm:t>
        <a:bodyPr/>
        <a:lstStyle/>
        <a:p>
          <a:endParaRPr lang="en-US"/>
        </a:p>
      </dgm:t>
    </dgm:pt>
    <dgm:pt modelId="{74CFE0B7-6734-47B8-B00D-9D40B00F1A84}" type="sibTrans" cxnId="{232A772F-111B-4360-9481-97119B4DB4D2}">
      <dgm:prSet/>
      <dgm:spPr/>
      <dgm:t>
        <a:bodyPr/>
        <a:lstStyle/>
        <a:p>
          <a:endParaRPr lang="en-US"/>
        </a:p>
      </dgm:t>
    </dgm:pt>
    <dgm:pt modelId="{6A774F16-99BC-458C-8778-6F0E5A18BDC5}" type="pres">
      <dgm:prSet presAssocID="{A18DE90C-13E1-4F4B-BE4B-8D4848D82E1A}" presName="Name0" presStyleCnt="0">
        <dgm:presLayoutVars>
          <dgm:dir/>
          <dgm:animLvl val="lvl"/>
          <dgm:resizeHandles val="exact"/>
        </dgm:presLayoutVars>
      </dgm:prSet>
      <dgm:spPr/>
    </dgm:pt>
    <dgm:pt modelId="{C697F3DA-7076-4BBD-82A8-68ADD6360E6D}" type="pres">
      <dgm:prSet presAssocID="{102F3003-2279-4633-9722-1BB746A4FCC1}" presName="boxAndChildren" presStyleCnt="0"/>
      <dgm:spPr/>
    </dgm:pt>
    <dgm:pt modelId="{FD39A84A-0FE3-4909-A3A7-531D7A61DC58}" type="pres">
      <dgm:prSet presAssocID="{102F3003-2279-4633-9722-1BB746A4FCC1}" presName="parentTextBox" presStyleLbl="node1" presStyleIdx="0" presStyleCnt="4"/>
      <dgm:spPr/>
    </dgm:pt>
    <dgm:pt modelId="{3FF262FB-F76D-4C7B-951D-E55A36A77E56}" type="pres">
      <dgm:prSet presAssocID="{102F3003-2279-4633-9722-1BB746A4FCC1}" presName="entireBox" presStyleLbl="node1" presStyleIdx="0" presStyleCnt="4"/>
      <dgm:spPr/>
    </dgm:pt>
    <dgm:pt modelId="{E35A550F-CF2E-45D2-89F5-A568BBEAC65C}" type="pres">
      <dgm:prSet presAssocID="{102F3003-2279-4633-9722-1BB746A4FCC1}" presName="descendantBox" presStyleCnt="0"/>
      <dgm:spPr/>
    </dgm:pt>
    <dgm:pt modelId="{7BF3A855-E01E-4F89-9FBC-CC069558E736}" type="pres">
      <dgm:prSet presAssocID="{6161E65C-46BB-44A3-965B-E2B547679678}" presName="childTextBox" presStyleLbl="fgAccFollowNode1" presStyleIdx="0" presStyleCnt="2">
        <dgm:presLayoutVars>
          <dgm:bulletEnabled val="1"/>
        </dgm:presLayoutVars>
      </dgm:prSet>
      <dgm:spPr/>
    </dgm:pt>
    <dgm:pt modelId="{535A0127-1318-4165-B920-2FE49FC1B79A}" type="pres">
      <dgm:prSet presAssocID="{8564A72D-8761-4861-9A31-52487070638C}" presName="childTextBox" presStyleLbl="fgAccFollowNode1" presStyleIdx="1" presStyleCnt="2">
        <dgm:presLayoutVars>
          <dgm:bulletEnabled val="1"/>
        </dgm:presLayoutVars>
      </dgm:prSet>
      <dgm:spPr/>
    </dgm:pt>
    <dgm:pt modelId="{B2A18524-5E07-4E7C-88C9-0E15B010BD4F}" type="pres">
      <dgm:prSet presAssocID="{98473408-E4DC-4FA1-BC2A-D60721B5AC87}" presName="sp" presStyleCnt="0"/>
      <dgm:spPr/>
    </dgm:pt>
    <dgm:pt modelId="{663148C0-6E35-46C4-A1FA-1138E7E1FC39}" type="pres">
      <dgm:prSet presAssocID="{CF6A22D6-E236-4EB7-9080-D761293F1505}" presName="arrowAndChildren" presStyleCnt="0"/>
      <dgm:spPr/>
    </dgm:pt>
    <dgm:pt modelId="{28CFA495-DD75-471A-8527-F67D74CBA297}" type="pres">
      <dgm:prSet presAssocID="{CF6A22D6-E236-4EB7-9080-D761293F1505}" presName="parentTextArrow" presStyleLbl="node1" presStyleIdx="1" presStyleCnt="4"/>
      <dgm:spPr/>
    </dgm:pt>
    <dgm:pt modelId="{526872A3-85EF-4F3B-8673-84BA4273F4B2}" type="pres">
      <dgm:prSet presAssocID="{912269B1-68A0-43D2-AA7F-11B216472558}" presName="sp" presStyleCnt="0"/>
      <dgm:spPr/>
    </dgm:pt>
    <dgm:pt modelId="{ACBE5FA0-73F8-441F-B305-C3FD56746E80}" type="pres">
      <dgm:prSet presAssocID="{329A5435-E653-4FAC-A762-E4C84582D3A8}" presName="arrowAndChildren" presStyleCnt="0"/>
      <dgm:spPr/>
    </dgm:pt>
    <dgm:pt modelId="{265AA712-7DE9-40AF-AD70-34CF89F85FB0}" type="pres">
      <dgm:prSet presAssocID="{329A5435-E653-4FAC-A762-E4C84582D3A8}" presName="parentTextArrow" presStyleLbl="node1" presStyleIdx="2" presStyleCnt="4"/>
      <dgm:spPr/>
    </dgm:pt>
    <dgm:pt modelId="{487088F1-D7F6-4A50-8AD3-B2F83BB760B9}" type="pres">
      <dgm:prSet presAssocID="{09CB3E7E-3E02-4881-99D3-586B2D3BFAB2}" presName="sp" presStyleCnt="0"/>
      <dgm:spPr/>
    </dgm:pt>
    <dgm:pt modelId="{E32ED271-6597-4351-B10C-DF57DC3FE1A8}" type="pres">
      <dgm:prSet presAssocID="{9072CA52-51EA-4887-AD5E-5AC95C401F3B}" presName="arrowAndChildren" presStyleCnt="0"/>
      <dgm:spPr/>
    </dgm:pt>
    <dgm:pt modelId="{DAEDD081-B196-4530-BBD2-26CA27C30A72}" type="pres">
      <dgm:prSet presAssocID="{9072CA52-51EA-4887-AD5E-5AC95C401F3B}" presName="parentTextArrow" presStyleLbl="node1" presStyleIdx="3" presStyleCnt="4"/>
      <dgm:spPr/>
    </dgm:pt>
  </dgm:ptLst>
  <dgm:cxnLst>
    <dgm:cxn modelId="{1B7E0912-D3CF-4D29-B595-19DE5DC6F8FA}" type="presOf" srcId="{102F3003-2279-4633-9722-1BB746A4FCC1}" destId="{3FF262FB-F76D-4C7B-951D-E55A36A77E56}" srcOrd="1" destOrd="0" presId="urn:microsoft.com/office/officeart/2005/8/layout/process4"/>
    <dgm:cxn modelId="{6BFBAD26-3EF8-4222-A8E3-895C8896834A}" srcId="{102F3003-2279-4633-9722-1BB746A4FCC1}" destId="{6161E65C-46BB-44A3-965B-E2B547679678}" srcOrd="0" destOrd="0" parTransId="{C0D0CBB2-F182-4166-8A88-C70FDEB2A553}" sibTransId="{EC4E506E-2772-4442-BA00-BEFD23486829}"/>
    <dgm:cxn modelId="{7E598829-C714-4482-903D-708263E2E2E6}" srcId="{A18DE90C-13E1-4F4B-BE4B-8D4848D82E1A}" destId="{329A5435-E653-4FAC-A762-E4C84582D3A8}" srcOrd="1" destOrd="0" parTransId="{844C7945-29CA-40C9-8DBE-3D6202CD8F72}" sibTransId="{912269B1-68A0-43D2-AA7F-11B216472558}"/>
    <dgm:cxn modelId="{232A772F-111B-4360-9481-97119B4DB4D2}" srcId="{102F3003-2279-4633-9722-1BB746A4FCC1}" destId="{8564A72D-8761-4861-9A31-52487070638C}" srcOrd="1" destOrd="0" parTransId="{9959B187-BC6C-43EF-84E7-BE7B3784438E}" sibTransId="{74CFE0B7-6734-47B8-B00D-9D40B00F1A84}"/>
    <dgm:cxn modelId="{6D329637-9575-4FCF-954F-7598B196EF55}" type="presOf" srcId="{CF6A22D6-E236-4EB7-9080-D761293F1505}" destId="{28CFA495-DD75-471A-8527-F67D74CBA297}" srcOrd="0" destOrd="0" presId="urn:microsoft.com/office/officeart/2005/8/layout/process4"/>
    <dgm:cxn modelId="{09EBEB37-DAB8-4D72-999B-0D032DF805CE}" srcId="{A18DE90C-13E1-4F4B-BE4B-8D4848D82E1A}" destId="{9072CA52-51EA-4887-AD5E-5AC95C401F3B}" srcOrd="0" destOrd="0" parTransId="{C469CC28-2F3B-452A-AF45-B5F15A036CB0}" sibTransId="{09CB3E7E-3E02-4881-99D3-586B2D3BFAB2}"/>
    <dgm:cxn modelId="{5535C04F-6043-46B6-B991-4A5E1D42FE86}" srcId="{A18DE90C-13E1-4F4B-BE4B-8D4848D82E1A}" destId="{CF6A22D6-E236-4EB7-9080-D761293F1505}" srcOrd="2" destOrd="0" parTransId="{1134E142-3B6D-4569-A9DC-3670CEEC8EE4}" sibTransId="{98473408-E4DC-4FA1-BC2A-D60721B5AC87}"/>
    <dgm:cxn modelId="{0DD56473-10CC-41BD-A0A8-DE5F526CE849}" type="presOf" srcId="{329A5435-E653-4FAC-A762-E4C84582D3A8}" destId="{265AA712-7DE9-40AF-AD70-34CF89F85FB0}" srcOrd="0" destOrd="0" presId="urn:microsoft.com/office/officeart/2005/8/layout/process4"/>
    <dgm:cxn modelId="{5295669D-B9B1-46B9-BEBB-8911E3475341}" srcId="{A18DE90C-13E1-4F4B-BE4B-8D4848D82E1A}" destId="{102F3003-2279-4633-9722-1BB746A4FCC1}" srcOrd="3" destOrd="0" parTransId="{255E34E7-7A11-4A8D-9D8C-341D7B345033}" sibTransId="{6AB8C46C-E2E0-41CB-864A-38EB53F432D8}"/>
    <dgm:cxn modelId="{4D8398B6-6FC0-4615-BED9-44097018AA68}" type="presOf" srcId="{8564A72D-8761-4861-9A31-52487070638C}" destId="{535A0127-1318-4165-B920-2FE49FC1B79A}" srcOrd="0" destOrd="0" presId="urn:microsoft.com/office/officeart/2005/8/layout/process4"/>
    <dgm:cxn modelId="{1168FDB9-50E0-4316-896D-B9229363D6B9}" type="presOf" srcId="{102F3003-2279-4633-9722-1BB746A4FCC1}" destId="{FD39A84A-0FE3-4909-A3A7-531D7A61DC58}" srcOrd="0" destOrd="0" presId="urn:microsoft.com/office/officeart/2005/8/layout/process4"/>
    <dgm:cxn modelId="{240B7BCA-6BB2-4B23-A0EA-39AD4E67DF33}" type="presOf" srcId="{9072CA52-51EA-4887-AD5E-5AC95C401F3B}" destId="{DAEDD081-B196-4530-BBD2-26CA27C30A72}" srcOrd="0" destOrd="0" presId="urn:microsoft.com/office/officeart/2005/8/layout/process4"/>
    <dgm:cxn modelId="{300F3CE1-53E6-4D15-B581-CA1D4A82AE20}" type="presOf" srcId="{A18DE90C-13E1-4F4B-BE4B-8D4848D82E1A}" destId="{6A774F16-99BC-458C-8778-6F0E5A18BDC5}" srcOrd="0" destOrd="0" presId="urn:microsoft.com/office/officeart/2005/8/layout/process4"/>
    <dgm:cxn modelId="{963FD8E3-E763-4BD6-93F1-6B6E8E37DD93}" type="presOf" srcId="{6161E65C-46BB-44A3-965B-E2B547679678}" destId="{7BF3A855-E01E-4F89-9FBC-CC069558E736}" srcOrd="0" destOrd="0" presId="urn:microsoft.com/office/officeart/2005/8/layout/process4"/>
    <dgm:cxn modelId="{CC849738-849D-4F1D-AF78-81F7B96094C8}" type="presParOf" srcId="{6A774F16-99BC-458C-8778-6F0E5A18BDC5}" destId="{C697F3DA-7076-4BBD-82A8-68ADD6360E6D}" srcOrd="0" destOrd="0" presId="urn:microsoft.com/office/officeart/2005/8/layout/process4"/>
    <dgm:cxn modelId="{5CC86986-658E-4881-91FD-730D5641EBE9}" type="presParOf" srcId="{C697F3DA-7076-4BBD-82A8-68ADD6360E6D}" destId="{FD39A84A-0FE3-4909-A3A7-531D7A61DC58}" srcOrd="0" destOrd="0" presId="urn:microsoft.com/office/officeart/2005/8/layout/process4"/>
    <dgm:cxn modelId="{B439E713-95C5-4D60-850F-2899283AC2B3}" type="presParOf" srcId="{C697F3DA-7076-4BBD-82A8-68ADD6360E6D}" destId="{3FF262FB-F76D-4C7B-951D-E55A36A77E56}" srcOrd="1" destOrd="0" presId="urn:microsoft.com/office/officeart/2005/8/layout/process4"/>
    <dgm:cxn modelId="{3D5A5860-8C0C-4F95-83BA-7C13B350B270}" type="presParOf" srcId="{C697F3DA-7076-4BBD-82A8-68ADD6360E6D}" destId="{E35A550F-CF2E-45D2-89F5-A568BBEAC65C}" srcOrd="2" destOrd="0" presId="urn:microsoft.com/office/officeart/2005/8/layout/process4"/>
    <dgm:cxn modelId="{7CF5821C-4BF5-493E-93C5-6EAA3A6948F7}" type="presParOf" srcId="{E35A550F-CF2E-45D2-89F5-A568BBEAC65C}" destId="{7BF3A855-E01E-4F89-9FBC-CC069558E736}" srcOrd="0" destOrd="0" presId="urn:microsoft.com/office/officeart/2005/8/layout/process4"/>
    <dgm:cxn modelId="{70BC904B-72A7-4088-A8C8-EEA2A027B89D}" type="presParOf" srcId="{E35A550F-CF2E-45D2-89F5-A568BBEAC65C}" destId="{535A0127-1318-4165-B920-2FE49FC1B79A}" srcOrd="1" destOrd="0" presId="urn:microsoft.com/office/officeart/2005/8/layout/process4"/>
    <dgm:cxn modelId="{C591DD1A-72FB-450C-AE65-507B6C429A10}" type="presParOf" srcId="{6A774F16-99BC-458C-8778-6F0E5A18BDC5}" destId="{B2A18524-5E07-4E7C-88C9-0E15B010BD4F}" srcOrd="1" destOrd="0" presId="urn:microsoft.com/office/officeart/2005/8/layout/process4"/>
    <dgm:cxn modelId="{4A950B05-818A-4C5E-ADC1-1A8244C64CC8}" type="presParOf" srcId="{6A774F16-99BC-458C-8778-6F0E5A18BDC5}" destId="{663148C0-6E35-46C4-A1FA-1138E7E1FC39}" srcOrd="2" destOrd="0" presId="urn:microsoft.com/office/officeart/2005/8/layout/process4"/>
    <dgm:cxn modelId="{699BE896-6CC6-43A3-AFC9-3176B5E30AD3}" type="presParOf" srcId="{663148C0-6E35-46C4-A1FA-1138E7E1FC39}" destId="{28CFA495-DD75-471A-8527-F67D74CBA297}" srcOrd="0" destOrd="0" presId="urn:microsoft.com/office/officeart/2005/8/layout/process4"/>
    <dgm:cxn modelId="{918DEA85-A85D-43AC-8C66-56A4DB1F768C}" type="presParOf" srcId="{6A774F16-99BC-458C-8778-6F0E5A18BDC5}" destId="{526872A3-85EF-4F3B-8673-84BA4273F4B2}" srcOrd="3" destOrd="0" presId="urn:microsoft.com/office/officeart/2005/8/layout/process4"/>
    <dgm:cxn modelId="{4C4C8C25-7E4B-489F-90DA-7C39ED913827}" type="presParOf" srcId="{6A774F16-99BC-458C-8778-6F0E5A18BDC5}" destId="{ACBE5FA0-73F8-441F-B305-C3FD56746E80}" srcOrd="4" destOrd="0" presId="urn:microsoft.com/office/officeart/2005/8/layout/process4"/>
    <dgm:cxn modelId="{37078540-BD26-4B75-A757-38F696497BC1}" type="presParOf" srcId="{ACBE5FA0-73F8-441F-B305-C3FD56746E80}" destId="{265AA712-7DE9-40AF-AD70-34CF89F85FB0}" srcOrd="0" destOrd="0" presId="urn:microsoft.com/office/officeart/2005/8/layout/process4"/>
    <dgm:cxn modelId="{8947A1F9-4549-4E1F-AB0F-40141B38445A}" type="presParOf" srcId="{6A774F16-99BC-458C-8778-6F0E5A18BDC5}" destId="{487088F1-D7F6-4A50-8AD3-B2F83BB760B9}" srcOrd="5" destOrd="0" presId="urn:microsoft.com/office/officeart/2005/8/layout/process4"/>
    <dgm:cxn modelId="{0304BB5A-6BAA-4ACC-8821-8B09A0D2D1C2}" type="presParOf" srcId="{6A774F16-99BC-458C-8778-6F0E5A18BDC5}" destId="{E32ED271-6597-4351-B10C-DF57DC3FE1A8}" srcOrd="6" destOrd="0" presId="urn:microsoft.com/office/officeart/2005/8/layout/process4"/>
    <dgm:cxn modelId="{67543168-902C-4C87-A323-2DB951C33AE9}" type="presParOf" srcId="{E32ED271-6597-4351-B10C-DF57DC3FE1A8}" destId="{DAEDD081-B196-4530-BBD2-26CA27C30A7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2B3CF9-FFBA-474A-8FD7-92F699D6512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A4D2EC2-6E4B-4F76-8505-F6817F601F18}">
      <dgm:prSet/>
      <dgm:spPr/>
      <dgm:t>
        <a:bodyPr/>
        <a:lstStyle/>
        <a:p>
          <a:r>
            <a:rPr lang="en-US"/>
            <a:t>Expedite the FERC permitting process: two-year process to grant licensing to add hydropower to qualifying non-powered dams.</a:t>
          </a:r>
        </a:p>
      </dgm:t>
    </dgm:pt>
    <dgm:pt modelId="{EA7F60A2-2B8C-472A-964A-5A37313442FC}" type="parTrans" cxnId="{9AA08BD4-A282-4D70-8939-A74C5B777C3E}">
      <dgm:prSet/>
      <dgm:spPr/>
      <dgm:t>
        <a:bodyPr/>
        <a:lstStyle/>
        <a:p>
          <a:endParaRPr lang="en-US"/>
        </a:p>
      </dgm:t>
    </dgm:pt>
    <dgm:pt modelId="{66D14B81-E6AC-48CD-9CC3-9712FFF24716}" type="sibTrans" cxnId="{9AA08BD4-A282-4D70-8939-A74C5B777C3E}">
      <dgm:prSet/>
      <dgm:spPr/>
      <dgm:t>
        <a:bodyPr/>
        <a:lstStyle/>
        <a:p>
          <a:endParaRPr lang="en-US"/>
        </a:p>
      </dgm:t>
    </dgm:pt>
    <dgm:pt modelId="{2A19748C-13CC-4017-BB47-149C132B21C8}">
      <dgm:prSet/>
      <dgm:spPr/>
      <dgm:t>
        <a:bodyPr/>
        <a:lstStyle/>
        <a:p>
          <a:r>
            <a:rPr lang="en-US" dirty="0"/>
            <a:t>Clarifying the scope of environmental effects that may be considered in hydropower relicensing. </a:t>
          </a:r>
        </a:p>
      </dgm:t>
    </dgm:pt>
    <dgm:pt modelId="{CF7B4E53-9132-458D-86A5-2F6E196AB179}" type="parTrans" cxnId="{28C6ADC1-268C-4A65-BE0A-FB7711A84D2B}">
      <dgm:prSet/>
      <dgm:spPr/>
      <dgm:t>
        <a:bodyPr/>
        <a:lstStyle/>
        <a:p>
          <a:endParaRPr lang="en-US"/>
        </a:p>
      </dgm:t>
    </dgm:pt>
    <dgm:pt modelId="{ADABF515-A425-4192-B256-269F1FB08B16}" type="sibTrans" cxnId="{28C6ADC1-268C-4A65-BE0A-FB7711A84D2B}">
      <dgm:prSet/>
      <dgm:spPr/>
      <dgm:t>
        <a:bodyPr/>
        <a:lstStyle/>
        <a:p>
          <a:endParaRPr lang="en-US"/>
        </a:p>
      </dgm:t>
    </dgm:pt>
    <dgm:pt modelId="{E7623789-D188-44BC-BD16-71C5242B389A}">
      <dgm:prSet/>
      <dgm:spPr/>
      <dgm:t>
        <a:bodyPr/>
        <a:lstStyle/>
        <a:p>
          <a:r>
            <a:rPr lang="en-US" dirty="0"/>
            <a:t>Direct FERC to create a three-year process for completing the licensing process for closed-loop and off-stream pumped storage projects. </a:t>
          </a:r>
        </a:p>
      </dgm:t>
    </dgm:pt>
    <dgm:pt modelId="{5A1D0249-BADD-4316-A764-AA5CC528B789}" type="parTrans" cxnId="{4AC2CFB9-6B3E-47EF-A38B-117B4FA9B2E2}">
      <dgm:prSet/>
      <dgm:spPr/>
      <dgm:t>
        <a:bodyPr/>
        <a:lstStyle/>
        <a:p>
          <a:endParaRPr lang="en-US"/>
        </a:p>
      </dgm:t>
    </dgm:pt>
    <dgm:pt modelId="{A8200EBD-E5F3-417B-A453-FD8BC4AE170C}" type="sibTrans" cxnId="{4AC2CFB9-6B3E-47EF-A38B-117B4FA9B2E2}">
      <dgm:prSet/>
      <dgm:spPr/>
      <dgm:t>
        <a:bodyPr/>
        <a:lstStyle/>
        <a:p>
          <a:endParaRPr lang="en-US"/>
        </a:p>
      </dgm:t>
    </dgm:pt>
    <dgm:pt modelId="{10DE2DBD-EAC5-43F1-9B21-95020E0A839E}">
      <dgm:prSet/>
      <dgm:spPr/>
      <dgm:t>
        <a:bodyPr/>
        <a:lstStyle/>
        <a:p>
          <a:r>
            <a:rPr lang="en-US"/>
            <a:t>Coordinate federal decision making - joint schedule to permit the timely completion of all federal authorization decisions. </a:t>
          </a:r>
        </a:p>
      </dgm:t>
    </dgm:pt>
    <dgm:pt modelId="{B35C6405-E991-46C5-ACA9-F3327A3F708A}" type="parTrans" cxnId="{CFBBE18B-4FCB-494C-B627-F4AEBB36365C}">
      <dgm:prSet/>
      <dgm:spPr/>
      <dgm:t>
        <a:bodyPr/>
        <a:lstStyle/>
        <a:p>
          <a:endParaRPr lang="en-US"/>
        </a:p>
      </dgm:t>
    </dgm:pt>
    <dgm:pt modelId="{43667CAE-B79B-4889-90C0-6D83121B0F4C}" type="sibTrans" cxnId="{CFBBE18B-4FCB-494C-B627-F4AEBB36365C}">
      <dgm:prSet/>
      <dgm:spPr/>
      <dgm:t>
        <a:bodyPr/>
        <a:lstStyle/>
        <a:p>
          <a:endParaRPr lang="en-US"/>
        </a:p>
      </dgm:t>
    </dgm:pt>
    <dgm:pt modelId="{1D95FB46-9AA2-49B9-99A8-10B954984390}">
      <dgm:prSet/>
      <dgm:spPr/>
      <dgm:t>
        <a:bodyPr/>
        <a:lstStyle/>
        <a:p>
          <a:r>
            <a:rPr lang="en-US" dirty="0"/>
            <a:t>Provides mandatory conditioning authority to federally recognized Indian tribes with respect to projects located on trust lands. </a:t>
          </a:r>
        </a:p>
      </dgm:t>
    </dgm:pt>
    <dgm:pt modelId="{89D1A2D2-3694-440D-821C-833008466108}" type="parTrans" cxnId="{0E2845E0-9ED4-4C94-B851-55411132ED8A}">
      <dgm:prSet/>
      <dgm:spPr/>
      <dgm:t>
        <a:bodyPr/>
        <a:lstStyle/>
        <a:p>
          <a:endParaRPr lang="en-US"/>
        </a:p>
      </dgm:t>
    </dgm:pt>
    <dgm:pt modelId="{5174DFE3-AF7F-491A-8C63-891A99330A2E}" type="sibTrans" cxnId="{0E2845E0-9ED4-4C94-B851-55411132ED8A}">
      <dgm:prSet/>
      <dgm:spPr/>
      <dgm:t>
        <a:bodyPr/>
        <a:lstStyle/>
        <a:p>
          <a:endParaRPr lang="en-US"/>
        </a:p>
      </dgm:t>
    </dgm:pt>
    <dgm:pt modelId="{2E7512E9-704C-4543-A5B9-9A56DE295575}">
      <dgm:prSet/>
      <dgm:spPr/>
      <dgm:t>
        <a:bodyPr/>
        <a:lstStyle/>
        <a:p>
          <a:r>
            <a:rPr lang="en-US" dirty="0"/>
            <a:t>Habitats: Directing FERC, other resource agencies, and Tribes to evaluate possible benefits that fish passage or downstream environmental improvements may have on fish species and reasonably foreseeable hydrological changes during the license term. Including environmental considerations for species protected under treaty obligations with Tribes. </a:t>
          </a:r>
        </a:p>
      </dgm:t>
    </dgm:pt>
    <dgm:pt modelId="{F1A459A6-14CC-41A0-9A70-4B644C43B6D6}" type="parTrans" cxnId="{1795EB71-025C-4A19-B816-B496D30A43D1}">
      <dgm:prSet/>
      <dgm:spPr/>
      <dgm:t>
        <a:bodyPr/>
        <a:lstStyle/>
        <a:p>
          <a:endParaRPr lang="en-US"/>
        </a:p>
      </dgm:t>
    </dgm:pt>
    <dgm:pt modelId="{8674640A-922F-49CA-AEB5-F3CC240ABE8D}" type="sibTrans" cxnId="{1795EB71-025C-4A19-B816-B496D30A43D1}">
      <dgm:prSet/>
      <dgm:spPr/>
      <dgm:t>
        <a:bodyPr/>
        <a:lstStyle/>
        <a:p>
          <a:endParaRPr lang="en-US"/>
        </a:p>
      </dgm:t>
    </dgm:pt>
    <dgm:pt modelId="{87DCD9CB-4153-4F8E-88E4-348F559CBA91}" type="pres">
      <dgm:prSet presAssocID="{562B3CF9-FFBA-474A-8FD7-92F699D6512E}" presName="root" presStyleCnt="0">
        <dgm:presLayoutVars>
          <dgm:dir/>
          <dgm:resizeHandles val="exact"/>
        </dgm:presLayoutVars>
      </dgm:prSet>
      <dgm:spPr/>
    </dgm:pt>
    <dgm:pt modelId="{C2DD5565-63CF-4051-8EFE-20004310A05E}" type="pres">
      <dgm:prSet presAssocID="{1A4D2EC2-6E4B-4F76-8505-F6817F601F18}" presName="compNode" presStyleCnt="0"/>
      <dgm:spPr/>
    </dgm:pt>
    <dgm:pt modelId="{293C072C-69F6-4790-B60C-04E3D2599AE3}" type="pres">
      <dgm:prSet presAssocID="{1A4D2EC2-6E4B-4F76-8505-F6817F601F18}" presName="bgRect" presStyleLbl="bgShp" presStyleIdx="0" presStyleCnt="6"/>
      <dgm:spPr/>
    </dgm:pt>
    <dgm:pt modelId="{51E6A4F5-A7AF-44E7-983B-B8B77BA45D18}" type="pres">
      <dgm:prSet presAssocID="{1A4D2EC2-6E4B-4F76-8505-F6817F601F1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dge scene"/>
        </a:ext>
      </dgm:extLst>
    </dgm:pt>
    <dgm:pt modelId="{16BE9868-139E-4825-B155-719216A86133}" type="pres">
      <dgm:prSet presAssocID="{1A4D2EC2-6E4B-4F76-8505-F6817F601F18}" presName="spaceRect" presStyleCnt="0"/>
      <dgm:spPr/>
    </dgm:pt>
    <dgm:pt modelId="{6FAF0F04-F39E-40D5-8290-5CC4D145E929}" type="pres">
      <dgm:prSet presAssocID="{1A4D2EC2-6E4B-4F76-8505-F6817F601F18}" presName="parTx" presStyleLbl="revTx" presStyleIdx="0" presStyleCnt="6">
        <dgm:presLayoutVars>
          <dgm:chMax val="0"/>
          <dgm:chPref val="0"/>
        </dgm:presLayoutVars>
      </dgm:prSet>
      <dgm:spPr/>
    </dgm:pt>
    <dgm:pt modelId="{C4E03F18-7FB5-477F-A9B0-187A89E52420}" type="pres">
      <dgm:prSet presAssocID="{66D14B81-E6AC-48CD-9CC3-9712FFF24716}" presName="sibTrans" presStyleCnt="0"/>
      <dgm:spPr/>
    </dgm:pt>
    <dgm:pt modelId="{5E7FEB9C-369A-41AD-90B8-34DBF3337F27}" type="pres">
      <dgm:prSet presAssocID="{2A19748C-13CC-4017-BB47-149C132B21C8}" presName="compNode" presStyleCnt="0"/>
      <dgm:spPr/>
    </dgm:pt>
    <dgm:pt modelId="{55752423-28AD-442A-8862-83639A8908E0}" type="pres">
      <dgm:prSet presAssocID="{2A19748C-13CC-4017-BB47-149C132B21C8}" presName="bgRect" presStyleLbl="bgShp" presStyleIdx="1" presStyleCnt="6"/>
      <dgm:spPr/>
    </dgm:pt>
    <dgm:pt modelId="{63ECA2E0-1995-413B-9F63-86416DC515F6}" type="pres">
      <dgm:prSet presAssocID="{2A19748C-13CC-4017-BB47-149C132B21C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ny scene"/>
        </a:ext>
      </dgm:extLst>
    </dgm:pt>
    <dgm:pt modelId="{CFC31423-6FAA-4FC7-A0DB-20AAF85F359C}" type="pres">
      <dgm:prSet presAssocID="{2A19748C-13CC-4017-BB47-149C132B21C8}" presName="spaceRect" presStyleCnt="0"/>
      <dgm:spPr/>
    </dgm:pt>
    <dgm:pt modelId="{ED65214A-CE5E-4CC8-A054-4AF62B49A913}" type="pres">
      <dgm:prSet presAssocID="{2A19748C-13CC-4017-BB47-149C132B21C8}" presName="parTx" presStyleLbl="revTx" presStyleIdx="1" presStyleCnt="6">
        <dgm:presLayoutVars>
          <dgm:chMax val="0"/>
          <dgm:chPref val="0"/>
        </dgm:presLayoutVars>
      </dgm:prSet>
      <dgm:spPr/>
    </dgm:pt>
    <dgm:pt modelId="{20AFA140-4D42-49F5-9308-A9DA20BBE112}" type="pres">
      <dgm:prSet presAssocID="{ADABF515-A425-4192-B256-269F1FB08B16}" presName="sibTrans" presStyleCnt="0"/>
      <dgm:spPr/>
    </dgm:pt>
    <dgm:pt modelId="{68901934-6E41-4BD7-8B61-AC94AB72B2FD}" type="pres">
      <dgm:prSet presAssocID="{E7623789-D188-44BC-BD16-71C5242B389A}" presName="compNode" presStyleCnt="0"/>
      <dgm:spPr/>
    </dgm:pt>
    <dgm:pt modelId="{C652EB34-D205-47EE-9B90-9802B1B08FB0}" type="pres">
      <dgm:prSet presAssocID="{E7623789-D188-44BC-BD16-71C5242B389A}" presName="bgRect" presStyleLbl="bgShp" presStyleIdx="2" presStyleCnt="6"/>
      <dgm:spPr/>
    </dgm:pt>
    <dgm:pt modelId="{B14C43B2-7A63-46FF-85EB-9E7C0B037669}" type="pres">
      <dgm:prSet presAssocID="{E7623789-D188-44BC-BD16-71C5242B389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974006EB-E766-4D10-AA7D-E3DC71BA22C1}" type="pres">
      <dgm:prSet presAssocID="{E7623789-D188-44BC-BD16-71C5242B389A}" presName="spaceRect" presStyleCnt="0"/>
      <dgm:spPr/>
    </dgm:pt>
    <dgm:pt modelId="{521CFEFB-E884-4506-AD6F-F9BE31D63606}" type="pres">
      <dgm:prSet presAssocID="{E7623789-D188-44BC-BD16-71C5242B389A}" presName="parTx" presStyleLbl="revTx" presStyleIdx="2" presStyleCnt="6">
        <dgm:presLayoutVars>
          <dgm:chMax val="0"/>
          <dgm:chPref val="0"/>
        </dgm:presLayoutVars>
      </dgm:prSet>
      <dgm:spPr/>
    </dgm:pt>
    <dgm:pt modelId="{34937FC5-24BD-4DC4-BC56-3FC28BC858B1}" type="pres">
      <dgm:prSet presAssocID="{A8200EBD-E5F3-417B-A453-FD8BC4AE170C}" presName="sibTrans" presStyleCnt="0"/>
      <dgm:spPr/>
    </dgm:pt>
    <dgm:pt modelId="{34482C41-097A-4265-98BE-E3251F97E26C}" type="pres">
      <dgm:prSet presAssocID="{10DE2DBD-EAC5-43F1-9B21-95020E0A839E}" presName="compNode" presStyleCnt="0"/>
      <dgm:spPr/>
    </dgm:pt>
    <dgm:pt modelId="{58D85FF1-A59D-4DA1-B0C3-493690FE22E4}" type="pres">
      <dgm:prSet presAssocID="{10DE2DBD-EAC5-43F1-9B21-95020E0A839E}" presName="bgRect" presStyleLbl="bgShp" presStyleIdx="3" presStyleCnt="6"/>
      <dgm:spPr/>
    </dgm:pt>
    <dgm:pt modelId="{09444D26-DDAA-4B71-B88E-0A59815C2AFA}" type="pres">
      <dgm:prSet presAssocID="{10DE2DBD-EAC5-43F1-9B21-95020E0A839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341B71B4-AE80-4857-BE68-6ABBA8A6B133}" type="pres">
      <dgm:prSet presAssocID="{10DE2DBD-EAC5-43F1-9B21-95020E0A839E}" presName="spaceRect" presStyleCnt="0"/>
      <dgm:spPr/>
    </dgm:pt>
    <dgm:pt modelId="{79A345ED-69AD-4214-8A30-9CAC1291404A}" type="pres">
      <dgm:prSet presAssocID="{10DE2DBD-EAC5-43F1-9B21-95020E0A839E}" presName="parTx" presStyleLbl="revTx" presStyleIdx="3" presStyleCnt="6">
        <dgm:presLayoutVars>
          <dgm:chMax val="0"/>
          <dgm:chPref val="0"/>
        </dgm:presLayoutVars>
      </dgm:prSet>
      <dgm:spPr/>
    </dgm:pt>
    <dgm:pt modelId="{9BB7ABC0-7650-49C7-BF6F-6A06EEF4140E}" type="pres">
      <dgm:prSet presAssocID="{43667CAE-B79B-4889-90C0-6D83121B0F4C}" presName="sibTrans" presStyleCnt="0"/>
      <dgm:spPr/>
    </dgm:pt>
    <dgm:pt modelId="{D7F69FE3-EB67-4C4A-B12E-5068110E1156}" type="pres">
      <dgm:prSet presAssocID="{1D95FB46-9AA2-49B9-99A8-10B954984390}" presName="compNode" presStyleCnt="0"/>
      <dgm:spPr/>
    </dgm:pt>
    <dgm:pt modelId="{196B3CE8-EA49-47CA-AC5B-CB28529D4115}" type="pres">
      <dgm:prSet presAssocID="{1D95FB46-9AA2-49B9-99A8-10B954984390}" presName="bgRect" presStyleLbl="bgShp" presStyleIdx="4" presStyleCnt="6"/>
      <dgm:spPr/>
    </dgm:pt>
    <dgm:pt modelId="{FD62795E-DB77-4237-B109-986E45393A28}" type="pres">
      <dgm:prSet presAssocID="{1D95FB46-9AA2-49B9-99A8-10B95498439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0F30C5AB-510C-45A3-98B7-C0928BF50900}" type="pres">
      <dgm:prSet presAssocID="{1D95FB46-9AA2-49B9-99A8-10B954984390}" presName="spaceRect" presStyleCnt="0"/>
      <dgm:spPr/>
    </dgm:pt>
    <dgm:pt modelId="{7ECFEE47-FD5A-45FC-B3CD-6252BCB769CE}" type="pres">
      <dgm:prSet presAssocID="{1D95FB46-9AA2-49B9-99A8-10B954984390}" presName="parTx" presStyleLbl="revTx" presStyleIdx="4" presStyleCnt="6">
        <dgm:presLayoutVars>
          <dgm:chMax val="0"/>
          <dgm:chPref val="0"/>
        </dgm:presLayoutVars>
      </dgm:prSet>
      <dgm:spPr/>
    </dgm:pt>
    <dgm:pt modelId="{33F63D5B-6A51-4C7D-AED8-9028113DA402}" type="pres">
      <dgm:prSet presAssocID="{5174DFE3-AF7F-491A-8C63-891A99330A2E}" presName="sibTrans" presStyleCnt="0"/>
      <dgm:spPr/>
    </dgm:pt>
    <dgm:pt modelId="{DD908DEE-6A9D-4C2E-B270-7E806562FCFC}" type="pres">
      <dgm:prSet presAssocID="{2E7512E9-704C-4543-A5B9-9A56DE295575}" presName="compNode" presStyleCnt="0"/>
      <dgm:spPr/>
    </dgm:pt>
    <dgm:pt modelId="{D821BC8E-D35C-4C05-B5AE-D9621D844C2B}" type="pres">
      <dgm:prSet presAssocID="{2E7512E9-704C-4543-A5B9-9A56DE295575}" presName="bgRect" presStyleLbl="bgShp" presStyleIdx="5" presStyleCnt="6"/>
      <dgm:spPr/>
    </dgm:pt>
    <dgm:pt modelId="{7CE83456-0B7E-4B34-B13E-043A974BFD82}" type="pres">
      <dgm:prSet presAssocID="{2E7512E9-704C-4543-A5B9-9A56DE29557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ish"/>
        </a:ext>
      </dgm:extLst>
    </dgm:pt>
    <dgm:pt modelId="{5B507865-ADC5-4A49-B448-9A4299A8B637}" type="pres">
      <dgm:prSet presAssocID="{2E7512E9-704C-4543-A5B9-9A56DE295575}" presName="spaceRect" presStyleCnt="0"/>
      <dgm:spPr/>
    </dgm:pt>
    <dgm:pt modelId="{F9A1440F-1568-4058-AD28-8B83FBF3A206}" type="pres">
      <dgm:prSet presAssocID="{2E7512E9-704C-4543-A5B9-9A56DE295575}" presName="parTx" presStyleLbl="revTx" presStyleIdx="5" presStyleCnt="6" custScaleY="153231">
        <dgm:presLayoutVars>
          <dgm:chMax val="0"/>
          <dgm:chPref val="0"/>
        </dgm:presLayoutVars>
      </dgm:prSet>
      <dgm:spPr/>
    </dgm:pt>
  </dgm:ptLst>
  <dgm:cxnLst>
    <dgm:cxn modelId="{791AE447-F17B-4FDE-B920-7EFEC63BA08D}" type="presOf" srcId="{1A4D2EC2-6E4B-4F76-8505-F6817F601F18}" destId="{6FAF0F04-F39E-40D5-8290-5CC4D145E929}" srcOrd="0" destOrd="0" presId="urn:microsoft.com/office/officeart/2018/2/layout/IconVerticalSolidList"/>
    <dgm:cxn modelId="{D415804A-B7B8-4A74-9C4C-1861EF3ACC29}" type="presOf" srcId="{10DE2DBD-EAC5-43F1-9B21-95020E0A839E}" destId="{79A345ED-69AD-4214-8A30-9CAC1291404A}" srcOrd="0" destOrd="0" presId="urn:microsoft.com/office/officeart/2018/2/layout/IconVerticalSolidList"/>
    <dgm:cxn modelId="{73B0AD57-F16F-4B47-A62F-176BB959AED1}" type="presOf" srcId="{2A19748C-13CC-4017-BB47-149C132B21C8}" destId="{ED65214A-CE5E-4CC8-A054-4AF62B49A913}" srcOrd="0" destOrd="0" presId="urn:microsoft.com/office/officeart/2018/2/layout/IconVerticalSolidList"/>
    <dgm:cxn modelId="{A753855B-C0B7-4105-9B0D-1A1A0472FD4C}" type="presOf" srcId="{1D95FB46-9AA2-49B9-99A8-10B954984390}" destId="{7ECFEE47-FD5A-45FC-B3CD-6252BCB769CE}" srcOrd="0" destOrd="0" presId="urn:microsoft.com/office/officeart/2018/2/layout/IconVerticalSolidList"/>
    <dgm:cxn modelId="{1795EB71-025C-4A19-B816-B496D30A43D1}" srcId="{562B3CF9-FFBA-474A-8FD7-92F699D6512E}" destId="{2E7512E9-704C-4543-A5B9-9A56DE295575}" srcOrd="5" destOrd="0" parTransId="{F1A459A6-14CC-41A0-9A70-4B644C43B6D6}" sibTransId="{8674640A-922F-49CA-AEB5-F3CC240ABE8D}"/>
    <dgm:cxn modelId="{89E9D085-A326-4605-8175-50EADF0CF46F}" type="presOf" srcId="{562B3CF9-FFBA-474A-8FD7-92F699D6512E}" destId="{87DCD9CB-4153-4F8E-88E4-348F559CBA91}" srcOrd="0" destOrd="0" presId="urn:microsoft.com/office/officeart/2018/2/layout/IconVerticalSolidList"/>
    <dgm:cxn modelId="{CFBBE18B-4FCB-494C-B627-F4AEBB36365C}" srcId="{562B3CF9-FFBA-474A-8FD7-92F699D6512E}" destId="{10DE2DBD-EAC5-43F1-9B21-95020E0A839E}" srcOrd="3" destOrd="0" parTransId="{B35C6405-E991-46C5-ACA9-F3327A3F708A}" sibTransId="{43667CAE-B79B-4889-90C0-6D83121B0F4C}"/>
    <dgm:cxn modelId="{89A3E6AF-2EC8-4C9E-8C02-FE7349C24001}" type="presOf" srcId="{E7623789-D188-44BC-BD16-71C5242B389A}" destId="{521CFEFB-E884-4506-AD6F-F9BE31D63606}" srcOrd="0" destOrd="0" presId="urn:microsoft.com/office/officeart/2018/2/layout/IconVerticalSolidList"/>
    <dgm:cxn modelId="{4AC2CFB9-6B3E-47EF-A38B-117B4FA9B2E2}" srcId="{562B3CF9-FFBA-474A-8FD7-92F699D6512E}" destId="{E7623789-D188-44BC-BD16-71C5242B389A}" srcOrd="2" destOrd="0" parTransId="{5A1D0249-BADD-4316-A764-AA5CC528B789}" sibTransId="{A8200EBD-E5F3-417B-A453-FD8BC4AE170C}"/>
    <dgm:cxn modelId="{28C6ADC1-268C-4A65-BE0A-FB7711A84D2B}" srcId="{562B3CF9-FFBA-474A-8FD7-92F699D6512E}" destId="{2A19748C-13CC-4017-BB47-149C132B21C8}" srcOrd="1" destOrd="0" parTransId="{CF7B4E53-9132-458D-86A5-2F6E196AB179}" sibTransId="{ADABF515-A425-4192-B256-269F1FB08B16}"/>
    <dgm:cxn modelId="{9AA08BD4-A282-4D70-8939-A74C5B777C3E}" srcId="{562B3CF9-FFBA-474A-8FD7-92F699D6512E}" destId="{1A4D2EC2-6E4B-4F76-8505-F6817F601F18}" srcOrd="0" destOrd="0" parTransId="{EA7F60A2-2B8C-472A-964A-5A37313442FC}" sibTransId="{66D14B81-E6AC-48CD-9CC3-9712FFF24716}"/>
    <dgm:cxn modelId="{0E2845E0-9ED4-4C94-B851-55411132ED8A}" srcId="{562B3CF9-FFBA-474A-8FD7-92F699D6512E}" destId="{1D95FB46-9AA2-49B9-99A8-10B954984390}" srcOrd="4" destOrd="0" parTransId="{89D1A2D2-3694-440D-821C-833008466108}" sibTransId="{5174DFE3-AF7F-491A-8C63-891A99330A2E}"/>
    <dgm:cxn modelId="{39C090EF-2A3C-4386-8189-E03C94AF2A0E}" type="presOf" srcId="{2E7512E9-704C-4543-A5B9-9A56DE295575}" destId="{F9A1440F-1568-4058-AD28-8B83FBF3A206}" srcOrd="0" destOrd="0" presId="urn:microsoft.com/office/officeart/2018/2/layout/IconVerticalSolidList"/>
    <dgm:cxn modelId="{47D3DCE7-B8E5-470E-A538-EE10236871F7}" type="presParOf" srcId="{87DCD9CB-4153-4F8E-88E4-348F559CBA91}" destId="{C2DD5565-63CF-4051-8EFE-20004310A05E}" srcOrd="0" destOrd="0" presId="urn:microsoft.com/office/officeart/2018/2/layout/IconVerticalSolidList"/>
    <dgm:cxn modelId="{59C05D67-669C-42E5-BBCA-E0998D8C954E}" type="presParOf" srcId="{C2DD5565-63CF-4051-8EFE-20004310A05E}" destId="{293C072C-69F6-4790-B60C-04E3D2599AE3}" srcOrd="0" destOrd="0" presId="urn:microsoft.com/office/officeart/2018/2/layout/IconVerticalSolidList"/>
    <dgm:cxn modelId="{A164C610-03E7-45CF-848B-953B0CC361F5}" type="presParOf" srcId="{C2DD5565-63CF-4051-8EFE-20004310A05E}" destId="{51E6A4F5-A7AF-44E7-983B-B8B77BA45D18}" srcOrd="1" destOrd="0" presId="urn:microsoft.com/office/officeart/2018/2/layout/IconVerticalSolidList"/>
    <dgm:cxn modelId="{76F9DE91-06FF-4BE8-9E43-EF9C39F8FB89}" type="presParOf" srcId="{C2DD5565-63CF-4051-8EFE-20004310A05E}" destId="{16BE9868-139E-4825-B155-719216A86133}" srcOrd="2" destOrd="0" presId="urn:microsoft.com/office/officeart/2018/2/layout/IconVerticalSolidList"/>
    <dgm:cxn modelId="{6A8A456A-207A-4839-9708-5BEC5D93CC83}" type="presParOf" srcId="{C2DD5565-63CF-4051-8EFE-20004310A05E}" destId="{6FAF0F04-F39E-40D5-8290-5CC4D145E929}" srcOrd="3" destOrd="0" presId="urn:microsoft.com/office/officeart/2018/2/layout/IconVerticalSolidList"/>
    <dgm:cxn modelId="{D2C08189-F84C-4A4A-B0BE-34B3904CD9A7}" type="presParOf" srcId="{87DCD9CB-4153-4F8E-88E4-348F559CBA91}" destId="{C4E03F18-7FB5-477F-A9B0-187A89E52420}" srcOrd="1" destOrd="0" presId="urn:microsoft.com/office/officeart/2018/2/layout/IconVerticalSolidList"/>
    <dgm:cxn modelId="{D0D0C76D-C3CE-4761-83ED-4BB29137034D}" type="presParOf" srcId="{87DCD9CB-4153-4F8E-88E4-348F559CBA91}" destId="{5E7FEB9C-369A-41AD-90B8-34DBF3337F27}" srcOrd="2" destOrd="0" presId="urn:microsoft.com/office/officeart/2018/2/layout/IconVerticalSolidList"/>
    <dgm:cxn modelId="{D8F86BFE-F7B8-433B-A5AF-8565A636EDE7}" type="presParOf" srcId="{5E7FEB9C-369A-41AD-90B8-34DBF3337F27}" destId="{55752423-28AD-442A-8862-83639A8908E0}" srcOrd="0" destOrd="0" presId="urn:microsoft.com/office/officeart/2018/2/layout/IconVerticalSolidList"/>
    <dgm:cxn modelId="{145339C0-F429-4D01-95DB-CAA0166CD85F}" type="presParOf" srcId="{5E7FEB9C-369A-41AD-90B8-34DBF3337F27}" destId="{63ECA2E0-1995-413B-9F63-86416DC515F6}" srcOrd="1" destOrd="0" presId="urn:microsoft.com/office/officeart/2018/2/layout/IconVerticalSolidList"/>
    <dgm:cxn modelId="{874BB016-74EE-455C-9D6B-A8681D4E9B8C}" type="presParOf" srcId="{5E7FEB9C-369A-41AD-90B8-34DBF3337F27}" destId="{CFC31423-6FAA-4FC7-A0DB-20AAF85F359C}" srcOrd="2" destOrd="0" presId="urn:microsoft.com/office/officeart/2018/2/layout/IconVerticalSolidList"/>
    <dgm:cxn modelId="{DAA6DE7B-2DF0-4963-9561-395BD4382EBE}" type="presParOf" srcId="{5E7FEB9C-369A-41AD-90B8-34DBF3337F27}" destId="{ED65214A-CE5E-4CC8-A054-4AF62B49A913}" srcOrd="3" destOrd="0" presId="urn:microsoft.com/office/officeart/2018/2/layout/IconVerticalSolidList"/>
    <dgm:cxn modelId="{3F8854EF-FFC8-4EE6-B181-F1478E7E5E96}" type="presParOf" srcId="{87DCD9CB-4153-4F8E-88E4-348F559CBA91}" destId="{20AFA140-4D42-49F5-9308-A9DA20BBE112}" srcOrd="3" destOrd="0" presId="urn:microsoft.com/office/officeart/2018/2/layout/IconVerticalSolidList"/>
    <dgm:cxn modelId="{8F02EF22-8B8C-4450-99E8-7E2EC18A24AE}" type="presParOf" srcId="{87DCD9CB-4153-4F8E-88E4-348F559CBA91}" destId="{68901934-6E41-4BD7-8B61-AC94AB72B2FD}" srcOrd="4" destOrd="0" presId="urn:microsoft.com/office/officeart/2018/2/layout/IconVerticalSolidList"/>
    <dgm:cxn modelId="{928B91A6-A16A-46BE-8B81-40D62AF57754}" type="presParOf" srcId="{68901934-6E41-4BD7-8B61-AC94AB72B2FD}" destId="{C652EB34-D205-47EE-9B90-9802B1B08FB0}" srcOrd="0" destOrd="0" presId="urn:microsoft.com/office/officeart/2018/2/layout/IconVerticalSolidList"/>
    <dgm:cxn modelId="{C79D372A-9E87-484E-A5BF-C52B9CCA977A}" type="presParOf" srcId="{68901934-6E41-4BD7-8B61-AC94AB72B2FD}" destId="{B14C43B2-7A63-46FF-85EB-9E7C0B037669}" srcOrd="1" destOrd="0" presId="urn:microsoft.com/office/officeart/2018/2/layout/IconVerticalSolidList"/>
    <dgm:cxn modelId="{B5C27B7D-0C51-48CC-B4F6-9A7852B24D4D}" type="presParOf" srcId="{68901934-6E41-4BD7-8B61-AC94AB72B2FD}" destId="{974006EB-E766-4D10-AA7D-E3DC71BA22C1}" srcOrd="2" destOrd="0" presId="urn:microsoft.com/office/officeart/2018/2/layout/IconVerticalSolidList"/>
    <dgm:cxn modelId="{384D982E-2ACD-400E-A0CB-6BCF40C56010}" type="presParOf" srcId="{68901934-6E41-4BD7-8B61-AC94AB72B2FD}" destId="{521CFEFB-E884-4506-AD6F-F9BE31D63606}" srcOrd="3" destOrd="0" presId="urn:microsoft.com/office/officeart/2018/2/layout/IconVerticalSolidList"/>
    <dgm:cxn modelId="{A2FB87A9-4154-491B-8FE0-7865EBD092DF}" type="presParOf" srcId="{87DCD9CB-4153-4F8E-88E4-348F559CBA91}" destId="{34937FC5-24BD-4DC4-BC56-3FC28BC858B1}" srcOrd="5" destOrd="0" presId="urn:microsoft.com/office/officeart/2018/2/layout/IconVerticalSolidList"/>
    <dgm:cxn modelId="{8AC86E35-5364-4596-A35F-D24873898C50}" type="presParOf" srcId="{87DCD9CB-4153-4F8E-88E4-348F559CBA91}" destId="{34482C41-097A-4265-98BE-E3251F97E26C}" srcOrd="6" destOrd="0" presId="urn:microsoft.com/office/officeart/2018/2/layout/IconVerticalSolidList"/>
    <dgm:cxn modelId="{F69042A4-C000-43C8-81B7-1A9AA3A7E6E4}" type="presParOf" srcId="{34482C41-097A-4265-98BE-E3251F97E26C}" destId="{58D85FF1-A59D-4DA1-B0C3-493690FE22E4}" srcOrd="0" destOrd="0" presId="urn:microsoft.com/office/officeart/2018/2/layout/IconVerticalSolidList"/>
    <dgm:cxn modelId="{285C0E79-A3FC-4256-8C17-CC9521B818C0}" type="presParOf" srcId="{34482C41-097A-4265-98BE-E3251F97E26C}" destId="{09444D26-DDAA-4B71-B88E-0A59815C2AFA}" srcOrd="1" destOrd="0" presId="urn:microsoft.com/office/officeart/2018/2/layout/IconVerticalSolidList"/>
    <dgm:cxn modelId="{D17DECE4-F9B0-4469-AE71-F6A665799546}" type="presParOf" srcId="{34482C41-097A-4265-98BE-E3251F97E26C}" destId="{341B71B4-AE80-4857-BE68-6ABBA8A6B133}" srcOrd="2" destOrd="0" presId="urn:microsoft.com/office/officeart/2018/2/layout/IconVerticalSolidList"/>
    <dgm:cxn modelId="{3FDECE54-3811-4FDD-9859-6271AFF3CF46}" type="presParOf" srcId="{34482C41-097A-4265-98BE-E3251F97E26C}" destId="{79A345ED-69AD-4214-8A30-9CAC1291404A}" srcOrd="3" destOrd="0" presId="urn:microsoft.com/office/officeart/2018/2/layout/IconVerticalSolidList"/>
    <dgm:cxn modelId="{66D73035-D0AE-49F8-BF11-F4BB6BEE337B}" type="presParOf" srcId="{87DCD9CB-4153-4F8E-88E4-348F559CBA91}" destId="{9BB7ABC0-7650-49C7-BF6F-6A06EEF4140E}" srcOrd="7" destOrd="0" presId="urn:microsoft.com/office/officeart/2018/2/layout/IconVerticalSolidList"/>
    <dgm:cxn modelId="{68F34B60-99FE-4E65-8A3B-E13BBFE29A0D}" type="presParOf" srcId="{87DCD9CB-4153-4F8E-88E4-348F559CBA91}" destId="{D7F69FE3-EB67-4C4A-B12E-5068110E1156}" srcOrd="8" destOrd="0" presId="urn:microsoft.com/office/officeart/2018/2/layout/IconVerticalSolidList"/>
    <dgm:cxn modelId="{62017372-3556-4667-95E4-89E3CF0BD4F6}" type="presParOf" srcId="{D7F69FE3-EB67-4C4A-B12E-5068110E1156}" destId="{196B3CE8-EA49-47CA-AC5B-CB28529D4115}" srcOrd="0" destOrd="0" presId="urn:microsoft.com/office/officeart/2018/2/layout/IconVerticalSolidList"/>
    <dgm:cxn modelId="{B92FD3DE-E9AF-40BA-A08D-2E8672BEA575}" type="presParOf" srcId="{D7F69FE3-EB67-4C4A-B12E-5068110E1156}" destId="{FD62795E-DB77-4237-B109-986E45393A28}" srcOrd="1" destOrd="0" presId="urn:microsoft.com/office/officeart/2018/2/layout/IconVerticalSolidList"/>
    <dgm:cxn modelId="{3AD470E8-9D58-44F8-8CB7-F91B91005270}" type="presParOf" srcId="{D7F69FE3-EB67-4C4A-B12E-5068110E1156}" destId="{0F30C5AB-510C-45A3-98B7-C0928BF50900}" srcOrd="2" destOrd="0" presId="urn:microsoft.com/office/officeart/2018/2/layout/IconVerticalSolidList"/>
    <dgm:cxn modelId="{2CF97D6E-EEEF-444B-8D0A-BA6511B58E3E}" type="presParOf" srcId="{D7F69FE3-EB67-4C4A-B12E-5068110E1156}" destId="{7ECFEE47-FD5A-45FC-B3CD-6252BCB769CE}" srcOrd="3" destOrd="0" presId="urn:microsoft.com/office/officeart/2018/2/layout/IconVerticalSolidList"/>
    <dgm:cxn modelId="{56626371-8AF6-4A89-B48D-832404E2B05F}" type="presParOf" srcId="{87DCD9CB-4153-4F8E-88E4-348F559CBA91}" destId="{33F63D5B-6A51-4C7D-AED8-9028113DA402}" srcOrd="9" destOrd="0" presId="urn:microsoft.com/office/officeart/2018/2/layout/IconVerticalSolidList"/>
    <dgm:cxn modelId="{BF2A9F85-027C-424F-BF97-E6051C8F2DAC}" type="presParOf" srcId="{87DCD9CB-4153-4F8E-88E4-348F559CBA91}" destId="{DD908DEE-6A9D-4C2E-B270-7E806562FCFC}" srcOrd="10" destOrd="0" presId="urn:microsoft.com/office/officeart/2018/2/layout/IconVerticalSolidList"/>
    <dgm:cxn modelId="{626465B6-6D44-4EC0-935D-013A4624C5B4}" type="presParOf" srcId="{DD908DEE-6A9D-4C2E-B270-7E806562FCFC}" destId="{D821BC8E-D35C-4C05-B5AE-D9621D844C2B}" srcOrd="0" destOrd="0" presId="urn:microsoft.com/office/officeart/2018/2/layout/IconVerticalSolidList"/>
    <dgm:cxn modelId="{0973DEE3-47FC-40CF-9977-8D9DABBCD32D}" type="presParOf" srcId="{DD908DEE-6A9D-4C2E-B270-7E806562FCFC}" destId="{7CE83456-0B7E-4B34-B13E-043A974BFD82}" srcOrd="1" destOrd="0" presId="urn:microsoft.com/office/officeart/2018/2/layout/IconVerticalSolidList"/>
    <dgm:cxn modelId="{BDA9FCAB-81EE-4E7A-AA70-F114B1A5F261}" type="presParOf" srcId="{DD908DEE-6A9D-4C2E-B270-7E806562FCFC}" destId="{5B507865-ADC5-4A49-B448-9A4299A8B637}" srcOrd="2" destOrd="0" presId="urn:microsoft.com/office/officeart/2018/2/layout/IconVerticalSolidList"/>
    <dgm:cxn modelId="{966F045D-FD87-4B1D-A34E-F550D6BEF020}" type="presParOf" srcId="{DD908DEE-6A9D-4C2E-B270-7E806562FCFC}" destId="{F9A1440F-1568-4058-AD28-8B83FBF3A2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1EC4BE-736F-4A7D-9503-47FB0AEA80E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33800E2-E7D7-4828-AD06-C71D4572411E}">
      <dgm:prSet/>
      <dgm:spPr/>
      <dgm:t>
        <a:bodyPr/>
        <a:lstStyle/>
        <a:p>
          <a:pPr>
            <a:lnSpc>
              <a:spcPct val="100000"/>
            </a:lnSpc>
          </a:pPr>
          <a:r>
            <a:rPr lang="en-US" dirty="0"/>
            <a:t>Legislation introduced by Congresswoman Cathy McMorris Rodgers, Chair of the Energy and Commerce Committee</a:t>
          </a:r>
        </a:p>
      </dgm:t>
    </dgm:pt>
    <dgm:pt modelId="{904DC2EF-8722-42F2-8342-C105B5AA961A}" type="parTrans" cxnId="{EFA01301-44B4-4131-8803-1DCA0FECC4DF}">
      <dgm:prSet/>
      <dgm:spPr/>
      <dgm:t>
        <a:bodyPr/>
        <a:lstStyle/>
        <a:p>
          <a:endParaRPr lang="en-US"/>
        </a:p>
      </dgm:t>
    </dgm:pt>
    <dgm:pt modelId="{28AC75AB-4823-4AAB-B02E-78AC7F2F392C}" type="sibTrans" cxnId="{EFA01301-44B4-4131-8803-1DCA0FECC4DF}">
      <dgm:prSet/>
      <dgm:spPr/>
      <dgm:t>
        <a:bodyPr/>
        <a:lstStyle/>
        <a:p>
          <a:endParaRPr lang="en-US"/>
        </a:p>
      </dgm:t>
    </dgm:pt>
    <dgm:pt modelId="{0A13C626-E014-4D64-B4F1-AD80771DA704}">
      <dgm:prSet/>
      <dgm:spPr/>
      <dgm:t>
        <a:bodyPr/>
        <a:lstStyle/>
        <a:p>
          <a:pPr>
            <a:lnSpc>
              <a:spcPct val="100000"/>
            </a:lnSpc>
          </a:pPr>
          <a:r>
            <a:rPr lang="en-US"/>
            <a:t>Amend the Energy Policy Act of 2005 to include hydropower under the definition of Renewable Energy.</a:t>
          </a:r>
        </a:p>
      </dgm:t>
    </dgm:pt>
    <dgm:pt modelId="{D143459C-D060-4D08-BFF7-2A979A633BB1}" type="parTrans" cxnId="{FED85EE3-9B0C-449B-B8D8-A8E8264BC7F8}">
      <dgm:prSet/>
      <dgm:spPr/>
      <dgm:t>
        <a:bodyPr/>
        <a:lstStyle/>
        <a:p>
          <a:endParaRPr lang="en-US"/>
        </a:p>
      </dgm:t>
    </dgm:pt>
    <dgm:pt modelId="{C3D193F3-A303-46C6-A37F-2D58A7CC7120}" type="sibTrans" cxnId="{FED85EE3-9B0C-449B-B8D8-A8E8264BC7F8}">
      <dgm:prSet/>
      <dgm:spPr/>
      <dgm:t>
        <a:bodyPr/>
        <a:lstStyle/>
        <a:p>
          <a:endParaRPr lang="en-US"/>
        </a:p>
      </dgm:t>
    </dgm:pt>
    <dgm:pt modelId="{30BF7FA6-30B5-4553-99EC-E45071429E1F}">
      <dgm:prSet/>
      <dgm:spPr/>
      <dgm:t>
        <a:bodyPr/>
        <a:lstStyle/>
        <a:p>
          <a:pPr>
            <a:lnSpc>
              <a:spcPct val="100000"/>
            </a:lnSpc>
          </a:pPr>
          <a:r>
            <a:rPr lang="en-US" dirty="0"/>
            <a:t>Reform the Federal Energy Regulatory Commission (FERC) licensing process: 2-year licensing process for next generation hydropower resources, exempt small hydropower (under 40 megawatts), exempt closed-loop pumped storage projects that do not utilize federal land or impound navigable waters)</a:t>
          </a:r>
        </a:p>
      </dgm:t>
    </dgm:pt>
    <dgm:pt modelId="{5C386D0A-9BF0-4CD5-A9C4-0C92B5251B65}" type="parTrans" cxnId="{AEB09EC5-FA16-434E-B6AE-3D4BA7E8FFBA}">
      <dgm:prSet/>
      <dgm:spPr/>
      <dgm:t>
        <a:bodyPr/>
        <a:lstStyle/>
        <a:p>
          <a:endParaRPr lang="en-US"/>
        </a:p>
      </dgm:t>
    </dgm:pt>
    <dgm:pt modelId="{647090FA-5E68-47C2-B301-139DC2D0FCA5}" type="sibTrans" cxnId="{AEB09EC5-FA16-434E-B6AE-3D4BA7E8FFBA}">
      <dgm:prSet/>
      <dgm:spPr/>
      <dgm:t>
        <a:bodyPr/>
        <a:lstStyle/>
        <a:p>
          <a:endParaRPr lang="en-US"/>
        </a:p>
      </dgm:t>
    </dgm:pt>
    <dgm:pt modelId="{CBA9D464-88F1-4F8F-8D10-E29960286E4C}">
      <dgm:prSet/>
      <dgm:spPr/>
      <dgm:t>
        <a:bodyPr/>
        <a:lstStyle/>
        <a:p>
          <a:pPr>
            <a:lnSpc>
              <a:spcPct val="100000"/>
            </a:lnSpc>
          </a:pPr>
          <a:r>
            <a:rPr lang="en-US"/>
            <a:t>Extending the time by which a project must commence construction after receiving its license to account for delays related to the COVID-19 pandemic.( for projects issued a license under the Federal Power Act before March 13, 2020 start of construction can be extended an additional 4 years)  </a:t>
          </a:r>
        </a:p>
      </dgm:t>
    </dgm:pt>
    <dgm:pt modelId="{40DCBE2C-F173-4D76-93AB-8C88E3C8E5C5}" type="parTrans" cxnId="{31B71759-704A-4433-B424-76AF80A4E689}">
      <dgm:prSet/>
      <dgm:spPr/>
      <dgm:t>
        <a:bodyPr/>
        <a:lstStyle/>
        <a:p>
          <a:endParaRPr lang="en-US"/>
        </a:p>
      </dgm:t>
    </dgm:pt>
    <dgm:pt modelId="{7F64E39B-10C8-4EAF-8850-9032C57B85F4}" type="sibTrans" cxnId="{31B71759-704A-4433-B424-76AF80A4E689}">
      <dgm:prSet/>
      <dgm:spPr/>
      <dgm:t>
        <a:bodyPr/>
        <a:lstStyle/>
        <a:p>
          <a:endParaRPr lang="en-US"/>
        </a:p>
      </dgm:t>
    </dgm:pt>
    <dgm:pt modelId="{72484A57-3C8C-4DBE-B8B2-97C3C2A729D9}" type="pres">
      <dgm:prSet presAssocID="{801EC4BE-736F-4A7D-9503-47FB0AEA80ED}" presName="root" presStyleCnt="0">
        <dgm:presLayoutVars>
          <dgm:dir/>
          <dgm:resizeHandles val="exact"/>
        </dgm:presLayoutVars>
      </dgm:prSet>
      <dgm:spPr/>
    </dgm:pt>
    <dgm:pt modelId="{F23259D1-2204-4060-8C84-6ED83BF450F4}" type="pres">
      <dgm:prSet presAssocID="{333800E2-E7D7-4828-AD06-C71D4572411E}" presName="compNode" presStyleCnt="0"/>
      <dgm:spPr/>
    </dgm:pt>
    <dgm:pt modelId="{5F96798D-AB12-4B9A-BECF-742987321684}" type="pres">
      <dgm:prSet presAssocID="{333800E2-E7D7-4828-AD06-C71D4572411E}" presName="bgRect" presStyleLbl="bgShp" presStyleIdx="0" presStyleCnt="4"/>
      <dgm:spPr/>
    </dgm:pt>
    <dgm:pt modelId="{9BD37295-61C2-4856-87A0-9E21E1C7983D}" type="pres">
      <dgm:prSet presAssocID="{333800E2-E7D7-4828-AD06-C71D457241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525DFF70-A6ED-4AEF-A438-FFDF2BEB4373}" type="pres">
      <dgm:prSet presAssocID="{333800E2-E7D7-4828-AD06-C71D4572411E}" presName="spaceRect" presStyleCnt="0"/>
      <dgm:spPr/>
    </dgm:pt>
    <dgm:pt modelId="{022C0BDD-9811-4A76-9F2F-6769A8873C6A}" type="pres">
      <dgm:prSet presAssocID="{333800E2-E7D7-4828-AD06-C71D4572411E}" presName="parTx" presStyleLbl="revTx" presStyleIdx="0" presStyleCnt="4">
        <dgm:presLayoutVars>
          <dgm:chMax val="0"/>
          <dgm:chPref val="0"/>
        </dgm:presLayoutVars>
      </dgm:prSet>
      <dgm:spPr/>
    </dgm:pt>
    <dgm:pt modelId="{1815EF7F-82E0-4E13-A161-10CAE94788AD}" type="pres">
      <dgm:prSet presAssocID="{28AC75AB-4823-4AAB-B02E-78AC7F2F392C}" presName="sibTrans" presStyleCnt="0"/>
      <dgm:spPr/>
    </dgm:pt>
    <dgm:pt modelId="{FA904D63-F875-49AD-BD4F-CF5DC0ECB71D}" type="pres">
      <dgm:prSet presAssocID="{0A13C626-E014-4D64-B4F1-AD80771DA704}" presName="compNode" presStyleCnt="0"/>
      <dgm:spPr/>
    </dgm:pt>
    <dgm:pt modelId="{19DEDE4A-E983-49E2-9918-E6DAFF9F24C0}" type="pres">
      <dgm:prSet presAssocID="{0A13C626-E014-4D64-B4F1-AD80771DA704}" presName="bgRect" presStyleLbl="bgShp" presStyleIdx="1" presStyleCnt="4"/>
      <dgm:spPr/>
    </dgm:pt>
    <dgm:pt modelId="{BE1B44C3-0AC5-45BC-AA3F-888718A1FB37}" type="pres">
      <dgm:prSet presAssocID="{0A13C626-E014-4D64-B4F1-AD80771DA70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mill"/>
        </a:ext>
      </dgm:extLst>
    </dgm:pt>
    <dgm:pt modelId="{5E184E3B-EA55-4845-A2E4-9FF8B17B9C23}" type="pres">
      <dgm:prSet presAssocID="{0A13C626-E014-4D64-B4F1-AD80771DA704}" presName="spaceRect" presStyleCnt="0"/>
      <dgm:spPr/>
    </dgm:pt>
    <dgm:pt modelId="{7A20732A-651B-41CD-B618-BF18BCD0F594}" type="pres">
      <dgm:prSet presAssocID="{0A13C626-E014-4D64-B4F1-AD80771DA704}" presName="parTx" presStyleLbl="revTx" presStyleIdx="1" presStyleCnt="4">
        <dgm:presLayoutVars>
          <dgm:chMax val="0"/>
          <dgm:chPref val="0"/>
        </dgm:presLayoutVars>
      </dgm:prSet>
      <dgm:spPr/>
    </dgm:pt>
    <dgm:pt modelId="{24D0EB72-6BC1-4D8D-8128-9A2A639E0B3C}" type="pres">
      <dgm:prSet presAssocID="{C3D193F3-A303-46C6-A37F-2D58A7CC7120}" presName="sibTrans" presStyleCnt="0"/>
      <dgm:spPr/>
    </dgm:pt>
    <dgm:pt modelId="{D5DE6E3D-A734-4963-B2C1-2AC25D66F8C1}" type="pres">
      <dgm:prSet presAssocID="{30BF7FA6-30B5-4553-99EC-E45071429E1F}" presName="compNode" presStyleCnt="0"/>
      <dgm:spPr/>
    </dgm:pt>
    <dgm:pt modelId="{1AA7779E-DD78-46F1-9EFE-EC1286EF78EB}" type="pres">
      <dgm:prSet presAssocID="{30BF7FA6-30B5-4553-99EC-E45071429E1F}" presName="bgRect" presStyleLbl="bgShp" presStyleIdx="2" presStyleCnt="4"/>
      <dgm:spPr/>
    </dgm:pt>
    <dgm:pt modelId="{7362D1F2-9138-4D81-898B-960243AAC90B}" type="pres">
      <dgm:prSet presAssocID="{30BF7FA6-30B5-4553-99EC-E45071429E1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44356E7A-84DD-4B3C-BC97-DCA16D64CD2C}" type="pres">
      <dgm:prSet presAssocID="{30BF7FA6-30B5-4553-99EC-E45071429E1F}" presName="spaceRect" presStyleCnt="0"/>
      <dgm:spPr/>
    </dgm:pt>
    <dgm:pt modelId="{64339B9E-6E42-4C12-AD71-CC1E5F6C5398}" type="pres">
      <dgm:prSet presAssocID="{30BF7FA6-30B5-4553-99EC-E45071429E1F}" presName="parTx" presStyleLbl="revTx" presStyleIdx="2" presStyleCnt="4">
        <dgm:presLayoutVars>
          <dgm:chMax val="0"/>
          <dgm:chPref val="0"/>
        </dgm:presLayoutVars>
      </dgm:prSet>
      <dgm:spPr/>
    </dgm:pt>
    <dgm:pt modelId="{6136E18E-DA3A-4508-BA6C-AE4C0712F449}" type="pres">
      <dgm:prSet presAssocID="{647090FA-5E68-47C2-B301-139DC2D0FCA5}" presName="sibTrans" presStyleCnt="0"/>
      <dgm:spPr/>
    </dgm:pt>
    <dgm:pt modelId="{8222604E-B2A4-4916-BB98-38AC4F083CA6}" type="pres">
      <dgm:prSet presAssocID="{CBA9D464-88F1-4F8F-8D10-E29960286E4C}" presName="compNode" presStyleCnt="0"/>
      <dgm:spPr/>
    </dgm:pt>
    <dgm:pt modelId="{F42A7089-AFFD-4808-861A-5396E15AD4E4}" type="pres">
      <dgm:prSet presAssocID="{CBA9D464-88F1-4F8F-8D10-E29960286E4C}" presName="bgRect" presStyleLbl="bgShp" presStyleIdx="3" presStyleCnt="4"/>
      <dgm:spPr/>
    </dgm:pt>
    <dgm:pt modelId="{3A9B67F9-7743-4AD8-8770-CD7CFBC3E996}" type="pres">
      <dgm:prSet presAssocID="{CBA9D464-88F1-4F8F-8D10-E29960286E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54F54CC6-FF53-4B47-83EF-6C38885A6AAE}" type="pres">
      <dgm:prSet presAssocID="{CBA9D464-88F1-4F8F-8D10-E29960286E4C}" presName="spaceRect" presStyleCnt="0"/>
      <dgm:spPr/>
    </dgm:pt>
    <dgm:pt modelId="{44548394-CA3E-4CD8-8C8F-3C699D17AD9C}" type="pres">
      <dgm:prSet presAssocID="{CBA9D464-88F1-4F8F-8D10-E29960286E4C}" presName="parTx" presStyleLbl="revTx" presStyleIdx="3" presStyleCnt="4">
        <dgm:presLayoutVars>
          <dgm:chMax val="0"/>
          <dgm:chPref val="0"/>
        </dgm:presLayoutVars>
      </dgm:prSet>
      <dgm:spPr/>
    </dgm:pt>
  </dgm:ptLst>
  <dgm:cxnLst>
    <dgm:cxn modelId="{EFA01301-44B4-4131-8803-1DCA0FECC4DF}" srcId="{801EC4BE-736F-4A7D-9503-47FB0AEA80ED}" destId="{333800E2-E7D7-4828-AD06-C71D4572411E}" srcOrd="0" destOrd="0" parTransId="{904DC2EF-8722-42F2-8342-C105B5AA961A}" sibTransId="{28AC75AB-4823-4AAB-B02E-78AC7F2F392C}"/>
    <dgm:cxn modelId="{82BC9B58-5CE2-41FD-B7B9-5179A31BC335}" type="presOf" srcId="{333800E2-E7D7-4828-AD06-C71D4572411E}" destId="{022C0BDD-9811-4A76-9F2F-6769A8873C6A}" srcOrd="0" destOrd="0" presId="urn:microsoft.com/office/officeart/2018/2/layout/IconVerticalSolidList"/>
    <dgm:cxn modelId="{31B71759-704A-4433-B424-76AF80A4E689}" srcId="{801EC4BE-736F-4A7D-9503-47FB0AEA80ED}" destId="{CBA9D464-88F1-4F8F-8D10-E29960286E4C}" srcOrd="3" destOrd="0" parTransId="{40DCBE2C-F173-4D76-93AB-8C88E3C8E5C5}" sibTransId="{7F64E39B-10C8-4EAF-8850-9032C57B85F4}"/>
    <dgm:cxn modelId="{B35BA787-43A6-41AF-AEF2-6A49F33664F2}" type="presOf" srcId="{CBA9D464-88F1-4F8F-8D10-E29960286E4C}" destId="{44548394-CA3E-4CD8-8C8F-3C699D17AD9C}" srcOrd="0" destOrd="0" presId="urn:microsoft.com/office/officeart/2018/2/layout/IconVerticalSolidList"/>
    <dgm:cxn modelId="{919BD9B9-00A9-47AA-BE4D-7601AA4FCDE1}" type="presOf" srcId="{801EC4BE-736F-4A7D-9503-47FB0AEA80ED}" destId="{72484A57-3C8C-4DBE-B8B2-97C3C2A729D9}" srcOrd="0" destOrd="0" presId="urn:microsoft.com/office/officeart/2018/2/layout/IconVerticalSolidList"/>
    <dgm:cxn modelId="{69ADE2C4-4E02-43CB-B15D-A59B18058D41}" type="presOf" srcId="{0A13C626-E014-4D64-B4F1-AD80771DA704}" destId="{7A20732A-651B-41CD-B618-BF18BCD0F594}" srcOrd="0" destOrd="0" presId="urn:microsoft.com/office/officeart/2018/2/layout/IconVerticalSolidList"/>
    <dgm:cxn modelId="{AEB09EC5-FA16-434E-B6AE-3D4BA7E8FFBA}" srcId="{801EC4BE-736F-4A7D-9503-47FB0AEA80ED}" destId="{30BF7FA6-30B5-4553-99EC-E45071429E1F}" srcOrd="2" destOrd="0" parTransId="{5C386D0A-9BF0-4CD5-A9C4-0C92B5251B65}" sibTransId="{647090FA-5E68-47C2-B301-139DC2D0FCA5}"/>
    <dgm:cxn modelId="{FED85EE3-9B0C-449B-B8D8-A8E8264BC7F8}" srcId="{801EC4BE-736F-4A7D-9503-47FB0AEA80ED}" destId="{0A13C626-E014-4D64-B4F1-AD80771DA704}" srcOrd="1" destOrd="0" parTransId="{D143459C-D060-4D08-BFF7-2A979A633BB1}" sibTransId="{C3D193F3-A303-46C6-A37F-2D58A7CC7120}"/>
    <dgm:cxn modelId="{F7677AE5-AEAA-4415-B13E-D8E4653D2D21}" type="presOf" srcId="{30BF7FA6-30B5-4553-99EC-E45071429E1F}" destId="{64339B9E-6E42-4C12-AD71-CC1E5F6C5398}" srcOrd="0" destOrd="0" presId="urn:microsoft.com/office/officeart/2018/2/layout/IconVerticalSolidList"/>
    <dgm:cxn modelId="{4D722DB4-A93B-4D40-AB7B-3048902C1117}" type="presParOf" srcId="{72484A57-3C8C-4DBE-B8B2-97C3C2A729D9}" destId="{F23259D1-2204-4060-8C84-6ED83BF450F4}" srcOrd="0" destOrd="0" presId="urn:microsoft.com/office/officeart/2018/2/layout/IconVerticalSolidList"/>
    <dgm:cxn modelId="{55AACA9B-0785-4D21-B505-C84C49686F46}" type="presParOf" srcId="{F23259D1-2204-4060-8C84-6ED83BF450F4}" destId="{5F96798D-AB12-4B9A-BECF-742987321684}" srcOrd="0" destOrd="0" presId="urn:microsoft.com/office/officeart/2018/2/layout/IconVerticalSolidList"/>
    <dgm:cxn modelId="{D0E30BB1-8C7B-4AFD-9D33-65F259F909FA}" type="presParOf" srcId="{F23259D1-2204-4060-8C84-6ED83BF450F4}" destId="{9BD37295-61C2-4856-87A0-9E21E1C7983D}" srcOrd="1" destOrd="0" presId="urn:microsoft.com/office/officeart/2018/2/layout/IconVerticalSolidList"/>
    <dgm:cxn modelId="{577D111E-8C4F-43E3-AF48-92FB03360740}" type="presParOf" srcId="{F23259D1-2204-4060-8C84-6ED83BF450F4}" destId="{525DFF70-A6ED-4AEF-A438-FFDF2BEB4373}" srcOrd="2" destOrd="0" presId="urn:microsoft.com/office/officeart/2018/2/layout/IconVerticalSolidList"/>
    <dgm:cxn modelId="{C9560E3E-2BDE-4A1A-9317-60CA3D1801B2}" type="presParOf" srcId="{F23259D1-2204-4060-8C84-6ED83BF450F4}" destId="{022C0BDD-9811-4A76-9F2F-6769A8873C6A}" srcOrd="3" destOrd="0" presId="urn:microsoft.com/office/officeart/2018/2/layout/IconVerticalSolidList"/>
    <dgm:cxn modelId="{CA3E7B31-2515-42CA-8905-5996D7EFB2BA}" type="presParOf" srcId="{72484A57-3C8C-4DBE-B8B2-97C3C2A729D9}" destId="{1815EF7F-82E0-4E13-A161-10CAE94788AD}" srcOrd="1" destOrd="0" presId="urn:microsoft.com/office/officeart/2018/2/layout/IconVerticalSolidList"/>
    <dgm:cxn modelId="{2642E610-424B-417C-A617-84B2C11ED478}" type="presParOf" srcId="{72484A57-3C8C-4DBE-B8B2-97C3C2A729D9}" destId="{FA904D63-F875-49AD-BD4F-CF5DC0ECB71D}" srcOrd="2" destOrd="0" presId="urn:microsoft.com/office/officeart/2018/2/layout/IconVerticalSolidList"/>
    <dgm:cxn modelId="{AAFADED5-CB1A-4FB9-9018-627A46EEA616}" type="presParOf" srcId="{FA904D63-F875-49AD-BD4F-CF5DC0ECB71D}" destId="{19DEDE4A-E983-49E2-9918-E6DAFF9F24C0}" srcOrd="0" destOrd="0" presId="urn:microsoft.com/office/officeart/2018/2/layout/IconVerticalSolidList"/>
    <dgm:cxn modelId="{DFA94E97-5814-4A07-9CD9-2FBCD1919510}" type="presParOf" srcId="{FA904D63-F875-49AD-BD4F-CF5DC0ECB71D}" destId="{BE1B44C3-0AC5-45BC-AA3F-888718A1FB37}" srcOrd="1" destOrd="0" presId="urn:microsoft.com/office/officeart/2018/2/layout/IconVerticalSolidList"/>
    <dgm:cxn modelId="{0F7AEE54-F3D3-452E-AC92-0261F5F3BED0}" type="presParOf" srcId="{FA904D63-F875-49AD-BD4F-CF5DC0ECB71D}" destId="{5E184E3B-EA55-4845-A2E4-9FF8B17B9C23}" srcOrd="2" destOrd="0" presId="urn:microsoft.com/office/officeart/2018/2/layout/IconVerticalSolidList"/>
    <dgm:cxn modelId="{F018369F-9B55-4F26-8BBE-A4E1A846D656}" type="presParOf" srcId="{FA904D63-F875-49AD-BD4F-CF5DC0ECB71D}" destId="{7A20732A-651B-41CD-B618-BF18BCD0F594}" srcOrd="3" destOrd="0" presId="urn:microsoft.com/office/officeart/2018/2/layout/IconVerticalSolidList"/>
    <dgm:cxn modelId="{EE16D746-839A-4DE6-AB98-C8C1DBD42C0C}" type="presParOf" srcId="{72484A57-3C8C-4DBE-B8B2-97C3C2A729D9}" destId="{24D0EB72-6BC1-4D8D-8128-9A2A639E0B3C}" srcOrd="3" destOrd="0" presId="urn:microsoft.com/office/officeart/2018/2/layout/IconVerticalSolidList"/>
    <dgm:cxn modelId="{67C40421-F13B-413A-A7D3-C35A416C9386}" type="presParOf" srcId="{72484A57-3C8C-4DBE-B8B2-97C3C2A729D9}" destId="{D5DE6E3D-A734-4963-B2C1-2AC25D66F8C1}" srcOrd="4" destOrd="0" presId="urn:microsoft.com/office/officeart/2018/2/layout/IconVerticalSolidList"/>
    <dgm:cxn modelId="{62BBAB91-CB81-466E-965E-51F3F73F9455}" type="presParOf" srcId="{D5DE6E3D-A734-4963-B2C1-2AC25D66F8C1}" destId="{1AA7779E-DD78-46F1-9EFE-EC1286EF78EB}" srcOrd="0" destOrd="0" presId="urn:microsoft.com/office/officeart/2018/2/layout/IconVerticalSolidList"/>
    <dgm:cxn modelId="{0D6CE850-CBA7-4C00-8C53-9027284CFDCA}" type="presParOf" srcId="{D5DE6E3D-A734-4963-B2C1-2AC25D66F8C1}" destId="{7362D1F2-9138-4D81-898B-960243AAC90B}" srcOrd="1" destOrd="0" presId="urn:microsoft.com/office/officeart/2018/2/layout/IconVerticalSolidList"/>
    <dgm:cxn modelId="{02464497-28B2-48FA-8826-64008C78EBAD}" type="presParOf" srcId="{D5DE6E3D-A734-4963-B2C1-2AC25D66F8C1}" destId="{44356E7A-84DD-4B3C-BC97-DCA16D64CD2C}" srcOrd="2" destOrd="0" presId="urn:microsoft.com/office/officeart/2018/2/layout/IconVerticalSolidList"/>
    <dgm:cxn modelId="{99D9676E-01BE-4480-B2D6-EE9BAC8E49E1}" type="presParOf" srcId="{D5DE6E3D-A734-4963-B2C1-2AC25D66F8C1}" destId="{64339B9E-6E42-4C12-AD71-CC1E5F6C5398}" srcOrd="3" destOrd="0" presId="urn:microsoft.com/office/officeart/2018/2/layout/IconVerticalSolidList"/>
    <dgm:cxn modelId="{48F73D66-0A8F-48C2-A6F3-07CCAE4785D3}" type="presParOf" srcId="{72484A57-3C8C-4DBE-B8B2-97C3C2A729D9}" destId="{6136E18E-DA3A-4508-BA6C-AE4C0712F449}" srcOrd="5" destOrd="0" presId="urn:microsoft.com/office/officeart/2018/2/layout/IconVerticalSolidList"/>
    <dgm:cxn modelId="{C4A3CFB6-3142-491D-86A5-890E17880CB7}" type="presParOf" srcId="{72484A57-3C8C-4DBE-B8B2-97C3C2A729D9}" destId="{8222604E-B2A4-4916-BB98-38AC4F083CA6}" srcOrd="6" destOrd="0" presId="urn:microsoft.com/office/officeart/2018/2/layout/IconVerticalSolidList"/>
    <dgm:cxn modelId="{BCF91ED8-989C-47B6-9993-ADE4DB8CC784}" type="presParOf" srcId="{8222604E-B2A4-4916-BB98-38AC4F083CA6}" destId="{F42A7089-AFFD-4808-861A-5396E15AD4E4}" srcOrd="0" destOrd="0" presId="urn:microsoft.com/office/officeart/2018/2/layout/IconVerticalSolidList"/>
    <dgm:cxn modelId="{A8033610-7A62-4F9A-BF2D-46DD769F18E2}" type="presParOf" srcId="{8222604E-B2A4-4916-BB98-38AC4F083CA6}" destId="{3A9B67F9-7743-4AD8-8770-CD7CFBC3E996}" srcOrd="1" destOrd="0" presId="urn:microsoft.com/office/officeart/2018/2/layout/IconVerticalSolidList"/>
    <dgm:cxn modelId="{2389ED32-57DD-4DB9-9B4B-7F175F07C07F}" type="presParOf" srcId="{8222604E-B2A4-4916-BB98-38AC4F083CA6}" destId="{54F54CC6-FF53-4B47-83EF-6C38885A6AAE}" srcOrd="2" destOrd="0" presId="urn:microsoft.com/office/officeart/2018/2/layout/IconVerticalSolidList"/>
    <dgm:cxn modelId="{AB0C9FFC-2FA0-4859-B1AF-6DA3A62C0C91}" type="presParOf" srcId="{8222604E-B2A4-4916-BB98-38AC4F083CA6}" destId="{44548394-CA3E-4CD8-8C8F-3C699D17AD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262FB-F76D-4C7B-951D-E55A36A77E56}">
      <dsp:nvSpPr>
        <dsp:cNvPr id="0" name=""/>
        <dsp:cNvSpPr/>
      </dsp:nvSpPr>
      <dsp:spPr>
        <a:xfrm>
          <a:off x="0" y="3901716"/>
          <a:ext cx="11182179" cy="853600"/>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Demand for energy is expected to grow by about 30% from 2020 to 2035, and an additional 34% from 2035 to 2050.</a:t>
          </a:r>
          <a:r>
            <a:rPr lang="en-US" sz="1600" b="0" i="1" kern="1200" dirty="0"/>
            <a:t> </a:t>
          </a:r>
          <a:endParaRPr lang="en-US" sz="1600" kern="1200" dirty="0"/>
        </a:p>
      </dsp:txBody>
      <dsp:txXfrm>
        <a:off x="0" y="3901716"/>
        <a:ext cx="11182179" cy="460944"/>
      </dsp:txXfrm>
    </dsp:sp>
    <dsp:sp modelId="{7BF3A855-E01E-4F89-9FBC-CC069558E736}">
      <dsp:nvSpPr>
        <dsp:cNvPr id="0" name=""/>
        <dsp:cNvSpPr/>
      </dsp:nvSpPr>
      <dsp:spPr>
        <a:xfrm>
          <a:off x="0" y="4345588"/>
          <a:ext cx="5591089" cy="39265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Meeting this demand will require the development and deployment of new renewable and dispatchable energy resources. </a:t>
          </a:r>
        </a:p>
      </dsp:txBody>
      <dsp:txXfrm>
        <a:off x="0" y="4345588"/>
        <a:ext cx="5591089" cy="392656"/>
      </dsp:txXfrm>
    </dsp:sp>
    <dsp:sp modelId="{535A0127-1318-4165-B920-2FE49FC1B79A}">
      <dsp:nvSpPr>
        <dsp:cNvPr id="0" name=""/>
        <dsp:cNvSpPr/>
      </dsp:nvSpPr>
      <dsp:spPr>
        <a:xfrm>
          <a:off x="5591089" y="4345588"/>
          <a:ext cx="5591089" cy="392656"/>
        </a:xfrm>
        <a:prstGeom prst="rect">
          <a:avLst/>
        </a:prstGeom>
        <a:solidFill>
          <a:schemeClr val="accent2">
            <a:alpha val="90000"/>
            <a:tint val="40000"/>
            <a:hueOff val="0"/>
            <a:satOff val="0"/>
            <a:lumOff val="0"/>
            <a:alphaOff val="-4000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Including resources owned by the federal government. It will also require the </a:t>
          </a:r>
          <a:r>
            <a:rPr lang="en-US" sz="1400" u="sng" kern="1200" dirty="0"/>
            <a:t>protection of existing </a:t>
          </a:r>
          <a:r>
            <a:rPr lang="en-US" sz="1400" kern="1200" dirty="0"/>
            <a:t>hydropower resources</a:t>
          </a:r>
        </a:p>
      </dsp:txBody>
      <dsp:txXfrm>
        <a:off x="5591089" y="4345588"/>
        <a:ext cx="5591089" cy="392656"/>
      </dsp:txXfrm>
    </dsp:sp>
    <dsp:sp modelId="{28CFA495-DD75-471A-8527-F67D74CBA297}">
      <dsp:nvSpPr>
        <dsp:cNvPr id="0" name=""/>
        <dsp:cNvSpPr/>
      </dsp:nvSpPr>
      <dsp:spPr>
        <a:xfrm rot="10800000">
          <a:off x="0" y="2601683"/>
          <a:ext cx="11182179" cy="1312837"/>
        </a:xfrm>
        <a:prstGeom prst="upArrowCallout">
          <a:avLst/>
        </a:prstGeom>
        <a:gradFill rotWithShape="0">
          <a:gsLst>
            <a:gs pos="0">
              <a:schemeClr val="accent2">
                <a:alpha val="90000"/>
                <a:hueOff val="0"/>
                <a:satOff val="0"/>
                <a:lumOff val="0"/>
                <a:alphaOff val="-13333"/>
                <a:lumMod val="110000"/>
                <a:satMod val="105000"/>
                <a:tint val="67000"/>
              </a:schemeClr>
            </a:gs>
            <a:gs pos="50000">
              <a:schemeClr val="accent2">
                <a:alpha val="90000"/>
                <a:hueOff val="0"/>
                <a:satOff val="0"/>
                <a:lumOff val="0"/>
                <a:alphaOff val="-13333"/>
                <a:lumMod val="105000"/>
                <a:satMod val="103000"/>
                <a:tint val="73000"/>
              </a:schemeClr>
            </a:gs>
            <a:gs pos="100000">
              <a:schemeClr val="accent2">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t>Largest source of energy storage in the U.S., making up approximately 93 percent of all commercial storage capacity. </a:t>
          </a:r>
          <a:endParaRPr lang="en-US" sz="1600" kern="1200"/>
        </a:p>
      </dsp:txBody>
      <dsp:txXfrm rot="10800000">
        <a:off x="0" y="2601683"/>
        <a:ext cx="11182179" cy="853042"/>
      </dsp:txXfrm>
    </dsp:sp>
    <dsp:sp modelId="{265AA712-7DE9-40AF-AD70-34CF89F85FB0}">
      <dsp:nvSpPr>
        <dsp:cNvPr id="0" name=""/>
        <dsp:cNvSpPr/>
      </dsp:nvSpPr>
      <dsp:spPr>
        <a:xfrm rot="10800000">
          <a:off x="0" y="1301650"/>
          <a:ext cx="11182179" cy="1312837"/>
        </a:xfrm>
        <a:prstGeom prst="upArrowCallout">
          <a:avLst/>
        </a:prstGeom>
        <a:gradFill rotWithShape="0">
          <a:gsLst>
            <a:gs pos="0">
              <a:schemeClr val="accent2">
                <a:alpha val="90000"/>
                <a:hueOff val="0"/>
                <a:satOff val="0"/>
                <a:lumOff val="0"/>
                <a:alphaOff val="-26667"/>
                <a:lumMod val="110000"/>
                <a:satMod val="105000"/>
                <a:tint val="67000"/>
              </a:schemeClr>
            </a:gs>
            <a:gs pos="50000">
              <a:schemeClr val="accent2">
                <a:alpha val="90000"/>
                <a:hueOff val="0"/>
                <a:satOff val="0"/>
                <a:lumOff val="0"/>
                <a:alphaOff val="-26667"/>
                <a:lumMod val="105000"/>
                <a:satMod val="103000"/>
                <a:tint val="73000"/>
              </a:schemeClr>
            </a:gs>
            <a:gs pos="100000">
              <a:schemeClr val="accent2">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Accounts for nearly 37 percent of renewable electricity generation in the United States and more than 7 percent total U.S. electric generation. </a:t>
          </a:r>
          <a:endParaRPr lang="en-US" sz="1600" kern="1200" dirty="0"/>
        </a:p>
      </dsp:txBody>
      <dsp:txXfrm rot="10800000">
        <a:off x="0" y="1301650"/>
        <a:ext cx="11182179" cy="853042"/>
      </dsp:txXfrm>
    </dsp:sp>
    <dsp:sp modelId="{DAEDD081-B196-4530-BBD2-26CA27C30A72}">
      <dsp:nvSpPr>
        <dsp:cNvPr id="0" name=""/>
        <dsp:cNvSpPr/>
      </dsp:nvSpPr>
      <dsp:spPr>
        <a:xfrm rot="10800000">
          <a:off x="0" y="1617"/>
          <a:ext cx="11182179" cy="1312837"/>
        </a:xfrm>
        <a:prstGeom prst="upArrowCallou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Hydropower is America’s oldest and most reliable source of renewable energy. </a:t>
          </a:r>
          <a:endParaRPr lang="en-US" sz="1600" kern="1200" dirty="0"/>
        </a:p>
      </dsp:txBody>
      <dsp:txXfrm rot="10800000">
        <a:off x="0" y="1617"/>
        <a:ext cx="11182179" cy="853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C072C-69F6-4790-B60C-04E3D2599AE3}">
      <dsp:nvSpPr>
        <dsp:cNvPr id="0" name=""/>
        <dsp:cNvSpPr/>
      </dsp:nvSpPr>
      <dsp:spPr>
        <a:xfrm>
          <a:off x="0" y="512"/>
          <a:ext cx="11015662" cy="5688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E6A4F5-A7AF-44E7-983B-B8B77BA45D18}">
      <dsp:nvSpPr>
        <dsp:cNvPr id="0" name=""/>
        <dsp:cNvSpPr/>
      </dsp:nvSpPr>
      <dsp:spPr>
        <a:xfrm>
          <a:off x="172071" y="128499"/>
          <a:ext cx="312856" cy="3128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F0F04-F39E-40D5-8290-5CC4D145E929}">
      <dsp:nvSpPr>
        <dsp:cNvPr id="0" name=""/>
        <dsp:cNvSpPr/>
      </dsp:nvSpPr>
      <dsp:spPr>
        <a:xfrm>
          <a:off x="656998" y="512"/>
          <a:ext cx="10358663" cy="56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01" tIns="60201" rIns="60201" bIns="60201" numCol="1" spcCol="1270" anchor="ctr" anchorCtr="0">
          <a:noAutofit/>
        </a:bodyPr>
        <a:lstStyle/>
        <a:p>
          <a:pPr marL="0" lvl="0" indent="0" algn="l" defTabSz="666750">
            <a:lnSpc>
              <a:spcPct val="90000"/>
            </a:lnSpc>
            <a:spcBef>
              <a:spcPct val="0"/>
            </a:spcBef>
            <a:spcAft>
              <a:spcPct val="35000"/>
            </a:spcAft>
            <a:buNone/>
          </a:pPr>
          <a:r>
            <a:rPr lang="en-US" sz="1500" kern="1200"/>
            <a:t>Expedite the FERC permitting process: two-year process to grant licensing to add hydropower to qualifying non-powered dams.</a:t>
          </a:r>
        </a:p>
      </dsp:txBody>
      <dsp:txXfrm>
        <a:off x="656998" y="512"/>
        <a:ext cx="10358663" cy="568830"/>
      </dsp:txXfrm>
    </dsp:sp>
    <dsp:sp modelId="{55752423-28AD-442A-8862-83639A8908E0}">
      <dsp:nvSpPr>
        <dsp:cNvPr id="0" name=""/>
        <dsp:cNvSpPr/>
      </dsp:nvSpPr>
      <dsp:spPr>
        <a:xfrm>
          <a:off x="0" y="711550"/>
          <a:ext cx="11015662" cy="5688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CA2E0-1995-413B-9F63-86416DC515F6}">
      <dsp:nvSpPr>
        <dsp:cNvPr id="0" name=""/>
        <dsp:cNvSpPr/>
      </dsp:nvSpPr>
      <dsp:spPr>
        <a:xfrm>
          <a:off x="172071" y="839536"/>
          <a:ext cx="312856" cy="3128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65214A-CE5E-4CC8-A054-4AF62B49A913}">
      <dsp:nvSpPr>
        <dsp:cNvPr id="0" name=""/>
        <dsp:cNvSpPr/>
      </dsp:nvSpPr>
      <dsp:spPr>
        <a:xfrm>
          <a:off x="656998" y="711550"/>
          <a:ext cx="10358663" cy="56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01" tIns="60201" rIns="60201" bIns="60201" numCol="1" spcCol="1270" anchor="ctr" anchorCtr="0">
          <a:noAutofit/>
        </a:bodyPr>
        <a:lstStyle/>
        <a:p>
          <a:pPr marL="0" lvl="0" indent="0" algn="l" defTabSz="666750">
            <a:lnSpc>
              <a:spcPct val="90000"/>
            </a:lnSpc>
            <a:spcBef>
              <a:spcPct val="0"/>
            </a:spcBef>
            <a:spcAft>
              <a:spcPct val="35000"/>
            </a:spcAft>
            <a:buNone/>
          </a:pPr>
          <a:r>
            <a:rPr lang="en-US" sz="1500" kern="1200" dirty="0"/>
            <a:t>Clarifying the scope of environmental effects that may be considered in hydropower relicensing. </a:t>
          </a:r>
        </a:p>
      </dsp:txBody>
      <dsp:txXfrm>
        <a:off x="656998" y="711550"/>
        <a:ext cx="10358663" cy="568830"/>
      </dsp:txXfrm>
    </dsp:sp>
    <dsp:sp modelId="{C652EB34-D205-47EE-9B90-9802B1B08FB0}">
      <dsp:nvSpPr>
        <dsp:cNvPr id="0" name=""/>
        <dsp:cNvSpPr/>
      </dsp:nvSpPr>
      <dsp:spPr>
        <a:xfrm>
          <a:off x="0" y="1422587"/>
          <a:ext cx="11015662" cy="5688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4C43B2-7A63-46FF-85EB-9E7C0B037669}">
      <dsp:nvSpPr>
        <dsp:cNvPr id="0" name=""/>
        <dsp:cNvSpPr/>
      </dsp:nvSpPr>
      <dsp:spPr>
        <a:xfrm>
          <a:off x="172071" y="1550574"/>
          <a:ext cx="312856" cy="3128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1CFEFB-E884-4506-AD6F-F9BE31D63606}">
      <dsp:nvSpPr>
        <dsp:cNvPr id="0" name=""/>
        <dsp:cNvSpPr/>
      </dsp:nvSpPr>
      <dsp:spPr>
        <a:xfrm>
          <a:off x="656998" y="1422587"/>
          <a:ext cx="10358663" cy="56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01" tIns="60201" rIns="60201" bIns="60201" numCol="1" spcCol="1270" anchor="ctr" anchorCtr="0">
          <a:noAutofit/>
        </a:bodyPr>
        <a:lstStyle/>
        <a:p>
          <a:pPr marL="0" lvl="0" indent="0" algn="l" defTabSz="666750">
            <a:lnSpc>
              <a:spcPct val="90000"/>
            </a:lnSpc>
            <a:spcBef>
              <a:spcPct val="0"/>
            </a:spcBef>
            <a:spcAft>
              <a:spcPct val="35000"/>
            </a:spcAft>
            <a:buNone/>
          </a:pPr>
          <a:r>
            <a:rPr lang="en-US" sz="1500" kern="1200" dirty="0"/>
            <a:t>Direct FERC to create a three-year process for completing the licensing process for closed-loop and off-stream pumped storage projects. </a:t>
          </a:r>
        </a:p>
      </dsp:txBody>
      <dsp:txXfrm>
        <a:off x="656998" y="1422587"/>
        <a:ext cx="10358663" cy="568830"/>
      </dsp:txXfrm>
    </dsp:sp>
    <dsp:sp modelId="{58D85FF1-A59D-4DA1-B0C3-493690FE22E4}">
      <dsp:nvSpPr>
        <dsp:cNvPr id="0" name=""/>
        <dsp:cNvSpPr/>
      </dsp:nvSpPr>
      <dsp:spPr>
        <a:xfrm>
          <a:off x="0" y="2133625"/>
          <a:ext cx="11015662" cy="5688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44D26-DDAA-4B71-B88E-0A59815C2AFA}">
      <dsp:nvSpPr>
        <dsp:cNvPr id="0" name=""/>
        <dsp:cNvSpPr/>
      </dsp:nvSpPr>
      <dsp:spPr>
        <a:xfrm>
          <a:off x="172071" y="2261612"/>
          <a:ext cx="312856" cy="3128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A345ED-69AD-4214-8A30-9CAC1291404A}">
      <dsp:nvSpPr>
        <dsp:cNvPr id="0" name=""/>
        <dsp:cNvSpPr/>
      </dsp:nvSpPr>
      <dsp:spPr>
        <a:xfrm>
          <a:off x="656998" y="2133625"/>
          <a:ext cx="10358663" cy="56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01" tIns="60201" rIns="60201" bIns="60201" numCol="1" spcCol="1270" anchor="ctr" anchorCtr="0">
          <a:noAutofit/>
        </a:bodyPr>
        <a:lstStyle/>
        <a:p>
          <a:pPr marL="0" lvl="0" indent="0" algn="l" defTabSz="666750">
            <a:lnSpc>
              <a:spcPct val="90000"/>
            </a:lnSpc>
            <a:spcBef>
              <a:spcPct val="0"/>
            </a:spcBef>
            <a:spcAft>
              <a:spcPct val="35000"/>
            </a:spcAft>
            <a:buNone/>
          </a:pPr>
          <a:r>
            <a:rPr lang="en-US" sz="1500" kern="1200"/>
            <a:t>Coordinate federal decision making - joint schedule to permit the timely completion of all federal authorization decisions. </a:t>
          </a:r>
        </a:p>
      </dsp:txBody>
      <dsp:txXfrm>
        <a:off x="656998" y="2133625"/>
        <a:ext cx="10358663" cy="568830"/>
      </dsp:txXfrm>
    </dsp:sp>
    <dsp:sp modelId="{196B3CE8-EA49-47CA-AC5B-CB28529D4115}">
      <dsp:nvSpPr>
        <dsp:cNvPr id="0" name=""/>
        <dsp:cNvSpPr/>
      </dsp:nvSpPr>
      <dsp:spPr>
        <a:xfrm>
          <a:off x="0" y="2844662"/>
          <a:ext cx="11015662" cy="5688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2795E-DB77-4237-B109-986E45393A28}">
      <dsp:nvSpPr>
        <dsp:cNvPr id="0" name=""/>
        <dsp:cNvSpPr/>
      </dsp:nvSpPr>
      <dsp:spPr>
        <a:xfrm>
          <a:off x="172071" y="2972649"/>
          <a:ext cx="312856" cy="3128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CFEE47-FD5A-45FC-B3CD-6252BCB769CE}">
      <dsp:nvSpPr>
        <dsp:cNvPr id="0" name=""/>
        <dsp:cNvSpPr/>
      </dsp:nvSpPr>
      <dsp:spPr>
        <a:xfrm>
          <a:off x="656998" y="2844662"/>
          <a:ext cx="10358663" cy="56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01" tIns="60201" rIns="60201" bIns="60201" numCol="1" spcCol="1270" anchor="ctr" anchorCtr="0">
          <a:noAutofit/>
        </a:bodyPr>
        <a:lstStyle/>
        <a:p>
          <a:pPr marL="0" lvl="0" indent="0" algn="l" defTabSz="666750">
            <a:lnSpc>
              <a:spcPct val="90000"/>
            </a:lnSpc>
            <a:spcBef>
              <a:spcPct val="0"/>
            </a:spcBef>
            <a:spcAft>
              <a:spcPct val="35000"/>
            </a:spcAft>
            <a:buNone/>
          </a:pPr>
          <a:r>
            <a:rPr lang="en-US" sz="1500" kern="1200" dirty="0"/>
            <a:t>Provides mandatory conditioning authority to federally recognized Indian tribes with respect to projects located on trust lands. </a:t>
          </a:r>
        </a:p>
      </dsp:txBody>
      <dsp:txXfrm>
        <a:off x="656998" y="2844662"/>
        <a:ext cx="10358663" cy="568830"/>
      </dsp:txXfrm>
    </dsp:sp>
    <dsp:sp modelId="{D821BC8E-D35C-4C05-B5AE-D9621D844C2B}">
      <dsp:nvSpPr>
        <dsp:cNvPr id="0" name=""/>
        <dsp:cNvSpPr/>
      </dsp:nvSpPr>
      <dsp:spPr>
        <a:xfrm>
          <a:off x="0" y="3707097"/>
          <a:ext cx="11015662" cy="5688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83456-0B7E-4B34-B13E-043A974BFD82}">
      <dsp:nvSpPr>
        <dsp:cNvPr id="0" name=""/>
        <dsp:cNvSpPr/>
      </dsp:nvSpPr>
      <dsp:spPr>
        <a:xfrm>
          <a:off x="172071" y="3835084"/>
          <a:ext cx="312856" cy="3128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A1440F-1568-4058-AD28-8B83FBF3A206}">
      <dsp:nvSpPr>
        <dsp:cNvPr id="0" name=""/>
        <dsp:cNvSpPr/>
      </dsp:nvSpPr>
      <dsp:spPr>
        <a:xfrm>
          <a:off x="656998" y="3555700"/>
          <a:ext cx="10358663" cy="87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01" tIns="60201" rIns="60201" bIns="60201" numCol="1" spcCol="1270" anchor="ctr" anchorCtr="0">
          <a:noAutofit/>
        </a:bodyPr>
        <a:lstStyle/>
        <a:p>
          <a:pPr marL="0" lvl="0" indent="0" algn="l" defTabSz="666750">
            <a:lnSpc>
              <a:spcPct val="90000"/>
            </a:lnSpc>
            <a:spcBef>
              <a:spcPct val="0"/>
            </a:spcBef>
            <a:spcAft>
              <a:spcPct val="35000"/>
            </a:spcAft>
            <a:buNone/>
          </a:pPr>
          <a:r>
            <a:rPr lang="en-US" sz="1500" kern="1200" dirty="0"/>
            <a:t>Habitats: Directing FERC, other resource agencies, and Tribes to evaluate possible benefits that fish passage or downstream environmental improvements may have on fish species and reasonably foreseeable hydrological changes during the license term. Including environmental considerations for species protected under treaty obligations with Tribes. </a:t>
          </a:r>
        </a:p>
      </dsp:txBody>
      <dsp:txXfrm>
        <a:off x="656998" y="3555700"/>
        <a:ext cx="10358663" cy="871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6798D-AB12-4B9A-BECF-742987321684}">
      <dsp:nvSpPr>
        <dsp:cNvPr id="0" name=""/>
        <dsp:cNvSpPr/>
      </dsp:nvSpPr>
      <dsp:spPr>
        <a:xfrm>
          <a:off x="0" y="3358"/>
          <a:ext cx="11014709" cy="7356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D37295-61C2-4856-87A0-9E21E1C7983D}">
      <dsp:nvSpPr>
        <dsp:cNvPr id="0" name=""/>
        <dsp:cNvSpPr/>
      </dsp:nvSpPr>
      <dsp:spPr>
        <a:xfrm>
          <a:off x="222537" y="168882"/>
          <a:ext cx="405009" cy="404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2C0BDD-9811-4A76-9F2F-6769A8873C6A}">
      <dsp:nvSpPr>
        <dsp:cNvPr id="0" name=""/>
        <dsp:cNvSpPr/>
      </dsp:nvSpPr>
      <dsp:spPr>
        <a:xfrm>
          <a:off x="850085" y="3358"/>
          <a:ext cx="10138876" cy="781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24" tIns="82724" rIns="82724" bIns="82724" numCol="1" spcCol="1270" anchor="ctr" anchorCtr="0">
          <a:noAutofit/>
        </a:bodyPr>
        <a:lstStyle/>
        <a:p>
          <a:pPr marL="0" lvl="0" indent="0" algn="l" defTabSz="622300">
            <a:lnSpc>
              <a:spcPct val="100000"/>
            </a:lnSpc>
            <a:spcBef>
              <a:spcPct val="0"/>
            </a:spcBef>
            <a:spcAft>
              <a:spcPct val="35000"/>
            </a:spcAft>
            <a:buNone/>
          </a:pPr>
          <a:r>
            <a:rPr lang="en-US" sz="1400" kern="1200" dirty="0"/>
            <a:t>Legislation introduced by Congresswoman Cathy McMorris Rodgers, Chair of the Energy and Commerce Committee</a:t>
          </a:r>
        </a:p>
      </dsp:txBody>
      <dsp:txXfrm>
        <a:off x="850085" y="3358"/>
        <a:ext cx="10138876" cy="781641"/>
      </dsp:txXfrm>
    </dsp:sp>
    <dsp:sp modelId="{19DEDE4A-E983-49E2-9918-E6DAFF9F24C0}">
      <dsp:nvSpPr>
        <dsp:cNvPr id="0" name=""/>
        <dsp:cNvSpPr/>
      </dsp:nvSpPr>
      <dsp:spPr>
        <a:xfrm>
          <a:off x="0" y="980410"/>
          <a:ext cx="11014709" cy="7356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B44C3-0AC5-45BC-AA3F-888718A1FB37}">
      <dsp:nvSpPr>
        <dsp:cNvPr id="0" name=""/>
        <dsp:cNvSpPr/>
      </dsp:nvSpPr>
      <dsp:spPr>
        <a:xfrm>
          <a:off x="222537" y="1145934"/>
          <a:ext cx="405009" cy="404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20732A-651B-41CD-B618-BF18BCD0F594}">
      <dsp:nvSpPr>
        <dsp:cNvPr id="0" name=""/>
        <dsp:cNvSpPr/>
      </dsp:nvSpPr>
      <dsp:spPr>
        <a:xfrm>
          <a:off x="850085" y="980410"/>
          <a:ext cx="10138876" cy="781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24" tIns="82724" rIns="82724" bIns="82724" numCol="1" spcCol="1270" anchor="ctr" anchorCtr="0">
          <a:noAutofit/>
        </a:bodyPr>
        <a:lstStyle/>
        <a:p>
          <a:pPr marL="0" lvl="0" indent="0" algn="l" defTabSz="622300">
            <a:lnSpc>
              <a:spcPct val="100000"/>
            </a:lnSpc>
            <a:spcBef>
              <a:spcPct val="0"/>
            </a:spcBef>
            <a:spcAft>
              <a:spcPct val="35000"/>
            </a:spcAft>
            <a:buNone/>
          </a:pPr>
          <a:r>
            <a:rPr lang="en-US" sz="1400" kern="1200"/>
            <a:t>Amend the Energy Policy Act of 2005 to include hydropower under the definition of Renewable Energy.</a:t>
          </a:r>
        </a:p>
      </dsp:txBody>
      <dsp:txXfrm>
        <a:off x="850085" y="980410"/>
        <a:ext cx="10138876" cy="781641"/>
      </dsp:txXfrm>
    </dsp:sp>
    <dsp:sp modelId="{1AA7779E-DD78-46F1-9EFE-EC1286EF78EB}">
      <dsp:nvSpPr>
        <dsp:cNvPr id="0" name=""/>
        <dsp:cNvSpPr/>
      </dsp:nvSpPr>
      <dsp:spPr>
        <a:xfrm>
          <a:off x="0" y="1957461"/>
          <a:ext cx="11014709" cy="7356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2D1F2-9138-4D81-898B-960243AAC90B}">
      <dsp:nvSpPr>
        <dsp:cNvPr id="0" name=""/>
        <dsp:cNvSpPr/>
      </dsp:nvSpPr>
      <dsp:spPr>
        <a:xfrm>
          <a:off x="222537" y="2122985"/>
          <a:ext cx="405009" cy="404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339B9E-6E42-4C12-AD71-CC1E5F6C5398}">
      <dsp:nvSpPr>
        <dsp:cNvPr id="0" name=""/>
        <dsp:cNvSpPr/>
      </dsp:nvSpPr>
      <dsp:spPr>
        <a:xfrm>
          <a:off x="850085" y="1957461"/>
          <a:ext cx="10138876" cy="781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24" tIns="82724" rIns="82724" bIns="82724" numCol="1" spcCol="1270" anchor="ctr" anchorCtr="0">
          <a:noAutofit/>
        </a:bodyPr>
        <a:lstStyle/>
        <a:p>
          <a:pPr marL="0" lvl="0" indent="0" algn="l" defTabSz="622300">
            <a:lnSpc>
              <a:spcPct val="100000"/>
            </a:lnSpc>
            <a:spcBef>
              <a:spcPct val="0"/>
            </a:spcBef>
            <a:spcAft>
              <a:spcPct val="35000"/>
            </a:spcAft>
            <a:buNone/>
          </a:pPr>
          <a:r>
            <a:rPr lang="en-US" sz="1400" kern="1200" dirty="0"/>
            <a:t>Reform the Federal Energy Regulatory Commission (FERC) licensing process: 2-year licensing process for next generation hydropower resources, exempt small hydropower (under 40 megawatts), exempt closed-loop pumped storage projects that do not utilize federal land or impound navigable waters)</a:t>
          </a:r>
        </a:p>
      </dsp:txBody>
      <dsp:txXfrm>
        <a:off x="850085" y="1957461"/>
        <a:ext cx="10138876" cy="781641"/>
      </dsp:txXfrm>
    </dsp:sp>
    <dsp:sp modelId="{F42A7089-AFFD-4808-861A-5396E15AD4E4}">
      <dsp:nvSpPr>
        <dsp:cNvPr id="0" name=""/>
        <dsp:cNvSpPr/>
      </dsp:nvSpPr>
      <dsp:spPr>
        <a:xfrm>
          <a:off x="0" y="2934513"/>
          <a:ext cx="11014709" cy="7356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B67F9-7743-4AD8-8770-CD7CFBC3E996}">
      <dsp:nvSpPr>
        <dsp:cNvPr id="0" name=""/>
        <dsp:cNvSpPr/>
      </dsp:nvSpPr>
      <dsp:spPr>
        <a:xfrm>
          <a:off x="222537" y="3100037"/>
          <a:ext cx="405009" cy="4046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548394-CA3E-4CD8-8C8F-3C699D17AD9C}">
      <dsp:nvSpPr>
        <dsp:cNvPr id="0" name=""/>
        <dsp:cNvSpPr/>
      </dsp:nvSpPr>
      <dsp:spPr>
        <a:xfrm>
          <a:off x="850085" y="2934513"/>
          <a:ext cx="10138876" cy="781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24" tIns="82724" rIns="82724" bIns="82724" numCol="1" spcCol="1270" anchor="ctr" anchorCtr="0">
          <a:noAutofit/>
        </a:bodyPr>
        <a:lstStyle/>
        <a:p>
          <a:pPr marL="0" lvl="0" indent="0" algn="l" defTabSz="622300">
            <a:lnSpc>
              <a:spcPct val="100000"/>
            </a:lnSpc>
            <a:spcBef>
              <a:spcPct val="0"/>
            </a:spcBef>
            <a:spcAft>
              <a:spcPct val="35000"/>
            </a:spcAft>
            <a:buNone/>
          </a:pPr>
          <a:r>
            <a:rPr lang="en-US" sz="1400" kern="1200"/>
            <a:t>Extending the time by which a project must commence construction after receiving its license to account for delays related to the COVID-19 pandemic.( for projects issued a license under the Federal Power Act before March 13, 2020 start of construction can be extended an additional 4 years)  </a:t>
          </a:r>
        </a:p>
      </dsp:txBody>
      <dsp:txXfrm>
        <a:off x="850085" y="2934513"/>
        <a:ext cx="10138876" cy="7816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339A35-C9FF-75BA-24A2-349BD915E8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D8D2C7-0C97-4546-CF34-22BC72D8F5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1C5F25-2D9D-484E-B004-AFF2919F7266}" type="datetimeFigureOut">
              <a:rPr lang="en-US" smtClean="0"/>
              <a:t>11/28/23</a:t>
            </a:fld>
            <a:endParaRPr lang="en-US"/>
          </a:p>
        </p:txBody>
      </p:sp>
      <p:sp>
        <p:nvSpPr>
          <p:cNvPr id="4" name="Footer Placeholder 3">
            <a:extLst>
              <a:ext uri="{FF2B5EF4-FFF2-40B4-BE49-F238E27FC236}">
                <a16:creationId xmlns:a16="http://schemas.microsoft.com/office/drawing/2014/main" id="{45AA9C27-5C53-8812-56DB-B322AA53E3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B50090-6CD3-1E76-B997-8D123AFC9D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8A8353-D09B-46B7-A783-12BEA5269AA4}" type="slidenum">
              <a:rPr lang="en-US" smtClean="0"/>
              <a:t>‹#›</a:t>
            </a:fld>
            <a:endParaRPr lang="en-US"/>
          </a:p>
        </p:txBody>
      </p:sp>
    </p:spTree>
    <p:extLst>
      <p:ext uri="{BB962C8B-B14F-4D97-AF65-F5344CB8AC3E}">
        <p14:creationId xmlns:p14="http://schemas.microsoft.com/office/powerpoint/2010/main" val="28727024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814A3-72E1-3943-BE42-D1C8BC611C72}"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ADA2A-51FC-214B-B910-AF601010584B}" type="slidenum">
              <a:rPr lang="en-US" smtClean="0"/>
              <a:t>‹#›</a:t>
            </a:fld>
            <a:endParaRPr lang="en-US"/>
          </a:p>
        </p:txBody>
      </p:sp>
    </p:spTree>
    <p:extLst>
      <p:ext uri="{BB962C8B-B14F-4D97-AF65-F5344CB8AC3E}">
        <p14:creationId xmlns:p14="http://schemas.microsoft.com/office/powerpoint/2010/main" val="106895619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CBADA2A-51FC-214B-B910-AF601010584B}" type="slidenum">
              <a:rPr lang="en-US" smtClean="0"/>
              <a:t>1</a:t>
            </a:fld>
            <a:endParaRPr lang="en-US"/>
          </a:p>
        </p:txBody>
      </p:sp>
    </p:spTree>
    <p:extLst>
      <p:ext uri="{BB962C8B-B14F-4D97-AF65-F5344CB8AC3E}">
        <p14:creationId xmlns:p14="http://schemas.microsoft.com/office/powerpoint/2010/main" val="4212533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ADA2A-51FC-214B-B910-AF601010584B}" type="slidenum">
              <a:rPr lang="en-US" smtClean="0"/>
              <a:t>15</a:t>
            </a:fld>
            <a:endParaRPr lang="en-US"/>
          </a:p>
        </p:txBody>
      </p:sp>
      <p:sp>
        <p:nvSpPr>
          <p:cNvPr id="5" name="Footer Placeholder 4">
            <a:extLst>
              <a:ext uri="{FF2B5EF4-FFF2-40B4-BE49-F238E27FC236}">
                <a16:creationId xmlns:a16="http://schemas.microsoft.com/office/drawing/2014/main" id="{6AB43CFB-F3C7-F433-927F-8A39F2878DF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6262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CBADA2A-51FC-214B-B910-AF601010584B}" type="slidenum">
              <a:rPr lang="en-US" smtClean="0"/>
              <a:t>7</a:t>
            </a:fld>
            <a:endParaRPr lang="en-US"/>
          </a:p>
        </p:txBody>
      </p:sp>
    </p:spTree>
    <p:extLst>
      <p:ext uri="{BB962C8B-B14F-4D97-AF65-F5344CB8AC3E}">
        <p14:creationId xmlns:p14="http://schemas.microsoft.com/office/powerpoint/2010/main" val="392310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CBADA2A-51FC-214B-B910-AF601010584B}" type="slidenum">
              <a:rPr lang="en-US" smtClean="0"/>
              <a:t>8</a:t>
            </a:fld>
            <a:endParaRPr lang="en-US"/>
          </a:p>
        </p:txBody>
      </p:sp>
    </p:spTree>
    <p:extLst>
      <p:ext uri="{BB962C8B-B14F-4D97-AF65-F5344CB8AC3E}">
        <p14:creationId xmlns:p14="http://schemas.microsoft.com/office/powerpoint/2010/main" val="59740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CBADA2A-51FC-214B-B910-AF601010584B}" type="slidenum">
              <a:rPr lang="en-US" smtClean="0"/>
              <a:t>9</a:t>
            </a:fld>
            <a:endParaRPr lang="en-US"/>
          </a:p>
        </p:txBody>
      </p:sp>
    </p:spTree>
    <p:extLst>
      <p:ext uri="{BB962C8B-B14F-4D97-AF65-F5344CB8AC3E}">
        <p14:creationId xmlns:p14="http://schemas.microsoft.com/office/powerpoint/2010/main" val="259631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CBADA2A-51FC-214B-B910-AF601010584B}" type="slidenum">
              <a:rPr lang="en-US" smtClean="0"/>
              <a:t>10</a:t>
            </a:fld>
            <a:endParaRPr lang="en-US"/>
          </a:p>
        </p:txBody>
      </p:sp>
    </p:spTree>
    <p:extLst>
      <p:ext uri="{BB962C8B-B14F-4D97-AF65-F5344CB8AC3E}">
        <p14:creationId xmlns:p14="http://schemas.microsoft.com/office/powerpoint/2010/main" val="210678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11</a:t>
            </a:fld>
            <a:endParaRPr lang="en-US"/>
          </a:p>
        </p:txBody>
      </p:sp>
    </p:spTree>
    <p:extLst>
      <p:ext uri="{BB962C8B-B14F-4D97-AF65-F5344CB8AC3E}">
        <p14:creationId xmlns:p14="http://schemas.microsoft.com/office/powerpoint/2010/main" val="295947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ADA2A-51FC-214B-B910-AF601010584B}" type="slidenum">
              <a:rPr lang="en-US" smtClean="0"/>
              <a:t>12</a:t>
            </a:fld>
            <a:endParaRPr lang="en-US" dirty="0"/>
          </a:p>
        </p:txBody>
      </p:sp>
    </p:spTree>
    <p:extLst>
      <p:ext uri="{BB962C8B-B14F-4D97-AF65-F5344CB8AC3E}">
        <p14:creationId xmlns:p14="http://schemas.microsoft.com/office/powerpoint/2010/main" val="41431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Source: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t>
            </a:r>
            <a:r>
              <a:rPr lang="en-US" sz="1200" b="0" i="0" dirty="0">
                <a:solidFill>
                  <a:srgbClr val="666666"/>
                </a:solidFill>
                <a:effectLst/>
                <a:latin typeface="+mn-lt"/>
              </a:rPr>
              <a:t>2024 House Race Ratings</a:t>
            </a:r>
            <a:r>
              <a:rPr lang="en-US" sz="1200" dirty="0">
                <a:latin typeface="+mn-lt"/>
              </a:rPr>
              <a:t>,” </a:t>
            </a:r>
            <a:r>
              <a:rPr lang="en-US" sz="1200" i="1" dirty="0">
                <a:latin typeface="+mn-lt"/>
              </a:rPr>
              <a:t>The Cook Political Report with Amy Walter</a:t>
            </a:r>
            <a:r>
              <a:rPr lang="en-US" sz="1200" dirty="0">
                <a:latin typeface="+mn-lt"/>
              </a:rPr>
              <a:t>, September 27, 2023, https://cookpolitical.com/ratings/house-race-ratings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56A13F-28BC-9E49-9D0E-49492B5171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732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pPr marL="0" marR="0" lvl="0" indent="0" algn="l" rtl="0">
              <a:lnSpc>
                <a:spcPct val="100000"/>
              </a:lnSpc>
              <a:spcBef>
                <a:spcPts val="0"/>
              </a:spcBef>
              <a:spcAft>
                <a:spcPts val="0"/>
              </a:spcAft>
              <a:buClr>
                <a:schemeClr val="dk1"/>
              </a:buClr>
              <a:buSzPts val="1200"/>
              <a:buFont typeface="Calibri"/>
              <a:buNone/>
            </a:pPr>
            <a:r>
              <a:rPr lang="en-US" dirty="0">
                <a:latin typeface="+mn-lt"/>
              </a:rPr>
              <a:t>“</a:t>
            </a:r>
            <a:r>
              <a:rPr lang="en-US" b="0" i="0" dirty="0">
                <a:solidFill>
                  <a:srgbClr val="222222"/>
                </a:solidFill>
                <a:latin typeface="+mn-lt"/>
                <a:ea typeface="Georgia"/>
                <a:cs typeface="Georgia"/>
                <a:sym typeface="Georgia"/>
              </a:rPr>
              <a:t>2024 Senate Race Ratings,” </a:t>
            </a:r>
            <a:r>
              <a:rPr lang="en-US" i="1" dirty="0">
                <a:latin typeface="+mn-lt"/>
              </a:rPr>
              <a:t>The Cook Political Report with Amy Walter</a:t>
            </a:r>
            <a:r>
              <a:rPr lang="en-US" dirty="0">
                <a:latin typeface="+mn-lt"/>
              </a:rPr>
              <a:t>, updated November 9, 2023, https://www.cookpolitical.com/ratings/senate-race-ratings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56A13F-28BC-9E49-9D0E-49492B5171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732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10322" y="2014537"/>
            <a:ext cx="9144000" cy="2100263"/>
          </a:xfrm>
        </p:spPr>
        <p:txBody>
          <a:bodyPr lIns="0" tIns="0" rIns="0" anchor="b" anchorCtr="0"/>
          <a:lstStyle>
            <a:lvl1pPr algn="r">
              <a:defRPr sz="6000"/>
            </a:lvl1pPr>
          </a:lstStyle>
          <a:p>
            <a:r>
              <a:rPr lang="en-US" dirty="0"/>
              <a:t>Click to edit Title</a:t>
            </a:r>
          </a:p>
        </p:txBody>
      </p:sp>
      <p:sp>
        <p:nvSpPr>
          <p:cNvPr id="3" name="Subtitle 2"/>
          <p:cNvSpPr>
            <a:spLocks noGrp="1"/>
          </p:cNvSpPr>
          <p:nvPr>
            <p:ph type="subTitle" idx="1" hasCustomPrompt="1"/>
          </p:nvPr>
        </p:nvSpPr>
        <p:spPr>
          <a:xfrm>
            <a:off x="2410322" y="4212191"/>
            <a:ext cx="9144000" cy="1045608"/>
          </a:xfrm>
        </p:spPr>
        <p:txBody>
          <a:bodyPr lIns="0" tIns="0" rIns="0" bIns="0">
            <a:normAutofit/>
          </a:bodyPr>
          <a:lstStyle>
            <a:lvl1pPr marL="0" indent="0" algn="r">
              <a:buNone/>
              <a:defRPr sz="22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a:xfrm>
            <a:off x="9701711" y="6243320"/>
            <a:ext cx="1852611" cy="365125"/>
          </a:xfrm>
          <a:prstGeom prst="rect">
            <a:avLst/>
          </a:prstGeom>
        </p:spPr>
        <p:txBody>
          <a:bodyPr/>
          <a:lstStyle/>
          <a:p>
            <a:r>
              <a:rPr lang="en-US"/>
              <a:t>April 21, 2023</a:t>
            </a:r>
            <a:endParaRPr lang="en-US" dirty="0"/>
          </a:p>
        </p:txBody>
      </p:sp>
      <p:sp>
        <p:nvSpPr>
          <p:cNvPr id="8" name="Text Placeholder 7"/>
          <p:cNvSpPr>
            <a:spLocks noGrp="1"/>
          </p:cNvSpPr>
          <p:nvPr>
            <p:ph type="body" sz="quarter" idx="11" hasCustomPrompt="1"/>
          </p:nvPr>
        </p:nvSpPr>
        <p:spPr>
          <a:xfrm>
            <a:off x="4515347" y="342899"/>
            <a:ext cx="7038975" cy="573087"/>
          </a:xfrm>
        </p:spPr>
        <p:txBody>
          <a:bodyPr rIns="0"/>
          <a:lstStyle>
            <a:lvl1pPr marL="0" indent="0" algn="r">
              <a:buFontTx/>
              <a:buNone/>
              <a:defRPr b="0" i="0">
                <a:solidFill>
                  <a:schemeClr val="bg1"/>
                </a:solidFill>
                <a:latin typeface="Arial" charset="0"/>
                <a:ea typeface="Arial" charset="0"/>
                <a:cs typeface="Arial" charset="0"/>
              </a:defRPr>
            </a:lvl1pPr>
            <a:lvl2pPr marL="457200" indent="0" algn="r">
              <a:buFontTx/>
              <a:buNone/>
              <a:defRPr b="0" i="0">
                <a:solidFill>
                  <a:schemeClr val="bg1"/>
                </a:solidFill>
                <a:latin typeface="Arial" charset="0"/>
                <a:ea typeface="Arial" charset="0"/>
                <a:cs typeface="Arial" charset="0"/>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 Report Title</a:t>
            </a:r>
          </a:p>
        </p:txBody>
      </p:sp>
      <p:sp>
        <p:nvSpPr>
          <p:cNvPr id="6" name="Text Placeholder 5"/>
          <p:cNvSpPr>
            <a:spLocks noGrp="1"/>
          </p:cNvSpPr>
          <p:nvPr>
            <p:ph type="body" sz="quarter" idx="13" hasCustomPrompt="1"/>
          </p:nvPr>
        </p:nvSpPr>
        <p:spPr>
          <a:xfrm>
            <a:off x="2410322" y="5922645"/>
            <a:ext cx="9144000" cy="320675"/>
          </a:xfrm>
        </p:spPr>
        <p:txBody>
          <a:bodyPr tIns="0" rIns="0" bIns="0" anchor="b" anchorCtr="0">
            <a:noAutofit/>
          </a:bodyPr>
          <a:lstStyle>
            <a:lvl1pPr marL="0" indent="0" algn="r">
              <a:buFontTx/>
              <a:buNone/>
              <a:defRPr sz="1800" b="0" i="0">
                <a:latin typeface="Arial" charset="0"/>
                <a:ea typeface="Arial" charset="0"/>
                <a:cs typeface="Arial" charset="0"/>
              </a:defRPr>
            </a:lvl1pPr>
          </a:lstStyle>
          <a:p>
            <a:pPr lvl="0"/>
            <a:r>
              <a:rPr lang="en-US" dirty="0"/>
              <a:t>Click to edit Name</a:t>
            </a:r>
          </a:p>
        </p:txBody>
      </p:sp>
    </p:spTree>
    <p:extLst>
      <p:ext uri="{BB962C8B-B14F-4D97-AF65-F5344CB8AC3E}">
        <p14:creationId xmlns:p14="http://schemas.microsoft.com/office/powerpoint/2010/main" val="274014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No PowerHills">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148817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No Powerhills GREEN">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285749"/>
            <a:ext cx="12192000" cy="6025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F169140E-6BBF-434E-9A81-9DAA9577FB55}"/>
              </a:ext>
            </a:extLst>
          </p:cNvPr>
          <p:cNvSpPr>
            <a:spLocks noGrp="1"/>
          </p:cNvSpPr>
          <p:nvPr>
            <p:ph idx="1"/>
          </p:nvPr>
        </p:nvSpPr>
        <p:spPr>
          <a:xfrm>
            <a:off x="640080" y="2009774"/>
            <a:ext cx="11014710" cy="371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DAB11913-7FB8-49F6-98D1-AB5BFA06AAE7}"/>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5" name="Straight Connector 4">
            <a:extLst>
              <a:ext uri="{FF2B5EF4-FFF2-40B4-BE49-F238E27FC236}">
                <a16:creationId xmlns:a16="http://schemas.microsoft.com/office/drawing/2014/main" id="{B2796C85-7915-4F56-8837-858996F6537C}"/>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575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Blank Slide">
    <p:bg>
      <p:bgPr>
        <a:solidFill>
          <a:schemeClr val="bg2"/>
        </a:solidFill>
        <a:effectLst/>
      </p:bgPr>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10322" y="2014537"/>
            <a:ext cx="9144000" cy="2100263"/>
          </a:xfrm>
        </p:spPr>
        <p:txBody>
          <a:bodyPr lIns="0" tIns="0" rIns="0" anchor="b" anchorCtr="0"/>
          <a:lstStyle>
            <a:lvl1pPr algn="r">
              <a:defRPr sz="6000"/>
            </a:lvl1pPr>
          </a:lstStyle>
          <a:p>
            <a:r>
              <a:rPr lang="en-US" dirty="0"/>
              <a:t>Click to edit Title</a:t>
            </a:r>
          </a:p>
        </p:txBody>
      </p:sp>
      <p:sp>
        <p:nvSpPr>
          <p:cNvPr id="3" name="Subtitle 2"/>
          <p:cNvSpPr>
            <a:spLocks noGrp="1"/>
          </p:cNvSpPr>
          <p:nvPr>
            <p:ph type="subTitle" idx="1" hasCustomPrompt="1"/>
          </p:nvPr>
        </p:nvSpPr>
        <p:spPr>
          <a:xfrm>
            <a:off x="2410322" y="4212191"/>
            <a:ext cx="9144000" cy="1045608"/>
          </a:xfrm>
        </p:spPr>
        <p:txBody>
          <a:bodyPr lIns="0" tIns="0" rIns="0" bIns="0">
            <a:normAutofit/>
          </a:bodyPr>
          <a:lstStyle>
            <a:lvl1pPr marL="0" indent="0" algn="r">
              <a:buNone/>
              <a:defRPr sz="22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a:xfrm>
            <a:off x="9701711" y="6243320"/>
            <a:ext cx="1852611" cy="365125"/>
          </a:xfrm>
          <a:prstGeom prst="rect">
            <a:avLst/>
          </a:prstGeom>
        </p:spPr>
        <p:txBody>
          <a:bodyPr/>
          <a:lstStyle/>
          <a:p>
            <a:r>
              <a:rPr lang="en-US"/>
              <a:t>April 21, 2023</a:t>
            </a:r>
            <a:endParaRPr lang="en-US" dirty="0"/>
          </a:p>
        </p:txBody>
      </p:sp>
      <p:sp>
        <p:nvSpPr>
          <p:cNvPr id="8" name="Text Placeholder 7"/>
          <p:cNvSpPr>
            <a:spLocks noGrp="1"/>
          </p:cNvSpPr>
          <p:nvPr>
            <p:ph type="body" sz="quarter" idx="11" hasCustomPrompt="1"/>
          </p:nvPr>
        </p:nvSpPr>
        <p:spPr>
          <a:xfrm>
            <a:off x="4515347" y="342899"/>
            <a:ext cx="7038975" cy="573087"/>
          </a:xfrm>
        </p:spPr>
        <p:txBody>
          <a:bodyPr rIns="0"/>
          <a:lstStyle>
            <a:lvl1pPr marL="0" indent="0" algn="r">
              <a:buFontTx/>
              <a:buNone/>
              <a:defRPr b="0" i="0">
                <a:solidFill>
                  <a:schemeClr val="bg1"/>
                </a:solidFill>
                <a:latin typeface="Arial" charset="0"/>
                <a:ea typeface="Arial" charset="0"/>
                <a:cs typeface="Arial" charset="0"/>
              </a:defRPr>
            </a:lvl1pPr>
            <a:lvl2pPr marL="457200" indent="0" algn="r">
              <a:buFontTx/>
              <a:buNone/>
              <a:defRPr b="0" i="0">
                <a:solidFill>
                  <a:schemeClr val="bg1"/>
                </a:solidFill>
                <a:latin typeface="Arial" charset="0"/>
                <a:ea typeface="Arial" charset="0"/>
                <a:cs typeface="Arial" charset="0"/>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 Report Title</a:t>
            </a:r>
          </a:p>
        </p:txBody>
      </p:sp>
      <p:sp>
        <p:nvSpPr>
          <p:cNvPr id="6" name="Text Placeholder 5"/>
          <p:cNvSpPr>
            <a:spLocks noGrp="1"/>
          </p:cNvSpPr>
          <p:nvPr>
            <p:ph type="body" sz="quarter" idx="13" hasCustomPrompt="1"/>
          </p:nvPr>
        </p:nvSpPr>
        <p:spPr>
          <a:xfrm>
            <a:off x="2410322" y="5922645"/>
            <a:ext cx="9144000" cy="320675"/>
          </a:xfrm>
        </p:spPr>
        <p:txBody>
          <a:bodyPr tIns="0" rIns="0" bIns="0" anchor="b" anchorCtr="0">
            <a:noAutofit/>
          </a:bodyPr>
          <a:lstStyle>
            <a:lvl1pPr marL="0" indent="0" algn="r">
              <a:buFontTx/>
              <a:buNone/>
              <a:defRPr sz="1800" b="0" i="0">
                <a:latin typeface="Arial" charset="0"/>
                <a:ea typeface="Arial" charset="0"/>
                <a:cs typeface="Arial" charset="0"/>
              </a:defRPr>
            </a:lvl1pPr>
          </a:lstStyle>
          <a:p>
            <a:pPr lvl="0"/>
            <a:r>
              <a:rPr lang="en-US" dirty="0"/>
              <a:t>Click to edit Name</a:t>
            </a:r>
          </a:p>
        </p:txBody>
      </p:sp>
    </p:spTree>
    <p:extLst>
      <p:ext uri="{BB962C8B-B14F-4D97-AF65-F5344CB8AC3E}">
        <p14:creationId xmlns:p14="http://schemas.microsoft.com/office/powerpoint/2010/main" val="541453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326728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3187"/>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1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3187"/>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1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47749"/>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21"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22" name="Slide Number Placeholder 3"/>
          <p:cNvSpPr>
            <a:spLocks noGrp="1"/>
          </p:cNvSpPr>
          <p:nvPr>
            <p:ph type="sldNum" sz="quarter" idx="11"/>
          </p:nvPr>
        </p:nvSpPr>
        <p:spPr>
          <a:xfrm>
            <a:off x="10945165"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56285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104921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780FBB-DC24-485C-A239-E7CBEE103383}"/>
              </a:ext>
            </a:extLst>
          </p:cNvPr>
          <p:cNvSpPr/>
          <p:nvPr userDrawn="1"/>
        </p:nvSpPr>
        <p:spPr>
          <a:xfrm>
            <a:off x="0" y="0"/>
            <a:ext cx="12192000" cy="1088136"/>
          </a:xfrm>
          <a:prstGeom prst="rect">
            <a:avLst/>
          </a:prstGeom>
          <a:solidFill>
            <a:srgbClr val="889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36282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0"/>
            <a:ext cx="10944225" cy="1051560"/>
          </a:xfrm>
          <a:ln>
            <a:noFill/>
          </a:ln>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p:nvPr>
        </p:nvSpPr>
        <p:spPr>
          <a:xfrm>
            <a:off x="640080" y="2011680"/>
            <a:ext cx="10945878" cy="3721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40080" y="1371600"/>
            <a:ext cx="10944224"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8"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9" name="Slide Number Placeholder 3"/>
          <p:cNvSpPr>
            <a:spLocks noGrp="1"/>
          </p:cNvSpPr>
          <p:nvPr>
            <p:ph type="sldNum" sz="quarter" idx="4"/>
          </p:nvPr>
        </p:nvSpPr>
        <p:spPr>
          <a:xfrm>
            <a:off x="1094622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0" name="Straight Connector 9">
            <a:extLst>
              <a:ext uri="{FF2B5EF4-FFF2-40B4-BE49-F238E27FC236}">
                <a16:creationId xmlns:a16="http://schemas.microsoft.com/office/drawing/2014/main" id="{8538E261-0042-41E6-8F92-D6A131CB1650}"/>
              </a:ext>
            </a:extLst>
          </p:cNvPr>
          <p:cNvCxnSpPr/>
          <p:nvPr userDrawn="1"/>
        </p:nvCxnSpPr>
        <p:spPr>
          <a:xfrm>
            <a:off x="640080" y="1051560"/>
            <a:ext cx="10945368" cy="0"/>
          </a:xfrm>
          <a:prstGeom prst="line">
            <a:avLst/>
          </a:prstGeom>
          <a:ln w="28575">
            <a:solidFill>
              <a:srgbClr val="889D98"/>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6DD8361-3FEF-404D-ABEE-7DD018092FC6}"/>
              </a:ext>
            </a:extLst>
          </p:cNvPr>
          <p:cNvPicPr>
            <a:picLocks noChangeAspect="1"/>
          </p:cNvPicPr>
          <p:nvPr userDrawn="1"/>
        </p:nvPicPr>
        <p:blipFill>
          <a:blip r:embed="rId3"/>
          <a:stretch>
            <a:fillRect/>
          </a:stretch>
        </p:blipFill>
        <p:spPr>
          <a:xfrm>
            <a:off x="640080" y="6035468"/>
            <a:ext cx="1467175" cy="6295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589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10906" cy="6868634"/>
          </a:xfrm>
          <a:prstGeom prst="rect">
            <a:avLst/>
          </a:prstGeom>
        </p:spPr>
      </p:pic>
      <p:sp>
        <p:nvSpPr>
          <p:cNvPr id="3" name="Text Placeholder 2"/>
          <p:cNvSpPr>
            <a:spLocks noGrp="1"/>
          </p:cNvSpPr>
          <p:nvPr>
            <p:ph type="body" idx="1" hasCustomPrompt="1"/>
          </p:nvPr>
        </p:nvSpPr>
        <p:spPr>
          <a:xfrm>
            <a:off x="640080" y="1371600"/>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5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1600"/>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5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51560"/>
          </a:xfrm>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20"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21" name="Slide Number Placeholder 3"/>
          <p:cNvSpPr>
            <a:spLocks noGrp="1"/>
          </p:cNvSpPr>
          <p:nvPr>
            <p:ph type="sldNum" sz="quarter" idx="11"/>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1" name="Straight Connector 10">
            <a:extLst>
              <a:ext uri="{FF2B5EF4-FFF2-40B4-BE49-F238E27FC236}">
                <a16:creationId xmlns:a16="http://schemas.microsoft.com/office/drawing/2014/main" id="{62E0BF3D-7875-4879-B986-15FBBEEB9467}"/>
              </a:ext>
            </a:extLst>
          </p:cNvPr>
          <p:cNvCxnSpPr/>
          <p:nvPr userDrawn="1"/>
        </p:nvCxnSpPr>
        <p:spPr>
          <a:xfrm>
            <a:off x="638936" y="1051560"/>
            <a:ext cx="10945368" cy="0"/>
          </a:xfrm>
          <a:prstGeom prst="line">
            <a:avLst/>
          </a:prstGeom>
          <a:ln w="28575">
            <a:solidFill>
              <a:srgbClr val="889D98"/>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252E4FF-F7A5-4A0C-BE33-D23721AC6C96}"/>
              </a:ext>
            </a:extLst>
          </p:cNvPr>
          <p:cNvPicPr>
            <a:picLocks noChangeAspect="1"/>
          </p:cNvPicPr>
          <p:nvPr userDrawn="1"/>
        </p:nvPicPr>
        <p:blipFill>
          <a:blip r:embed="rId3"/>
          <a:stretch>
            <a:fillRect/>
          </a:stretch>
        </p:blipFill>
        <p:spPr>
          <a:xfrm>
            <a:off x="640080" y="6035468"/>
            <a:ext cx="1467175" cy="62958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10906" cy="6868634"/>
          </a:xfrm>
          <a:prstGeom prst="rect">
            <a:avLst/>
          </a:prstGeom>
        </p:spPr>
      </p:pic>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226"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7" name="Straight Connector 6">
            <a:extLst>
              <a:ext uri="{FF2B5EF4-FFF2-40B4-BE49-F238E27FC236}">
                <a16:creationId xmlns:a16="http://schemas.microsoft.com/office/drawing/2014/main" id="{8599C2C0-37C0-417C-98FB-604272B27B54}"/>
              </a:ext>
            </a:extLst>
          </p:cNvPr>
          <p:cNvCxnSpPr/>
          <p:nvPr userDrawn="1"/>
        </p:nvCxnSpPr>
        <p:spPr>
          <a:xfrm>
            <a:off x="638936" y="1051560"/>
            <a:ext cx="10945368" cy="0"/>
          </a:xfrm>
          <a:prstGeom prst="line">
            <a:avLst/>
          </a:prstGeom>
          <a:ln w="28575">
            <a:solidFill>
              <a:srgbClr val="889D98"/>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7C93ECB-0F02-43DB-9CF2-F2F9593366AC}"/>
              </a:ext>
            </a:extLst>
          </p:cNvPr>
          <p:cNvPicPr>
            <a:picLocks noChangeAspect="1"/>
          </p:cNvPicPr>
          <p:nvPr userDrawn="1"/>
        </p:nvPicPr>
        <p:blipFill>
          <a:blip r:embed="rId3"/>
          <a:stretch>
            <a:fillRect/>
          </a:stretch>
        </p:blipFill>
        <p:spPr>
          <a:xfrm>
            <a:off x="640080" y="6035468"/>
            <a:ext cx="1467175" cy="62958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192000" cy="5911702"/>
          </a:xfrm>
          <a:prstGeom prst="rect">
            <a:avLst/>
          </a:prstGeom>
          <a:solidFill>
            <a:srgbClr val="889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1E8D9FA2-A8D6-4C15-807A-F2560D60D443}"/>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C130AF6D-D670-4326-A538-9A4D34197C35}"/>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6" name="Straight Connector 5">
            <a:extLst>
              <a:ext uri="{FF2B5EF4-FFF2-40B4-BE49-F238E27FC236}">
                <a16:creationId xmlns:a16="http://schemas.microsoft.com/office/drawing/2014/main" id="{47944D2B-6683-4142-8E6B-C38CDA5BB2C5}"/>
              </a:ext>
            </a:extLst>
          </p:cNvPr>
          <p:cNvCxnSpPr/>
          <p:nvPr userDrawn="1"/>
        </p:nvCxnSpPr>
        <p:spPr>
          <a:xfrm>
            <a:off x="638936" y="1051560"/>
            <a:ext cx="10945368" cy="0"/>
          </a:xfrm>
          <a:prstGeom prst="line">
            <a:avLst/>
          </a:prstGeom>
          <a:ln w="28575">
            <a:solidFill>
              <a:srgbClr val="889D9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Blank Slide">
    <p:bg>
      <p:bgPr>
        <a:solidFill>
          <a:schemeClr val="bg2"/>
        </a:solidFill>
        <a:effectLst/>
      </p:bgPr>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10322" y="2014537"/>
            <a:ext cx="9144000" cy="2100263"/>
          </a:xfrm>
        </p:spPr>
        <p:txBody>
          <a:bodyPr lIns="0" tIns="0" rIns="0" anchor="b" anchorCtr="0"/>
          <a:lstStyle>
            <a:lvl1pPr algn="r">
              <a:defRPr sz="6000"/>
            </a:lvl1pPr>
          </a:lstStyle>
          <a:p>
            <a:r>
              <a:rPr lang="en-US" dirty="0"/>
              <a:t>Click to edit Title</a:t>
            </a:r>
          </a:p>
        </p:txBody>
      </p:sp>
      <p:sp>
        <p:nvSpPr>
          <p:cNvPr id="3" name="Subtitle 2"/>
          <p:cNvSpPr>
            <a:spLocks noGrp="1"/>
          </p:cNvSpPr>
          <p:nvPr>
            <p:ph type="subTitle" idx="1" hasCustomPrompt="1"/>
          </p:nvPr>
        </p:nvSpPr>
        <p:spPr>
          <a:xfrm>
            <a:off x="2410322" y="4212191"/>
            <a:ext cx="9144000" cy="1045608"/>
          </a:xfrm>
        </p:spPr>
        <p:txBody>
          <a:bodyPr lIns="0" tIns="0" rIns="0" bIns="0">
            <a:normAutofit/>
          </a:bodyPr>
          <a:lstStyle>
            <a:lvl1pPr marL="0" indent="0" algn="r">
              <a:buNone/>
              <a:defRPr sz="22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a:xfrm>
            <a:off x="9701711" y="6243320"/>
            <a:ext cx="1852611" cy="365125"/>
          </a:xfrm>
          <a:prstGeom prst="rect">
            <a:avLst/>
          </a:prstGeom>
        </p:spPr>
        <p:txBody>
          <a:bodyPr/>
          <a:lstStyle/>
          <a:p>
            <a:r>
              <a:rPr lang="en-US"/>
              <a:t>April 21, 2023</a:t>
            </a:r>
            <a:endParaRPr lang="en-US" dirty="0"/>
          </a:p>
        </p:txBody>
      </p:sp>
      <p:sp>
        <p:nvSpPr>
          <p:cNvPr id="8" name="Text Placeholder 7"/>
          <p:cNvSpPr>
            <a:spLocks noGrp="1"/>
          </p:cNvSpPr>
          <p:nvPr>
            <p:ph type="body" sz="quarter" idx="11" hasCustomPrompt="1"/>
          </p:nvPr>
        </p:nvSpPr>
        <p:spPr>
          <a:xfrm>
            <a:off x="4515347" y="342899"/>
            <a:ext cx="7038975" cy="573087"/>
          </a:xfrm>
        </p:spPr>
        <p:txBody>
          <a:bodyPr rIns="0"/>
          <a:lstStyle>
            <a:lvl1pPr marL="0" indent="0" algn="r">
              <a:buFontTx/>
              <a:buNone/>
              <a:defRPr b="0" i="0">
                <a:solidFill>
                  <a:schemeClr val="bg1"/>
                </a:solidFill>
                <a:latin typeface="Arial" charset="0"/>
                <a:ea typeface="Arial" charset="0"/>
                <a:cs typeface="Arial" charset="0"/>
              </a:defRPr>
            </a:lvl1pPr>
            <a:lvl2pPr marL="457200" indent="0" algn="r">
              <a:buFontTx/>
              <a:buNone/>
              <a:defRPr b="0" i="0">
                <a:solidFill>
                  <a:schemeClr val="bg1"/>
                </a:solidFill>
                <a:latin typeface="Arial" charset="0"/>
                <a:ea typeface="Arial" charset="0"/>
                <a:cs typeface="Arial" charset="0"/>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 Report Title</a:t>
            </a:r>
          </a:p>
        </p:txBody>
      </p:sp>
      <p:sp>
        <p:nvSpPr>
          <p:cNvPr id="6" name="Text Placeholder 5"/>
          <p:cNvSpPr>
            <a:spLocks noGrp="1"/>
          </p:cNvSpPr>
          <p:nvPr>
            <p:ph type="body" sz="quarter" idx="13" hasCustomPrompt="1"/>
          </p:nvPr>
        </p:nvSpPr>
        <p:spPr>
          <a:xfrm>
            <a:off x="2410322" y="5922645"/>
            <a:ext cx="9144000" cy="320675"/>
          </a:xfrm>
        </p:spPr>
        <p:txBody>
          <a:bodyPr tIns="0" rIns="0" bIns="0" anchor="b" anchorCtr="0">
            <a:noAutofit/>
          </a:bodyPr>
          <a:lstStyle>
            <a:lvl1pPr marL="0" indent="0" algn="r">
              <a:buFontTx/>
              <a:buNone/>
              <a:defRPr sz="1800" b="0" i="0">
                <a:latin typeface="Arial" charset="0"/>
                <a:ea typeface="Arial" charset="0"/>
                <a:cs typeface="Arial" charset="0"/>
              </a:defRPr>
            </a:lvl1pPr>
          </a:lstStyle>
          <a:p>
            <a:pPr lvl="0"/>
            <a:r>
              <a:rPr lang="en-US" dirty="0"/>
              <a:t>Click to edit Name</a:t>
            </a:r>
          </a:p>
        </p:txBody>
      </p:sp>
    </p:spTree>
    <p:extLst>
      <p:ext uri="{BB962C8B-B14F-4D97-AF65-F5344CB8AC3E}">
        <p14:creationId xmlns:p14="http://schemas.microsoft.com/office/powerpoint/2010/main" val="2277476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0080" y="0"/>
            <a:ext cx="11013047" cy="1051560"/>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11" name="Content Placeholder 2"/>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852"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441696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3187"/>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1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3187"/>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1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47749"/>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21"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22" name="Slide Number Placeholder 3"/>
          <p:cNvSpPr>
            <a:spLocks noGrp="1"/>
          </p:cNvSpPr>
          <p:nvPr>
            <p:ph type="sldNum" sz="quarter" idx="11"/>
          </p:nvPr>
        </p:nvSpPr>
        <p:spPr>
          <a:xfrm>
            <a:off x="10945165"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21301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3337583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770EAE-C57B-48BA-833B-A0D5F41A5BA0}"/>
              </a:ext>
            </a:extLst>
          </p:cNvPr>
          <p:cNvSpPr/>
          <p:nvPr userDrawn="1"/>
        </p:nvSpPr>
        <p:spPr>
          <a:xfrm>
            <a:off x="0" y="0"/>
            <a:ext cx="12192000" cy="1088136"/>
          </a:xfrm>
          <a:prstGeom prst="rect">
            <a:avLst/>
          </a:prstGeom>
          <a:solidFill>
            <a:srgbClr val="2EB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2252441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3187"/>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1688"/>
            <a:ext cx="53832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3187"/>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1688"/>
            <a:ext cx="53879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47749"/>
          </a:xfrm>
        </p:spPr>
        <p:txBody>
          <a:bodyPr/>
          <a:lstStyle>
            <a:lvl1pPr>
              <a:defRPr b="1" i="0">
                <a:solidFill>
                  <a:schemeClr val="bg1"/>
                </a:solidFill>
                <a:latin typeface="Arial" charset="0"/>
                <a:ea typeface="Arial" charset="0"/>
                <a:cs typeface="Arial" charset="0"/>
              </a:defRPr>
            </a:lvl1pPr>
          </a:lstStyle>
          <a:p>
            <a:r>
              <a:rPr lang="en-US" dirty="0"/>
              <a:t>Click to edit Title</a:t>
            </a:r>
          </a:p>
        </p:txBody>
      </p:sp>
      <p:sp>
        <p:nvSpPr>
          <p:cNvPr id="21"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22" name="Slide Number Placeholder 3"/>
          <p:cNvSpPr>
            <a:spLocks noGrp="1"/>
          </p:cNvSpPr>
          <p:nvPr>
            <p:ph type="sldNum" sz="quarter" idx="11"/>
          </p:nvPr>
        </p:nvSpPr>
        <p:spPr>
          <a:xfrm>
            <a:off x="10945165"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573712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488" y="-71768"/>
            <a:ext cx="12344400" cy="6943724"/>
          </a:xfrm>
          <a:prstGeom prst="rect">
            <a:avLst/>
          </a:prstGeom>
        </p:spPr>
      </p:pic>
      <p:sp>
        <p:nvSpPr>
          <p:cNvPr id="2" name="Title 1"/>
          <p:cNvSpPr>
            <a:spLocks noGrp="1"/>
          </p:cNvSpPr>
          <p:nvPr>
            <p:ph type="title" hasCustomPrompt="1"/>
          </p:nvPr>
        </p:nvSpPr>
        <p:spPr>
          <a:xfrm>
            <a:off x="640080" y="0"/>
            <a:ext cx="10944225" cy="1051560"/>
          </a:xfrm>
          <a:ln>
            <a:noFill/>
          </a:ln>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p:nvPr>
        </p:nvSpPr>
        <p:spPr>
          <a:xfrm>
            <a:off x="640080" y="2011680"/>
            <a:ext cx="10945878" cy="3721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40080" y="1371600"/>
            <a:ext cx="10944224"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8"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9" name="Slide Number Placeholder 3"/>
          <p:cNvSpPr>
            <a:spLocks noGrp="1"/>
          </p:cNvSpPr>
          <p:nvPr>
            <p:ph type="sldNum" sz="quarter" idx="4"/>
          </p:nvPr>
        </p:nvSpPr>
        <p:spPr>
          <a:xfrm>
            <a:off x="1094622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0" name="Straight Connector 9">
            <a:extLst>
              <a:ext uri="{FF2B5EF4-FFF2-40B4-BE49-F238E27FC236}">
                <a16:creationId xmlns:a16="http://schemas.microsoft.com/office/drawing/2014/main" id="{83EA3BBC-F26C-47CB-9248-FBBC85D194F9}"/>
              </a:ext>
            </a:extLst>
          </p:cNvPr>
          <p:cNvCxnSpPr/>
          <p:nvPr userDrawn="1"/>
        </p:nvCxnSpPr>
        <p:spPr>
          <a:xfrm>
            <a:off x="637562" y="1047750"/>
            <a:ext cx="10945368" cy="0"/>
          </a:xfrm>
          <a:prstGeom prst="line">
            <a:avLst/>
          </a:prstGeom>
          <a:ln w="28575">
            <a:solidFill>
              <a:srgbClr val="2EBFC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D768659-5008-4130-B911-F9496915B578}"/>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8053706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488" y="-71768"/>
            <a:ext cx="12344400" cy="6943724"/>
          </a:xfrm>
          <a:prstGeom prst="rect">
            <a:avLst/>
          </a:prstGeom>
        </p:spPr>
      </p:pic>
      <p:sp>
        <p:nvSpPr>
          <p:cNvPr id="3" name="Text Placeholder 2"/>
          <p:cNvSpPr>
            <a:spLocks noGrp="1"/>
          </p:cNvSpPr>
          <p:nvPr>
            <p:ph type="body" idx="1" hasCustomPrompt="1"/>
          </p:nvPr>
        </p:nvSpPr>
        <p:spPr>
          <a:xfrm>
            <a:off x="640080" y="1371600"/>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5688"/>
            <a:ext cx="53832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1600"/>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5688"/>
            <a:ext cx="5387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51560"/>
          </a:xfrm>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20"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21" name="Slide Number Placeholder 3"/>
          <p:cNvSpPr>
            <a:spLocks noGrp="1"/>
          </p:cNvSpPr>
          <p:nvPr>
            <p:ph type="sldNum" sz="quarter" idx="11"/>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1" name="Straight Connector 10">
            <a:extLst>
              <a:ext uri="{FF2B5EF4-FFF2-40B4-BE49-F238E27FC236}">
                <a16:creationId xmlns:a16="http://schemas.microsoft.com/office/drawing/2014/main" id="{DA21C183-6207-478B-9DFC-92CE2ABF4B4D}"/>
              </a:ext>
            </a:extLst>
          </p:cNvPr>
          <p:cNvCxnSpPr/>
          <p:nvPr userDrawn="1"/>
        </p:nvCxnSpPr>
        <p:spPr>
          <a:xfrm>
            <a:off x="637562" y="1047750"/>
            <a:ext cx="10945368" cy="0"/>
          </a:xfrm>
          <a:prstGeom prst="line">
            <a:avLst/>
          </a:prstGeom>
          <a:ln w="28575">
            <a:solidFill>
              <a:srgbClr val="2EBFC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6C6DB10-903C-4E15-B04C-0DC067750EB9}"/>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2946383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488" y="-71768"/>
            <a:ext cx="12344400" cy="6943724"/>
          </a:xfrm>
          <a:prstGeom prst="rect">
            <a:avLst/>
          </a:prstGeom>
        </p:spPr>
      </p:pic>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226"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7" name="Straight Connector 6">
            <a:extLst>
              <a:ext uri="{FF2B5EF4-FFF2-40B4-BE49-F238E27FC236}">
                <a16:creationId xmlns:a16="http://schemas.microsoft.com/office/drawing/2014/main" id="{BD348625-9CBE-4C6E-8B91-ED9F2673EE62}"/>
              </a:ext>
            </a:extLst>
          </p:cNvPr>
          <p:cNvCxnSpPr/>
          <p:nvPr userDrawn="1"/>
        </p:nvCxnSpPr>
        <p:spPr>
          <a:xfrm>
            <a:off x="637562" y="1047750"/>
            <a:ext cx="10945368" cy="0"/>
          </a:xfrm>
          <a:prstGeom prst="line">
            <a:avLst/>
          </a:prstGeom>
          <a:ln w="28575">
            <a:solidFill>
              <a:srgbClr val="2EBFC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C0C05D-7F86-43DE-B82C-E69BAEC27D24}"/>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603552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192000" cy="5911702"/>
          </a:xfrm>
          <a:prstGeom prst="rect">
            <a:avLst/>
          </a:prstGeom>
          <a:solidFill>
            <a:srgbClr val="2EB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9B86BE02-85F2-40EF-AA48-844CB76FEBDD}"/>
              </a:ext>
            </a:extLst>
          </p:cNvPr>
          <p:cNvSpPr>
            <a:spLocks noGrp="1"/>
          </p:cNvSpPr>
          <p:nvPr>
            <p:ph idx="1"/>
          </p:nvPr>
        </p:nvSpPr>
        <p:spPr>
          <a:xfrm>
            <a:off x="640080" y="2009774"/>
            <a:ext cx="11014710" cy="3719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0F73086B-590B-4CD0-A7B4-3C25169E4507}"/>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6" name="Straight Connector 5">
            <a:extLst>
              <a:ext uri="{FF2B5EF4-FFF2-40B4-BE49-F238E27FC236}">
                <a16:creationId xmlns:a16="http://schemas.microsoft.com/office/drawing/2014/main" id="{A3184591-71EA-4FAE-ACA8-287BFB4612F1}"/>
              </a:ext>
            </a:extLst>
          </p:cNvPr>
          <p:cNvCxnSpPr/>
          <p:nvPr userDrawn="1"/>
        </p:nvCxnSpPr>
        <p:spPr>
          <a:xfrm>
            <a:off x="637562" y="1047750"/>
            <a:ext cx="10945368" cy="0"/>
          </a:xfrm>
          <a:prstGeom prst="line">
            <a:avLst/>
          </a:prstGeom>
          <a:ln w="28575">
            <a:solidFill>
              <a:srgbClr val="2EBF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811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Blank Slide">
    <p:bg>
      <p:bgPr>
        <a:solidFill>
          <a:schemeClr val="bg2"/>
        </a:solidFill>
        <a:effectLst/>
      </p:bgPr>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224"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1252769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Powerhill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F35A0F-C3E4-40C0-AC59-9D3687765037}"/>
              </a:ext>
            </a:extLst>
          </p:cNvPr>
          <p:cNvSpPr/>
          <p:nvPr userDrawn="1"/>
        </p:nvSpPr>
        <p:spPr>
          <a:xfrm>
            <a:off x="0" y="0"/>
            <a:ext cx="12192000" cy="1088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Tree>
    <p:extLst>
      <p:ext uri="{BB962C8B-B14F-4D97-AF65-F5344CB8AC3E}">
        <p14:creationId xmlns:p14="http://schemas.microsoft.com/office/powerpoint/2010/main" val="3312919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ext (No Powerhill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F35A0F-C3E4-40C0-AC59-9D3687765037}"/>
              </a:ext>
            </a:extLst>
          </p:cNvPr>
          <p:cNvSpPr/>
          <p:nvPr userDrawn="1"/>
        </p:nvSpPr>
        <p:spPr>
          <a:xfrm>
            <a:off x="0" y="0"/>
            <a:ext cx="12192000" cy="1088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sp>
        <p:nvSpPr>
          <p:cNvPr id="6" name="Content Placeholder 2">
            <a:extLst>
              <a:ext uri="{FF2B5EF4-FFF2-40B4-BE49-F238E27FC236}">
                <a16:creationId xmlns:a16="http://schemas.microsoft.com/office/drawing/2014/main" id="{D4DD1970-6060-491B-B624-BD626F522FAA}"/>
              </a:ext>
            </a:extLst>
          </p:cNvPr>
          <p:cNvSpPr>
            <a:spLocks noGrp="1"/>
          </p:cNvSpPr>
          <p:nvPr>
            <p:ph idx="1"/>
          </p:nvPr>
        </p:nvSpPr>
        <p:spPr>
          <a:xfrm>
            <a:off x="640080" y="2009774"/>
            <a:ext cx="11014710" cy="371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1EBB704B-4FE7-4589-80FE-5EB983D529F3}"/>
              </a:ext>
            </a:extLst>
          </p:cNvPr>
          <p:cNvSpPr>
            <a:spLocks noGrp="1"/>
          </p:cNvSpPr>
          <p:nvPr>
            <p:ph type="body" idx="13" hasCustomPrompt="1"/>
          </p:nvPr>
        </p:nvSpPr>
        <p:spPr>
          <a:xfrm>
            <a:off x="640080" y="1370807"/>
            <a:ext cx="11013046"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2817000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0"/>
            <a:ext cx="10944225" cy="1051560"/>
          </a:xfrm>
          <a:ln>
            <a:noFill/>
          </a:ln>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p:nvPr>
        </p:nvSpPr>
        <p:spPr>
          <a:xfrm>
            <a:off x="640080" y="2011680"/>
            <a:ext cx="10945878" cy="3721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40080" y="1371600"/>
            <a:ext cx="10944224" cy="476250"/>
          </a:xfrm>
        </p:spPr>
        <p:txBody>
          <a:bodyPr anchor="b">
            <a:normAutofit/>
          </a:bodyPr>
          <a:lstStyle>
            <a:lvl1pPr marL="0" indent="0">
              <a:buNone/>
              <a:defRPr sz="2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8"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9" name="Slide Number Placeholder 3"/>
          <p:cNvSpPr>
            <a:spLocks noGrp="1"/>
          </p:cNvSpPr>
          <p:nvPr>
            <p:ph type="sldNum" sz="quarter" idx="4"/>
          </p:nvPr>
        </p:nvSpPr>
        <p:spPr>
          <a:xfrm>
            <a:off x="1094622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5" name="Straight Connector 4">
            <a:extLst>
              <a:ext uri="{FF2B5EF4-FFF2-40B4-BE49-F238E27FC236}">
                <a16:creationId xmlns:a16="http://schemas.microsoft.com/office/drawing/2014/main" id="{FAE84B03-2A24-4DA0-A9AF-976B06D044CF}"/>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7BC5E2D-0406-4A13-81AB-932987A68E30}"/>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551987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0080" y="1371600"/>
            <a:ext cx="5383212"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p:nvPr>
        </p:nvSpPr>
        <p:spPr>
          <a:xfrm>
            <a:off x="640080" y="2075688"/>
            <a:ext cx="53832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0610" y="1371600"/>
            <a:ext cx="5387977" cy="476250"/>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p:nvPr>
        </p:nvSpPr>
        <p:spPr>
          <a:xfrm>
            <a:off x="6170610" y="2075688"/>
            <a:ext cx="53879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40080" y="0"/>
            <a:ext cx="10944224" cy="1051560"/>
          </a:xfrm>
        </p:spPr>
        <p:txBody>
          <a:bodyPr/>
          <a:lstStyle>
            <a:lvl1pPr>
              <a:defRPr b="1" i="0">
                <a:solidFill>
                  <a:schemeClr val="tx1"/>
                </a:solidFill>
                <a:latin typeface="Arial" charset="0"/>
                <a:ea typeface="Arial" charset="0"/>
                <a:cs typeface="Arial" charset="0"/>
              </a:defRPr>
            </a:lvl1pPr>
          </a:lstStyle>
          <a:p>
            <a:r>
              <a:rPr lang="en-US" dirty="0"/>
              <a:t>Click to edit Title</a:t>
            </a:r>
          </a:p>
        </p:txBody>
      </p:sp>
      <p:sp>
        <p:nvSpPr>
          <p:cNvPr id="20" name="Date Placeholder 3"/>
          <p:cNvSpPr>
            <a:spLocks noGrp="1"/>
          </p:cNvSpPr>
          <p:nvPr>
            <p:ph type="dt" sz="half" idx="10"/>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21" name="Slide Number Placeholder 3"/>
          <p:cNvSpPr>
            <a:spLocks noGrp="1"/>
          </p:cNvSpPr>
          <p:nvPr>
            <p:ph type="sldNum" sz="quarter" idx="11"/>
          </p:nvPr>
        </p:nvSpPr>
        <p:spPr>
          <a:xfrm>
            <a:off x="10945368"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10" name="Straight Connector 9">
            <a:extLst>
              <a:ext uri="{FF2B5EF4-FFF2-40B4-BE49-F238E27FC236}">
                <a16:creationId xmlns:a16="http://schemas.microsoft.com/office/drawing/2014/main" id="{1035E1F9-1D05-4487-B68C-9313F905008B}"/>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5FB80F4-30B4-488F-9355-9E7949220E68}"/>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3127311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15" name="Date Placeholder 3"/>
          <p:cNvSpPr>
            <a:spLocks noGrp="1"/>
          </p:cNvSpPr>
          <p:nvPr>
            <p:ph type="dt" sz="half" idx="2"/>
          </p:nvPr>
        </p:nvSpPr>
        <p:spPr>
          <a:xfrm>
            <a:off x="9061704" y="6199632"/>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16" name="Slide Number Placeholder 3"/>
          <p:cNvSpPr>
            <a:spLocks noGrp="1"/>
          </p:cNvSpPr>
          <p:nvPr>
            <p:ph type="sldNum" sz="quarter" idx="4"/>
          </p:nvPr>
        </p:nvSpPr>
        <p:spPr>
          <a:xfrm>
            <a:off x="10946226" y="6199632"/>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cxnSp>
        <p:nvCxnSpPr>
          <p:cNvPr id="6" name="Straight Connector 5">
            <a:extLst>
              <a:ext uri="{FF2B5EF4-FFF2-40B4-BE49-F238E27FC236}">
                <a16:creationId xmlns:a16="http://schemas.microsoft.com/office/drawing/2014/main" id="{660E0C96-B320-40B9-8243-B24D6FE194C1}"/>
              </a:ext>
            </a:extLst>
          </p:cNvPr>
          <p:cNvCxnSpPr/>
          <p:nvPr userDrawn="1"/>
        </p:nvCxnSpPr>
        <p:spPr>
          <a:xfrm>
            <a:off x="637562" y="1047750"/>
            <a:ext cx="10945368" cy="0"/>
          </a:xfrm>
          <a:prstGeom prst="line">
            <a:avLst/>
          </a:prstGeom>
          <a:ln w="28575">
            <a:solidFill>
              <a:srgbClr val="068B5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E69E49B-FF09-47FE-AD15-CB9CF257B58A}"/>
              </a:ext>
            </a:extLst>
          </p:cNvPr>
          <p:cNvPicPr>
            <a:picLocks noChangeAspect="1"/>
          </p:cNvPicPr>
          <p:nvPr userDrawn="1"/>
        </p:nvPicPr>
        <p:blipFill>
          <a:blip r:embed="rId3"/>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391455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8.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
            <a:ext cx="10972800" cy="1052196"/>
          </a:xfrm>
          <a:prstGeom prst="rect">
            <a:avLst/>
          </a:prstGeom>
        </p:spPr>
        <p:txBody>
          <a:bodyPr vert="horz" lIns="91440" tIns="45720" rIns="91440" bIns="0" rtlCol="0" anchor="ctr">
            <a:normAutofit/>
          </a:bodyPr>
          <a:lstStyle/>
          <a:p>
            <a:r>
              <a:rPr lang="en-US" dirty="0"/>
              <a:t>Click to edit Title</a:t>
            </a:r>
          </a:p>
        </p:txBody>
      </p:sp>
      <p:sp>
        <p:nvSpPr>
          <p:cNvPr id="3" name="Text Placeholder 2"/>
          <p:cNvSpPr>
            <a:spLocks noGrp="1"/>
          </p:cNvSpPr>
          <p:nvPr>
            <p:ph type="body" idx="1"/>
          </p:nvPr>
        </p:nvSpPr>
        <p:spPr>
          <a:xfrm>
            <a:off x="640080" y="1374458"/>
            <a:ext cx="10972800" cy="4498022"/>
          </a:xfrm>
          <a:prstGeom prst="rect">
            <a:avLst/>
          </a:prstGeom>
        </p:spPr>
        <p:txBody>
          <a:bodyPr vert="horz" lIns="91440" tIns="45720" rIns="91440" bIns="45720" rtlCol="0">
            <a:normAutofit/>
          </a:bodyPr>
          <a:lstStyle/>
          <a:p>
            <a:pPr lvl="0"/>
            <a:endParaRPr lang="en-US" dirty="0"/>
          </a:p>
        </p:txBody>
      </p:sp>
      <p:sp>
        <p:nvSpPr>
          <p:cNvPr id="6" name="Date Placeholder 3"/>
          <p:cNvSpPr>
            <a:spLocks noGrp="1"/>
          </p:cNvSpPr>
          <p:nvPr>
            <p:ph type="dt" sz="half" idx="2"/>
          </p:nvPr>
        </p:nvSpPr>
        <p:spPr>
          <a:xfrm>
            <a:off x="9064415" y="6196274"/>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8" name="Slide Number Placeholder 3"/>
          <p:cNvSpPr>
            <a:spLocks noGrp="1"/>
          </p:cNvSpPr>
          <p:nvPr>
            <p:ph type="sldNum" sz="quarter" idx="4"/>
          </p:nvPr>
        </p:nvSpPr>
        <p:spPr>
          <a:xfrm>
            <a:off x="10945290" y="6196274"/>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pic>
        <p:nvPicPr>
          <p:cNvPr id="5" name="Picture 4">
            <a:extLst>
              <a:ext uri="{FF2B5EF4-FFF2-40B4-BE49-F238E27FC236}">
                <a16:creationId xmlns:a16="http://schemas.microsoft.com/office/drawing/2014/main" id="{DF994ABE-5618-42FE-A2F0-B898318572C9}"/>
              </a:ext>
            </a:extLst>
          </p:cNvPr>
          <p:cNvPicPr>
            <a:picLocks noChangeAspect="1"/>
          </p:cNvPicPr>
          <p:nvPr userDrawn="1"/>
        </p:nvPicPr>
        <p:blipFill>
          <a:blip r:embed="rId16"/>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7689021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700" r:id="rId5"/>
    <p:sldLayoutId id="2147483704" r:id="rId6"/>
    <p:sldLayoutId id="2147483690" r:id="rId7"/>
    <p:sldLayoutId id="2147483691" r:id="rId8"/>
    <p:sldLayoutId id="2147483692" r:id="rId9"/>
    <p:sldLayoutId id="2147483703" r:id="rId10"/>
    <p:sldLayoutId id="2147483697" r:id="rId11"/>
    <p:sldLayoutId id="2147483693" r:id="rId12"/>
    <p:sldLayoutId id="2147483694"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
            <a:ext cx="10972800" cy="1052196"/>
          </a:xfrm>
          <a:prstGeom prst="rect">
            <a:avLst/>
          </a:prstGeom>
        </p:spPr>
        <p:txBody>
          <a:bodyPr vert="horz" lIns="91440" tIns="45720" rIns="91440" bIns="0" rtlCol="0" anchor="ctr">
            <a:normAutofit/>
          </a:bodyPr>
          <a:lstStyle/>
          <a:p>
            <a:r>
              <a:rPr lang="en-US" dirty="0"/>
              <a:t>Click to edit Title</a:t>
            </a:r>
          </a:p>
        </p:txBody>
      </p:sp>
      <p:sp>
        <p:nvSpPr>
          <p:cNvPr id="3" name="Text Placeholder 2"/>
          <p:cNvSpPr>
            <a:spLocks noGrp="1"/>
          </p:cNvSpPr>
          <p:nvPr>
            <p:ph type="body" idx="1"/>
          </p:nvPr>
        </p:nvSpPr>
        <p:spPr>
          <a:xfrm>
            <a:off x="640080" y="1374458"/>
            <a:ext cx="10972800" cy="4498022"/>
          </a:xfrm>
          <a:prstGeom prst="rect">
            <a:avLst/>
          </a:prstGeom>
        </p:spPr>
        <p:txBody>
          <a:bodyPr vert="horz" lIns="91440" tIns="45720" rIns="91440" bIns="45720" rtlCol="0">
            <a:normAutofit/>
          </a:bodyPr>
          <a:lstStyle/>
          <a:p>
            <a:pPr lvl="0"/>
            <a:endParaRPr lang="en-US" dirty="0"/>
          </a:p>
        </p:txBody>
      </p:sp>
      <p:sp>
        <p:nvSpPr>
          <p:cNvPr id="6" name="Date Placeholder 3"/>
          <p:cNvSpPr>
            <a:spLocks noGrp="1"/>
          </p:cNvSpPr>
          <p:nvPr>
            <p:ph type="dt" sz="half" idx="2"/>
          </p:nvPr>
        </p:nvSpPr>
        <p:spPr>
          <a:xfrm>
            <a:off x="9064415" y="6196274"/>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8" name="Slide Number Placeholder 3"/>
          <p:cNvSpPr>
            <a:spLocks noGrp="1"/>
          </p:cNvSpPr>
          <p:nvPr>
            <p:ph type="sldNum" sz="quarter" idx="4"/>
          </p:nvPr>
        </p:nvSpPr>
        <p:spPr>
          <a:xfrm>
            <a:off x="10945290" y="6196274"/>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pic>
        <p:nvPicPr>
          <p:cNvPr id="9" name="Picture 8">
            <a:extLst>
              <a:ext uri="{FF2B5EF4-FFF2-40B4-BE49-F238E27FC236}">
                <a16:creationId xmlns:a16="http://schemas.microsoft.com/office/drawing/2014/main" id="{A03B6F01-D239-4436-B611-C2898E21E483}"/>
              </a:ext>
            </a:extLst>
          </p:cNvPr>
          <p:cNvPicPr>
            <a:picLocks noChangeAspect="1"/>
          </p:cNvPicPr>
          <p:nvPr userDrawn="1"/>
        </p:nvPicPr>
        <p:blipFill>
          <a:blip r:embed="rId14"/>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936737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701" r:id="rId5"/>
    <p:sldLayoutId id="2147483655" r:id="rId6"/>
    <p:sldLayoutId id="2147483656" r:id="rId7"/>
    <p:sldLayoutId id="2147483657" r:id="rId8"/>
    <p:sldLayoutId id="2147483698" r:id="rId9"/>
    <p:sldLayoutId id="2147483675" r:id="rId10"/>
    <p:sldLayoutId id="214748369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1"/>
            <a:ext cx="10972800" cy="1052196"/>
          </a:xfrm>
          <a:prstGeom prst="rect">
            <a:avLst/>
          </a:prstGeom>
        </p:spPr>
        <p:txBody>
          <a:bodyPr vert="horz" lIns="91440" tIns="45720" rIns="91440" bIns="0" rtlCol="0" anchor="ctr">
            <a:normAutofit/>
          </a:bodyPr>
          <a:lstStyle/>
          <a:p>
            <a:r>
              <a:rPr lang="en-US" dirty="0"/>
              <a:t>Click to edit Title</a:t>
            </a:r>
          </a:p>
        </p:txBody>
      </p:sp>
      <p:sp>
        <p:nvSpPr>
          <p:cNvPr id="3" name="Text Placeholder 2"/>
          <p:cNvSpPr>
            <a:spLocks noGrp="1"/>
          </p:cNvSpPr>
          <p:nvPr>
            <p:ph type="body" idx="1"/>
          </p:nvPr>
        </p:nvSpPr>
        <p:spPr>
          <a:xfrm>
            <a:off x="640080" y="1374458"/>
            <a:ext cx="10972800" cy="4498022"/>
          </a:xfrm>
          <a:prstGeom prst="rect">
            <a:avLst/>
          </a:prstGeom>
        </p:spPr>
        <p:txBody>
          <a:bodyPr vert="horz" lIns="91440" tIns="45720" rIns="91440" bIns="45720" rtlCol="0">
            <a:normAutofit/>
          </a:bodyPr>
          <a:lstStyle/>
          <a:p>
            <a:pPr lvl="0"/>
            <a:endParaRPr lang="en-US" dirty="0"/>
          </a:p>
        </p:txBody>
      </p:sp>
      <p:sp>
        <p:nvSpPr>
          <p:cNvPr id="6" name="Date Placeholder 3"/>
          <p:cNvSpPr>
            <a:spLocks noGrp="1"/>
          </p:cNvSpPr>
          <p:nvPr>
            <p:ph type="dt" sz="half" idx="2"/>
          </p:nvPr>
        </p:nvSpPr>
        <p:spPr>
          <a:xfrm>
            <a:off x="9064415" y="6196274"/>
            <a:ext cx="1863468" cy="365125"/>
          </a:xfrm>
          <a:prstGeom prst="rect">
            <a:avLst/>
          </a:prstGeom>
        </p:spPr>
        <p:txBody>
          <a:bodyPr vert="horz" lIns="91440" tIns="45720" rIns="0" bIns="45720" rtlCol="0" anchor="ctr"/>
          <a:lstStyle>
            <a:lvl1pPr algn="r">
              <a:defRPr sz="1200">
                <a:solidFill>
                  <a:schemeClr val="tx1">
                    <a:tint val="75000"/>
                  </a:schemeClr>
                </a:solidFill>
                <a:latin typeface="Arial" charset="0"/>
                <a:ea typeface="Arial" charset="0"/>
                <a:cs typeface="Arial" charset="0"/>
              </a:defRPr>
            </a:lvl1pPr>
          </a:lstStyle>
          <a:p>
            <a:r>
              <a:rPr lang="en-US"/>
              <a:t>April 21, 2023</a:t>
            </a:r>
            <a:endParaRPr lang="en-US" dirty="0"/>
          </a:p>
        </p:txBody>
      </p:sp>
      <p:sp>
        <p:nvSpPr>
          <p:cNvPr id="8" name="Slide Number Placeholder 3"/>
          <p:cNvSpPr>
            <a:spLocks noGrp="1"/>
          </p:cNvSpPr>
          <p:nvPr>
            <p:ph type="sldNum" sz="quarter" idx="4"/>
          </p:nvPr>
        </p:nvSpPr>
        <p:spPr>
          <a:xfrm>
            <a:off x="10945290" y="6196274"/>
            <a:ext cx="855572" cy="365125"/>
          </a:xfrm>
          <a:prstGeom prst="rect">
            <a:avLst/>
          </a:prstGeom>
        </p:spPr>
        <p:txBody>
          <a:bodyPr lIns="45720" anchor="ctr" anchorCtr="0"/>
          <a:lstStyle>
            <a:lvl1pPr algn="l">
              <a:defRPr sz="1200" b="1" i="0">
                <a:solidFill>
                  <a:schemeClr val="tx1"/>
                </a:solidFill>
                <a:latin typeface="Arial" charset="0"/>
                <a:ea typeface="Arial" charset="0"/>
                <a:cs typeface="Arial" charset="0"/>
              </a:defRPr>
            </a:lvl1pPr>
          </a:lstStyle>
          <a:p>
            <a:r>
              <a:rPr lang="en-US" dirty="0"/>
              <a:t>| Pg. </a:t>
            </a:r>
            <a:fld id="{818D94B4-8502-5D40-8A2F-77E12E792061}" type="slidenum">
              <a:rPr lang="en-US" smtClean="0"/>
              <a:pPr/>
              <a:t>‹#›</a:t>
            </a:fld>
            <a:endParaRPr lang="en-US" dirty="0"/>
          </a:p>
        </p:txBody>
      </p:sp>
      <p:pic>
        <p:nvPicPr>
          <p:cNvPr id="7" name="Picture 6">
            <a:extLst>
              <a:ext uri="{FF2B5EF4-FFF2-40B4-BE49-F238E27FC236}">
                <a16:creationId xmlns:a16="http://schemas.microsoft.com/office/drawing/2014/main" id="{2E096513-98D9-4389-8288-7817ED94BC51}"/>
              </a:ext>
            </a:extLst>
          </p:cNvPr>
          <p:cNvPicPr>
            <a:picLocks noChangeAspect="1"/>
          </p:cNvPicPr>
          <p:nvPr userDrawn="1"/>
        </p:nvPicPr>
        <p:blipFill>
          <a:blip r:embed="rId14"/>
          <a:stretch>
            <a:fillRect/>
          </a:stretch>
        </p:blipFill>
        <p:spPr>
          <a:xfrm>
            <a:off x="640080" y="6035468"/>
            <a:ext cx="1467175" cy="629587"/>
          </a:xfrm>
          <a:prstGeom prst="rect">
            <a:avLst/>
          </a:prstGeom>
        </p:spPr>
      </p:pic>
    </p:spTree>
    <p:extLst>
      <p:ext uri="{BB962C8B-B14F-4D97-AF65-F5344CB8AC3E}">
        <p14:creationId xmlns:p14="http://schemas.microsoft.com/office/powerpoint/2010/main" val="134034045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702" r:id="rId5"/>
    <p:sldLayoutId id="2147483681" r:id="rId6"/>
    <p:sldLayoutId id="2147483682" r:id="rId7"/>
    <p:sldLayoutId id="2147483683" r:id="rId8"/>
    <p:sldLayoutId id="2147483699" r:id="rId9"/>
    <p:sldLayoutId id="2147483684" r:id="rId10"/>
    <p:sldLayoutId id="2147483696"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8.sv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jpg"/><Relationship Id="rId4" Type="http://schemas.openxmlformats.org/officeDocument/2006/relationships/image" Target="../media/image50.svg"/><Relationship Id="rId9" Type="http://schemas.openxmlformats.org/officeDocument/2006/relationships/image" Target="../media/image55.svg"/></Relationships>
</file>

<file path=ppt/slides/_rels/slide1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cookpolitical.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hyperlink" Target="https://cookpolitical.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6363-A7D0-558A-5A68-725F3DE900A5}"/>
              </a:ext>
            </a:extLst>
          </p:cNvPr>
          <p:cNvSpPr>
            <a:spLocks noGrp="1"/>
          </p:cNvSpPr>
          <p:nvPr>
            <p:ph type="ctrTitle"/>
          </p:nvPr>
        </p:nvSpPr>
        <p:spPr>
          <a:xfrm>
            <a:off x="1646841" y="1600201"/>
            <a:ext cx="8898317" cy="1626043"/>
          </a:xfrm>
        </p:spPr>
        <p:txBody>
          <a:bodyPr>
            <a:normAutofit fontScale="90000"/>
          </a:bodyPr>
          <a:lstStyle/>
          <a:p>
            <a:pPr algn="ctr"/>
            <a:r>
              <a:rPr lang="en-US" dirty="0"/>
              <a:t>Mid-West Electric Consumers Association</a:t>
            </a:r>
            <a:br>
              <a:rPr lang="en-US" dirty="0"/>
            </a:br>
            <a:r>
              <a:rPr lang="en-US" sz="3600" dirty="0"/>
              <a:t>Annual Meeting</a:t>
            </a:r>
          </a:p>
        </p:txBody>
      </p:sp>
      <p:sp>
        <p:nvSpPr>
          <p:cNvPr id="8" name="Subtitle 2">
            <a:extLst>
              <a:ext uri="{FF2B5EF4-FFF2-40B4-BE49-F238E27FC236}">
                <a16:creationId xmlns:a16="http://schemas.microsoft.com/office/drawing/2014/main" id="{194E7318-9DF7-05E7-5543-2ED03F86B985}"/>
              </a:ext>
            </a:extLst>
          </p:cNvPr>
          <p:cNvSpPr>
            <a:spLocks noGrp="1"/>
          </p:cNvSpPr>
          <p:nvPr>
            <p:ph type="subTitle" idx="1"/>
          </p:nvPr>
        </p:nvSpPr>
        <p:spPr>
          <a:xfrm>
            <a:off x="6573795" y="4212191"/>
            <a:ext cx="5520947" cy="1045608"/>
          </a:xfrm>
        </p:spPr>
        <p:txBody>
          <a:bodyPr>
            <a:normAutofit/>
          </a:bodyPr>
          <a:lstStyle/>
          <a:p>
            <a:r>
              <a:rPr lang="en-US" dirty="0"/>
              <a:t>NRECA  Policy Update</a:t>
            </a:r>
            <a:endParaRPr lang="en-US" i="1" dirty="0"/>
          </a:p>
          <a:p>
            <a:r>
              <a:rPr lang="en-US" dirty="0"/>
              <a:t>Denver, CO  </a:t>
            </a:r>
          </a:p>
        </p:txBody>
      </p:sp>
      <p:sp>
        <p:nvSpPr>
          <p:cNvPr id="9" name="Date Placeholder 3">
            <a:extLst>
              <a:ext uri="{FF2B5EF4-FFF2-40B4-BE49-F238E27FC236}">
                <a16:creationId xmlns:a16="http://schemas.microsoft.com/office/drawing/2014/main" id="{9D3E047C-4132-37B5-E32C-CFB5A99DD591}"/>
              </a:ext>
            </a:extLst>
          </p:cNvPr>
          <p:cNvSpPr>
            <a:spLocks noGrp="1"/>
          </p:cNvSpPr>
          <p:nvPr>
            <p:ph type="dt" sz="half" idx="10"/>
          </p:nvPr>
        </p:nvSpPr>
        <p:spPr>
          <a:xfrm>
            <a:off x="10412193" y="6363661"/>
            <a:ext cx="1682549" cy="365125"/>
          </a:xfrm>
        </p:spPr>
        <p:txBody>
          <a:bodyPr/>
          <a:lstStyle/>
          <a:p>
            <a:r>
              <a:rPr lang="en-US" dirty="0"/>
              <a:t>December 13, 2023</a:t>
            </a:r>
          </a:p>
        </p:txBody>
      </p:sp>
      <p:sp>
        <p:nvSpPr>
          <p:cNvPr id="10" name="Text Placeholder 5">
            <a:extLst>
              <a:ext uri="{FF2B5EF4-FFF2-40B4-BE49-F238E27FC236}">
                <a16:creationId xmlns:a16="http://schemas.microsoft.com/office/drawing/2014/main" id="{3354B3AE-4136-B166-7B38-1093657EEC5C}"/>
              </a:ext>
            </a:extLst>
          </p:cNvPr>
          <p:cNvSpPr txBox="1">
            <a:spLocks/>
          </p:cNvSpPr>
          <p:nvPr/>
        </p:nvSpPr>
        <p:spPr>
          <a:xfrm>
            <a:off x="5353878" y="5378140"/>
            <a:ext cx="6740864" cy="1047743"/>
          </a:xfrm>
          <a:prstGeom prst="rect">
            <a:avLst/>
          </a:prstGeom>
        </p:spPr>
        <p:txBody>
          <a:bodyPr vert="horz" lIns="91440" tIns="0" rIns="0" bIns="0" rtlCol="0" anchor="b" anchorCtr="0">
            <a:noAutofit/>
          </a:bodyPr>
          <a:lstStyle>
            <a:lvl1pPr marL="0" indent="0" algn="r" defTabSz="914400" rtl="0" eaLnBrk="1" latinLnBrk="0" hangingPunct="1">
              <a:lnSpc>
                <a:spcPct val="90000"/>
              </a:lnSpc>
              <a:spcBef>
                <a:spcPts val="1000"/>
              </a:spcBef>
              <a:buFontTx/>
              <a:buNone/>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charset="0"/>
                <a:ea typeface="Times" charset="0"/>
                <a:cs typeface="Time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charset="0"/>
                <a:ea typeface="Times" charset="0"/>
                <a:cs typeface="Time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charset="0"/>
                <a:ea typeface="Times" charset="0"/>
                <a:cs typeface="Time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400" dirty="0"/>
          </a:p>
          <a:p>
            <a:r>
              <a:rPr lang="en-US" sz="1600" dirty="0"/>
              <a:t>Ian Lyle, Legislative Affairs Director</a:t>
            </a:r>
          </a:p>
          <a:p>
            <a:endParaRPr lang="en-US" sz="1400" dirty="0"/>
          </a:p>
        </p:txBody>
      </p:sp>
    </p:spTree>
    <p:extLst>
      <p:ext uri="{BB962C8B-B14F-4D97-AF65-F5344CB8AC3E}">
        <p14:creationId xmlns:p14="http://schemas.microsoft.com/office/powerpoint/2010/main" val="3638531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85D2-DA79-C199-FC7B-9BD164F6A62C}"/>
              </a:ext>
            </a:extLst>
          </p:cNvPr>
          <p:cNvSpPr>
            <a:spLocks noGrp="1"/>
          </p:cNvSpPr>
          <p:nvPr>
            <p:ph type="title"/>
          </p:nvPr>
        </p:nvSpPr>
        <p:spPr/>
        <p:txBody>
          <a:bodyPr/>
          <a:lstStyle/>
          <a:p>
            <a:r>
              <a:rPr lang="en-US" dirty="0"/>
              <a:t>Wildfire </a:t>
            </a:r>
          </a:p>
        </p:txBody>
      </p:sp>
      <p:sp>
        <p:nvSpPr>
          <p:cNvPr id="3" name="Content Placeholder 2">
            <a:extLst>
              <a:ext uri="{FF2B5EF4-FFF2-40B4-BE49-F238E27FC236}">
                <a16:creationId xmlns:a16="http://schemas.microsoft.com/office/drawing/2014/main" id="{8D76B8E9-9E2F-0504-3298-8E3720DD579E}"/>
              </a:ext>
            </a:extLst>
          </p:cNvPr>
          <p:cNvSpPr>
            <a:spLocks noGrp="1"/>
          </p:cNvSpPr>
          <p:nvPr>
            <p:ph idx="1"/>
          </p:nvPr>
        </p:nvSpPr>
        <p:spPr>
          <a:xfrm>
            <a:off x="1378989" y="1258178"/>
            <a:ext cx="10517447" cy="4941454"/>
          </a:xfrm>
        </p:spPr>
        <p:txBody>
          <a:bodyPr>
            <a:noAutofit/>
          </a:bodyPr>
          <a:lstStyle/>
          <a:p>
            <a:pPr>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rPr>
              <a:t>Over 90,000 miles of electric transmission and distribution lines cross land managed by the United States Forest Service (USFS) and the Department of the Interior.</a:t>
            </a:r>
          </a:p>
          <a:p>
            <a:pPr>
              <a:spcBef>
                <a:spcPts val="0"/>
              </a:spcBef>
              <a:buFont typeface="Arial" panose="020B0604020202020204" pitchFamily="34" charset="0"/>
              <a:buChar char="•"/>
            </a:pPr>
            <a:endParaRPr lang="en-US" sz="1200" dirty="0">
              <a:latin typeface="Calibri" panose="020F0502020204030204" pitchFamily="34" charset="0"/>
              <a:ea typeface="Calibri" panose="020F0502020204030204" pitchFamily="34" charset="0"/>
            </a:endParaRPr>
          </a:p>
          <a:p>
            <a:pPr marR="0" lvl="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Over the last 20 years the total number of acres burned by wildfires across the United States has more than doubled. Most of the acres burned by these fires are owned and managed by the federal government. </a:t>
            </a:r>
          </a:p>
          <a:p>
            <a:pPr marR="0" lvl="0">
              <a:spcBef>
                <a:spcPts val="0"/>
              </a:spcBef>
              <a:spcAft>
                <a:spcPts val="0"/>
              </a:spcAft>
              <a:buFont typeface="Arial" panose="020B0604020202020204" pitchFamily="34" charset="0"/>
              <a:buChar char="•"/>
            </a:pPr>
            <a:endParaRPr lang="en-US" sz="1200" dirty="0">
              <a:latin typeface="Calibri" panose="020F0502020204030204" pitchFamily="34" charset="0"/>
              <a:ea typeface="Calibri" panose="020F0502020204030204" pitchFamily="34" charset="0"/>
            </a:endParaRPr>
          </a:p>
          <a:p>
            <a:pPr marR="0" lvl="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Today more than 100 million acres of federal lands are at elevated risk of wildfire, this is a threat to electric reliability.</a:t>
            </a:r>
          </a:p>
          <a:p>
            <a:pPr marR="0" lvl="0">
              <a:spcBef>
                <a:spcPts val="0"/>
              </a:spcBef>
              <a:spcAft>
                <a:spcPts val="0"/>
              </a:spcAft>
              <a:buFont typeface="Arial" panose="020B0604020202020204" pitchFamily="34" charset="0"/>
              <a:buChar char="•"/>
            </a:pPr>
            <a:endParaRPr lang="en-US" sz="1200" dirty="0">
              <a:latin typeface="Calibri" panose="020F0502020204030204" pitchFamily="34" charset="0"/>
              <a:ea typeface="Calibri" panose="020F0502020204030204" pitchFamily="34" charset="0"/>
            </a:endParaRPr>
          </a:p>
          <a:p>
            <a:pPr marR="0" lvl="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NRECA supports efforts to modernize the permitting and approval processes for vegetation management, work to address strict liability and insurance challenges, and funding to improve forest health while protecting communities and hardening the grid. </a:t>
            </a:r>
          </a:p>
          <a:p>
            <a:pPr marR="0" lvl="0">
              <a:spcBef>
                <a:spcPts val="0"/>
              </a:spcBef>
              <a:spcAft>
                <a:spcPts val="0"/>
              </a:spcAft>
              <a:buFont typeface="Arial" panose="020B0604020202020204" pitchFamily="34" charset="0"/>
              <a:buChar char="•"/>
            </a:pPr>
            <a:endParaRPr lang="en-US" sz="1200" dirty="0">
              <a:latin typeface="Calibri" panose="020F0502020204030204" pitchFamily="34" charset="0"/>
              <a:ea typeface="Calibri" panose="020F0502020204030204" pitchFamily="34" charset="0"/>
            </a:endParaRPr>
          </a:p>
          <a:p>
            <a:pPr marR="0" lvl="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Fire Safe Electrical Corridors Act (S.2269/ H.R. 6012)</a:t>
            </a:r>
          </a:p>
          <a:p>
            <a:pPr marL="0" marR="0" lvl="0" indent="0">
              <a:spcBef>
                <a:spcPts val="0"/>
              </a:spcBef>
              <a:spcAft>
                <a:spcPts val="0"/>
              </a:spcAft>
              <a:buNone/>
            </a:pPr>
            <a:endParaRPr lang="en-US" sz="2400" dirty="0">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2400" dirty="0">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2400" dirty="0">
              <a:latin typeface="Calibri" panose="020F0502020204030204" pitchFamily="34" charset="0"/>
              <a:ea typeface="Calibri" panose="020F0502020204030204" pitchFamily="34" charset="0"/>
            </a:endParaRPr>
          </a:p>
          <a:p>
            <a:pPr marL="0" indent="0">
              <a:spcBef>
                <a:spcPts val="0"/>
              </a:spcBef>
              <a:buNone/>
            </a:pPr>
            <a:endParaRPr lang="en-US" sz="1400" dirty="0">
              <a:latin typeface="Calibri" panose="020F0502020204030204" pitchFamily="34" charset="0"/>
              <a:ea typeface="Calibri" panose="020F0502020204030204" pitchFamily="34" charset="0"/>
            </a:endParaRPr>
          </a:p>
          <a:p>
            <a:pPr>
              <a:spcBef>
                <a:spcPts val="0"/>
              </a:spcBef>
            </a:pPr>
            <a:endParaRPr lang="en-US" sz="1400" dirty="0">
              <a:latin typeface="Calibri" panose="020F0502020204030204" pitchFamily="34" charset="0"/>
              <a:ea typeface="Calibri" panose="020F0502020204030204" pitchFamily="34" charset="0"/>
            </a:endParaRPr>
          </a:p>
          <a:p>
            <a:pPr marL="0" indent="0">
              <a:spcBef>
                <a:spcPts val="0"/>
              </a:spcBef>
              <a:buNone/>
            </a:pPr>
            <a:endParaRPr lang="en-US" sz="1400" dirty="0">
              <a:latin typeface="Calibri" panose="020F0502020204030204" pitchFamily="34" charset="0"/>
              <a:ea typeface="Calibri" panose="020F0502020204030204" pitchFamily="34" charset="0"/>
            </a:endParaRPr>
          </a:p>
        </p:txBody>
      </p:sp>
      <p:sp>
        <p:nvSpPr>
          <p:cNvPr id="6" name="Slide Number Placeholder 5">
            <a:extLst>
              <a:ext uri="{FF2B5EF4-FFF2-40B4-BE49-F238E27FC236}">
                <a16:creationId xmlns:a16="http://schemas.microsoft.com/office/drawing/2014/main" id="{E9D2DEF8-F828-20D2-8EBB-E2D80DCE569D}"/>
              </a:ext>
            </a:extLst>
          </p:cNvPr>
          <p:cNvSpPr>
            <a:spLocks noGrp="1"/>
          </p:cNvSpPr>
          <p:nvPr>
            <p:ph type="sldNum" sz="quarter" idx="4"/>
          </p:nvPr>
        </p:nvSpPr>
        <p:spPr/>
        <p:txBody>
          <a:bodyPr/>
          <a:lstStyle/>
          <a:p>
            <a:r>
              <a:rPr lang="en-US"/>
              <a:t>| Pg. </a:t>
            </a:r>
            <a:fld id="{818D94B4-8502-5D40-8A2F-77E12E792061}" type="slidenum">
              <a:rPr lang="en-US" smtClean="0"/>
              <a:pPr/>
              <a:t>9</a:t>
            </a:fld>
            <a:endParaRPr lang="en-US" dirty="0"/>
          </a:p>
        </p:txBody>
      </p:sp>
      <p:pic>
        <p:nvPicPr>
          <p:cNvPr id="11" name="Graphic 10" descr="Fire outline">
            <a:extLst>
              <a:ext uri="{FF2B5EF4-FFF2-40B4-BE49-F238E27FC236}">
                <a16:creationId xmlns:a16="http://schemas.microsoft.com/office/drawing/2014/main" id="{0B6B501D-64DE-73F9-95DD-34DD6529F7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589" y="2379196"/>
            <a:ext cx="914400" cy="914400"/>
          </a:xfrm>
          <a:prstGeom prst="rect">
            <a:avLst/>
          </a:prstGeom>
        </p:spPr>
      </p:pic>
      <p:pic>
        <p:nvPicPr>
          <p:cNvPr id="14" name="Graphic 13" descr="Forest scene with solid fill">
            <a:extLst>
              <a:ext uri="{FF2B5EF4-FFF2-40B4-BE49-F238E27FC236}">
                <a16:creationId xmlns:a16="http://schemas.microsoft.com/office/drawing/2014/main" id="{6D3A5DAD-6103-B0FD-8C81-A76BD40353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589" y="3396905"/>
            <a:ext cx="914400" cy="914400"/>
          </a:xfrm>
          <a:prstGeom prst="rect">
            <a:avLst/>
          </a:prstGeom>
        </p:spPr>
      </p:pic>
      <p:pic>
        <p:nvPicPr>
          <p:cNvPr id="17" name="Graphic 16" descr="Firefighter female with solid fill">
            <a:extLst>
              <a:ext uri="{FF2B5EF4-FFF2-40B4-BE49-F238E27FC236}">
                <a16:creationId xmlns:a16="http://schemas.microsoft.com/office/drawing/2014/main" id="{B5012AE7-84FB-C9D6-7502-2F4DAA1FEF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589" y="4414614"/>
            <a:ext cx="914400" cy="914400"/>
          </a:xfrm>
          <a:prstGeom prst="rect">
            <a:avLst/>
          </a:prstGeom>
        </p:spPr>
      </p:pic>
      <p:pic>
        <p:nvPicPr>
          <p:cNvPr id="22" name="Graphic 21" descr="Electric Tower outline">
            <a:extLst>
              <a:ext uri="{FF2B5EF4-FFF2-40B4-BE49-F238E27FC236}">
                <a16:creationId xmlns:a16="http://schemas.microsoft.com/office/drawing/2014/main" id="{F8CE1B5B-E828-0921-BD89-1FC9557E62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4589" y="1378693"/>
            <a:ext cx="914400" cy="914400"/>
          </a:xfrm>
          <a:prstGeom prst="rect">
            <a:avLst/>
          </a:prstGeom>
        </p:spPr>
      </p:pic>
    </p:spTree>
    <p:extLst>
      <p:ext uri="{BB962C8B-B14F-4D97-AF65-F5344CB8AC3E}">
        <p14:creationId xmlns:p14="http://schemas.microsoft.com/office/powerpoint/2010/main" val="961785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31378D3C-7ABF-074F-C6EE-B9522BA3C230}"/>
              </a:ext>
            </a:extLst>
          </p:cNvPr>
          <p:cNvSpPr>
            <a:spLocks noGrp="1"/>
          </p:cNvSpPr>
          <p:nvPr>
            <p:ph type="body" idx="1"/>
          </p:nvPr>
        </p:nvSpPr>
        <p:spPr>
          <a:xfrm>
            <a:off x="640080" y="1373187"/>
            <a:ext cx="5383212" cy="476250"/>
          </a:xfrm>
        </p:spPr>
        <p:txBody>
          <a:bodyPr/>
          <a:lstStyle/>
          <a:p>
            <a:pPr algn="ctr"/>
            <a:r>
              <a:rPr lang="en-US" dirty="0"/>
              <a:t>U.S. Senate </a:t>
            </a:r>
          </a:p>
        </p:txBody>
      </p:sp>
      <p:pic>
        <p:nvPicPr>
          <p:cNvPr id="7" name="Graphic 6" descr="Water with solid fill">
            <a:extLst>
              <a:ext uri="{FF2B5EF4-FFF2-40B4-BE49-F238E27FC236}">
                <a16:creationId xmlns:a16="http://schemas.microsoft.com/office/drawing/2014/main" id="{E20A4452-A4A1-4516-E19A-0861D25EF8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1521" y="1101724"/>
            <a:ext cx="3684588" cy="3684588"/>
          </a:xfrm>
          <a:prstGeom prst="rect">
            <a:avLst/>
          </a:prstGeom>
        </p:spPr>
      </p:pic>
      <p:sp>
        <p:nvSpPr>
          <p:cNvPr id="14" name="Text Placeholder 3">
            <a:extLst>
              <a:ext uri="{FF2B5EF4-FFF2-40B4-BE49-F238E27FC236}">
                <a16:creationId xmlns:a16="http://schemas.microsoft.com/office/drawing/2014/main" id="{ED7471A1-A80F-97C9-416A-F11B596C8434}"/>
              </a:ext>
            </a:extLst>
          </p:cNvPr>
          <p:cNvSpPr>
            <a:spLocks noGrp="1"/>
          </p:cNvSpPr>
          <p:nvPr>
            <p:ph type="body" sz="quarter" idx="3"/>
          </p:nvPr>
        </p:nvSpPr>
        <p:spPr>
          <a:xfrm>
            <a:off x="5075383" y="1390207"/>
            <a:ext cx="5387977" cy="476250"/>
          </a:xfrm>
        </p:spPr>
        <p:txBody>
          <a:bodyPr/>
          <a:lstStyle/>
          <a:p>
            <a:pPr algn="ctr"/>
            <a:r>
              <a:rPr lang="en-US" dirty="0"/>
              <a:t>U.S. House </a:t>
            </a:r>
          </a:p>
        </p:txBody>
      </p:sp>
      <p:sp>
        <p:nvSpPr>
          <p:cNvPr id="3" name="Content Placeholder 2">
            <a:extLst>
              <a:ext uri="{FF2B5EF4-FFF2-40B4-BE49-F238E27FC236}">
                <a16:creationId xmlns:a16="http://schemas.microsoft.com/office/drawing/2014/main" id="{8D76B8E9-9E2F-0504-3298-8E3720DD579E}"/>
              </a:ext>
            </a:extLst>
          </p:cNvPr>
          <p:cNvSpPr>
            <a:spLocks noGrp="1"/>
          </p:cNvSpPr>
          <p:nvPr>
            <p:ph sz="quarter" idx="4"/>
          </p:nvPr>
        </p:nvSpPr>
        <p:spPr>
          <a:xfrm>
            <a:off x="7123241" y="2071688"/>
            <a:ext cx="4677496" cy="3684588"/>
          </a:xfrm>
        </p:spPr>
        <p:txBody>
          <a:bodyPr>
            <a:normAutofit/>
          </a:bodyPr>
          <a:lstStyle/>
          <a:p>
            <a:pPr>
              <a:spcBef>
                <a:spcPts val="0"/>
              </a:spcBef>
              <a:spcAft>
                <a:spcPts val="600"/>
              </a:spcAft>
            </a:pPr>
            <a:r>
              <a:rPr lang="en-US" dirty="0">
                <a:latin typeface="+mn-lt"/>
              </a:rPr>
              <a:t>Request period open</a:t>
            </a:r>
          </a:p>
          <a:p>
            <a:pPr>
              <a:spcBef>
                <a:spcPts val="0"/>
              </a:spcBef>
              <a:spcAft>
                <a:spcPts val="600"/>
              </a:spcAft>
            </a:pPr>
            <a:r>
              <a:rPr lang="en-US" dirty="0">
                <a:latin typeface="+mn-lt"/>
              </a:rPr>
              <a:t>Hearings should resume soon</a:t>
            </a:r>
          </a:p>
          <a:p>
            <a:pPr>
              <a:spcBef>
                <a:spcPts val="0"/>
              </a:spcBef>
              <a:spcAft>
                <a:spcPts val="600"/>
              </a:spcAft>
            </a:pPr>
            <a:r>
              <a:rPr lang="en-US" dirty="0">
                <a:latin typeface="+mn-lt"/>
              </a:rPr>
              <a:t>Speaker race</a:t>
            </a:r>
          </a:p>
        </p:txBody>
      </p:sp>
      <p:sp>
        <p:nvSpPr>
          <p:cNvPr id="2" name="Title 1">
            <a:extLst>
              <a:ext uri="{FF2B5EF4-FFF2-40B4-BE49-F238E27FC236}">
                <a16:creationId xmlns:a16="http://schemas.microsoft.com/office/drawing/2014/main" id="{899385D2-DA79-C199-FC7B-9BD164F6A62C}"/>
              </a:ext>
            </a:extLst>
          </p:cNvPr>
          <p:cNvSpPr>
            <a:spLocks noGrp="1"/>
          </p:cNvSpPr>
          <p:nvPr>
            <p:ph type="title"/>
          </p:nvPr>
        </p:nvSpPr>
        <p:spPr>
          <a:xfrm>
            <a:off x="640080" y="0"/>
            <a:ext cx="10944224" cy="1047749"/>
          </a:xfrm>
        </p:spPr>
        <p:txBody>
          <a:bodyPr anchor="ctr">
            <a:normAutofit/>
          </a:bodyPr>
          <a:lstStyle/>
          <a:p>
            <a:pPr algn="ctr"/>
            <a:r>
              <a:rPr lang="en-US" dirty="0"/>
              <a:t>Water Resources Development Act	</a:t>
            </a:r>
          </a:p>
        </p:txBody>
      </p:sp>
      <p:sp>
        <p:nvSpPr>
          <p:cNvPr id="6" name="Slide Number Placeholder 5">
            <a:extLst>
              <a:ext uri="{FF2B5EF4-FFF2-40B4-BE49-F238E27FC236}">
                <a16:creationId xmlns:a16="http://schemas.microsoft.com/office/drawing/2014/main" id="{E9D2DEF8-F828-20D2-8EBB-E2D80DCE569D}"/>
              </a:ext>
            </a:extLst>
          </p:cNvPr>
          <p:cNvSpPr>
            <a:spLocks noGrp="1"/>
          </p:cNvSpPr>
          <p:nvPr>
            <p:ph type="sldNum" sz="quarter" idx="11"/>
          </p:nvPr>
        </p:nvSpPr>
        <p:spPr>
          <a:xfrm>
            <a:off x="10945165" y="6199632"/>
            <a:ext cx="855572" cy="365125"/>
          </a:xfrm>
        </p:spPr>
        <p:txBody>
          <a:bodyPr anchor="ctr">
            <a:normAutofit/>
          </a:bodyPr>
          <a:lstStyle/>
          <a:p>
            <a:pPr>
              <a:spcAft>
                <a:spcPts val="600"/>
              </a:spcAft>
            </a:pPr>
            <a:r>
              <a:rPr lang="en-US"/>
              <a:t>| Pg. </a:t>
            </a:r>
            <a:fld id="{818D94B4-8502-5D40-8A2F-77E12E792061}" type="slidenum">
              <a:rPr lang="en-US" smtClean="0"/>
              <a:pPr>
                <a:spcAft>
                  <a:spcPts val="600"/>
                </a:spcAft>
              </a:pPr>
              <a:t>10</a:t>
            </a:fld>
            <a:endParaRPr lang="en-US"/>
          </a:p>
        </p:txBody>
      </p:sp>
      <p:sp>
        <p:nvSpPr>
          <p:cNvPr id="11" name="TextBox 10">
            <a:extLst>
              <a:ext uri="{FF2B5EF4-FFF2-40B4-BE49-F238E27FC236}">
                <a16:creationId xmlns:a16="http://schemas.microsoft.com/office/drawing/2014/main" id="{51B71330-2EDB-9E17-2778-87B41ED0F8C4}"/>
              </a:ext>
            </a:extLst>
          </p:cNvPr>
          <p:cNvSpPr txBox="1"/>
          <p:nvPr/>
        </p:nvSpPr>
        <p:spPr>
          <a:xfrm>
            <a:off x="633413" y="2053216"/>
            <a:ext cx="3684588"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Requests concluded</a:t>
            </a:r>
          </a:p>
          <a:p>
            <a:pPr marL="457200" indent="-457200">
              <a:buFont typeface="Arial" panose="020B0604020202020204" pitchFamily="34" charset="0"/>
              <a:buChar char="•"/>
            </a:pPr>
            <a:r>
              <a:rPr lang="en-US" sz="2800" dirty="0"/>
              <a:t>Hearings ongoing</a:t>
            </a:r>
          </a:p>
          <a:p>
            <a:pPr marL="457200" indent="-457200">
              <a:buFont typeface="Arial" panose="020B0604020202020204" pitchFamily="34" charset="0"/>
              <a:buChar char="•"/>
            </a:pPr>
            <a:r>
              <a:rPr lang="en-US" sz="2800" dirty="0"/>
              <a:t>Further along</a:t>
            </a:r>
          </a:p>
        </p:txBody>
      </p:sp>
      <p:sp>
        <p:nvSpPr>
          <p:cNvPr id="13" name="TextBox 12">
            <a:extLst>
              <a:ext uri="{FF2B5EF4-FFF2-40B4-BE49-F238E27FC236}">
                <a16:creationId xmlns:a16="http://schemas.microsoft.com/office/drawing/2014/main" id="{A93EF6BB-7FA1-75EB-8A40-75DF5A4544ED}"/>
              </a:ext>
            </a:extLst>
          </p:cNvPr>
          <p:cNvSpPr txBox="1"/>
          <p:nvPr/>
        </p:nvSpPr>
        <p:spPr>
          <a:xfrm>
            <a:off x="2374106" y="5296268"/>
            <a:ext cx="6659418" cy="523220"/>
          </a:xfrm>
          <a:prstGeom prst="rect">
            <a:avLst/>
          </a:prstGeom>
          <a:noFill/>
        </p:spPr>
        <p:txBody>
          <a:bodyPr wrap="square" rtlCol="0">
            <a:spAutoFit/>
          </a:bodyPr>
          <a:lstStyle/>
          <a:p>
            <a:pPr algn="ctr"/>
            <a:r>
              <a:rPr lang="en-US" sz="2800" dirty="0"/>
              <a:t>WRDA 2024 potentially Q3 or Q4 of 2024 </a:t>
            </a:r>
          </a:p>
        </p:txBody>
      </p:sp>
    </p:spTree>
    <p:extLst>
      <p:ext uri="{BB962C8B-B14F-4D97-AF65-F5344CB8AC3E}">
        <p14:creationId xmlns:p14="http://schemas.microsoft.com/office/powerpoint/2010/main" val="3930099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EC877FD-6481-794C-04AE-25A89F0DBA65}"/>
              </a:ext>
            </a:extLst>
          </p:cNvPr>
          <p:cNvSpPr/>
          <p:nvPr/>
        </p:nvSpPr>
        <p:spPr>
          <a:xfrm>
            <a:off x="7428364" y="1635646"/>
            <a:ext cx="2255009" cy="5158843"/>
          </a:xfrm>
          <a:prstGeom prst="roundRect">
            <a:avLst>
              <a:gd name="adj" fmla="val 5570"/>
            </a:avLst>
          </a:prstGeom>
          <a:solidFill>
            <a:srgbClr val="DDF4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2D319548-E5A6-1105-B8A9-18F72CEA70B5}"/>
              </a:ext>
            </a:extLst>
          </p:cNvPr>
          <p:cNvSpPr/>
          <p:nvPr/>
        </p:nvSpPr>
        <p:spPr>
          <a:xfrm>
            <a:off x="7557227" y="2053976"/>
            <a:ext cx="2015038" cy="300473"/>
          </a:xfrm>
          <a:prstGeom prst="roundRect">
            <a:avLst>
              <a:gd name="adj" fmla="val 7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lumMod val="75000"/>
                  </a:schemeClr>
                </a:solidFill>
              </a:rPr>
              <a:t>January 19, 2024</a:t>
            </a:r>
          </a:p>
        </p:txBody>
      </p:sp>
      <p:sp>
        <p:nvSpPr>
          <p:cNvPr id="5" name="TextBox 4">
            <a:extLst>
              <a:ext uri="{FF2B5EF4-FFF2-40B4-BE49-F238E27FC236}">
                <a16:creationId xmlns:a16="http://schemas.microsoft.com/office/drawing/2014/main" id="{88AF020C-1CF6-83EC-39D0-ED31C9DC7C5A}"/>
              </a:ext>
            </a:extLst>
          </p:cNvPr>
          <p:cNvSpPr txBox="1"/>
          <p:nvPr/>
        </p:nvSpPr>
        <p:spPr>
          <a:xfrm>
            <a:off x="7594125" y="2313612"/>
            <a:ext cx="1843013" cy="1477328"/>
          </a:xfrm>
          <a:prstGeom prst="rect">
            <a:avLst/>
          </a:prstGeom>
          <a:noFill/>
        </p:spPr>
        <p:txBody>
          <a:bodyPr wrap="square" lIns="0" tIns="0" rIns="0" bIns="0" rtlCol="0">
            <a:spAutoFit/>
          </a:bodyPr>
          <a:lstStyle/>
          <a:p>
            <a:r>
              <a:rPr lang="en-US" sz="1200" i="1" dirty="0"/>
              <a:t>Expiring on Jan. 19 is energy and water, military and veterans’ affairs programs, agricultural and food agencies, and the departments of Transportation and Housing and Urban Development</a:t>
            </a:r>
          </a:p>
        </p:txBody>
      </p:sp>
      <p:sp>
        <p:nvSpPr>
          <p:cNvPr id="6" name="TextBox 5">
            <a:extLst>
              <a:ext uri="{FF2B5EF4-FFF2-40B4-BE49-F238E27FC236}">
                <a16:creationId xmlns:a16="http://schemas.microsoft.com/office/drawing/2014/main" id="{26540888-28EA-AB0D-8CF7-A6E358C9BA21}"/>
              </a:ext>
            </a:extLst>
          </p:cNvPr>
          <p:cNvSpPr txBox="1"/>
          <p:nvPr/>
        </p:nvSpPr>
        <p:spPr>
          <a:xfrm>
            <a:off x="8054960" y="1693611"/>
            <a:ext cx="1554202" cy="369332"/>
          </a:xfrm>
          <a:prstGeom prst="rect">
            <a:avLst/>
          </a:prstGeom>
          <a:noFill/>
        </p:spPr>
        <p:txBody>
          <a:bodyPr wrap="square" lIns="0" tIns="0" rIns="0" bIns="0" rtlCol="0" anchor="ctr">
            <a:spAutoFit/>
          </a:bodyPr>
          <a:lstStyle/>
          <a:p>
            <a:r>
              <a:rPr lang="en-US" sz="1200" b="1" dirty="0">
                <a:solidFill>
                  <a:schemeClr val="accent1">
                    <a:lumMod val="75000"/>
                  </a:schemeClr>
                </a:solidFill>
              </a:rPr>
              <a:t>Laddered continuing resolution</a:t>
            </a:r>
            <a:endParaRPr lang="en-US" sz="1400" b="1" dirty="0">
              <a:solidFill>
                <a:schemeClr val="accent1">
                  <a:lumMod val="75000"/>
                </a:schemeClr>
              </a:solidFill>
            </a:endParaRPr>
          </a:p>
        </p:txBody>
      </p:sp>
      <p:sp>
        <p:nvSpPr>
          <p:cNvPr id="7" name="Rectangle: Rounded Corners 6">
            <a:extLst>
              <a:ext uri="{FF2B5EF4-FFF2-40B4-BE49-F238E27FC236}">
                <a16:creationId xmlns:a16="http://schemas.microsoft.com/office/drawing/2014/main" id="{4BB0B571-52F1-61DE-9794-6C45320E565D}"/>
              </a:ext>
            </a:extLst>
          </p:cNvPr>
          <p:cNvSpPr/>
          <p:nvPr/>
        </p:nvSpPr>
        <p:spPr>
          <a:xfrm>
            <a:off x="7594124" y="1658570"/>
            <a:ext cx="387760" cy="38404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B0686D83-5634-F6BC-C0E2-4DCCE4B26380}"/>
              </a:ext>
            </a:extLst>
          </p:cNvPr>
          <p:cNvSpPr/>
          <p:nvPr/>
        </p:nvSpPr>
        <p:spPr>
          <a:xfrm>
            <a:off x="7557227" y="3753284"/>
            <a:ext cx="2015038" cy="3004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lumMod val="75000"/>
                  </a:schemeClr>
                </a:solidFill>
              </a:rPr>
              <a:t>February 2, 2024</a:t>
            </a:r>
          </a:p>
        </p:txBody>
      </p:sp>
      <p:sp>
        <p:nvSpPr>
          <p:cNvPr id="9" name="TextBox 8">
            <a:extLst>
              <a:ext uri="{FF2B5EF4-FFF2-40B4-BE49-F238E27FC236}">
                <a16:creationId xmlns:a16="http://schemas.microsoft.com/office/drawing/2014/main" id="{7CB65C10-E728-DFF5-90EC-074187EB7844}"/>
              </a:ext>
            </a:extLst>
          </p:cNvPr>
          <p:cNvSpPr txBox="1"/>
          <p:nvPr/>
        </p:nvSpPr>
        <p:spPr>
          <a:xfrm>
            <a:off x="7611694" y="4024021"/>
            <a:ext cx="1843013" cy="1107996"/>
          </a:xfrm>
          <a:prstGeom prst="rect">
            <a:avLst/>
          </a:prstGeom>
          <a:noFill/>
        </p:spPr>
        <p:txBody>
          <a:bodyPr wrap="square" lIns="0" tIns="0" rIns="0" bIns="0" rtlCol="0">
            <a:spAutoFit/>
          </a:bodyPr>
          <a:lstStyle/>
          <a:p>
            <a:r>
              <a:rPr lang="en-US" sz="1200" i="1" dirty="0"/>
              <a:t>All other funding is set to expire on February 2</a:t>
            </a:r>
            <a:r>
              <a:rPr lang="en-US" sz="1200" i="1" baseline="30000" dirty="0"/>
              <a:t>nd</a:t>
            </a:r>
            <a:r>
              <a:rPr lang="en-US" sz="1200" i="1" dirty="0"/>
              <a:t>, such as the, Interior, State, Defense, Commerce, Labor, and Health and Human Services departments</a:t>
            </a:r>
          </a:p>
        </p:txBody>
      </p:sp>
      <p:pic>
        <p:nvPicPr>
          <p:cNvPr id="14" name="Graphic 13">
            <a:extLst>
              <a:ext uri="{FF2B5EF4-FFF2-40B4-BE49-F238E27FC236}">
                <a16:creationId xmlns:a16="http://schemas.microsoft.com/office/drawing/2014/main" id="{7BC16C3A-F141-6A0A-F466-D2B8B7C63D63}"/>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658857" y="1689257"/>
            <a:ext cx="251757" cy="263990"/>
          </a:xfrm>
          <a:prstGeom prst="rect">
            <a:avLst/>
          </a:prstGeom>
        </p:spPr>
      </p:pic>
      <p:sp>
        <p:nvSpPr>
          <p:cNvPr id="15" name="Rectangle: Rounded Corners 14">
            <a:extLst>
              <a:ext uri="{FF2B5EF4-FFF2-40B4-BE49-F238E27FC236}">
                <a16:creationId xmlns:a16="http://schemas.microsoft.com/office/drawing/2014/main" id="{A5636F0D-2ECC-DB9E-1C05-18AED93214C3}"/>
              </a:ext>
            </a:extLst>
          </p:cNvPr>
          <p:cNvSpPr/>
          <p:nvPr/>
        </p:nvSpPr>
        <p:spPr>
          <a:xfrm>
            <a:off x="1302327" y="1340106"/>
            <a:ext cx="5942895" cy="3442257"/>
          </a:xfrm>
          <a:prstGeom prst="roundRect">
            <a:avLst>
              <a:gd name="adj" fmla="val 5570"/>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ED61348B-9438-85F5-0BB0-1BD795F3D6EE}"/>
              </a:ext>
            </a:extLst>
          </p:cNvPr>
          <p:cNvSpPr/>
          <p:nvPr/>
        </p:nvSpPr>
        <p:spPr>
          <a:xfrm>
            <a:off x="2874389" y="4857162"/>
            <a:ext cx="4370832" cy="1254881"/>
          </a:xfrm>
          <a:prstGeom prst="roundRect">
            <a:avLst>
              <a:gd name="adj" fmla="val 8567"/>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endParaRPr lang="en-US" sz="1100" dirty="0">
              <a:solidFill>
                <a:schemeClr val="tx1"/>
              </a:solidFill>
            </a:endParaRPr>
          </a:p>
        </p:txBody>
      </p:sp>
      <p:sp>
        <p:nvSpPr>
          <p:cNvPr id="17" name="Google Shape;8965;p150">
            <a:extLst>
              <a:ext uri="{FF2B5EF4-FFF2-40B4-BE49-F238E27FC236}">
                <a16:creationId xmlns:a16="http://schemas.microsoft.com/office/drawing/2014/main" id="{4385A5D6-0410-49F7-949E-528AAC813409}"/>
              </a:ext>
            </a:extLst>
          </p:cNvPr>
          <p:cNvSpPr/>
          <p:nvPr/>
        </p:nvSpPr>
        <p:spPr>
          <a:xfrm>
            <a:off x="3645030" y="4923008"/>
            <a:ext cx="3572605" cy="750477"/>
          </a:xfrm>
          <a:prstGeom prst="roundRect">
            <a:avLst>
              <a:gd name="adj" fmla="val 3075"/>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1200" i="1" dirty="0">
                <a:ea typeface="Arial"/>
                <a:cs typeface="Arial"/>
                <a:sym typeface="Arial"/>
              </a:rPr>
              <a:t>I’m one of the arch-conservatives, OK, and I want to cut spending right now, and I would like to put policy riders on this… But when you have a three-vote majority, as we do right now, we don’t have the votes to be able to advance that right now.”</a:t>
            </a:r>
          </a:p>
          <a:p>
            <a:pPr>
              <a:spcAft>
                <a:spcPts val="600"/>
              </a:spcAft>
            </a:pPr>
            <a:r>
              <a:rPr lang="en-US" sz="1100" dirty="0">
                <a:ea typeface="Arial"/>
                <a:cs typeface="Arial"/>
                <a:sym typeface="Arial"/>
              </a:rPr>
              <a:t>– </a:t>
            </a:r>
            <a:r>
              <a:rPr lang="en-US" sz="1100" b="1" dirty="0">
                <a:solidFill>
                  <a:schemeClr val="accent1">
                    <a:lumMod val="75000"/>
                  </a:schemeClr>
                </a:solidFill>
                <a:ea typeface="Arial"/>
                <a:cs typeface="Arial"/>
                <a:sym typeface="Arial"/>
              </a:rPr>
              <a:t>Mike Johnson (R-LA-4), Speaker of the House</a:t>
            </a:r>
            <a:br>
              <a:rPr lang="en-US" sz="1100" b="1" dirty="0">
                <a:solidFill>
                  <a:schemeClr val="accent1">
                    <a:lumMod val="75000"/>
                  </a:schemeClr>
                </a:solidFill>
                <a:ea typeface="Arial"/>
                <a:cs typeface="Arial"/>
                <a:sym typeface="Arial"/>
              </a:rPr>
            </a:br>
            <a:r>
              <a:rPr lang="en-US" sz="1100" b="1" dirty="0">
                <a:solidFill>
                  <a:schemeClr val="accent1">
                    <a:lumMod val="75000"/>
                  </a:schemeClr>
                </a:solidFill>
                <a:ea typeface="Arial"/>
                <a:cs typeface="Arial"/>
                <a:sym typeface="Arial"/>
              </a:rPr>
              <a:t>   </a:t>
            </a:r>
          </a:p>
          <a:p>
            <a:pPr>
              <a:spcAft>
                <a:spcPts val="600"/>
              </a:spcAft>
            </a:pPr>
            <a:endParaRPr lang="en-US" sz="1100" dirty="0">
              <a:ea typeface="Arial"/>
              <a:cs typeface="Arial"/>
              <a:sym typeface="Arial"/>
            </a:endParaRPr>
          </a:p>
        </p:txBody>
      </p:sp>
      <p:pic>
        <p:nvPicPr>
          <p:cNvPr id="18" name="Picture 17">
            <a:extLst>
              <a:ext uri="{FF2B5EF4-FFF2-40B4-BE49-F238E27FC236}">
                <a16:creationId xmlns:a16="http://schemas.microsoft.com/office/drawing/2014/main" id="{4A13D2D2-8C43-7E0E-23B8-0051F5F8AFFF}"/>
              </a:ext>
            </a:extLst>
          </p:cNvPr>
          <p:cNvPicPr>
            <a:picLocks noChangeAspect="1" noChangeArrowheads="1"/>
          </p:cNvPicPr>
          <p:nvPr/>
        </p:nvPicPr>
        <p:blipFill rotWithShape="1">
          <a:blip r:embed="rId5"/>
          <a:srcRect b="19990"/>
          <a:stretch/>
        </p:blipFill>
        <p:spPr bwMode="auto">
          <a:xfrm>
            <a:off x="2516657" y="5038176"/>
            <a:ext cx="770641" cy="770641"/>
          </a:xfrm>
          <a:prstGeom prst="ellipse">
            <a:avLst/>
          </a:prstGeom>
          <a:noFill/>
          <a:ln w="28575">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7B0F71E7-779D-5A6C-0828-C3555B1D2F60}"/>
              </a:ext>
            </a:extLst>
          </p:cNvPr>
          <p:cNvSpPr/>
          <p:nvPr/>
        </p:nvSpPr>
        <p:spPr>
          <a:xfrm>
            <a:off x="1616365" y="1340106"/>
            <a:ext cx="5520860" cy="241228"/>
          </a:xfrm>
          <a:prstGeom prst="roundRect">
            <a:avLst>
              <a:gd name="adj" fmla="val 3888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spc="200" dirty="0">
                <a:solidFill>
                  <a:schemeClr val="accent1">
                    <a:lumMod val="75000"/>
                  </a:schemeClr>
                </a:solidFill>
              </a:rPr>
              <a:t>Speaker Mike Johnson’s laddered funding approach</a:t>
            </a:r>
          </a:p>
        </p:txBody>
      </p:sp>
      <p:sp>
        <p:nvSpPr>
          <p:cNvPr id="20" name="TextBox 19">
            <a:extLst>
              <a:ext uri="{FF2B5EF4-FFF2-40B4-BE49-F238E27FC236}">
                <a16:creationId xmlns:a16="http://schemas.microsoft.com/office/drawing/2014/main" id="{C7463BAE-24BA-1053-3ACB-34D1E1B4F1F8}"/>
              </a:ext>
            </a:extLst>
          </p:cNvPr>
          <p:cNvSpPr txBox="1"/>
          <p:nvPr/>
        </p:nvSpPr>
        <p:spPr>
          <a:xfrm>
            <a:off x="1302327" y="1653370"/>
            <a:ext cx="5834898" cy="2185214"/>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400" dirty="0"/>
              <a:t>On November 14, the House passed another continuing resolution to fund government programs at fiscal 2023 spending levels through two separate deadlines, with some program funds expiring on January 19</a:t>
            </a:r>
            <a:r>
              <a:rPr lang="en-US" sz="1400" baseline="30000" dirty="0"/>
              <a:t>th</a:t>
            </a:r>
            <a:r>
              <a:rPr lang="en-US" sz="1400" dirty="0"/>
              <a:t>, and others on February 2</a:t>
            </a:r>
            <a:r>
              <a:rPr lang="en-US" sz="1400" baseline="30000" dirty="0"/>
              <a:t>nd</a:t>
            </a:r>
            <a:r>
              <a:rPr lang="en-US" sz="1400" dirty="0"/>
              <a:t> </a:t>
            </a:r>
          </a:p>
          <a:p>
            <a:pPr marL="171450" indent="-171450">
              <a:spcAft>
                <a:spcPts val="600"/>
              </a:spcAft>
              <a:buFont typeface="Arial" panose="020B0604020202020204" pitchFamily="34" charset="0"/>
              <a:buChar char="•"/>
            </a:pPr>
            <a:r>
              <a:rPr lang="en-US" sz="1400" dirty="0"/>
              <a:t>The bill passed 336-95, with 93 Republicans voting against it because the bill lacks federal spending cuts; two Democratic dissenters wanted increased funding for Ukraine</a:t>
            </a:r>
          </a:p>
          <a:p>
            <a:pPr marL="171450" indent="-171450">
              <a:spcAft>
                <a:spcPts val="600"/>
              </a:spcAft>
              <a:buFont typeface="Arial" panose="020B0604020202020204" pitchFamily="34" charset="0"/>
              <a:buChar char="•"/>
            </a:pPr>
            <a:r>
              <a:rPr lang="en-US" sz="1400" dirty="0"/>
              <a:t>The goal of the laddered funding deadlines is to give Congress time to negotiate full appropriations bills and avoid having to pass an omnibus bill</a:t>
            </a:r>
          </a:p>
        </p:txBody>
      </p:sp>
      <p:cxnSp>
        <p:nvCxnSpPr>
          <p:cNvPr id="21" name="Straight Connector 20">
            <a:extLst>
              <a:ext uri="{FF2B5EF4-FFF2-40B4-BE49-F238E27FC236}">
                <a16:creationId xmlns:a16="http://schemas.microsoft.com/office/drawing/2014/main" id="{99D192E8-91DF-4E68-77CA-E722B048505A}"/>
              </a:ext>
            </a:extLst>
          </p:cNvPr>
          <p:cNvCxnSpPr>
            <a:cxnSpLocks/>
          </p:cNvCxnSpPr>
          <p:nvPr/>
        </p:nvCxnSpPr>
        <p:spPr>
          <a:xfrm>
            <a:off x="3317445" y="4367721"/>
            <a:ext cx="339226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CF6A84-F29A-044F-B506-EF463DAE5AE8}"/>
              </a:ext>
            </a:extLst>
          </p:cNvPr>
          <p:cNvSpPr txBox="1"/>
          <p:nvPr/>
        </p:nvSpPr>
        <p:spPr>
          <a:xfrm>
            <a:off x="1767388" y="4383223"/>
            <a:ext cx="5660976" cy="307777"/>
          </a:xfrm>
          <a:prstGeom prst="rect">
            <a:avLst/>
          </a:prstGeom>
          <a:noFill/>
        </p:spPr>
        <p:txBody>
          <a:bodyPr wrap="square" rtlCol="0">
            <a:spAutoFit/>
          </a:bodyPr>
          <a:lstStyle/>
          <a:p>
            <a:pPr>
              <a:spcAft>
                <a:spcPts val="600"/>
              </a:spcAft>
            </a:pPr>
            <a:r>
              <a:rPr lang="en-US" sz="1400" b="1" dirty="0"/>
              <a:t>Farm bill: </a:t>
            </a:r>
            <a:r>
              <a:rPr lang="en-US" sz="1400" dirty="0"/>
              <a:t>the bill includes a one-year extension of the 2018 farm bill</a:t>
            </a:r>
            <a:endParaRPr lang="en-US" sz="1400" b="1" dirty="0"/>
          </a:p>
        </p:txBody>
      </p:sp>
      <p:pic>
        <p:nvPicPr>
          <p:cNvPr id="24" name="Graphic 40" descr="Open quotation mark with solid fill">
            <a:extLst>
              <a:ext uri="{FF2B5EF4-FFF2-40B4-BE49-F238E27FC236}">
                <a16:creationId xmlns:a16="http://schemas.microsoft.com/office/drawing/2014/main" id="{6E228724-348E-BFBA-AAAE-8BCFC0F3CC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17445" y="4864531"/>
            <a:ext cx="429649" cy="500695"/>
          </a:xfrm>
          <a:prstGeom prst="rect">
            <a:avLst/>
          </a:prstGeom>
        </p:spPr>
      </p:pic>
      <p:sp>
        <p:nvSpPr>
          <p:cNvPr id="26" name="Title 66">
            <a:extLst>
              <a:ext uri="{FF2B5EF4-FFF2-40B4-BE49-F238E27FC236}">
                <a16:creationId xmlns:a16="http://schemas.microsoft.com/office/drawing/2014/main" id="{5D03704B-2B31-A945-7D08-7A18D4974862}"/>
              </a:ext>
            </a:extLst>
          </p:cNvPr>
          <p:cNvSpPr>
            <a:spLocks noGrp="1"/>
          </p:cNvSpPr>
          <p:nvPr>
            <p:ph type="title"/>
          </p:nvPr>
        </p:nvSpPr>
        <p:spPr/>
        <p:txBody>
          <a:bodyPr>
            <a:normAutofit/>
          </a:bodyPr>
          <a:lstStyle/>
          <a:p>
            <a:r>
              <a:rPr lang="en-US" dirty="0"/>
              <a:t>Appropriations</a:t>
            </a:r>
            <a:r>
              <a:rPr lang="en-US" sz="2800" dirty="0"/>
              <a:t> </a:t>
            </a:r>
          </a:p>
        </p:txBody>
      </p:sp>
      <p:sp>
        <p:nvSpPr>
          <p:cNvPr id="27" name="Rectangle: Rounded Corners 26">
            <a:extLst>
              <a:ext uri="{FF2B5EF4-FFF2-40B4-BE49-F238E27FC236}">
                <a16:creationId xmlns:a16="http://schemas.microsoft.com/office/drawing/2014/main" id="{50E0F58D-ED51-A95B-8B02-4C6C2D9B099A}"/>
              </a:ext>
            </a:extLst>
          </p:cNvPr>
          <p:cNvSpPr/>
          <p:nvPr/>
        </p:nvSpPr>
        <p:spPr>
          <a:xfrm>
            <a:off x="7594124" y="5110159"/>
            <a:ext cx="2015038" cy="3004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lumMod val="75000"/>
                  </a:schemeClr>
                </a:solidFill>
              </a:rPr>
              <a:t>Notable exclusions</a:t>
            </a:r>
          </a:p>
        </p:txBody>
      </p:sp>
      <p:sp>
        <p:nvSpPr>
          <p:cNvPr id="28" name="TextBox 27">
            <a:extLst>
              <a:ext uri="{FF2B5EF4-FFF2-40B4-BE49-F238E27FC236}">
                <a16:creationId xmlns:a16="http://schemas.microsoft.com/office/drawing/2014/main" id="{B0AADA77-B239-9135-F403-955D2787715F}"/>
              </a:ext>
            </a:extLst>
          </p:cNvPr>
          <p:cNvSpPr txBox="1"/>
          <p:nvPr/>
        </p:nvSpPr>
        <p:spPr>
          <a:xfrm>
            <a:off x="7602953" y="5501828"/>
            <a:ext cx="1843013" cy="1292662"/>
          </a:xfrm>
          <a:prstGeom prst="rect">
            <a:avLst/>
          </a:prstGeom>
          <a:noFill/>
        </p:spPr>
        <p:txBody>
          <a:bodyPr wrap="square" lIns="0" tIns="0" rIns="0" bIns="0" rtlCol="0">
            <a:spAutoFit/>
          </a:bodyPr>
          <a:lstStyle/>
          <a:p>
            <a:r>
              <a:rPr lang="en-US" sz="1200" i="1" dirty="0"/>
              <a:t>Excluded from the measure is funding for Israel and Ukraine, the border wall, WIC funding, and spending cuts desired by the more conservative Republican members</a:t>
            </a:r>
          </a:p>
        </p:txBody>
      </p:sp>
      <p:pic>
        <p:nvPicPr>
          <p:cNvPr id="29" name="Graphic 28">
            <a:extLst>
              <a:ext uri="{FF2B5EF4-FFF2-40B4-BE49-F238E27FC236}">
                <a16:creationId xmlns:a16="http://schemas.microsoft.com/office/drawing/2014/main" id="{9DB8BCFB-718E-B4C3-9E18-94B237BE0BA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1302327" y="4166582"/>
            <a:ext cx="473938" cy="477372"/>
          </a:xfrm>
          <a:prstGeom prst="rect">
            <a:avLst/>
          </a:prstGeom>
        </p:spPr>
      </p:pic>
      <p:sp>
        <p:nvSpPr>
          <p:cNvPr id="30" name="TextBox 29">
            <a:extLst>
              <a:ext uri="{FF2B5EF4-FFF2-40B4-BE49-F238E27FC236}">
                <a16:creationId xmlns:a16="http://schemas.microsoft.com/office/drawing/2014/main" id="{DD14A09C-F4AC-30D2-8C14-E299FADDDD34}"/>
              </a:ext>
            </a:extLst>
          </p:cNvPr>
          <p:cNvSpPr txBox="1"/>
          <p:nvPr/>
        </p:nvSpPr>
        <p:spPr>
          <a:xfrm>
            <a:off x="2160990" y="6346957"/>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11/15/23</a:t>
            </a:r>
          </a:p>
        </p:txBody>
      </p:sp>
      <p:sp>
        <p:nvSpPr>
          <p:cNvPr id="31" name="TextBox 30">
            <a:extLst>
              <a:ext uri="{FF2B5EF4-FFF2-40B4-BE49-F238E27FC236}">
                <a16:creationId xmlns:a16="http://schemas.microsoft.com/office/drawing/2014/main" id="{82E4BDAE-23E4-E92C-51C1-DDF7453C92FC}"/>
              </a:ext>
            </a:extLst>
          </p:cNvPr>
          <p:cNvSpPr txBox="1"/>
          <p:nvPr/>
        </p:nvSpPr>
        <p:spPr>
          <a:xfrm>
            <a:off x="2160990" y="6224624"/>
            <a:ext cx="5546096"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Washington Post, </a:t>
            </a:r>
            <a:r>
              <a:rPr lang="en-US" sz="700" dirty="0" err="1">
                <a:solidFill>
                  <a:schemeClr val="bg2">
                    <a:lumMod val="75000"/>
                  </a:schemeClr>
                </a:solidFill>
              </a:rPr>
              <a:t>Agripulse</a:t>
            </a:r>
            <a:r>
              <a:rPr lang="en-US" sz="700" dirty="0">
                <a:solidFill>
                  <a:schemeClr val="bg2">
                    <a:lumMod val="75000"/>
                  </a:schemeClr>
                </a:solidFill>
              </a:rPr>
              <a:t>, Clerk of the US House of Representatives, Hotline, Rollcall. </a:t>
            </a:r>
          </a:p>
        </p:txBody>
      </p:sp>
    </p:spTree>
    <p:extLst>
      <p:ext uri="{BB962C8B-B14F-4D97-AF65-F5344CB8AC3E}">
        <p14:creationId xmlns:p14="http://schemas.microsoft.com/office/powerpoint/2010/main" val="2567744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B3655050-E901-48A3-BE19-224156D723B1}"/>
              </a:ext>
            </a:extLst>
          </p:cNvPr>
          <p:cNvSpPr txBox="1">
            <a:spLocks/>
          </p:cNvSpPr>
          <p:nvPr/>
        </p:nvSpPr>
        <p:spPr>
          <a:xfrm>
            <a:off x="438889" y="-24171"/>
            <a:ext cx="8229600" cy="1143000"/>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4000" b="1" i="0" kern="1200">
                <a:solidFill>
                  <a:schemeClr val="bg1"/>
                </a:solidFill>
                <a:latin typeface="Arial" charset="0"/>
                <a:ea typeface="Arial" charset="0"/>
                <a:cs typeface="Arial" charset="0"/>
              </a:defRPr>
            </a:lvl1pPr>
          </a:lstStyle>
          <a:p>
            <a:pPr>
              <a:defRPr/>
            </a:pPr>
            <a:endParaRPr lang="en-US" sz="4400" dirty="0">
              <a:solidFill>
                <a:srgbClr val="45454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587C356-BA91-9085-38F8-A224C801A1E1}"/>
              </a:ext>
            </a:extLst>
          </p:cNvPr>
          <p:cNvSpPr>
            <a:spLocks noGrp="1"/>
          </p:cNvSpPr>
          <p:nvPr>
            <p:ph type="title"/>
          </p:nvPr>
        </p:nvSpPr>
        <p:spPr/>
        <p:txBody>
          <a:bodyPr>
            <a:normAutofit/>
          </a:bodyPr>
          <a:lstStyle/>
          <a:p>
            <a:r>
              <a:rPr lang="en-US" dirty="0"/>
              <a:t>Congressional Outlook</a:t>
            </a:r>
          </a:p>
        </p:txBody>
      </p:sp>
      <p:pic>
        <p:nvPicPr>
          <p:cNvPr id="4" name="Picture 3" descr="US Capitol">
            <a:extLst>
              <a:ext uri="{FF2B5EF4-FFF2-40B4-BE49-F238E27FC236}">
                <a16:creationId xmlns:a16="http://schemas.microsoft.com/office/drawing/2014/main" id="{67DB56E1-6144-5F74-88C0-0B3895B14D3A}"/>
              </a:ext>
            </a:extLst>
          </p:cNvPr>
          <p:cNvPicPr>
            <a:picLocks noChangeAspect="1"/>
          </p:cNvPicPr>
          <p:nvPr/>
        </p:nvPicPr>
        <p:blipFill>
          <a:blip r:embed="rId3"/>
          <a:stretch>
            <a:fillRect/>
          </a:stretch>
        </p:blipFill>
        <p:spPr>
          <a:xfrm>
            <a:off x="4063365" y="1244600"/>
            <a:ext cx="4065269" cy="5420359"/>
          </a:xfrm>
          <a:prstGeom prst="rect">
            <a:avLst/>
          </a:prstGeom>
        </p:spPr>
      </p:pic>
    </p:spTree>
    <p:extLst>
      <p:ext uri="{BB962C8B-B14F-4D97-AF65-F5344CB8AC3E}">
        <p14:creationId xmlns:p14="http://schemas.microsoft.com/office/powerpoint/2010/main" val="1420945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61BE2649-D253-3CC2-D38F-2937F69755C0}"/>
              </a:ext>
            </a:extLst>
          </p:cNvPr>
          <p:cNvGraphicFramePr>
            <a:graphicFrameLocks/>
          </p:cNvGraphicFramePr>
          <p:nvPr>
            <p:extLst>
              <p:ext uri="{D42A27DB-BD31-4B8C-83A1-F6EECF244321}">
                <p14:modId xmlns:p14="http://schemas.microsoft.com/office/powerpoint/2010/main" val="284587135"/>
              </p:ext>
            </p:extLst>
          </p:nvPr>
        </p:nvGraphicFramePr>
        <p:xfrm>
          <a:off x="3767519" y="2119083"/>
          <a:ext cx="7221327" cy="36385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C6507F-4DAD-8B4E-BA3B-A200658FD216}"/>
              </a:ext>
            </a:extLst>
          </p:cNvPr>
          <p:cNvSpPr>
            <a:spLocks noGrp="1"/>
          </p:cNvSpPr>
          <p:nvPr>
            <p:ph type="title"/>
          </p:nvPr>
        </p:nvSpPr>
        <p:spPr/>
        <p:txBody>
          <a:bodyPr anchor="ctr">
            <a:normAutofit/>
          </a:bodyPr>
          <a:lstStyle/>
          <a:p>
            <a:r>
              <a:rPr lang="en-US" altLang="en-US" sz="3600" dirty="0"/>
              <a:t>Cook Political Report 2024 House race ratings</a:t>
            </a:r>
            <a:endParaRPr lang="en-US" sz="3600" dirty="0"/>
          </a:p>
        </p:txBody>
      </p:sp>
      <p:sp>
        <p:nvSpPr>
          <p:cNvPr id="25" name="TextBox 2"/>
          <p:cNvSpPr txBox="1">
            <a:spLocks noChangeArrowheads="1"/>
          </p:cNvSpPr>
          <p:nvPr/>
        </p:nvSpPr>
        <p:spPr bwMode="auto">
          <a:xfrm>
            <a:off x="2160989" y="3273928"/>
            <a:ext cx="1699917" cy="340519"/>
          </a:xfrm>
          <a:prstGeom prst="roundRect">
            <a:avLst/>
          </a:prstGeom>
          <a:solidFill>
            <a:srgbClr val="F47484"/>
          </a:solidFill>
          <a:ln w="9525">
            <a:noFill/>
            <a:miter lim="800000"/>
            <a:headEnd/>
            <a:tailEnd/>
          </a:ln>
        </p:spPr>
        <p:txBody>
          <a:bodyPr wrap="square" anchor="ctr" anchorCtr="0">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defTabSz="457200">
              <a:lnSpc>
                <a:spcPct val="100000"/>
              </a:lnSpc>
              <a:spcBef>
                <a:spcPts val="0"/>
              </a:spcBef>
              <a:spcAft>
                <a:spcPts val="300"/>
              </a:spcAft>
              <a:buNone/>
              <a:defRPr/>
            </a:pPr>
            <a:r>
              <a:rPr lang="en-US" altLang="en-US" sz="1400" b="1" dirty="0">
                <a:solidFill>
                  <a:srgbClr val="000000"/>
                </a:solidFill>
                <a:latin typeface="+mj-lt"/>
              </a:rPr>
              <a:t>Lean Republican</a:t>
            </a:r>
          </a:p>
        </p:txBody>
      </p:sp>
      <p:sp>
        <p:nvSpPr>
          <p:cNvPr id="26" name="TextBox 25"/>
          <p:cNvSpPr txBox="1"/>
          <p:nvPr/>
        </p:nvSpPr>
        <p:spPr>
          <a:xfrm>
            <a:off x="2160990" y="2836595"/>
            <a:ext cx="1699812" cy="340519"/>
          </a:xfrm>
          <a:prstGeom prst="roundRect">
            <a:avLst/>
          </a:prstGeom>
          <a:solidFill>
            <a:srgbClr val="EC3C4C"/>
          </a:solidFill>
          <a:ln>
            <a:noFill/>
          </a:ln>
        </p:spPr>
        <p:txBody>
          <a:bodyPr wrap="square" rtlCol="0" anchor="ctr" anchorCtr="0">
            <a:spAutoFit/>
          </a:bodyPr>
          <a:lstStyle/>
          <a:p>
            <a:pPr algn="ctr" defTabSz="457200">
              <a:defRPr/>
            </a:pPr>
            <a:r>
              <a:rPr lang="en-US" sz="1400" b="1" dirty="0">
                <a:solidFill>
                  <a:srgbClr val="000000"/>
                </a:solidFill>
                <a:latin typeface="+mj-lt"/>
              </a:rPr>
              <a:t>Likely Republican</a:t>
            </a:r>
          </a:p>
        </p:txBody>
      </p:sp>
      <p:sp>
        <p:nvSpPr>
          <p:cNvPr id="27" name="TextBox 2"/>
          <p:cNvSpPr txBox="1">
            <a:spLocks noChangeArrowheads="1"/>
          </p:cNvSpPr>
          <p:nvPr/>
        </p:nvSpPr>
        <p:spPr bwMode="auto">
          <a:xfrm>
            <a:off x="2160990" y="3802552"/>
            <a:ext cx="1759000" cy="340519"/>
          </a:xfrm>
          <a:prstGeom prst="roundRect">
            <a:avLst/>
          </a:prstGeom>
          <a:solidFill>
            <a:srgbClr val="ACACAC"/>
          </a:solidFill>
          <a:ln w="9525">
            <a:noFill/>
            <a:miter lim="800000"/>
            <a:headEnd/>
            <a:tailEnd/>
          </a:ln>
        </p:spPr>
        <p:txBody>
          <a:bodyPr wrap="square" anchor="ctr" anchorCtr="0">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defTabSz="285750">
              <a:lnSpc>
                <a:spcPct val="100000"/>
              </a:lnSpc>
              <a:spcBef>
                <a:spcPts val="0"/>
              </a:spcBef>
              <a:spcAft>
                <a:spcPts val="300"/>
              </a:spcAft>
              <a:buNone/>
              <a:defRPr/>
            </a:pPr>
            <a:r>
              <a:rPr lang="en-US" altLang="en-US" sz="1400" b="1" dirty="0">
                <a:solidFill>
                  <a:srgbClr val="000000"/>
                </a:solidFill>
                <a:latin typeface="+mj-lt"/>
              </a:rPr>
              <a:t>Toss Up</a:t>
            </a:r>
          </a:p>
        </p:txBody>
      </p:sp>
      <p:sp>
        <p:nvSpPr>
          <p:cNvPr id="28" name="TextBox 27"/>
          <p:cNvSpPr txBox="1">
            <a:spLocks noChangeArrowheads="1"/>
          </p:cNvSpPr>
          <p:nvPr/>
        </p:nvSpPr>
        <p:spPr bwMode="auto">
          <a:xfrm>
            <a:off x="2159579" y="4318244"/>
            <a:ext cx="1760411" cy="340519"/>
          </a:xfrm>
          <a:prstGeom prst="roundRect">
            <a:avLst/>
          </a:prstGeom>
          <a:solidFill>
            <a:srgbClr val="74A4D4"/>
          </a:solidFill>
          <a:ln w="9525">
            <a:noFill/>
            <a:miter lim="800000"/>
            <a:headEnd/>
            <a:tailEnd/>
          </a:ln>
        </p:spPr>
        <p:txBody>
          <a:bodyPr wrap="square" anchor="ctr" anchorCtr="0">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defTabSz="457200">
              <a:lnSpc>
                <a:spcPct val="100000"/>
              </a:lnSpc>
              <a:spcBef>
                <a:spcPts val="0"/>
              </a:spcBef>
              <a:spcAft>
                <a:spcPts val="300"/>
              </a:spcAft>
              <a:buNone/>
              <a:defRPr/>
            </a:pPr>
            <a:r>
              <a:rPr lang="en-US" altLang="en-US" sz="1400" b="1" dirty="0">
                <a:solidFill>
                  <a:srgbClr val="000000"/>
                </a:solidFill>
                <a:latin typeface="+mj-lt"/>
              </a:rPr>
              <a:t>Lean Democrat</a:t>
            </a:r>
          </a:p>
        </p:txBody>
      </p:sp>
      <p:sp>
        <p:nvSpPr>
          <p:cNvPr id="29" name="TextBox 2"/>
          <p:cNvSpPr txBox="1">
            <a:spLocks noChangeArrowheads="1"/>
          </p:cNvSpPr>
          <p:nvPr/>
        </p:nvSpPr>
        <p:spPr bwMode="auto">
          <a:xfrm>
            <a:off x="2159579" y="4830339"/>
            <a:ext cx="1760411" cy="340519"/>
          </a:xfrm>
          <a:prstGeom prst="roundRect">
            <a:avLst/>
          </a:prstGeom>
          <a:solidFill>
            <a:srgbClr val="347CBC"/>
          </a:solidFill>
          <a:ln w="9525">
            <a:noFill/>
            <a:miter lim="800000"/>
            <a:headEnd/>
            <a:tailEnd/>
          </a:ln>
        </p:spPr>
        <p:txBody>
          <a:bodyPr wrap="square" anchor="ctr" anchorCtr="0">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defTabSz="457200">
              <a:lnSpc>
                <a:spcPct val="100000"/>
              </a:lnSpc>
              <a:spcBef>
                <a:spcPts val="0"/>
              </a:spcBef>
              <a:spcAft>
                <a:spcPts val="300"/>
              </a:spcAft>
              <a:buNone/>
              <a:defRPr/>
            </a:pPr>
            <a:r>
              <a:rPr lang="en-US" altLang="en-US" sz="1400" b="1" dirty="0">
                <a:solidFill>
                  <a:srgbClr val="000000"/>
                </a:solidFill>
                <a:latin typeface="+mj-lt"/>
              </a:rPr>
              <a:t>Likely Democrat</a:t>
            </a:r>
          </a:p>
        </p:txBody>
      </p:sp>
      <p:sp>
        <p:nvSpPr>
          <p:cNvPr id="30" name="TextBox 29"/>
          <p:cNvSpPr txBox="1"/>
          <p:nvPr/>
        </p:nvSpPr>
        <p:spPr>
          <a:xfrm>
            <a:off x="2159579" y="2311441"/>
            <a:ext cx="1699917" cy="346472"/>
          </a:xfrm>
          <a:prstGeom prst="roundRect">
            <a:avLst>
              <a:gd name="adj" fmla="val 20284"/>
            </a:avLst>
          </a:prstGeom>
          <a:solidFill>
            <a:srgbClr val="BC2C3C"/>
          </a:solidFill>
          <a:ln>
            <a:noFill/>
          </a:ln>
        </p:spPr>
        <p:txBody>
          <a:bodyPr wrap="square" rtlCol="0" anchor="ctr" anchorCtr="0">
            <a:spAutoFit/>
          </a:bodyPr>
          <a:lstStyle/>
          <a:p>
            <a:pPr algn="ctr" defTabSz="457200">
              <a:defRPr/>
            </a:pPr>
            <a:r>
              <a:rPr lang="en-US" sz="1400" b="1" dirty="0">
                <a:solidFill>
                  <a:schemeClr val="bg1"/>
                </a:solidFill>
                <a:latin typeface="+mj-lt"/>
              </a:rPr>
              <a:t>Solid Republican</a:t>
            </a:r>
          </a:p>
        </p:txBody>
      </p:sp>
      <p:sp>
        <p:nvSpPr>
          <p:cNvPr id="31" name="TextBox 30"/>
          <p:cNvSpPr txBox="1"/>
          <p:nvPr/>
        </p:nvSpPr>
        <p:spPr>
          <a:xfrm>
            <a:off x="2160990" y="5268796"/>
            <a:ext cx="1759000" cy="340519"/>
          </a:xfrm>
          <a:prstGeom prst="roundRect">
            <a:avLst/>
          </a:prstGeom>
          <a:solidFill>
            <a:srgbClr val="245C94"/>
          </a:solidFill>
          <a:ln>
            <a:noFill/>
          </a:ln>
        </p:spPr>
        <p:txBody>
          <a:bodyPr wrap="square" rtlCol="0" anchor="ctr" anchorCtr="0">
            <a:spAutoFit/>
          </a:bodyPr>
          <a:lstStyle/>
          <a:p>
            <a:pPr algn="ctr" defTabSz="457200">
              <a:defRPr/>
            </a:pPr>
            <a:r>
              <a:rPr lang="en-US" sz="1400" b="1" dirty="0">
                <a:solidFill>
                  <a:schemeClr val="bg1"/>
                </a:solidFill>
                <a:latin typeface="+mj-lt"/>
              </a:rPr>
              <a:t>Solid Democrat</a:t>
            </a:r>
          </a:p>
        </p:txBody>
      </p:sp>
      <p:sp>
        <p:nvSpPr>
          <p:cNvPr id="23" name="Rounded Rectangle 74">
            <a:extLst>
              <a:ext uri="{FF2B5EF4-FFF2-40B4-BE49-F238E27FC236}">
                <a16:creationId xmlns:a16="http://schemas.microsoft.com/office/drawing/2014/main" id="{1392C1D1-1433-4FE3-92D5-31212A9F75E8}"/>
              </a:ext>
            </a:extLst>
          </p:cNvPr>
          <p:cNvSpPr/>
          <p:nvPr/>
        </p:nvSpPr>
        <p:spPr>
          <a:xfrm>
            <a:off x="8851901" y="1204700"/>
            <a:ext cx="2628899" cy="475059"/>
          </a:xfrm>
          <a:prstGeom prst="roundRect">
            <a:avLst>
              <a:gd name="adj" fmla="val 4923"/>
            </a:avLst>
          </a:prstGeom>
          <a:solidFill>
            <a:schemeClr val="bg1"/>
          </a:solidFill>
          <a:ln>
            <a:solidFill>
              <a:schemeClr val="bg2"/>
            </a:solidFill>
          </a:ln>
        </p:spPr>
        <p:style>
          <a:lnRef idx="2">
            <a:schemeClr val="dk1"/>
          </a:lnRef>
          <a:fillRef idx="1">
            <a:schemeClr val="lt1"/>
          </a:fillRef>
          <a:effectRef idx="0">
            <a:schemeClr val="dk1"/>
          </a:effectRef>
          <a:fontRef idx="minor">
            <a:schemeClr val="dk1"/>
          </a:fontRef>
        </p:style>
        <p:txBody>
          <a:bodyPr wrap="square" lIns="64008" rIns="64008" rtlCol="0" anchor="t">
            <a:spAutoFit/>
          </a:bodyPr>
          <a:lstStyle/>
          <a:p>
            <a:pPr>
              <a:spcAft>
                <a:spcPts val="600"/>
              </a:spcAft>
            </a:pPr>
            <a:r>
              <a:rPr lang="en-US" sz="600" cap="all" spc="200" dirty="0">
                <a:solidFill>
                  <a:srgbClr val="1A4580"/>
                </a:solidFill>
              </a:rPr>
              <a:t>2024 HOUSE RACES IN-DEPTH</a:t>
            </a:r>
            <a:endParaRPr lang="en-US" sz="650" cap="all" spc="200" dirty="0">
              <a:solidFill>
                <a:srgbClr val="1A4580"/>
              </a:solidFill>
            </a:endParaRPr>
          </a:p>
          <a:p>
            <a:pPr>
              <a:spcAft>
                <a:spcPts val="600"/>
              </a:spcAft>
            </a:pPr>
            <a:r>
              <a:rPr lang="en-US" sz="650" dirty="0"/>
              <a:t>For more insight on the 2024 House races, visit </a:t>
            </a:r>
            <a:r>
              <a:rPr lang="en-US" sz="650" i="1" dirty="0">
                <a:solidFill>
                  <a:srgbClr val="1A4580"/>
                </a:solidFill>
                <a:hlinkClick r:id="rId4">
                  <a:extLst>
                    <a:ext uri="{A12FA001-AC4F-418D-AE19-62706E023703}">
                      <ahyp:hlinkClr xmlns:ahyp="http://schemas.microsoft.com/office/drawing/2018/hyperlinkcolor" val="tx"/>
                    </a:ext>
                  </a:extLst>
                </a:hlinkClick>
              </a:rPr>
              <a:t>The Cook Political Report with Amy Walter</a:t>
            </a:r>
            <a:r>
              <a:rPr lang="en-US" sz="650" dirty="0"/>
              <a:t>. </a:t>
            </a:r>
          </a:p>
        </p:txBody>
      </p:sp>
      <p:sp>
        <p:nvSpPr>
          <p:cNvPr id="14" name="TextBox 2">
            <a:extLst>
              <a:ext uri="{FF2B5EF4-FFF2-40B4-BE49-F238E27FC236}">
                <a16:creationId xmlns:a16="http://schemas.microsoft.com/office/drawing/2014/main" id="{FDD7CC7B-7C91-43C1-9E70-DD755425EC3B}"/>
              </a:ext>
            </a:extLst>
          </p:cNvPr>
          <p:cNvSpPr txBox="1">
            <a:spLocks noChangeArrowheads="1"/>
          </p:cNvSpPr>
          <p:nvPr/>
        </p:nvSpPr>
        <p:spPr bwMode="auto">
          <a:xfrm>
            <a:off x="2489202" y="1491521"/>
            <a:ext cx="7221327" cy="376476"/>
          </a:xfrm>
          <a:prstGeom prst="roundRect">
            <a:avLst>
              <a:gd name="adj" fmla="val 4200"/>
            </a:avLst>
          </a:prstGeom>
          <a:noFill/>
          <a:ln>
            <a:noFill/>
          </a:ln>
        </p:spPr>
        <p:txBody>
          <a:bodyPr wrap="square" lIns="91440" tIns="91440" rIns="91440" bIns="91440" anchor="t" anchorCtr="0">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spcAft>
                <a:spcPts val="200"/>
              </a:spcAft>
              <a:buNone/>
              <a:defRPr/>
            </a:pPr>
            <a:r>
              <a:rPr lang="en-US" sz="1100" dirty="0">
                <a:solidFill>
                  <a:srgbClr val="1D1C1D"/>
                </a:solidFill>
                <a:latin typeface="+mn-lt"/>
              </a:rPr>
              <a:t>As of September 27, 2023, ratings have been released for all 435 House districts. </a:t>
            </a:r>
            <a:endParaRPr lang="en-US" altLang="en-US" sz="1100" dirty="0">
              <a:latin typeface="+mn-lt"/>
              <a:cs typeface="Arial" panose="020B0604020202020204" pitchFamily="34" charset="0"/>
            </a:endParaRPr>
          </a:p>
        </p:txBody>
      </p:sp>
      <p:sp>
        <p:nvSpPr>
          <p:cNvPr id="4" name="TextBox 3">
            <a:extLst>
              <a:ext uri="{FF2B5EF4-FFF2-40B4-BE49-F238E27FC236}">
                <a16:creationId xmlns:a16="http://schemas.microsoft.com/office/drawing/2014/main" id="{B4A10035-B626-546C-08EF-BC163FBC7ACE}"/>
              </a:ext>
            </a:extLst>
          </p:cNvPr>
          <p:cNvSpPr txBox="1"/>
          <p:nvPr/>
        </p:nvSpPr>
        <p:spPr>
          <a:xfrm>
            <a:off x="2160990" y="6346957"/>
            <a:ext cx="2015295" cy="200055"/>
          </a:xfrm>
          <a:prstGeom prst="rect">
            <a:avLst/>
          </a:prstGeom>
          <a:noFill/>
        </p:spPr>
        <p:txBody>
          <a:bodyPr wrap="none" rtlCol="0">
            <a:spAutoFit/>
          </a:bodyPr>
          <a:lstStyle/>
          <a:p>
            <a:r>
              <a:rPr lang="en-US" sz="700" spc="200" dirty="0">
                <a:solidFill>
                  <a:schemeClr val="accent1"/>
                </a:solidFill>
              </a:rPr>
              <a:t>SLIDE LAST UPDATED ON </a:t>
            </a:r>
            <a:r>
              <a:rPr lang="en-US" sz="700" dirty="0">
                <a:solidFill>
                  <a:schemeClr val="bg2">
                    <a:lumMod val="75000"/>
                  </a:schemeClr>
                </a:solidFill>
              </a:rPr>
              <a:t>10/11/23</a:t>
            </a:r>
          </a:p>
        </p:txBody>
      </p:sp>
      <p:sp>
        <p:nvSpPr>
          <p:cNvPr id="5" name="TextBox 4">
            <a:extLst>
              <a:ext uri="{FF2B5EF4-FFF2-40B4-BE49-F238E27FC236}">
                <a16:creationId xmlns:a16="http://schemas.microsoft.com/office/drawing/2014/main" id="{2769155F-0305-765A-DD1A-CA031C6FD565}"/>
              </a:ext>
            </a:extLst>
          </p:cNvPr>
          <p:cNvSpPr txBox="1"/>
          <p:nvPr/>
        </p:nvSpPr>
        <p:spPr>
          <a:xfrm>
            <a:off x="2160990" y="6224624"/>
            <a:ext cx="3137040" cy="200055"/>
          </a:xfrm>
          <a:prstGeom prst="rect">
            <a:avLst/>
          </a:prstGeom>
          <a:noFill/>
        </p:spPr>
        <p:txBody>
          <a:bodyPr wrap="none" rtlCol="0" anchor="b" anchorCtr="0">
            <a:no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The Cook Political Report with Amy Walter.</a:t>
            </a:r>
          </a:p>
        </p:txBody>
      </p:sp>
    </p:spTree>
    <p:extLst>
      <p:ext uri="{BB962C8B-B14F-4D97-AF65-F5344CB8AC3E}">
        <p14:creationId xmlns:p14="http://schemas.microsoft.com/office/powerpoint/2010/main" val="188027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61BE2649-D253-3CC2-D38F-2937F69755C0}"/>
              </a:ext>
            </a:extLst>
          </p:cNvPr>
          <p:cNvGraphicFramePr>
            <a:graphicFrameLocks/>
          </p:cNvGraphicFramePr>
          <p:nvPr/>
        </p:nvGraphicFramePr>
        <p:xfrm>
          <a:off x="3767520" y="1702856"/>
          <a:ext cx="5817600" cy="3153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C6507F-4DAD-8B4E-BA3B-A200658FD216}"/>
              </a:ext>
            </a:extLst>
          </p:cNvPr>
          <p:cNvSpPr>
            <a:spLocks noGrp="1"/>
          </p:cNvSpPr>
          <p:nvPr>
            <p:ph type="title"/>
          </p:nvPr>
        </p:nvSpPr>
        <p:spPr/>
        <p:txBody>
          <a:bodyPr anchor="ctr">
            <a:normAutofit/>
          </a:bodyPr>
          <a:lstStyle/>
          <a:p>
            <a:r>
              <a:rPr lang="en-US" altLang="en-US" sz="3600" dirty="0"/>
              <a:t>Cook Political Report 2024 Senate race ratings</a:t>
            </a:r>
            <a:endParaRPr lang="en-US" sz="3600" dirty="0"/>
          </a:p>
        </p:txBody>
      </p:sp>
      <p:sp>
        <p:nvSpPr>
          <p:cNvPr id="25" name="TextBox 2"/>
          <p:cNvSpPr txBox="1">
            <a:spLocks noChangeArrowheads="1"/>
          </p:cNvSpPr>
          <p:nvPr/>
        </p:nvSpPr>
        <p:spPr bwMode="auto">
          <a:xfrm>
            <a:off x="2310581" y="2699503"/>
            <a:ext cx="1609409" cy="340517"/>
          </a:xfrm>
          <a:prstGeom prst="roundRect">
            <a:avLst/>
          </a:prstGeom>
          <a:solidFill>
            <a:srgbClr val="F47484"/>
          </a:solidFill>
          <a:ln w="9525">
            <a:noFill/>
            <a:miter lim="800000"/>
            <a:headEnd/>
            <a:tailEnd/>
          </a:ln>
        </p:spPr>
        <p:txBody>
          <a:bodyPr wrap="square" anchor="ctr" anchorCtr="0">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defTabSz="457200">
              <a:lnSpc>
                <a:spcPct val="100000"/>
              </a:lnSpc>
              <a:spcBef>
                <a:spcPts val="0"/>
              </a:spcBef>
              <a:spcAft>
                <a:spcPts val="300"/>
              </a:spcAft>
              <a:buNone/>
              <a:defRPr/>
            </a:pPr>
            <a:r>
              <a:rPr lang="en-US" altLang="en-US" sz="1400" b="1" dirty="0">
                <a:solidFill>
                  <a:srgbClr val="000000"/>
                </a:solidFill>
                <a:latin typeface="+mj-lt"/>
              </a:rPr>
              <a:t>Lean Republican</a:t>
            </a:r>
          </a:p>
        </p:txBody>
      </p:sp>
      <p:sp>
        <p:nvSpPr>
          <p:cNvPr id="26" name="TextBox 25"/>
          <p:cNvSpPr txBox="1"/>
          <p:nvPr/>
        </p:nvSpPr>
        <p:spPr>
          <a:xfrm>
            <a:off x="2310581" y="2289608"/>
            <a:ext cx="1609409" cy="340519"/>
          </a:xfrm>
          <a:prstGeom prst="roundRect">
            <a:avLst/>
          </a:prstGeom>
          <a:solidFill>
            <a:srgbClr val="EC3C4C"/>
          </a:solidFill>
          <a:ln>
            <a:noFill/>
          </a:ln>
        </p:spPr>
        <p:txBody>
          <a:bodyPr wrap="square" rtlCol="0" anchor="ctr" anchorCtr="0">
            <a:spAutoFit/>
          </a:bodyPr>
          <a:lstStyle/>
          <a:p>
            <a:pPr algn="ctr" defTabSz="457200">
              <a:defRPr/>
            </a:pPr>
            <a:r>
              <a:rPr lang="en-US" sz="1400" b="1" dirty="0">
                <a:solidFill>
                  <a:srgbClr val="000000"/>
                </a:solidFill>
                <a:latin typeface="+mj-lt"/>
              </a:rPr>
              <a:t>Likely Republican</a:t>
            </a:r>
          </a:p>
        </p:txBody>
      </p:sp>
      <p:sp>
        <p:nvSpPr>
          <p:cNvPr id="27" name="TextBox 2"/>
          <p:cNvSpPr txBox="1">
            <a:spLocks noChangeArrowheads="1"/>
          </p:cNvSpPr>
          <p:nvPr/>
        </p:nvSpPr>
        <p:spPr bwMode="auto">
          <a:xfrm>
            <a:off x="2310581" y="3097588"/>
            <a:ext cx="1609409" cy="340519"/>
          </a:xfrm>
          <a:prstGeom prst="roundRect">
            <a:avLst/>
          </a:prstGeom>
          <a:solidFill>
            <a:srgbClr val="ACACAC"/>
          </a:solidFill>
          <a:ln w="9525">
            <a:noFill/>
            <a:miter lim="800000"/>
            <a:headEnd/>
            <a:tailEnd/>
          </a:ln>
        </p:spPr>
        <p:txBody>
          <a:bodyPr wrap="square" anchor="ctr" anchorCtr="0">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defTabSz="285750">
              <a:lnSpc>
                <a:spcPct val="100000"/>
              </a:lnSpc>
              <a:spcBef>
                <a:spcPts val="0"/>
              </a:spcBef>
              <a:spcAft>
                <a:spcPts val="300"/>
              </a:spcAft>
              <a:buNone/>
              <a:defRPr/>
            </a:pPr>
            <a:r>
              <a:rPr lang="en-US" altLang="en-US" sz="1400" b="1" dirty="0">
                <a:solidFill>
                  <a:srgbClr val="000000"/>
                </a:solidFill>
                <a:latin typeface="+mj-lt"/>
              </a:rPr>
              <a:t>Toss Up</a:t>
            </a:r>
          </a:p>
        </p:txBody>
      </p:sp>
      <p:sp>
        <p:nvSpPr>
          <p:cNvPr id="28" name="TextBox 27"/>
          <p:cNvSpPr txBox="1">
            <a:spLocks noChangeArrowheads="1"/>
          </p:cNvSpPr>
          <p:nvPr/>
        </p:nvSpPr>
        <p:spPr bwMode="auto">
          <a:xfrm>
            <a:off x="2310581" y="3528807"/>
            <a:ext cx="1609409" cy="340519"/>
          </a:xfrm>
          <a:prstGeom prst="roundRect">
            <a:avLst/>
          </a:prstGeom>
          <a:solidFill>
            <a:srgbClr val="74A4D4"/>
          </a:solidFill>
          <a:ln w="9525">
            <a:noFill/>
            <a:miter lim="800000"/>
            <a:headEnd/>
            <a:tailEnd/>
          </a:ln>
        </p:spPr>
        <p:txBody>
          <a:bodyPr wrap="square" anchor="ctr" anchorCtr="0">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defTabSz="457200">
              <a:lnSpc>
                <a:spcPct val="100000"/>
              </a:lnSpc>
              <a:spcBef>
                <a:spcPts val="0"/>
              </a:spcBef>
              <a:spcAft>
                <a:spcPts val="300"/>
              </a:spcAft>
              <a:buNone/>
              <a:defRPr/>
            </a:pPr>
            <a:r>
              <a:rPr lang="en-US" altLang="en-US" sz="1400" b="1" dirty="0">
                <a:solidFill>
                  <a:srgbClr val="000000"/>
                </a:solidFill>
                <a:latin typeface="+mj-lt"/>
              </a:rPr>
              <a:t>Lean Democrat</a:t>
            </a:r>
          </a:p>
        </p:txBody>
      </p:sp>
      <p:sp>
        <p:nvSpPr>
          <p:cNvPr id="29" name="TextBox 2"/>
          <p:cNvSpPr txBox="1">
            <a:spLocks noChangeArrowheads="1"/>
          </p:cNvSpPr>
          <p:nvPr/>
        </p:nvSpPr>
        <p:spPr bwMode="auto">
          <a:xfrm>
            <a:off x="2310581" y="3963877"/>
            <a:ext cx="1609409" cy="340519"/>
          </a:xfrm>
          <a:prstGeom prst="roundRect">
            <a:avLst/>
          </a:prstGeom>
          <a:solidFill>
            <a:srgbClr val="347CBC"/>
          </a:solidFill>
          <a:ln w="9525">
            <a:noFill/>
            <a:miter lim="800000"/>
            <a:headEnd/>
            <a:tailEnd/>
          </a:ln>
        </p:spPr>
        <p:txBody>
          <a:bodyPr wrap="square" anchor="ctr" anchorCtr="0">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gn="ctr" defTabSz="457200">
              <a:lnSpc>
                <a:spcPct val="100000"/>
              </a:lnSpc>
              <a:spcBef>
                <a:spcPts val="0"/>
              </a:spcBef>
              <a:spcAft>
                <a:spcPts val="300"/>
              </a:spcAft>
              <a:buNone/>
              <a:defRPr/>
            </a:pPr>
            <a:r>
              <a:rPr lang="en-US" altLang="en-US" sz="1400" b="1" dirty="0">
                <a:solidFill>
                  <a:srgbClr val="000000"/>
                </a:solidFill>
                <a:latin typeface="+mj-lt"/>
              </a:rPr>
              <a:t>Likely Democrat</a:t>
            </a:r>
          </a:p>
        </p:txBody>
      </p:sp>
      <p:sp>
        <p:nvSpPr>
          <p:cNvPr id="30" name="TextBox 29"/>
          <p:cNvSpPr txBox="1"/>
          <p:nvPr/>
        </p:nvSpPr>
        <p:spPr>
          <a:xfrm>
            <a:off x="2310581" y="1879713"/>
            <a:ext cx="1609409" cy="340517"/>
          </a:xfrm>
          <a:prstGeom prst="roundRect">
            <a:avLst/>
          </a:prstGeom>
          <a:solidFill>
            <a:srgbClr val="BC2C3C"/>
          </a:solidFill>
          <a:ln>
            <a:noFill/>
          </a:ln>
        </p:spPr>
        <p:txBody>
          <a:bodyPr wrap="square" rtlCol="0" anchor="ctr" anchorCtr="0">
            <a:spAutoFit/>
          </a:bodyPr>
          <a:lstStyle/>
          <a:p>
            <a:pPr algn="ctr" defTabSz="457200">
              <a:defRPr/>
            </a:pPr>
            <a:r>
              <a:rPr lang="en-US" sz="1400" b="1" dirty="0">
                <a:solidFill>
                  <a:schemeClr val="bg1"/>
                </a:solidFill>
                <a:latin typeface="+mj-lt"/>
              </a:rPr>
              <a:t>Solid Republican</a:t>
            </a:r>
          </a:p>
        </p:txBody>
      </p:sp>
      <p:sp>
        <p:nvSpPr>
          <p:cNvPr id="31" name="TextBox 30"/>
          <p:cNvSpPr txBox="1"/>
          <p:nvPr/>
        </p:nvSpPr>
        <p:spPr>
          <a:xfrm>
            <a:off x="2310581" y="4339085"/>
            <a:ext cx="1609409" cy="340519"/>
          </a:xfrm>
          <a:prstGeom prst="roundRect">
            <a:avLst/>
          </a:prstGeom>
          <a:solidFill>
            <a:srgbClr val="245C94"/>
          </a:solidFill>
          <a:ln>
            <a:noFill/>
          </a:ln>
        </p:spPr>
        <p:txBody>
          <a:bodyPr wrap="square" rtlCol="0" anchor="ctr" anchorCtr="0">
            <a:spAutoFit/>
          </a:bodyPr>
          <a:lstStyle/>
          <a:p>
            <a:pPr algn="ctr" defTabSz="457200">
              <a:defRPr/>
            </a:pPr>
            <a:r>
              <a:rPr lang="en-US" sz="1400" b="1" dirty="0">
                <a:solidFill>
                  <a:schemeClr val="bg1"/>
                </a:solidFill>
                <a:latin typeface="+mj-lt"/>
              </a:rPr>
              <a:t>Solid Democrat</a:t>
            </a:r>
          </a:p>
        </p:txBody>
      </p:sp>
      <p:sp>
        <p:nvSpPr>
          <p:cNvPr id="23" name="Rounded Rectangle 74">
            <a:extLst>
              <a:ext uri="{FF2B5EF4-FFF2-40B4-BE49-F238E27FC236}">
                <a16:creationId xmlns:a16="http://schemas.microsoft.com/office/drawing/2014/main" id="{1392C1D1-1433-4FE3-92D5-31212A9F75E8}"/>
              </a:ext>
            </a:extLst>
          </p:cNvPr>
          <p:cNvSpPr/>
          <p:nvPr/>
        </p:nvSpPr>
        <p:spPr>
          <a:xfrm>
            <a:off x="9290896" y="1128959"/>
            <a:ext cx="2503591" cy="475059"/>
          </a:xfrm>
          <a:prstGeom prst="roundRect">
            <a:avLst>
              <a:gd name="adj" fmla="val 4923"/>
            </a:avLst>
          </a:prstGeom>
          <a:solidFill>
            <a:schemeClr val="bg1"/>
          </a:solidFill>
          <a:ln>
            <a:solidFill>
              <a:schemeClr val="bg2"/>
            </a:solidFill>
          </a:ln>
        </p:spPr>
        <p:style>
          <a:lnRef idx="2">
            <a:schemeClr val="dk1"/>
          </a:lnRef>
          <a:fillRef idx="1">
            <a:schemeClr val="lt1"/>
          </a:fillRef>
          <a:effectRef idx="0">
            <a:schemeClr val="dk1"/>
          </a:effectRef>
          <a:fontRef idx="minor">
            <a:schemeClr val="dk1"/>
          </a:fontRef>
        </p:style>
        <p:txBody>
          <a:bodyPr wrap="square" lIns="64008" rIns="64008" rtlCol="0" anchor="t">
            <a:spAutoFit/>
          </a:bodyPr>
          <a:lstStyle/>
          <a:p>
            <a:pPr>
              <a:spcAft>
                <a:spcPts val="600"/>
              </a:spcAft>
            </a:pPr>
            <a:r>
              <a:rPr lang="en-US" sz="600" cap="all" spc="200" dirty="0">
                <a:solidFill>
                  <a:srgbClr val="1A4580"/>
                </a:solidFill>
              </a:rPr>
              <a:t>2024 SENATE RACES IN-DEPTH</a:t>
            </a:r>
            <a:endParaRPr lang="en-US" sz="650" cap="all" spc="200" dirty="0">
              <a:solidFill>
                <a:srgbClr val="1A4580"/>
              </a:solidFill>
            </a:endParaRPr>
          </a:p>
          <a:p>
            <a:pPr>
              <a:spcAft>
                <a:spcPts val="600"/>
              </a:spcAft>
            </a:pPr>
            <a:r>
              <a:rPr lang="en-US" sz="650" dirty="0"/>
              <a:t>For more insight on the 2024 Senate races, visit </a:t>
            </a:r>
            <a:r>
              <a:rPr lang="en-US" sz="650" i="1" dirty="0">
                <a:solidFill>
                  <a:srgbClr val="1A4580"/>
                </a:solidFill>
                <a:hlinkClick r:id="rId4">
                  <a:extLst>
                    <a:ext uri="{A12FA001-AC4F-418D-AE19-62706E023703}">
                      <ahyp:hlinkClr xmlns:ahyp="http://schemas.microsoft.com/office/drawing/2018/hyperlinkcolor" val="tx"/>
                    </a:ext>
                  </a:extLst>
                </a:hlinkClick>
              </a:rPr>
              <a:t>The Cook Political Report with Amy Walter</a:t>
            </a:r>
            <a:r>
              <a:rPr lang="en-US" sz="650" dirty="0"/>
              <a:t>. </a:t>
            </a:r>
          </a:p>
        </p:txBody>
      </p:sp>
      <p:sp>
        <p:nvSpPr>
          <p:cNvPr id="14" name="TextBox 2">
            <a:extLst>
              <a:ext uri="{FF2B5EF4-FFF2-40B4-BE49-F238E27FC236}">
                <a16:creationId xmlns:a16="http://schemas.microsoft.com/office/drawing/2014/main" id="{FDD7CC7B-7C91-43C1-9E70-DD755425EC3B}"/>
              </a:ext>
            </a:extLst>
          </p:cNvPr>
          <p:cNvSpPr txBox="1">
            <a:spLocks noChangeArrowheads="1"/>
          </p:cNvSpPr>
          <p:nvPr/>
        </p:nvSpPr>
        <p:spPr bwMode="auto">
          <a:xfrm>
            <a:off x="2489202" y="1398801"/>
            <a:ext cx="7221327" cy="376476"/>
          </a:xfrm>
          <a:prstGeom prst="roundRect">
            <a:avLst>
              <a:gd name="adj" fmla="val 4200"/>
            </a:avLst>
          </a:prstGeom>
          <a:noFill/>
          <a:ln>
            <a:noFill/>
          </a:ln>
        </p:spPr>
        <p:txBody>
          <a:bodyPr wrap="square" lIns="91440" tIns="91440" rIns="91440" bIns="91440" anchor="t" anchorCtr="0">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spcAft>
                <a:spcPts val="200"/>
              </a:spcAft>
              <a:buNone/>
              <a:defRPr/>
            </a:pPr>
            <a:r>
              <a:rPr lang="en-US" sz="1100" dirty="0">
                <a:solidFill>
                  <a:srgbClr val="1D1C1D"/>
                </a:solidFill>
                <a:latin typeface="+mn-lt"/>
              </a:rPr>
              <a:t>As of November 9, 2023, ratings have been released for all Senate seats up for election in 2024 </a:t>
            </a:r>
            <a:endParaRPr lang="en-US" altLang="en-US" sz="1100" dirty="0">
              <a:latin typeface="+mn-lt"/>
              <a:cs typeface="Arial" panose="020B0604020202020204" pitchFamily="34" charset="0"/>
            </a:endParaRPr>
          </a:p>
        </p:txBody>
      </p:sp>
      <p:sp>
        <p:nvSpPr>
          <p:cNvPr id="4" name="TextBox 3">
            <a:extLst>
              <a:ext uri="{FF2B5EF4-FFF2-40B4-BE49-F238E27FC236}">
                <a16:creationId xmlns:a16="http://schemas.microsoft.com/office/drawing/2014/main" id="{B4A10035-B626-546C-08EF-BC163FBC7ACE}"/>
              </a:ext>
            </a:extLst>
          </p:cNvPr>
          <p:cNvSpPr txBox="1"/>
          <p:nvPr/>
        </p:nvSpPr>
        <p:spPr>
          <a:xfrm>
            <a:off x="2160990" y="6346957"/>
            <a:ext cx="2015295" cy="200055"/>
          </a:xfrm>
          <a:prstGeom prst="rect">
            <a:avLst/>
          </a:prstGeom>
          <a:noFill/>
        </p:spPr>
        <p:txBody>
          <a:bodyPr wrap="none" rtlCol="0">
            <a:spAutoFit/>
          </a:bodyPr>
          <a:lstStyle/>
          <a:p>
            <a:r>
              <a:rPr lang="en-US" sz="700" spc="200" dirty="0">
                <a:solidFill>
                  <a:schemeClr val="accent1"/>
                </a:solidFill>
              </a:rPr>
              <a:t>SLIDE LAST UPDATED ON </a:t>
            </a:r>
            <a:r>
              <a:rPr lang="en-US" sz="700" dirty="0">
                <a:solidFill>
                  <a:schemeClr val="bg2">
                    <a:lumMod val="75000"/>
                  </a:schemeClr>
                </a:solidFill>
              </a:rPr>
              <a:t>11/20/23</a:t>
            </a:r>
          </a:p>
        </p:txBody>
      </p:sp>
      <p:sp>
        <p:nvSpPr>
          <p:cNvPr id="5" name="TextBox 4">
            <a:extLst>
              <a:ext uri="{FF2B5EF4-FFF2-40B4-BE49-F238E27FC236}">
                <a16:creationId xmlns:a16="http://schemas.microsoft.com/office/drawing/2014/main" id="{2769155F-0305-765A-DD1A-CA031C6FD565}"/>
              </a:ext>
            </a:extLst>
          </p:cNvPr>
          <p:cNvSpPr txBox="1"/>
          <p:nvPr/>
        </p:nvSpPr>
        <p:spPr>
          <a:xfrm>
            <a:off x="2160990" y="6224624"/>
            <a:ext cx="3137040" cy="200055"/>
          </a:xfrm>
          <a:prstGeom prst="rect">
            <a:avLst/>
          </a:prstGeom>
          <a:noFill/>
        </p:spPr>
        <p:txBody>
          <a:bodyPr wrap="none" rtlCol="0" anchor="b" anchorCtr="0">
            <a:no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The Cook Political Report with Amy Walter.</a:t>
            </a:r>
          </a:p>
        </p:txBody>
      </p:sp>
      <p:graphicFrame>
        <p:nvGraphicFramePr>
          <p:cNvPr id="3" name="Google Shape;88;p2">
            <a:extLst>
              <a:ext uri="{FF2B5EF4-FFF2-40B4-BE49-F238E27FC236}">
                <a16:creationId xmlns:a16="http://schemas.microsoft.com/office/drawing/2014/main" id="{C8458540-29BB-FB15-D9FC-4C9A5DC66958}"/>
              </a:ext>
            </a:extLst>
          </p:cNvPr>
          <p:cNvGraphicFramePr/>
          <p:nvPr/>
        </p:nvGraphicFramePr>
        <p:xfrm>
          <a:off x="2607689" y="4805987"/>
          <a:ext cx="7095111" cy="1568344"/>
        </p:xfrm>
        <a:graphic>
          <a:graphicData uri="http://schemas.openxmlformats.org/drawingml/2006/chart">
            <c:chart xmlns:c="http://schemas.openxmlformats.org/drawingml/2006/chart" xmlns:r="http://schemas.openxmlformats.org/officeDocument/2006/relationships" r:id="rId5"/>
          </a:graphicData>
        </a:graphic>
      </p:graphicFrame>
      <p:sp>
        <p:nvSpPr>
          <p:cNvPr id="6" name="Google Shape;89;p2">
            <a:extLst>
              <a:ext uri="{FF2B5EF4-FFF2-40B4-BE49-F238E27FC236}">
                <a16:creationId xmlns:a16="http://schemas.microsoft.com/office/drawing/2014/main" id="{67951FF5-1DA6-0B37-E188-25834AD41735}"/>
              </a:ext>
            </a:extLst>
          </p:cNvPr>
          <p:cNvSpPr txBox="1"/>
          <p:nvPr/>
        </p:nvSpPr>
        <p:spPr>
          <a:xfrm>
            <a:off x="2849794" y="5271671"/>
            <a:ext cx="1312302" cy="646290"/>
          </a:xfrm>
          <a:prstGeom prst="rect">
            <a:avLst/>
          </a:prstGeom>
          <a:noFill/>
          <a:ln>
            <a:noFill/>
          </a:ln>
        </p:spPr>
        <p:txBody>
          <a:bodyPr spcFirstLastPara="1" wrap="square" lIns="91425" tIns="45700" rIns="91425" bIns="45700" anchor="ctr" anchorCtr="0">
            <a:spAutoFit/>
          </a:bodyPr>
          <a:lstStyle/>
          <a:p>
            <a:pPr algn="ctr">
              <a:buClr>
                <a:schemeClr val="lt1"/>
              </a:buClr>
              <a:buSzPts val="800"/>
            </a:pPr>
            <a:r>
              <a:rPr lang="en-US" sz="1200" b="1" dirty="0">
                <a:solidFill>
                  <a:schemeClr val="lt1"/>
                </a:solidFill>
                <a:ea typeface="Arial"/>
                <a:cs typeface="Arial"/>
                <a:sym typeface="Arial"/>
              </a:rPr>
              <a:t>Dem seats not up for reelection (28)</a:t>
            </a:r>
            <a:endParaRPr sz="1200" b="1" dirty="0"/>
          </a:p>
        </p:txBody>
      </p:sp>
      <p:sp>
        <p:nvSpPr>
          <p:cNvPr id="8" name="Google Shape;91;p2">
            <a:extLst>
              <a:ext uri="{FF2B5EF4-FFF2-40B4-BE49-F238E27FC236}">
                <a16:creationId xmlns:a16="http://schemas.microsoft.com/office/drawing/2014/main" id="{526A94D2-6EFC-7433-947C-120FC85AE402}"/>
              </a:ext>
            </a:extLst>
          </p:cNvPr>
          <p:cNvSpPr txBox="1"/>
          <p:nvPr/>
        </p:nvSpPr>
        <p:spPr>
          <a:xfrm>
            <a:off x="6071879" y="5271671"/>
            <a:ext cx="1064986" cy="646290"/>
          </a:xfrm>
          <a:prstGeom prst="rect">
            <a:avLst/>
          </a:prstGeom>
          <a:noFill/>
          <a:ln>
            <a:noFill/>
          </a:ln>
        </p:spPr>
        <p:txBody>
          <a:bodyPr spcFirstLastPara="1" wrap="square" lIns="91425" tIns="45700" rIns="91425" bIns="45700" anchor="ctr" anchorCtr="0">
            <a:spAutoFit/>
          </a:bodyPr>
          <a:lstStyle/>
          <a:p>
            <a:pPr algn="ctr">
              <a:buClr>
                <a:schemeClr val="lt1"/>
              </a:buClr>
              <a:buSzPts val="800"/>
            </a:pPr>
            <a:r>
              <a:rPr lang="en-US" sz="1200" b="1" dirty="0">
                <a:solidFill>
                  <a:schemeClr val="lt1"/>
                </a:solidFill>
                <a:ea typeface="Arial"/>
                <a:cs typeface="Arial"/>
                <a:sym typeface="Arial"/>
              </a:rPr>
              <a:t>GOP-held seats up for election (11)</a:t>
            </a:r>
            <a:endParaRPr sz="1200" b="1" dirty="0"/>
          </a:p>
        </p:txBody>
      </p:sp>
      <p:sp>
        <p:nvSpPr>
          <p:cNvPr id="9" name="Google Shape;92;p2">
            <a:extLst>
              <a:ext uri="{FF2B5EF4-FFF2-40B4-BE49-F238E27FC236}">
                <a16:creationId xmlns:a16="http://schemas.microsoft.com/office/drawing/2014/main" id="{DF0E3B27-7BF8-3F84-765E-DF89821C2674}"/>
              </a:ext>
            </a:extLst>
          </p:cNvPr>
          <p:cNvSpPr txBox="1"/>
          <p:nvPr/>
        </p:nvSpPr>
        <p:spPr>
          <a:xfrm>
            <a:off x="4888406" y="5271671"/>
            <a:ext cx="1064986" cy="646290"/>
          </a:xfrm>
          <a:prstGeom prst="rect">
            <a:avLst/>
          </a:prstGeom>
          <a:noFill/>
          <a:ln>
            <a:noFill/>
          </a:ln>
        </p:spPr>
        <p:txBody>
          <a:bodyPr spcFirstLastPara="1" wrap="square" lIns="91425" tIns="45700" rIns="91425" bIns="45700" anchor="ctr" anchorCtr="0">
            <a:spAutoFit/>
          </a:bodyPr>
          <a:lstStyle/>
          <a:p>
            <a:pPr algn="ctr">
              <a:buClr>
                <a:schemeClr val="lt1"/>
              </a:buClr>
              <a:buSzPts val="800"/>
            </a:pPr>
            <a:r>
              <a:rPr lang="en-US" sz="1200" b="1" dirty="0">
                <a:solidFill>
                  <a:schemeClr val="lt1"/>
                </a:solidFill>
                <a:ea typeface="Arial"/>
                <a:cs typeface="Arial"/>
                <a:sym typeface="Arial"/>
              </a:rPr>
              <a:t>Dem-held seats up for election (23)</a:t>
            </a:r>
            <a:endParaRPr sz="1200" b="1" dirty="0"/>
          </a:p>
        </p:txBody>
      </p:sp>
      <p:sp>
        <p:nvSpPr>
          <p:cNvPr id="10" name="Google Shape;93;p2">
            <a:extLst>
              <a:ext uri="{FF2B5EF4-FFF2-40B4-BE49-F238E27FC236}">
                <a16:creationId xmlns:a16="http://schemas.microsoft.com/office/drawing/2014/main" id="{4DB5BF04-C8E4-40E4-2F47-2FB0C6651DC6}"/>
              </a:ext>
            </a:extLst>
          </p:cNvPr>
          <p:cNvSpPr txBox="1"/>
          <p:nvPr/>
        </p:nvSpPr>
        <p:spPr>
          <a:xfrm>
            <a:off x="7652263" y="5359347"/>
            <a:ext cx="1402767" cy="461624"/>
          </a:xfrm>
          <a:prstGeom prst="rect">
            <a:avLst/>
          </a:prstGeom>
          <a:noFill/>
          <a:ln>
            <a:noFill/>
          </a:ln>
        </p:spPr>
        <p:txBody>
          <a:bodyPr spcFirstLastPara="1" wrap="square" lIns="91425" tIns="45700" rIns="91425" bIns="45700" anchor="ctr" anchorCtr="0">
            <a:spAutoFit/>
          </a:bodyPr>
          <a:lstStyle/>
          <a:p>
            <a:pPr algn="ctr">
              <a:buClr>
                <a:schemeClr val="lt1"/>
              </a:buClr>
              <a:buSzPts val="800"/>
            </a:pPr>
            <a:r>
              <a:rPr lang="en-US" sz="1200" b="1" dirty="0">
                <a:solidFill>
                  <a:schemeClr val="lt1"/>
                </a:solidFill>
                <a:ea typeface="Arial"/>
                <a:cs typeface="Arial"/>
                <a:sym typeface="Arial"/>
              </a:rPr>
              <a:t>GOP seats not up for reelection (38)</a:t>
            </a:r>
            <a:endParaRPr sz="1200" b="1" dirty="0"/>
          </a:p>
        </p:txBody>
      </p:sp>
      <p:cxnSp>
        <p:nvCxnSpPr>
          <p:cNvPr id="11" name="Google Shape;94;p2">
            <a:extLst>
              <a:ext uri="{FF2B5EF4-FFF2-40B4-BE49-F238E27FC236}">
                <a16:creationId xmlns:a16="http://schemas.microsoft.com/office/drawing/2014/main" id="{1D076288-E344-4CF7-DAD7-5FE2EA1414BE}"/>
              </a:ext>
            </a:extLst>
          </p:cNvPr>
          <p:cNvCxnSpPr>
            <a:cxnSpLocks/>
          </p:cNvCxnSpPr>
          <p:nvPr/>
        </p:nvCxnSpPr>
        <p:spPr>
          <a:xfrm flipH="1">
            <a:off x="6070600" y="5161494"/>
            <a:ext cx="1" cy="731520"/>
          </a:xfrm>
          <a:prstGeom prst="straightConnector1">
            <a:avLst/>
          </a:prstGeom>
          <a:noFill/>
          <a:ln w="19050" cap="flat" cmpd="sng">
            <a:solidFill>
              <a:schemeClr val="tx1"/>
            </a:solidFill>
            <a:prstDash val="sysDash"/>
            <a:miter lim="800000"/>
            <a:headEnd type="none" w="sm" len="sm"/>
            <a:tailEnd type="none" w="sm" len="sm"/>
          </a:ln>
        </p:spPr>
      </p:cxnSp>
      <p:sp>
        <p:nvSpPr>
          <p:cNvPr id="12" name="Google Shape;95;p2">
            <a:extLst>
              <a:ext uri="{FF2B5EF4-FFF2-40B4-BE49-F238E27FC236}">
                <a16:creationId xmlns:a16="http://schemas.microsoft.com/office/drawing/2014/main" id="{AE6F16B5-7E34-B9AB-7DDB-BC8C15C29483}"/>
              </a:ext>
            </a:extLst>
          </p:cNvPr>
          <p:cNvSpPr txBox="1"/>
          <p:nvPr/>
        </p:nvSpPr>
        <p:spPr>
          <a:xfrm>
            <a:off x="5912332" y="4914455"/>
            <a:ext cx="1384080" cy="400332"/>
          </a:xfrm>
          <a:prstGeom prst="rect">
            <a:avLst/>
          </a:prstGeom>
          <a:noFill/>
          <a:ln>
            <a:noFill/>
          </a:ln>
        </p:spPr>
        <p:txBody>
          <a:bodyPr spcFirstLastPara="1" wrap="square" lIns="91425" tIns="45700" rIns="91425" bIns="45700" anchor="t" anchorCtr="0">
            <a:noAutofit/>
          </a:bodyPr>
          <a:lstStyle/>
          <a:p>
            <a:pPr algn="ctr">
              <a:buClr>
                <a:srgbClr val="3F3F3F"/>
              </a:buClr>
              <a:buSzPts val="900"/>
            </a:pPr>
            <a:r>
              <a:rPr lang="en-US" sz="900" i="1" dirty="0">
                <a:solidFill>
                  <a:srgbClr val="3F3F3F"/>
                </a:solidFill>
                <a:ea typeface="Arial"/>
                <a:cs typeface="Arial"/>
                <a:sym typeface="Arial"/>
              </a:rPr>
              <a:t>Senate majority gained beyond 50 seats</a:t>
            </a:r>
            <a:endParaRPr dirty="0"/>
          </a:p>
        </p:txBody>
      </p:sp>
      <p:sp>
        <p:nvSpPr>
          <p:cNvPr id="13" name="Rounded Rectangle 57">
            <a:extLst>
              <a:ext uri="{FF2B5EF4-FFF2-40B4-BE49-F238E27FC236}">
                <a16:creationId xmlns:a16="http://schemas.microsoft.com/office/drawing/2014/main" id="{E49AF736-A233-3BDF-2FFF-490087109888}"/>
              </a:ext>
            </a:extLst>
          </p:cNvPr>
          <p:cNvSpPr/>
          <p:nvPr/>
        </p:nvSpPr>
        <p:spPr>
          <a:xfrm>
            <a:off x="2481472" y="4856456"/>
            <a:ext cx="7339814" cy="1245834"/>
          </a:xfrm>
          <a:prstGeom prst="roundRect">
            <a:avLst>
              <a:gd name="adj" fmla="val 2011"/>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t"/>
          <a:lstStyle/>
          <a:p>
            <a:pPr defTabSz="457200">
              <a:spcBef>
                <a:spcPct val="0"/>
              </a:spcBef>
              <a:spcAft>
                <a:spcPts val="300"/>
              </a:spcAft>
              <a:defRPr/>
            </a:pPr>
            <a:r>
              <a:rPr lang="en-US" altLang="en-US" sz="1200" b="1" dirty="0">
                <a:solidFill>
                  <a:schemeClr val="tx1"/>
                </a:solidFill>
                <a:cs typeface="Arial" panose="020B0604020202020204" pitchFamily="34" charset="0"/>
              </a:rPr>
              <a:t>Senate seats</a:t>
            </a:r>
          </a:p>
        </p:txBody>
      </p:sp>
    </p:spTree>
    <p:extLst>
      <p:ext uri="{BB962C8B-B14F-4D97-AF65-F5344CB8AC3E}">
        <p14:creationId xmlns:p14="http://schemas.microsoft.com/office/powerpoint/2010/main" val="2852953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5DD7B51-93D2-E6E4-1714-A49578CC7D2A}"/>
              </a:ext>
            </a:extLst>
          </p:cNvPr>
          <p:cNvSpPr>
            <a:spLocks noGrp="1"/>
          </p:cNvSpPr>
          <p:nvPr>
            <p:ph type="sldNum" sz="quarter" idx="4"/>
          </p:nvPr>
        </p:nvSpPr>
        <p:spPr/>
        <p:txBody>
          <a:bodyPr/>
          <a:lstStyle/>
          <a:p>
            <a:r>
              <a:rPr lang="en-US"/>
              <a:t>| Pg. </a:t>
            </a:r>
            <a:fld id="{818D94B4-8502-5D40-8A2F-77E12E792061}" type="slidenum">
              <a:rPr lang="en-US" smtClean="0"/>
              <a:pPr/>
              <a:t>15</a:t>
            </a:fld>
            <a:endParaRPr lang="en-US" dirty="0"/>
          </a:p>
        </p:txBody>
      </p:sp>
      <p:sp>
        <p:nvSpPr>
          <p:cNvPr id="4" name="Title 1">
            <a:extLst>
              <a:ext uri="{FF2B5EF4-FFF2-40B4-BE49-F238E27FC236}">
                <a16:creationId xmlns:a16="http://schemas.microsoft.com/office/drawing/2014/main" id="{F3BC392D-2E5D-ABD4-7CE4-B3BB0CEE2C2F}"/>
              </a:ext>
            </a:extLst>
          </p:cNvPr>
          <p:cNvSpPr>
            <a:spLocks noGrp="1"/>
          </p:cNvSpPr>
          <p:nvPr>
            <p:ph type="title"/>
          </p:nvPr>
        </p:nvSpPr>
        <p:spPr>
          <a:xfrm>
            <a:off x="4105326" y="1166607"/>
            <a:ext cx="3981347" cy="1051560"/>
          </a:xfrm>
        </p:spPr>
        <p:txBody>
          <a:bodyPr/>
          <a:lstStyle/>
          <a:p>
            <a:pPr algn="ctr"/>
            <a:r>
              <a:rPr lang="en-US" dirty="0">
                <a:solidFill>
                  <a:schemeClr val="tx1"/>
                </a:solidFill>
              </a:rPr>
              <a:t>Thank You!</a:t>
            </a:r>
          </a:p>
        </p:txBody>
      </p:sp>
      <p:sp>
        <p:nvSpPr>
          <p:cNvPr id="7" name="Content Placeholder 6">
            <a:extLst>
              <a:ext uri="{FF2B5EF4-FFF2-40B4-BE49-F238E27FC236}">
                <a16:creationId xmlns:a16="http://schemas.microsoft.com/office/drawing/2014/main" id="{7698F2A9-6131-3C6E-45BF-48A407B91524}"/>
              </a:ext>
            </a:extLst>
          </p:cNvPr>
          <p:cNvSpPr>
            <a:spLocks noGrp="1"/>
          </p:cNvSpPr>
          <p:nvPr>
            <p:ph idx="1"/>
          </p:nvPr>
        </p:nvSpPr>
        <p:spPr/>
        <p:txBody>
          <a:bodyPr>
            <a:normAutofit/>
          </a:bodyPr>
          <a:lstStyle/>
          <a:p>
            <a:pPr marL="0" indent="0" algn="r">
              <a:buNone/>
            </a:pPr>
            <a:endParaRPr lang="en-US" sz="2000" dirty="0">
              <a:latin typeface="+mn-lt"/>
            </a:endParaRPr>
          </a:p>
          <a:p>
            <a:pPr marL="0" indent="0" algn="r">
              <a:buNone/>
            </a:pPr>
            <a:endParaRPr lang="en-US" sz="2000" dirty="0">
              <a:latin typeface="+mn-lt"/>
            </a:endParaRPr>
          </a:p>
          <a:p>
            <a:pPr marL="0" indent="0" algn="ctr">
              <a:buNone/>
            </a:pPr>
            <a:r>
              <a:rPr lang="en-US" sz="2000" dirty="0">
                <a:latin typeface="+mn-lt"/>
              </a:rPr>
              <a:t>Ian Lyle</a:t>
            </a:r>
          </a:p>
          <a:p>
            <a:pPr marL="0" indent="0" algn="ctr">
              <a:buNone/>
            </a:pPr>
            <a:r>
              <a:rPr lang="en-US" sz="2000" dirty="0">
                <a:latin typeface="+mn-lt"/>
              </a:rPr>
              <a:t>ian.lyle@nreca.coop</a:t>
            </a:r>
          </a:p>
          <a:p>
            <a:pPr marL="0" indent="0" algn="ctr">
              <a:buNone/>
            </a:pPr>
            <a:r>
              <a:rPr lang="en-US" sz="2000" dirty="0">
                <a:latin typeface="+mn-lt"/>
              </a:rPr>
              <a:t>571-369-7904</a:t>
            </a:r>
          </a:p>
          <a:p>
            <a:pPr marL="0" indent="0">
              <a:buNone/>
            </a:pPr>
            <a:endParaRPr lang="en-US" dirty="0"/>
          </a:p>
        </p:txBody>
      </p:sp>
    </p:spTree>
    <p:extLst>
      <p:ext uri="{BB962C8B-B14F-4D97-AF65-F5344CB8AC3E}">
        <p14:creationId xmlns:p14="http://schemas.microsoft.com/office/powerpoint/2010/main" val="2118195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2D76-E9C5-90C4-985C-164BDA0A1489}"/>
              </a:ext>
            </a:extLst>
          </p:cNvPr>
          <p:cNvSpPr>
            <a:spLocks noGrp="1"/>
          </p:cNvSpPr>
          <p:nvPr>
            <p:ph type="title"/>
          </p:nvPr>
        </p:nvSpPr>
        <p:spPr/>
        <p:txBody>
          <a:bodyPr>
            <a:normAutofit fontScale="90000"/>
          </a:bodyPr>
          <a:lstStyle/>
          <a:p>
            <a:r>
              <a:rPr lang="en-US" dirty="0"/>
              <a:t>NRECA Update Mid-West Electric Consumers Association	</a:t>
            </a:r>
          </a:p>
        </p:txBody>
      </p:sp>
      <p:sp>
        <p:nvSpPr>
          <p:cNvPr id="3" name="Content Placeholder 2">
            <a:extLst>
              <a:ext uri="{FF2B5EF4-FFF2-40B4-BE49-F238E27FC236}">
                <a16:creationId xmlns:a16="http://schemas.microsoft.com/office/drawing/2014/main" id="{54C21223-86A6-184D-724F-A8862658A6E8}"/>
              </a:ext>
            </a:extLst>
          </p:cNvPr>
          <p:cNvSpPr>
            <a:spLocks noGrp="1"/>
          </p:cNvSpPr>
          <p:nvPr>
            <p:ph idx="1"/>
          </p:nvPr>
        </p:nvSpPr>
        <p:spPr>
          <a:xfrm>
            <a:off x="640080" y="1938689"/>
            <a:ext cx="11014710" cy="4189858"/>
          </a:xfrm>
        </p:spPr>
        <p:txBody>
          <a:bodyPr>
            <a:noAutofit/>
          </a:bodyPr>
          <a:lstStyle/>
          <a:p>
            <a:pPr marL="514350" indent="-514350">
              <a:buFont typeface="+mj-lt"/>
              <a:buAutoNum type="romanUcPeriod"/>
            </a:pPr>
            <a:r>
              <a:rPr lang="en-US" dirty="0">
                <a:solidFill>
                  <a:srgbClr val="000000"/>
                </a:solidFill>
                <a:effectLst/>
                <a:latin typeface="+mn-lt"/>
                <a:ea typeface="Calibri" panose="020F0502020204030204" pitchFamily="34" charset="0"/>
              </a:rPr>
              <a:t>Hydropower</a:t>
            </a:r>
          </a:p>
          <a:p>
            <a:pPr marL="514350" indent="-514350">
              <a:buFont typeface="+mj-lt"/>
              <a:buAutoNum type="romanUcPeriod"/>
            </a:pPr>
            <a:r>
              <a:rPr lang="en-US" dirty="0">
                <a:solidFill>
                  <a:srgbClr val="000000"/>
                </a:solidFill>
                <a:latin typeface="+mn-lt"/>
                <a:ea typeface="Calibri" panose="020F0502020204030204" pitchFamily="34" charset="0"/>
              </a:rPr>
              <a:t>NEPA </a:t>
            </a:r>
          </a:p>
          <a:p>
            <a:pPr marL="514350" indent="-514350">
              <a:buFont typeface="+mj-lt"/>
              <a:buAutoNum type="romanUcPeriod"/>
            </a:pPr>
            <a:r>
              <a:rPr lang="en-US" dirty="0">
                <a:solidFill>
                  <a:srgbClr val="000000"/>
                </a:solidFill>
                <a:latin typeface="+mn-lt"/>
                <a:ea typeface="Calibri" panose="020F0502020204030204" pitchFamily="34" charset="0"/>
              </a:rPr>
              <a:t>ESA</a:t>
            </a:r>
          </a:p>
          <a:p>
            <a:pPr marL="514350" indent="-514350">
              <a:buFont typeface="+mj-lt"/>
              <a:buAutoNum type="romanUcPeriod"/>
            </a:pPr>
            <a:r>
              <a:rPr lang="en-US" dirty="0">
                <a:solidFill>
                  <a:srgbClr val="000000"/>
                </a:solidFill>
                <a:latin typeface="+mn-lt"/>
                <a:ea typeface="Calibri" panose="020F0502020204030204" pitchFamily="34" charset="0"/>
              </a:rPr>
              <a:t>Wildfire </a:t>
            </a:r>
          </a:p>
          <a:p>
            <a:pPr marL="514350" indent="-514350">
              <a:buFont typeface="+mj-lt"/>
              <a:buAutoNum type="romanUcPeriod"/>
            </a:pPr>
            <a:r>
              <a:rPr lang="en-US" dirty="0">
                <a:solidFill>
                  <a:srgbClr val="000000"/>
                </a:solidFill>
                <a:latin typeface="+mn-lt"/>
                <a:ea typeface="Calibri" panose="020F0502020204030204" pitchFamily="34" charset="0"/>
              </a:rPr>
              <a:t>Appropriations </a:t>
            </a:r>
          </a:p>
          <a:p>
            <a:pPr marL="514350" indent="-514350">
              <a:buFont typeface="+mj-lt"/>
              <a:buAutoNum type="romanUcPeriod"/>
            </a:pPr>
            <a:r>
              <a:rPr lang="en-US" dirty="0">
                <a:solidFill>
                  <a:srgbClr val="000000"/>
                </a:solidFill>
                <a:latin typeface="+mn-lt"/>
                <a:ea typeface="Calibri" panose="020F0502020204030204" pitchFamily="34" charset="0"/>
              </a:rPr>
              <a:t>WRDA </a:t>
            </a:r>
          </a:p>
          <a:p>
            <a:pPr marL="514350" indent="-514350">
              <a:buFont typeface="+mj-lt"/>
              <a:buAutoNum type="romanUcPeriod"/>
            </a:pPr>
            <a:r>
              <a:rPr lang="en-US" dirty="0">
                <a:solidFill>
                  <a:srgbClr val="000000"/>
                </a:solidFill>
                <a:latin typeface="+mn-lt"/>
                <a:ea typeface="Calibri" panose="020F0502020204030204" pitchFamily="34" charset="0"/>
              </a:rPr>
              <a:t>Outlook</a:t>
            </a:r>
          </a:p>
          <a:p>
            <a:endParaRPr lang="en-US" sz="1600" dirty="0">
              <a:solidFill>
                <a:srgbClr val="000000"/>
              </a:solidFill>
              <a:effectLst/>
              <a:latin typeface="+mn-lt"/>
              <a:ea typeface="Calibri" panose="020F0502020204030204" pitchFamily="34" charset="0"/>
            </a:endParaRPr>
          </a:p>
          <a:p>
            <a:endParaRPr lang="en-US" sz="1600" dirty="0">
              <a:solidFill>
                <a:srgbClr val="000000"/>
              </a:solidFill>
              <a:effectLst/>
              <a:latin typeface="+mn-lt"/>
              <a:ea typeface="Calibri" panose="020F0502020204030204" pitchFamily="34" charset="0"/>
            </a:endParaRPr>
          </a:p>
        </p:txBody>
      </p:sp>
      <p:sp>
        <p:nvSpPr>
          <p:cNvPr id="6" name="Slide Number Placeholder 5">
            <a:extLst>
              <a:ext uri="{FF2B5EF4-FFF2-40B4-BE49-F238E27FC236}">
                <a16:creationId xmlns:a16="http://schemas.microsoft.com/office/drawing/2014/main" id="{135B530B-01D8-86E7-2F52-F3651CC6D874}"/>
              </a:ext>
            </a:extLst>
          </p:cNvPr>
          <p:cNvSpPr>
            <a:spLocks noGrp="1"/>
          </p:cNvSpPr>
          <p:nvPr>
            <p:ph type="sldNum" sz="quarter" idx="4"/>
          </p:nvPr>
        </p:nvSpPr>
        <p:spPr/>
        <p:txBody>
          <a:bodyPr/>
          <a:lstStyle/>
          <a:p>
            <a:r>
              <a:rPr lang="en-US"/>
              <a:t>| Pg. </a:t>
            </a:r>
            <a:fld id="{818D94B4-8502-5D40-8A2F-77E12E792061}" type="slidenum">
              <a:rPr lang="en-US" smtClean="0"/>
              <a:pPr/>
              <a:t>1</a:t>
            </a:fld>
            <a:endParaRPr lang="en-US" dirty="0"/>
          </a:p>
        </p:txBody>
      </p:sp>
    </p:spTree>
    <p:extLst>
      <p:ext uri="{BB962C8B-B14F-4D97-AF65-F5344CB8AC3E}">
        <p14:creationId xmlns:p14="http://schemas.microsoft.com/office/powerpoint/2010/main" val="2120216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2D76-E9C5-90C4-985C-164BDA0A1489}"/>
              </a:ext>
            </a:extLst>
          </p:cNvPr>
          <p:cNvSpPr>
            <a:spLocks noGrp="1"/>
          </p:cNvSpPr>
          <p:nvPr>
            <p:ph type="title"/>
          </p:nvPr>
        </p:nvSpPr>
        <p:spPr>
          <a:xfrm>
            <a:off x="640080" y="9236"/>
            <a:ext cx="11013047" cy="1051560"/>
          </a:xfrm>
        </p:spPr>
        <p:txBody>
          <a:bodyPr/>
          <a:lstStyle/>
          <a:p>
            <a:r>
              <a:rPr lang="en-US" dirty="0"/>
              <a:t>Hydropower </a:t>
            </a:r>
          </a:p>
        </p:txBody>
      </p:sp>
      <p:sp>
        <p:nvSpPr>
          <p:cNvPr id="6" name="Slide Number Placeholder 5">
            <a:extLst>
              <a:ext uri="{FF2B5EF4-FFF2-40B4-BE49-F238E27FC236}">
                <a16:creationId xmlns:a16="http://schemas.microsoft.com/office/drawing/2014/main" id="{135B530B-01D8-86E7-2F52-F3651CC6D874}"/>
              </a:ext>
            </a:extLst>
          </p:cNvPr>
          <p:cNvSpPr>
            <a:spLocks noGrp="1"/>
          </p:cNvSpPr>
          <p:nvPr>
            <p:ph type="sldNum" sz="quarter" idx="4"/>
          </p:nvPr>
        </p:nvSpPr>
        <p:spPr/>
        <p:txBody>
          <a:bodyPr/>
          <a:lstStyle/>
          <a:p>
            <a:r>
              <a:rPr lang="en-US"/>
              <a:t>| Pg. </a:t>
            </a:r>
            <a:fld id="{818D94B4-8502-5D40-8A2F-77E12E792061}" type="slidenum">
              <a:rPr lang="en-US" smtClean="0"/>
              <a:pPr/>
              <a:t>2</a:t>
            </a:fld>
            <a:endParaRPr lang="en-US" dirty="0"/>
          </a:p>
        </p:txBody>
      </p:sp>
      <p:graphicFrame>
        <p:nvGraphicFramePr>
          <p:cNvPr id="11" name="Content Placeholder 2">
            <a:extLst>
              <a:ext uri="{FF2B5EF4-FFF2-40B4-BE49-F238E27FC236}">
                <a16:creationId xmlns:a16="http://schemas.microsoft.com/office/drawing/2014/main" id="{0C09860D-61B6-C64F-1442-040B581CE1A9}"/>
              </a:ext>
            </a:extLst>
          </p:cNvPr>
          <p:cNvGraphicFramePr>
            <a:graphicFrameLocks noGrp="1"/>
          </p:cNvGraphicFramePr>
          <p:nvPr>
            <p:ph idx="1"/>
            <p:extLst>
              <p:ext uri="{D42A27DB-BD31-4B8C-83A1-F6EECF244321}">
                <p14:modId xmlns:p14="http://schemas.microsoft.com/office/powerpoint/2010/main" val="1393309992"/>
              </p:ext>
            </p:extLst>
          </p:nvPr>
        </p:nvGraphicFramePr>
        <p:xfrm>
          <a:off x="472611" y="1356190"/>
          <a:ext cx="11182179" cy="4756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967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2D76-E9C5-90C4-985C-164BDA0A1489}"/>
              </a:ext>
            </a:extLst>
          </p:cNvPr>
          <p:cNvSpPr>
            <a:spLocks noGrp="1"/>
          </p:cNvSpPr>
          <p:nvPr>
            <p:ph type="title"/>
          </p:nvPr>
        </p:nvSpPr>
        <p:spPr/>
        <p:txBody>
          <a:bodyPr/>
          <a:lstStyle/>
          <a:p>
            <a:r>
              <a:rPr lang="en-US" dirty="0"/>
              <a:t>Hydropower </a:t>
            </a:r>
          </a:p>
        </p:txBody>
      </p:sp>
      <p:sp>
        <p:nvSpPr>
          <p:cNvPr id="4" name="Text Placeholder 3">
            <a:extLst>
              <a:ext uri="{FF2B5EF4-FFF2-40B4-BE49-F238E27FC236}">
                <a16:creationId xmlns:a16="http://schemas.microsoft.com/office/drawing/2014/main" id="{4CA8BB55-7741-32A8-AECD-F4AE05FC6C27}"/>
              </a:ext>
            </a:extLst>
          </p:cNvPr>
          <p:cNvSpPr>
            <a:spLocks noGrp="1"/>
          </p:cNvSpPr>
          <p:nvPr>
            <p:ph type="body" idx="13"/>
          </p:nvPr>
        </p:nvSpPr>
        <p:spPr/>
        <p:txBody>
          <a:bodyPr>
            <a:normAutofit fontScale="92500"/>
          </a:bodyPr>
          <a:lstStyle/>
          <a:p>
            <a:r>
              <a:rPr lang="en-US"/>
              <a:t>The Community and Hydropower Improvement Act (Daines/Cantwell)</a:t>
            </a:r>
            <a:endParaRPr lang="en-US" dirty="0"/>
          </a:p>
        </p:txBody>
      </p:sp>
      <p:sp>
        <p:nvSpPr>
          <p:cNvPr id="6" name="Slide Number Placeholder 5">
            <a:extLst>
              <a:ext uri="{FF2B5EF4-FFF2-40B4-BE49-F238E27FC236}">
                <a16:creationId xmlns:a16="http://schemas.microsoft.com/office/drawing/2014/main" id="{135B530B-01D8-86E7-2F52-F3651CC6D874}"/>
              </a:ext>
            </a:extLst>
          </p:cNvPr>
          <p:cNvSpPr>
            <a:spLocks noGrp="1"/>
          </p:cNvSpPr>
          <p:nvPr>
            <p:ph type="sldNum" sz="quarter" idx="4"/>
          </p:nvPr>
        </p:nvSpPr>
        <p:spPr/>
        <p:txBody>
          <a:bodyPr/>
          <a:lstStyle/>
          <a:p>
            <a:r>
              <a:rPr lang="en-US"/>
              <a:t>| Pg. </a:t>
            </a:r>
            <a:fld id="{818D94B4-8502-5D40-8A2F-77E12E792061}" type="slidenum">
              <a:rPr lang="en-US" smtClean="0"/>
              <a:pPr/>
              <a:t>3</a:t>
            </a:fld>
            <a:endParaRPr lang="en-US" dirty="0"/>
          </a:p>
        </p:txBody>
      </p:sp>
      <p:graphicFrame>
        <p:nvGraphicFramePr>
          <p:cNvPr id="7" name="Content Placeholder 2">
            <a:extLst>
              <a:ext uri="{FF2B5EF4-FFF2-40B4-BE49-F238E27FC236}">
                <a16:creationId xmlns:a16="http://schemas.microsoft.com/office/drawing/2014/main" id="{84819D15-5E31-1B9B-1D03-A9511492B1B3}"/>
              </a:ext>
            </a:extLst>
          </p:cNvPr>
          <p:cNvGraphicFramePr>
            <a:graphicFrameLocks noGrp="1"/>
          </p:cNvGraphicFramePr>
          <p:nvPr>
            <p:ph idx="1"/>
            <p:extLst>
              <p:ext uri="{D42A27DB-BD31-4B8C-83A1-F6EECF244321}">
                <p14:modId xmlns:p14="http://schemas.microsoft.com/office/powerpoint/2010/main" val="8618078"/>
              </p:ext>
            </p:extLst>
          </p:nvPr>
        </p:nvGraphicFramePr>
        <p:xfrm>
          <a:off x="640080" y="1771794"/>
          <a:ext cx="11015662" cy="4427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359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2D76-E9C5-90C4-985C-164BDA0A1489}"/>
              </a:ext>
            </a:extLst>
          </p:cNvPr>
          <p:cNvSpPr>
            <a:spLocks noGrp="1"/>
          </p:cNvSpPr>
          <p:nvPr>
            <p:ph type="title"/>
          </p:nvPr>
        </p:nvSpPr>
        <p:spPr>
          <a:xfrm>
            <a:off x="640080" y="1"/>
            <a:ext cx="10972800" cy="1052196"/>
          </a:xfrm>
        </p:spPr>
        <p:txBody>
          <a:bodyPr anchor="ctr">
            <a:normAutofit/>
          </a:bodyPr>
          <a:lstStyle/>
          <a:p>
            <a:r>
              <a:rPr lang="en-US" dirty="0"/>
              <a:t>Hydropower </a:t>
            </a:r>
          </a:p>
        </p:txBody>
      </p:sp>
      <p:sp>
        <p:nvSpPr>
          <p:cNvPr id="6" name="Slide Number Placeholder 5">
            <a:extLst>
              <a:ext uri="{FF2B5EF4-FFF2-40B4-BE49-F238E27FC236}">
                <a16:creationId xmlns:a16="http://schemas.microsoft.com/office/drawing/2014/main" id="{135B530B-01D8-86E7-2F52-F3651CC6D874}"/>
              </a:ext>
            </a:extLst>
          </p:cNvPr>
          <p:cNvSpPr>
            <a:spLocks noGrp="1"/>
          </p:cNvSpPr>
          <p:nvPr>
            <p:ph type="sldNum" sz="quarter" idx="4"/>
          </p:nvPr>
        </p:nvSpPr>
        <p:spPr>
          <a:xfrm>
            <a:off x="10945368" y="6199632"/>
            <a:ext cx="855572" cy="365125"/>
          </a:xfrm>
        </p:spPr>
        <p:txBody>
          <a:bodyPr anchor="ctr">
            <a:normAutofit/>
          </a:bodyPr>
          <a:lstStyle/>
          <a:p>
            <a:pPr>
              <a:spcAft>
                <a:spcPts val="600"/>
              </a:spcAft>
            </a:pPr>
            <a:r>
              <a:rPr lang="en-US"/>
              <a:t>| Pg. </a:t>
            </a:r>
            <a:fld id="{818D94B4-8502-5D40-8A2F-77E12E792061}" type="slidenum">
              <a:rPr lang="en-US" smtClean="0"/>
              <a:pPr>
                <a:spcAft>
                  <a:spcPts val="600"/>
                </a:spcAft>
              </a:pPr>
              <a:t>4</a:t>
            </a:fld>
            <a:endParaRPr lang="en-US"/>
          </a:p>
        </p:txBody>
      </p:sp>
      <p:sp>
        <p:nvSpPr>
          <p:cNvPr id="4" name="Text Placeholder 3">
            <a:extLst>
              <a:ext uri="{FF2B5EF4-FFF2-40B4-BE49-F238E27FC236}">
                <a16:creationId xmlns:a16="http://schemas.microsoft.com/office/drawing/2014/main" id="{4CA8BB55-7741-32A8-AECD-F4AE05FC6C27}"/>
              </a:ext>
            </a:extLst>
          </p:cNvPr>
          <p:cNvSpPr>
            <a:spLocks noGrp="1"/>
          </p:cNvSpPr>
          <p:nvPr>
            <p:ph type="body" idx="13"/>
          </p:nvPr>
        </p:nvSpPr>
        <p:spPr>
          <a:xfrm>
            <a:off x="640080" y="1370807"/>
            <a:ext cx="11013046" cy="476250"/>
          </a:xfrm>
        </p:spPr>
        <p:txBody>
          <a:bodyPr anchor="b">
            <a:normAutofit/>
          </a:bodyPr>
          <a:lstStyle/>
          <a:p>
            <a:r>
              <a:rPr lang="en-US" dirty="0"/>
              <a:t>Hydropower Clean Energy Future Act	</a:t>
            </a:r>
          </a:p>
        </p:txBody>
      </p:sp>
      <p:graphicFrame>
        <p:nvGraphicFramePr>
          <p:cNvPr id="8" name="Content Placeholder 2">
            <a:extLst>
              <a:ext uri="{FF2B5EF4-FFF2-40B4-BE49-F238E27FC236}">
                <a16:creationId xmlns:a16="http://schemas.microsoft.com/office/drawing/2014/main" id="{C50A4029-9974-B374-542A-A127D6599B4B}"/>
              </a:ext>
            </a:extLst>
          </p:cNvPr>
          <p:cNvGraphicFramePr>
            <a:graphicFrameLocks noGrp="1"/>
          </p:cNvGraphicFramePr>
          <p:nvPr>
            <p:ph idx="1"/>
            <p:extLst>
              <p:ext uri="{D42A27DB-BD31-4B8C-83A1-F6EECF244321}">
                <p14:modId xmlns:p14="http://schemas.microsoft.com/office/powerpoint/2010/main" val="2258897776"/>
              </p:ext>
            </p:extLst>
          </p:nvPr>
        </p:nvGraphicFramePr>
        <p:xfrm>
          <a:off x="640080" y="2009774"/>
          <a:ext cx="11014710" cy="3719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694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85D2-DA79-C199-FC7B-9BD164F6A62C}"/>
              </a:ext>
            </a:extLst>
          </p:cNvPr>
          <p:cNvSpPr>
            <a:spLocks noGrp="1"/>
          </p:cNvSpPr>
          <p:nvPr>
            <p:ph type="title"/>
          </p:nvPr>
        </p:nvSpPr>
        <p:spPr/>
        <p:txBody>
          <a:bodyPr/>
          <a:lstStyle/>
          <a:p>
            <a:r>
              <a:rPr lang="en-US" dirty="0"/>
              <a:t>Hydropower</a:t>
            </a:r>
          </a:p>
        </p:txBody>
      </p:sp>
      <p:sp>
        <p:nvSpPr>
          <p:cNvPr id="3" name="Content Placeholder 2">
            <a:extLst>
              <a:ext uri="{FF2B5EF4-FFF2-40B4-BE49-F238E27FC236}">
                <a16:creationId xmlns:a16="http://schemas.microsoft.com/office/drawing/2014/main" id="{8D76B8E9-9E2F-0504-3298-8E3720DD579E}"/>
              </a:ext>
            </a:extLst>
          </p:cNvPr>
          <p:cNvSpPr>
            <a:spLocks noGrp="1"/>
          </p:cNvSpPr>
          <p:nvPr>
            <p:ph idx="1"/>
          </p:nvPr>
        </p:nvSpPr>
        <p:spPr>
          <a:xfrm>
            <a:off x="640080" y="1630834"/>
            <a:ext cx="11014710" cy="3719513"/>
          </a:xfrm>
        </p:spPr>
        <p:txBody>
          <a:bodyPr>
            <a:normAutofit/>
          </a:bodyPr>
          <a:lstStyle/>
          <a:p>
            <a:pPr marL="0" marR="0" indent="0">
              <a:lnSpc>
                <a:spcPct val="100000"/>
              </a:lnSpc>
              <a:spcBef>
                <a:spcPts val="0"/>
              </a:spcBef>
              <a:buNone/>
            </a:pPr>
            <a:endParaRPr lang="en-US" sz="2000" dirty="0">
              <a:latin typeface="+mn-lt"/>
              <a:cs typeface="Calibri" panose="020F0502020204030204" pitchFamily="34" charset="0"/>
            </a:endParaRPr>
          </a:p>
          <a:p>
            <a:pPr marL="0" marR="0" indent="0">
              <a:lnSpc>
                <a:spcPct val="100000"/>
              </a:lnSpc>
              <a:spcBef>
                <a:spcPts val="0"/>
              </a:spcBef>
              <a:buNone/>
            </a:pPr>
            <a:endParaRPr lang="en-US" sz="2000" dirty="0">
              <a:latin typeface="+mn-lt"/>
              <a:cs typeface="Calibri" panose="020F0502020204030204" pitchFamily="34" charset="0"/>
            </a:endParaRPr>
          </a:p>
          <a:p>
            <a:pPr marL="0" marR="0" indent="0">
              <a:lnSpc>
                <a:spcPct val="100000"/>
              </a:lnSpc>
              <a:spcBef>
                <a:spcPts val="0"/>
              </a:spcBef>
              <a:buNone/>
            </a:pPr>
            <a:endParaRPr lang="en-US" sz="2000" dirty="0">
              <a:latin typeface="+mn-lt"/>
              <a:cs typeface="Calibri" panose="020F0502020204030204" pitchFamily="34" charset="0"/>
            </a:endParaRPr>
          </a:p>
        </p:txBody>
      </p:sp>
      <p:sp>
        <p:nvSpPr>
          <p:cNvPr id="6" name="Slide Number Placeholder 5">
            <a:extLst>
              <a:ext uri="{FF2B5EF4-FFF2-40B4-BE49-F238E27FC236}">
                <a16:creationId xmlns:a16="http://schemas.microsoft.com/office/drawing/2014/main" id="{E9D2DEF8-F828-20D2-8EBB-E2D80DCE569D}"/>
              </a:ext>
            </a:extLst>
          </p:cNvPr>
          <p:cNvSpPr>
            <a:spLocks noGrp="1"/>
          </p:cNvSpPr>
          <p:nvPr>
            <p:ph type="sldNum" sz="quarter" idx="4"/>
          </p:nvPr>
        </p:nvSpPr>
        <p:spPr/>
        <p:txBody>
          <a:bodyPr/>
          <a:lstStyle/>
          <a:p>
            <a:r>
              <a:rPr lang="en-US"/>
              <a:t>| Pg. </a:t>
            </a:r>
            <a:fld id="{818D94B4-8502-5D40-8A2F-77E12E792061}" type="slidenum">
              <a:rPr lang="en-US" smtClean="0"/>
              <a:pPr/>
              <a:t>5</a:t>
            </a:fld>
            <a:endParaRPr lang="en-US" dirty="0"/>
          </a:p>
        </p:txBody>
      </p:sp>
      <p:sp>
        <p:nvSpPr>
          <p:cNvPr id="4" name="Rectangle 3" descr="Hydropower2">
            <a:extLst>
              <a:ext uri="{FF2B5EF4-FFF2-40B4-BE49-F238E27FC236}">
                <a16:creationId xmlns:a16="http://schemas.microsoft.com/office/drawing/2014/main" id="{C9C18774-6AA5-4471-1953-CF27AF62820B}"/>
              </a:ext>
            </a:extLst>
          </p:cNvPr>
          <p:cNvSpPr/>
          <p:nvPr/>
        </p:nvSpPr>
        <p:spPr>
          <a:xfrm>
            <a:off x="4671044" y="2734881"/>
            <a:ext cx="2951118" cy="2492285"/>
          </a:xfrm>
          <a:prstGeom prst="rect">
            <a:avLst/>
          </a:prstGeom>
          <a:blipFill>
            <a:blip r:embed="rId2">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7" name="Text Placeholder 3">
            <a:extLst>
              <a:ext uri="{FF2B5EF4-FFF2-40B4-BE49-F238E27FC236}">
                <a16:creationId xmlns:a16="http://schemas.microsoft.com/office/drawing/2014/main" id="{FE840461-7EA5-BA74-6714-A2083502D11A}"/>
              </a:ext>
            </a:extLst>
          </p:cNvPr>
          <p:cNvSpPr>
            <a:spLocks noGrp="1"/>
          </p:cNvSpPr>
          <p:nvPr>
            <p:ph type="body" idx="13"/>
          </p:nvPr>
        </p:nvSpPr>
        <p:spPr>
          <a:xfrm>
            <a:off x="640080" y="1370807"/>
            <a:ext cx="11013046" cy="476250"/>
          </a:xfrm>
        </p:spPr>
        <p:txBody>
          <a:bodyPr anchor="b">
            <a:normAutofit/>
          </a:bodyPr>
          <a:lstStyle/>
          <a:p>
            <a:pPr algn="ctr"/>
            <a:r>
              <a:rPr lang="en-US" dirty="0"/>
              <a:t>Protect Existing Resources	</a:t>
            </a:r>
          </a:p>
        </p:txBody>
      </p:sp>
    </p:spTree>
    <p:extLst>
      <p:ext uri="{BB962C8B-B14F-4D97-AF65-F5344CB8AC3E}">
        <p14:creationId xmlns:p14="http://schemas.microsoft.com/office/powerpoint/2010/main" val="3270067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85D2-DA79-C199-FC7B-9BD164F6A62C}"/>
              </a:ext>
            </a:extLst>
          </p:cNvPr>
          <p:cNvSpPr>
            <a:spLocks noGrp="1"/>
          </p:cNvSpPr>
          <p:nvPr>
            <p:ph type="title"/>
          </p:nvPr>
        </p:nvSpPr>
        <p:spPr/>
        <p:txBody>
          <a:bodyPr/>
          <a:lstStyle/>
          <a:p>
            <a:r>
              <a:rPr lang="en-US" dirty="0"/>
              <a:t>NEPA Phase 2 Rule</a:t>
            </a:r>
          </a:p>
        </p:txBody>
      </p:sp>
      <p:sp>
        <p:nvSpPr>
          <p:cNvPr id="3" name="Content Placeholder 2">
            <a:extLst>
              <a:ext uri="{FF2B5EF4-FFF2-40B4-BE49-F238E27FC236}">
                <a16:creationId xmlns:a16="http://schemas.microsoft.com/office/drawing/2014/main" id="{8D76B8E9-9E2F-0504-3298-8E3720DD579E}"/>
              </a:ext>
            </a:extLst>
          </p:cNvPr>
          <p:cNvSpPr>
            <a:spLocks noGrp="1"/>
          </p:cNvSpPr>
          <p:nvPr>
            <p:ph idx="1"/>
          </p:nvPr>
        </p:nvSpPr>
        <p:spPr>
          <a:xfrm>
            <a:off x="640080" y="1412677"/>
            <a:ext cx="11014710" cy="4425837"/>
          </a:xfrm>
        </p:spPr>
        <p:txBody>
          <a:bodyPr>
            <a:noAutofit/>
          </a:bodyPr>
          <a:lstStyle/>
          <a:p>
            <a:pPr marL="0" marR="0">
              <a:lnSpc>
                <a:spcPct val="100000"/>
              </a:lnSpc>
              <a:spcBef>
                <a:spcPts val="0"/>
              </a:spcBef>
            </a:pPr>
            <a:r>
              <a:rPr lang="en-US" sz="2400" dirty="0">
                <a:effectLst/>
                <a:latin typeface="+mn-lt"/>
                <a:ea typeface="Calibri" panose="020F0502020204030204" pitchFamily="34" charset="0"/>
                <a:cs typeface="Calibri" panose="020F0502020204030204" pitchFamily="34" charset="0"/>
              </a:rPr>
              <a:t>On July 28, 2023, CEQ announced a Phase 2 Notice of Proposed Rulemaking to revise its regulations for implementing the procedural provisions of the National Environmental Policy Act (NEPA). </a:t>
            </a:r>
          </a:p>
          <a:p>
            <a:pPr marL="0" marR="0" indent="0">
              <a:lnSpc>
                <a:spcPct val="100000"/>
              </a:lnSpc>
              <a:spcBef>
                <a:spcPts val="0"/>
              </a:spcBef>
              <a:buNone/>
            </a:pPr>
            <a:endParaRPr lang="en-US" sz="1200" dirty="0">
              <a:effectLst/>
              <a:latin typeface="+mn-lt"/>
              <a:ea typeface="Calibri" panose="020F0502020204030204" pitchFamily="34" charset="0"/>
              <a:cs typeface="Calibri" panose="020F0502020204030204" pitchFamily="34" charset="0"/>
            </a:endParaRPr>
          </a:p>
          <a:p>
            <a:pPr marL="0" marR="0">
              <a:lnSpc>
                <a:spcPct val="100000"/>
              </a:lnSpc>
              <a:spcBef>
                <a:spcPts val="0"/>
              </a:spcBef>
            </a:pPr>
            <a:r>
              <a:rPr lang="en-US" sz="2400" dirty="0">
                <a:effectLst/>
                <a:latin typeface="+mn-lt"/>
                <a:ea typeface="Calibri" panose="020F0502020204030204" pitchFamily="34" charset="0"/>
                <a:cs typeface="Calibri" panose="020F0502020204030204" pitchFamily="34" charset="0"/>
              </a:rPr>
              <a:t>The proposed rule will expand on last year’s NEPA Phase 1 rule and purports to include implementation of the amendments to NEPA passed by Congress as part of the Fiscal Responsibility Act of 2023.  </a:t>
            </a:r>
          </a:p>
          <a:p>
            <a:pPr marL="0" marR="0" indent="0">
              <a:lnSpc>
                <a:spcPct val="100000"/>
              </a:lnSpc>
              <a:spcBef>
                <a:spcPts val="0"/>
              </a:spcBef>
              <a:buNone/>
            </a:pPr>
            <a:endParaRPr lang="en-US" sz="1200" dirty="0">
              <a:effectLst/>
              <a:latin typeface="+mn-lt"/>
              <a:ea typeface="Calibri" panose="020F0502020204030204" pitchFamily="34" charset="0"/>
              <a:cs typeface="Calibri" panose="020F0502020204030204" pitchFamily="34" charset="0"/>
            </a:endParaRPr>
          </a:p>
          <a:p>
            <a:pPr marL="0" marR="0">
              <a:spcBef>
                <a:spcPts val="0"/>
              </a:spcBef>
              <a:spcAft>
                <a:spcPts val="0"/>
              </a:spcAft>
            </a:pPr>
            <a:r>
              <a:rPr lang="en-US" sz="2400" dirty="0">
                <a:effectLst/>
                <a:latin typeface="+mn-lt"/>
                <a:ea typeface="Calibri" panose="020F0502020204030204" pitchFamily="34" charset="0"/>
                <a:cs typeface="Calibri" panose="020F0502020204030204" pitchFamily="34" charset="0"/>
              </a:rPr>
              <a:t>NRECA believes the proposal is not fully consistent with the letter or intent of NEPA as amended by the Fiscal Responsibility Act of 2023 and will jeopardize affordable, reliable, safe electricity by complicating and slowing federal environmental reviews for essential electric infrastructure projects and increasing litigation risk.  On September 19, 2023, </a:t>
            </a:r>
            <a:r>
              <a:rPr lang="en-US" sz="2400" dirty="0">
                <a:latin typeface="+mn-lt"/>
                <a:ea typeface="Calibri" panose="020F0502020204030204" pitchFamily="34" charset="0"/>
                <a:cs typeface="Calibri" panose="020F0502020204030204" pitchFamily="34" charset="0"/>
              </a:rPr>
              <a:t>NRECA filed comments highlighting concerns</a:t>
            </a:r>
            <a:r>
              <a:rPr lang="en-US" dirty="0">
                <a:latin typeface="+mn-lt"/>
                <a:ea typeface="Calibri" panose="020F0502020204030204" pitchFamily="34" charset="0"/>
                <a:cs typeface="Calibri" panose="020F0502020204030204" pitchFamily="34" charset="0"/>
              </a:rPr>
              <a:t>.</a:t>
            </a:r>
            <a:endParaRPr lang="en-US" dirty="0">
              <a:latin typeface="+mn-lt"/>
              <a:cs typeface="Calibri" panose="020F0502020204030204" pitchFamily="34" charset="0"/>
            </a:endParaRPr>
          </a:p>
        </p:txBody>
      </p:sp>
      <p:sp>
        <p:nvSpPr>
          <p:cNvPr id="6" name="Slide Number Placeholder 5">
            <a:extLst>
              <a:ext uri="{FF2B5EF4-FFF2-40B4-BE49-F238E27FC236}">
                <a16:creationId xmlns:a16="http://schemas.microsoft.com/office/drawing/2014/main" id="{E9D2DEF8-F828-20D2-8EBB-E2D80DCE569D}"/>
              </a:ext>
            </a:extLst>
          </p:cNvPr>
          <p:cNvSpPr>
            <a:spLocks noGrp="1"/>
          </p:cNvSpPr>
          <p:nvPr>
            <p:ph type="sldNum" sz="quarter" idx="4"/>
          </p:nvPr>
        </p:nvSpPr>
        <p:spPr/>
        <p:txBody>
          <a:bodyPr/>
          <a:lstStyle/>
          <a:p>
            <a:r>
              <a:rPr lang="en-US"/>
              <a:t>| Pg. </a:t>
            </a:r>
            <a:fld id="{818D94B4-8502-5D40-8A2F-77E12E792061}" type="slidenum">
              <a:rPr lang="en-US" smtClean="0"/>
              <a:pPr/>
              <a:t>6</a:t>
            </a:fld>
            <a:endParaRPr lang="en-US" dirty="0"/>
          </a:p>
        </p:txBody>
      </p:sp>
    </p:spTree>
    <p:extLst>
      <p:ext uri="{BB962C8B-B14F-4D97-AF65-F5344CB8AC3E}">
        <p14:creationId xmlns:p14="http://schemas.microsoft.com/office/powerpoint/2010/main" val="19979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85D2-DA79-C199-FC7B-9BD164F6A62C}"/>
              </a:ext>
            </a:extLst>
          </p:cNvPr>
          <p:cNvSpPr>
            <a:spLocks noGrp="1"/>
          </p:cNvSpPr>
          <p:nvPr>
            <p:ph type="title"/>
          </p:nvPr>
        </p:nvSpPr>
        <p:spPr/>
        <p:txBody>
          <a:bodyPr/>
          <a:lstStyle/>
          <a:p>
            <a:r>
              <a:rPr lang="en-US" dirty="0"/>
              <a:t>NEPA Phase 2 Rule</a:t>
            </a:r>
          </a:p>
        </p:txBody>
      </p:sp>
      <p:sp>
        <p:nvSpPr>
          <p:cNvPr id="3" name="Content Placeholder 2">
            <a:extLst>
              <a:ext uri="{FF2B5EF4-FFF2-40B4-BE49-F238E27FC236}">
                <a16:creationId xmlns:a16="http://schemas.microsoft.com/office/drawing/2014/main" id="{8D76B8E9-9E2F-0504-3298-8E3720DD579E}"/>
              </a:ext>
            </a:extLst>
          </p:cNvPr>
          <p:cNvSpPr>
            <a:spLocks noGrp="1"/>
          </p:cNvSpPr>
          <p:nvPr>
            <p:ph idx="1"/>
          </p:nvPr>
        </p:nvSpPr>
        <p:spPr>
          <a:xfrm>
            <a:off x="640080" y="1173019"/>
            <a:ext cx="11014710" cy="4941454"/>
          </a:xfrm>
        </p:spPr>
        <p:txBody>
          <a:bodyPr>
            <a:noAutofit/>
          </a:bodyPr>
          <a:lstStyle/>
          <a:p>
            <a:pPr marL="0" marR="0" indent="0">
              <a:spcBef>
                <a:spcPts val="0"/>
              </a:spcBef>
              <a:spcAft>
                <a:spcPts val="0"/>
              </a:spcAft>
              <a:buNone/>
            </a:pPr>
            <a:r>
              <a:rPr lang="en-US" sz="2400" dirty="0">
                <a:solidFill>
                  <a:srgbClr val="333333"/>
                </a:solidFill>
                <a:effectLst/>
                <a:latin typeface="+mn-lt"/>
                <a:ea typeface="Calibri" panose="020F0502020204030204" pitchFamily="34" charset="0"/>
              </a:rPr>
              <a:t>Among other key comments, NRECA opposed proposed changes that would:</a:t>
            </a:r>
            <a:endParaRPr lang="en-US" sz="2400" dirty="0">
              <a:solidFill>
                <a:srgbClr val="333333"/>
              </a:solidFill>
              <a:latin typeface="+mn-lt"/>
              <a:ea typeface="Calibri" panose="020F0502020204030204" pitchFamily="34" charset="0"/>
            </a:endParaRPr>
          </a:p>
          <a:p>
            <a:pPr marL="0" marR="0" indent="0">
              <a:spcBef>
                <a:spcPts val="0"/>
              </a:spcBef>
              <a:spcAft>
                <a:spcPts val="0"/>
              </a:spcAft>
              <a:buNone/>
            </a:pPr>
            <a:endParaRPr lang="en-US" sz="2400" dirty="0">
              <a:effectLst/>
              <a:latin typeface="+mn-lt"/>
              <a:ea typeface="Calibri" panose="020F0502020204030204" pitchFamily="34" charset="0"/>
            </a:endParaRPr>
          </a:p>
          <a:p>
            <a:pPr marR="0" lvl="0">
              <a:spcBef>
                <a:spcPts val="0"/>
              </a:spcBef>
              <a:spcAft>
                <a:spcPts val="0"/>
              </a:spcAft>
              <a:buFont typeface="Arial" panose="020B0604020202020204" pitchFamily="34" charset="0"/>
              <a:buChar char="•"/>
            </a:pPr>
            <a:r>
              <a:rPr lang="en-US" sz="2400" dirty="0">
                <a:effectLst/>
                <a:latin typeface="+mn-lt"/>
                <a:ea typeface="Times New Roman" panose="02020603050405020304" pitchFamily="18" charset="0"/>
              </a:rPr>
              <a:t>Improperly transform NEPA from a procedural statute to a substantive one</a:t>
            </a:r>
          </a:p>
          <a:p>
            <a:pPr marL="0" marR="0" lvl="0" indent="0">
              <a:spcBef>
                <a:spcPts val="0"/>
              </a:spcBef>
              <a:spcAft>
                <a:spcPts val="0"/>
              </a:spcAft>
              <a:buNone/>
            </a:pPr>
            <a:endParaRPr lang="en-US" sz="1200" dirty="0">
              <a:effectLst/>
              <a:latin typeface="+mn-lt"/>
              <a:ea typeface="Calibri" panose="020F0502020204030204" pitchFamily="34" charset="0"/>
            </a:endParaRPr>
          </a:p>
          <a:p>
            <a:pPr marR="0" lvl="0">
              <a:spcBef>
                <a:spcPts val="0"/>
              </a:spcBef>
              <a:spcAft>
                <a:spcPts val="0"/>
              </a:spcAft>
              <a:buFont typeface="Arial" panose="020B0604020202020204" pitchFamily="34" charset="0"/>
              <a:buChar char="•"/>
            </a:pPr>
            <a:r>
              <a:rPr lang="en-US" sz="2400" dirty="0">
                <a:effectLst/>
                <a:latin typeface="+mn-lt"/>
                <a:ea typeface="Times New Roman" panose="02020603050405020304" pitchFamily="18" charset="0"/>
              </a:rPr>
              <a:t>Favor certain types of projects and disfavor others by elevating certain considerations – climate change-related effects and environmental justice – above all other considerations</a:t>
            </a:r>
          </a:p>
          <a:p>
            <a:pPr marL="0" marR="0" lvl="0" indent="0">
              <a:spcBef>
                <a:spcPts val="0"/>
              </a:spcBef>
              <a:spcAft>
                <a:spcPts val="0"/>
              </a:spcAft>
              <a:buNone/>
            </a:pPr>
            <a:endParaRPr lang="en-US" sz="1200" dirty="0">
              <a:effectLst/>
              <a:latin typeface="+mn-lt"/>
              <a:ea typeface="Calibri" panose="020F0502020204030204" pitchFamily="34" charset="0"/>
            </a:endParaRPr>
          </a:p>
          <a:p>
            <a:pPr marR="0" lvl="0">
              <a:spcBef>
                <a:spcPts val="0"/>
              </a:spcBef>
              <a:spcAft>
                <a:spcPts val="0"/>
              </a:spcAft>
              <a:buFont typeface="Arial" panose="020B0604020202020204" pitchFamily="34" charset="0"/>
              <a:buChar char="•"/>
            </a:pPr>
            <a:r>
              <a:rPr lang="en-US" sz="2400" dirty="0">
                <a:effectLst/>
                <a:latin typeface="+mn-lt"/>
                <a:ea typeface="Times New Roman" panose="02020603050405020304" pitchFamily="18" charset="0"/>
              </a:rPr>
              <a:t>Require adoption of mitigation measures and monitoring and compliance plans</a:t>
            </a:r>
          </a:p>
          <a:p>
            <a:pPr marL="0" marR="0" lvl="0" indent="0">
              <a:spcBef>
                <a:spcPts val="0"/>
              </a:spcBef>
              <a:spcAft>
                <a:spcPts val="0"/>
              </a:spcAft>
              <a:buNone/>
            </a:pPr>
            <a:endParaRPr lang="en-US" sz="1200" dirty="0">
              <a:effectLst/>
              <a:latin typeface="+mn-lt"/>
              <a:ea typeface="Calibri" panose="020F0502020204030204" pitchFamily="34" charset="0"/>
            </a:endParaRPr>
          </a:p>
          <a:p>
            <a:pPr marR="0" lvl="0">
              <a:spcBef>
                <a:spcPts val="0"/>
              </a:spcBef>
              <a:spcAft>
                <a:spcPts val="0"/>
              </a:spcAft>
              <a:buFont typeface="Arial" panose="020B0604020202020204" pitchFamily="34" charset="0"/>
              <a:buChar char="•"/>
            </a:pPr>
            <a:r>
              <a:rPr lang="en-US" sz="2400" dirty="0">
                <a:effectLst/>
                <a:latin typeface="+mn-lt"/>
                <a:ea typeface="Times New Roman" panose="02020603050405020304" pitchFamily="18" charset="0"/>
              </a:rPr>
              <a:t>Layer on additional requirements that make application of categorical exclusions less efficient and more burdensome</a:t>
            </a:r>
          </a:p>
          <a:p>
            <a:pPr marL="0" marR="0" lvl="0" indent="0">
              <a:spcBef>
                <a:spcPts val="0"/>
              </a:spcBef>
              <a:spcAft>
                <a:spcPts val="0"/>
              </a:spcAft>
              <a:buNone/>
            </a:pPr>
            <a:endParaRPr lang="en-US" sz="1200" dirty="0">
              <a:effectLst/>
              <a:latin typeface="+mn-lt"/>
              <a:ea typeface="Calibri" panose="020F0502020204030204" pitchFamily="34" charset="0"/>
            </a:endParaRPr>
          </a:p>
          <a:p>
            <a:pPr marR="0" lvl="0">
              <a:spcBef>
                <a:spcPts val="0"/>
              </a:spcBef>
              <a:spcAft>
                <a:spcPts val="0"/>
              </a:spcAft>
              <a:buFont typeface="Arial" panose="020B0604020202020204" pitchFamily="34" charset="0"/>
              <a:buChar char="•"/>
            </a:pPr>
            <a:r>
              <a:rPr lang="en-US" sz="2400" dirty="0">
                <a:effectLst/>
                <a:latin typeface="+mn-lt"/>
                <a:ea typeface="Times New Roman" panose="02020603050405020304" pitchFamily="18" charset="0"/>
              </a:rPr>
              <a:t>Suggest agencies should consider factors beyond the scope of an action to determine the significance of effects</a:t>
            </a:r>
          </a:p>
          <a:p>
            <a:pPr marL="342900" marR="0" lvl="0" indent="-342900">
              <a:spcBef>
                <a:spcPts val="0"/>
              </a:spcBef>
              <a:spcAft>
                <a:spcPts val="0"/>
              </a:spcAft>
              <a:buFont typeface="Symbol" panose="05050102010706020507" pitchFamily="18" charset="2"/>
              <a:buChar char=""/>
            </a:pPr>
            <a:endParaRPr lang="en-US" sz="1800" dirty="0">
              <a:latin typeface="Calibri" panose="020F0502020204030204" pitchFamily="34" charset="0"/>
              <a:ea typeface="Calibri" panose="020F0502020204030204" pitchFamily="34" charset="0"/>
            </a:endParaRPr>
          </a:p>
        </p:txBody>
      </p:sp>
      <p:sp>
        <p:nvSpPr>
          <p:cNvPr id="6" name="Slide Number Placeholder 5">
            <a:extLst>
              <a:ext uri="{FF2B5EF4-FFF2-40B4-BE49-F238E27FC236}">
                <a16:creationId xmlns:a16="http://schemas.microsoft.com/office/drawing/2014/main" id="{E9D2DEF8-F828-20D2-8EBB-E2D80DCE569D}"/>
              </a:ext>
            </a:extLst>
          </p:cNvPr>
          <p:cNvSpPr>
            <a:spLocks noGrp="1"/>
          </p:cNvSpPr>
          <p:nvPr>
            <p:ph type="sldNum" sz="quarter" idx="4"/>
          </p:nvPr>
        </p:nvSpPr>
        <p:spPr/>
        <p:txBody>
          <a:bodyPr/>
          <a:lstStyle/>
          <a:p>
            <a:r>
              <a:rPr lang="en-US"/>
              <a:t>| Pg. </a:t>
            </a:r>
            <a:fld id="{818D94B4-8502-5D40-8A2F-77E12E792061}" type="slidenum">
              <a:rPr lang="en-US" smtClean="0"/>
              <a:pPr/>
              <a:t>7</a:t>
            </a:fld>
            <a:endParaRPr lang="en-US" dirty="0"/>
          </a:p>
        </p:txBody>
      </p:sp>
    </p:spTree>
    <p:extLst>
      <p:ext uri="{BB962C8B-B14F-4D97-AF65-F5344CB8AC3E}">
        <p14:creationId xmlns:p14="http://schemas.microsoft.com/office/powerpoint/2010/main" val="3105029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85D2-DA79-C199-FC7B-9BD164F6A62C}"/>
              </a:ext>
            </a:extLst>
          </p:cNvPr>
          <p:cNvSpPr>
            <a:spLocks noGrp="1"/>
          </p:cNvSpPr>
          <p:nvPr>
            <p:ph type="title"/>
          </p:nvPr>
        </p:nvSpPr>
        <p:spPr/>
        <p:txBody>
          <a:bodyPr/>
          <a:lstStyle/>
          <a:p>
            <a:r>
              <a:rPr lang="en-US" dirty="0"/>
              <a:t>Endangered Species Act</a:t>
            </a:r>
          </a:p>
        </p:txBody>
      </p:sp>
      <p:sp>
        <p:nvSpPr>
          <p:cNvPr id="3" name="Content Placeholder 2">
            <a:extLst>
              <a:ext uri="{FF2B5EF4-FFF2-40B4-BE49-F238E27FC236}">
                <a16:creationId xmlns:a16="http://schemas.microsoft.com/office/drawing/2014/main" id="{8D76B8E9-9E2F-0504-3298-8E3720DD579E}"/>
              </a:ext>
            </a:extLst>
          </p:cNvPr>
          <p:cNvSpPr>
            <a:spLocks noGrp="1"/>
          </p:cNvSpPr>
          <p:nvPr>
            <p:ph idx="1"/>
          </p:nvPr>
        </p:nvSpPr>
        <p:spPr>
          <a:xfrm>
            <a:off x="1378989" y="1258178"/>
            <a:ext cx="11014710" cy="4941454"/>
          </a:xfrm>
        </p:spPr>
        <p:txBody>
          <a:bodyPr>
            <a:noAutofit/>
          </a:bodyPr>
          <a:lstStyle/>
          <a:p>
            <a:pPr marL="0" marR="0" lvl="0" indent="0">
              <a:spcBef>
                <a:spcPts val="0"/>
              </a:spcBef>
              <a:spcAft>
                <a:spcPts val="0"/>
              </a:spcAft>
              <a:buNone/>
            </a:pPr>
            <a:r>
              <a:rPr lang="en-US" sz="2400" dirty="0">
                <a:latin typeface="Calibri" panose="020F0502020204030204" pitchFamily="34" charset="0"/>
                <a:ea typeface="Calibri" panose="020F0502020204030204" pitchFamily="34" charset="0"/>
              </a:rPr>
              <a:t>Endangered Species Act Working Group </a:t>
            </a:r>
          </a:p>
          <a:p>
            <a:pPr>
              <a:spcBef>
                <a:spcPts val="0"/>
              </a:spcBef>
            </a:pPr>
            <a:r>
              <a:rPr lang="en-US" sz="2400" dirty="0">
                <a:latin typeface="Calibri" panose="020F0502020204030204" pitchFamily="34" charset="0"/>
                <a:ea typeface="Calibri" panose="020F0502020204030204" pitchFamily="34" charset="0"/>
              </a:rPr>
              <a:t>House Natural Resources Committee </a:t>
            </a:r>
          </a:p>
          <a:p>
            <a:pPr>
              <a:spcBef>
                <a:spcPts val="0"/>
              </a:spcBef>
            </a:pPr>
            <a:r>
              <a:rPr lang="en-US" sz="2400" dirty="0">
                <a:latin typeface="Calibri" panose="020F0502020204030204" pitchFamily="34" charset="0"/>
                <a:ea typeface="Calibri" panose="020F0502020204030204" pitchFamily="34" charset="0"/>
              </a:rPr>
              <a:t>Congressional Western Caucus</a:t>
            </a:r>
          </a:p>
          <a:p>
            <a:pPr marL="0" marR="0" lvl="0" indent="0">
              <a:spcBef>
                <a:spcPts val="0"/>
              </a:spcBef>
              <a:spcAft>
                <a:spcPts val="0"/>
              </a:spcAft>
              <a:buNone/>
            </a:pPr>
            <a:endParaRPr lang="en-US" sz="2400" dirty="0">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2400" dirty="0">
                <a:latin typeface="Calibri" panose="020F0502020204030204" pitchFamily="34" charset="0"/>
                <a:ea typeface="Calibri" panose="020F0502020204030204" pitchFamily="34" charset="0"/>
              </a:rPr>
              <a:t>Focus on ESA:</a:t>
            </a:r>
          </a:p>
          <a:p>
            <a:pPr>
              <a:spcBef>
                <a:spcPts val="0"/>
              </a:spcBef>
            </a:pPr>
            <a:r>
              <a:rPr lang="en-US" sz="2400" dirty="0">
                <a:latin typeface="Calibri" panose="020F0502020204030204" pitchFamily="34" charset="0"/>
                <a:ea typeface="Calibri" panose="020F0502020204030204" pitchFamily="34" charset="0"/>
              </a:rPr>
              <a:t>Implementation</a:t>
            </a:r>
          </a:p>
          <a:p>
            <a:pPr>
              <a:spcBef>
                <a:spcPts val="0"/>
              </a:spcBef>
            </a:pPr>
            <a:r>
              <a:rPr lang="en-US" sz="2400" dirty="0">
                <a:latin typeface="Calibri" panose="020F0502020204030204" pitchFamily="34" charset="0"/>
                <a:ea typeface="Calibri" panose="020F0502020204030204" pitchFamily="34" charset="0"/>
              </a:rPr>
              <a:t>Impacts </a:t>
            </a:r>
          </a:p>
          <a:p>
            <a:pPr>
              <a:spcBef>
                <a:spcPts val="0"/>
              </a:spcBef>
            </a:pPr>
            <a:r>
              <a:rPr lang="en-US" sz="2400" dirty="0">
                <a:latin typeface="Calibri" panose="020F0502020204030204" pitchFamily="34" charset="0"/>
                <a:ea typeface="Calibri" panose="020F0502020204030204" pitchFamily="34" charset="0"/>
              </a:rPr>
              <a:t>Role of litigation</a:t>
            </a:r>
          </a:p>
          <a:p>
            <a:pPr>
              <a:spcBef>
                <a:spcPts val="0"/>
              </a:spcBef>
            </a:pPr>
            <a:r>
              <a:rPr lang="en-US" sz="2400" dirty="0">
                <a:latin typeface="Calibri" panose="020F0502020204030204" pitchFamily="34" charset="0"/>
                <a:ea typeface="Calibri" panose="020F0502020204030204" pitchFamily="34" charset="0"/>
              </a:rPr>
              <a:t>How define success</a:t>
            </a:r>
          </a:p>
          <a:p>
            <a:pPr>
              <a:spcBef>
                <a:spcPts val="0"/>
              </a:spcBef>
            </a:pPr>
            <a:r>
              <a:rPr lang="en-US" sz="2400" dirty="0">
                <a:latin typeface="Calibri" panose="020F0502020204030204" pitchFamily="34" charset="0"/>
                <a:ea typeface="Calibri" panose="020F0502020204030204" pitchFamily="34" charset="0"/>
              </a:rPr>
              <a:t>Goal publish policy recommendations to improve the Act and its implementation.</a:t>
            </a:r>
          </a:p>
          <a:p>
            <a:pPr marL="0" indent="0">
              <a:spcBef>
                <a:spcPts val="0"/>
              </a:spcBef>
              <a:buNone/>
            </a:pPr>
            <a:endParaRPr lang="en-US" sz="2400" dirty="0">
              <a:latin typeface="Calibri" panose="020F0502020204030204" pitchFamily="34" charset="0"/>
              <a:ea typeface="Calibri" panose="020F0502020204030204" pitchFamily="34" charset="0"/>
            </a:endParaRPr>
          </a:p>
          <a:p>
            <a:pPr marL="0" indent="0">
              <a:spcBef>
                <a:spcPts val="0"/>
              </a:spcBef>
              <a:buNone/>
            </a:pPr>
            <a:r>
              <a:rPr lang="en-US" sz="2400" dirty="0">
                <a:latin typeface="Calibri" panose="020F0502020204030204" pitchFamily="34" charset="0"/>
                <a:ea typeface="Calibri" panose="020F0502020204030204" pitchFamily="34" charset="0"/>
              </a:rPr>
              <a:t>Appropriations Riders</a:t>
            </a:r>
          </a:p>
          <a:p>
            <a:pPr>
              <a:spcBef>
                <a:spcPts val="0"/>
              </a:spcBef>
            </a:pPr>
            <a:r>
              <a:rPr lang="en-US" sz="2400" dirty="0">
                <a:latin typeface="Calibri" panose="020F0502020204030204" pitchFamily="34" charset="0"/>
                <a:ea typeface="Calibri" panose="020F0502020204030204" pitchFamily="34" charset="0"/>
              </a:rPr>
              <a:t>Northern Long Eared Bat</a:t>
            </a:r>
          </a:p>
          <a:p>
            <a:pPr>
              <a:spcBef>
                <a:spcPts val="0"/>
              </a:spcBef>
            </a:pPr>
            <a:r>
              <a:rPr lang="en-US" sz="2400" dirty="0">
                <a:latin typeface="Calibri" panose="020F0502020204030204" pitchFamily="34" charset="0"/>
                <a:ea typeface="Calibri" panose="020F0502020204030204" pitchFamily="34" charset="0"/>
              </a:rPr>
              <a:t>Lesser Prairie Chicken </a:t>
            </a:r>
          </a:p>
          <a:p>
            <a:pPr>
              <a:spcBef>
                <a:spcPts val="0"/>
              </a:spcBef>
            </a:pPr>
            <a:r>
              <a:rPr lang="en-US" sz="2400" dirty="0">
                <a:latin typeface="Calibri" panose="020F0502020204030204" pitchFamily="34" charset="0"/>
                <a:ea typeface="Calibri" panose="020F0502020204030204" pitchFamily="34" charset="0"/>
              </a:rPr>
              <a:t>Sage Grouse </a:t>
            </a:r>
          </a:p>
          <a:p>
            <a:pPr marL="0" indent="0">
              <a:spcBef>
                <a:spcPts val="0"/>
              </a:spcBef>
              <a:buNone/>
            </a:pPr>
            <a:endParaRPr lang="en-US" sz="1400" dirty="0">
              <a:latin typeface="Calibri" panose="020F0502020204030204" pitchFamily="34" charset="0"/>
              <a:ea typeface="Calibri" panose="020F0502020204030204" pitchFamily="34" charset="0"/>
            </a:endParaRPr>
          </a:p>
          <a:p>
            <a:pPr>
              <a:spcBef>
                <a:spcPts val="0"/>
              </a:spcBef>
            </a:pPr>
            <a:endParaRPr lang="en-US" sz="1400" dirty="0">
              <a:latin typeface="Calibri" panose="020F0502020204030204" pitchFamily="34" charset="0"/>
              <a:ea typeface="Calibri" panose="020F0502020204030204" pitchFamily="34" charset="0"/>
            </a:endParaRPr>
          </a:p>
          <a:p>
            <a:pPr marL="0" indent="0">
              <a:spcBef>
                <a:spcPts val="0"/>
              </a:spcBef>
              <a:buNone/>
            </a:pPr>
            <a:endParaRPr lang="en-US" sz="1400" dirty="0">
              <a:latin typeface="Calibri" panose="020F0502020204030204" pitchFamily="34" charset="0"/>
              <a:ea typeface="Calibri" panose="020F0502020204030204" pitchFamily="34" charset="0"/>
            </a:endParaRPr>
          </a:p>
        </p:txBody>
      </p:sp>
      <p:sp>
        <p:nvSpPr>
          <p:cNvPr id="6" name="Slide Number Placeholder 5">
            <a:extLst>
              <a:ext uri="{FF2B5EF4-FFF2-40B4-BE49-F238E27FC236}">
                <a16:creationId xmlns:a16="http://schemas.microsoft.com/office/drawing/2014/main" id="{E9D2DEF8-F828-20D2-8EBB-E2D80DCE569D}"/>
              </a:ext>
            </a:extLst>
          </p:cNvPr>
          <p:cNvSpPr>
            <a:spLocks noGrp="1"/>
          </p:cNvSpPr>
          <p:nvPr>
            <p:ph type="sldNum" sz="quarter" idx="4"/>
          </p:nvPr>
        </p:nvSpPr>
        <p:spPr/>
        <p:txBody>
          <a:bodyPr/>
          <a:lstStyle/>
          <a:p>
            <a:r>
              <a:rPr lang="en-US"/>
              <a:t>| Pg. </a:t>
            </a:r>
            <a:fld id="{818D94B4-8502-5D40-8A2F-77E12E792061}" type="slidenum">
              <a:rPr lang="en-US" smtClean="0"/>
              <a:pPr/>
              <a:t>8</a:t>
            </a:fld>
            <a:endParaRPr lang="en-US" dirty="0"/>
          </a:p>
        </p:txBody>
      </p:sp>
      <p:pic>
        <p:nvPicPr>
          <p:cNvPr id="9" name="Graphic 8" descr="Fish with solid fill">
            <a:extLst>
              <a:ext uri="{FF2B5EF4-FFF2-40B4-BE49-F238E27FC236}">
                <a16:creationId xmlns:a16="http://schemas.microsoft.com/office/drawing/2014/main" id="{04509D4B-5134-37BD-79F5-E1E0610B2E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836" y="2359904"/>
            <a:ext cx="914400" cy="914400"/>
          </a:xfrm>
          <a:prstGeom prst="rect">
            <a:avLst/>
          </a:prstGeom>
        </p:spPr>
      </p:pic>
      <p:pic>
        <p:nvPicPr>
          <p:cNvPr id="15" name="Graphic 14" descr="Eagle with solid fill">
            <a:extLst>
              <a:ext uri="{FF2B5EF4-FFF2-40B4-BE49-F238E27FC236}">
                <a16:creationId xmlns:a16="http://schemas.microsoft.com/office/drawing/2014/main" id="{C0A91004-9533-1BA8-F8FC-37DDF522C2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4836" y="1070773"/>
            <a:ext cx="914400" cy="914400"/>
          </a:xfrm>
          <a:prstGeom prst="rect">
            <a:avLst/>
          </a:prstGeom>
        </p:spPr>
      </p:pic>
      <p:pic>
        <p:nvPicPr>
          <p:cNvPr id="19" name="Graphic 18" descr="Bats with solid fill">
            <a:extLst>
              <a:ext uri="{FF2B5EF4-FFF2-40B4-BE49-F238E27FC236}">
                <a16:creationId xmlns:a16="http://schemas.microsoft.com/office/drawing/2014/main" id="{00CE33E0-C3FD-B6DE-13CD-20C6052582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4836" y="4872827"/>
            <a:ext cx="914400" cy="914400"/>
          </a:xfrm>
          <a:prstGeom prst="rect">
            <a:avLst/>
          </a:prstGeom>
        </p:spPr>
      </p:pic>
    </p:spTree>
    <p:extLst>
      <p:ext uri="{BB962C8B-B14F-4D97-AF65-F5344CB8AC3E}">
        <p14:creationId xmlns:p14="http://schemas.microsoft.com/office/powerpoint/2010/main" val="2845248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NRECA Green">
  <a:themeElements>
    <a:clrScheme name="NRECA">
      <a:dk1>
        <a:srgbClr val="000000"/>
      </a:dk1>
      <a:lt1>
        <a:srgbClr val="FFFFFF"/>
      </a:lt1>
      <a:dk2>
        <a:srgbClr val="008953"/>
      </a:dk2>
      <a:lt2>
        <a:srgbClr val="E7E6E6"/>
      </a:lt2>
      <a:accent1>
        <a:srgbClr val="008953"/>
      </a:accent1>
      <a:accent2>
        <a:srgbClr val="34BBC3"/>
      </a:accent2>
      <a:accent3>
        <a:srgbClr val="FBAE1A"/>
      </a:accent3>
      <a:accent4>
        <a:srgbClr val="A5CD38"/>
      </a:accent4>
      <a:accent5>
        <a:srgbClr val="F04B43"/>
      </a:accent5>
      <a:accent6>
        <a:srgbClr val="653065"/>
      </a:accent6>
      <a:hlink>
        <a:srgbClr val="8A9E97"/>
      </a:hlink>
      <a:folHlink>
        <a:srgbClr val="44444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ECA Branded PowerPoint Template V2.pptx" id="{317732D8-8ADA-4B2B-B502-6BCE5B561B5F}" vid="{28D52B3C-DB07-426F-BFE7-CB680B6DAFDC}"/>
    </a:ext>
  </a:extLst>
</a:theme>
</file>

<file path=ppt/theme/theme2.xml><?xml version="1.0" encoding="utf-8"?>
<a:theme xmlns:a="http://schemas.openxmlformats.org/drawingml/2006/main" name="NRECA Grey">
  <a:themeElements>
    <a:clrScheme name="NRECA">
      <a:dk1>
        <a:srgbClr val="000000"/>
      </a:dk1>
      <a:lt1>
        <a:srgbClr val="FFFFFF"/>
      </a:lt1>
      <a:dk2>
        <a:srgbClr val="008953"/>
      </a:dk2>
      <a:lt2>
        <a:srgbClr val="E7E6E6"/>
      </a:lt2>
      <a:accent1>
        <a:srgbClr val="008953"/>
      </a:accent1>
      <a:accent2>
        <a:srgbClr val="34BBC3"/>
      </a:accent2>
      <a:accent3>
        <a:srgbClr val="FBAE1A"/>
      </a:accent3>
      <a:accent4>
        <a:srgbClr val="A5CD38"/>
      </a:accent4>
      <a:accent5>
        <a:srgbClr val="F04B43"/>
      </a:accent5>
      <a:accent6>
        <a:srgbClr val="653065"/>
      </a:accent6>
      <a:hlink>
        <a:srgbClr val="8A9E97"/>
      </a:hlink>
      <a:folHlink>
        <a:srgbClr val="44444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ECA Branded PowerPoint Template V2.pptx" id="{317732D8-8ADA-4B2B-B502-6BCE5B561B5F}" vid="{C1CAFF69-994B-4C6B-A057-EF76ADBB0D5D}"/>
    </a:ext>
  </a:extLst>
</a:theme>
</file>

<file path=ppt/theme/theme3.xml><?xml version="1.0" encoding="utf-8"?>
<a:theme xmlns:a="http://schemas.openxmlformats.org/drawingml/2006/main" name="NRECA Cyan">
  <a:themeElements>
    <a:clrScheme name="NRECA">
      <a:dk1>
        <a:srgbClr val="000000"/>
      </a:dk1>
      <a:lt1>
        <a:srgbClr val="FFFFFF"/>
      </a:lt1>
      <a:dk2>
        <a:srgbClr val="008953"/>
      </a:dk2>
      <a:lt2>
        <a:srgbClr val="E7E6E6"/>
      </a:lt2>
      <a:accent1>
        <a:srgbClr val="008953"/>
      </a:accent1>
      <a:accent2>
        <a:srgbClr val="34BBC3"/>
      </a:accent2>
      <a:accent3>
        <a:srgbClr val="FBAE1A"/>
      </a:accent3>
      <a:accent4>
        <a:srgbClr val="A5CD38"/>
      </a:accent4>
      <a:accent5>
        <a:srgbClr val="F04B43"/>
      </a:accent5>
      <a:accent6>
        <a:srgbClr val="653065"/>
      </a:accent6>
      <a:hlink>
        <a:srgbClr val="8A9E97"/>
      </a:hlink>
      <a:folHlink>
        <a:srgbClr val="44444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ECA Branded PowerPoint Template V2.pptx" id="{317732D8-8ADA-4B2B-B502-6BCE5B561B5F}" vid="{8E0E8077-6F8B-4053-8A0C-7F447264120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16488a43-0f09-4792-aca7-56d04a9df9f9">Brand Guidelines</Category>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7C0919995AA44DBAEFC62C67E1B676" ma:contentTypeVersion="3" ma:contentTypeDescription="Create a new document." ma:contentTypeScope="" ma:versionID="6e9cbc3a562188bd4031035539cbda80">
  <xsd:schema xmlns:xsd="http://www.w3.org/2001/XMLSchema" xmlns:xs="http://www.w3.org/2001/XMLSchema" xmlns:p="http://schemas.microsoft.com/office/2006/metadata/properties" xmlns:ns1="http://schemas.microsoft.com/sharepoint/v3" xmlns:ns2="16488a43-0f09-4792-aca7-56d04a9df9f9" xmlns:ns3="05704808-66a9-4ca0-b487-4dfe18c7354e" targetNamespace="http://schemas.microsoft.com/office/2006/metadata/properties" ma:root="true" ma:fieldsID="250691df69f1eb10c90522795f045af8" ns1:_="" ns2:_="" ns3:_="">
    <xsd:import namespace="http://schemas.microsoft.com/sharepoint/v3"/>
    <xsd:import namespace="16488a43-0f09-4792-aca7-56d04a9df9f9"/>
    <xsd:import namespace="05704808-66a9-4ca0-b487-4dfe18c7354e"/>
    <xsd:element name="properties">
      <xsd:complexType>
        <xsd:sequence>
          <xsd:element name="documentManagement">
            <xsd:complexType>
              <xsd:all>
                <xsd:element ref="ns1:PublishingStartDate" minOccurs="0"/>
                <xsd:element ref="ns1:PublishingExpirationDate" minOccurs="0"/>
                <xsd:element ref="ns2:Categor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488a43-0f09-4792-aca7-56d04a9df9f9" elementFormDefault="qualified">
    <xsd:import namespace="http://schemas.microsoft.com/office/2006/documentManagement/types"/>
    <xsd:import namespace="http://schemas.microsoft.com/office/infopath/2007/PartnerControls"/>
    <xsd:element name="Category" ma:index="10" nillable="true" ma:displayName="Category" ma:format="Dropdown" ma:internalName="Category">
      <xsd:simpleType>
        <xsd:restriction base="dms:Choice">
          <xsd:enumeration value="Brand Guidelines"/>
          <xsd:enumeration value="Budget Resources"/>
          <xsd:enumeration value="Directories"/>
          <xsd:enumeration value="Emergency Planning"/>
          <xsd:enumeration value="Employee Discounts"/>
          <xsd:enumeration value="Forms"/>
          <xsd:enumeration value="Oracle Resources"/>
          <xsd:enumeration value="Payroll Payment Cycle"/>
          <xsd:enumeration value="Policies"/>
          <xsd:enumeration value="Technology Help &amp; Support"/>
          <xsd:enumeration value="Temporary Staffing"/>
          <xsd:enumeration value="Travel"/>
          <xsd:enumeration value="Vendors and Purchasing"/>
        </xsd:restriction>
      </xsd:simpleType>
    </xsd:element>
  </xsd:schema>
  <xsd:schema xmlns:xsd="http://www.w3.org/2001/XMLSchema" xmlns:xs="http://www.w3.org/2001/XMLSchema" xmlns:dms="http://schemas.microsoft.com/office/2006/documentManagement/types" xmlns:pc="http://schemas.microsoft.com/office/infopath/2007/PartnerControls" targetNamespace="05704808-66a9-4ca0-b487-4dfe18c7354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055DE4-0781-4395-ABC4-82A6DDB460D6}">
  <ds:schemaRefs>
    <ds:schemaRef ds:uri="http://schemas.microsoft.com/sharepoint/v3/contenttype/forms"/>
  </ds:schemaRefs>
</ds:datastoreItem>
</file>

<file path=customXml/itemProps2.xml><?xml version="1.0" encoding="utf-8"?>
<ds:datastoreItem xmlns:ds="http://schemas.openxmlformats.org/officeDocument/2006/customXml" ds:itemID="{347FC1F4-BF89-4EE3-A658-E2526C18EAE0}">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5704808-66a9-4ca0-b487-4dfe18c7354e"/>
    <ds:schemaRef ds:uri="http://purl.org/dc/elements/1.1/"/>
    <ds:schemaRef ds:uri="16488a43-0f09-4792-aca7-56d04a9df9f9"/>
    <ds:schemaRef ds:uri="http://www.w3.org/XML/1998/namespace"/>
    <ds:schemaRef ds:uri="http://purl.org/dc/dcmitype/"/>
  </ds:schemaRefs>
</ds:datastoreItem>
</file>

<file path=customXml/itemProps3.xml><?xml version="1.0" encoding="utf-8"?>
<ds:datastoreItem xmlns:ds="http://schemas.openxmlformats.org/officeDocument/2006/customXml" ds:itemID="{E9F0C82C-EB1E-4AD9-96DB-05F8F741E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488a43-0f09-4792-aca7-56d04a9df9f9"/>
    <ds:schemaRef ds:uri="05704808-66a9-4ca0-b487-4dfe18c73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2023.3.1 Seale and Hamill AECI Environmental Update Presentation</Template>
  <TotalTime>16948</TotalTime>
  <Words>1548</Words>
  <Application>Microsoft Macintosh PowerPoint</Application>
  <PresentationFormat>Widescreen</PresentationFormat>
  <Paragraphs>191</Paragraphs>
  <Slides>16</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Calibri Light</vt:lpstr>
      <vt:lpstr>Symbol</vt:lpstr>
      <vt:lpstr>Times</vt:lpstr>
      <vt:lpstr>Times New Roman</vt:lpstr>
      <vt:lpstr>NRECA Green</vt:lpstr>
      <vt:lpstr>NRECA Grey</vt:lpstr>
      <vt:lpstr>NRECA Cyan</vt:lpstr>
      <vt:lpstr>Mid-West Electric Consumers Association Annual Meeting</vt:lpstr>
      <vt:lpstr>NRECA Update Mid-West Electric Consumers Association </vt:lpstr>
      <vt:lpstr>Hydropower </vt:lpstr>
      <vt:lpstr>Hydropower </vt:lpstr>
      <vt:lpstr>Hydropower </vt:lpstr>
      <vt:lpstr>Hydropower</vt:lpstr>
      <vt:lpstr>NEPA Phase 2 Rule</vt:lpstr>
      <vt:lpstr>NEPA Phase 2 Rule</vt:lpstr>
      <vt:lpstr>Endangered Species Act</vt:lpstr>
      <vt:lpstr>Wildfire </vt:lpstr>
      <vt:lpstr>Water Resources Development Act </vt:lpstr>
      <vt:lpstr>Appropriations </vt:lpstr>
      <vt:lpstr>Congressional Outlook</vt:lpstr>
      <vt:lpstr>Cook Political Report 2024 House race ratings</vt:lpstr>
      <vt:lpstr>Cook Political Report 2024 Senate race ratings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Watch in Washington</dc:title>
  <dc:creator>Hamill, Bobby</dc:creator>
  <cp:lastModifiedBy>Jim Horan</cp:lastModifiedBy>
  <cp:revision>30</cp:revision>
  <cp:lastPrinted>2023-04-20T19:13:34Z</cp:lastPrinted>
  <dcterms:created xsi:type="dcterms:W3CDTF">2023-04-10T20:59:26Z</dcterms:created>
  <dcterms:modified xsi:type="dcterms:W3CDTF">2023-11-28T15:32:16Z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0x010100FA7C0919995AA44DBAEFC62C67E1B676</vt:lpwstr>
  </property>
</Properties>
</file>