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9" r:id="rId3"/>
    <p:sldId id="261" r:id="rId4"/>
    <p:sldId id="284" r:id="rId5"/>
    <p:sldId id="263" r:id="rId6"/>
    <p:sldId id="264" r:id="rId7"/>
    <p:sldId id="272" r:id="rId8"/>
    <p:sldId id="260" r:id="rId9"/>
    <p:sldId id="285" r:id="rId10"/>
    <p:sldId id="278" r:id="rId11"/>
    <p:sldId id="279" r:id="rId12"/>
    <p:sldId id="280" r:id="rId13"/>
    <p:sldId id="281" r:id="rId14"/>
    <p:sldId id="282" r:id="rId15"/>
    <p:sldId id="265" r:id="rId16"/>
    <p:sldId id="283" r:id="rId17"/>
    <p:sldId id="274" r:id="rId18"/>
    <p:sldId id="275" r:id="rId19"/>
    <p:sldId id="257" r:id="rId20"/>
  </p:sldIdLst>
  <p:sldSz cx="18288000" cy="10287000"/>
  <p:notesSz cx="6858000" cy="9144000"/>
  <p:embeddedFontLst>
    <p:embeddedFont>
      <p:font typeface="Arimo Bold" panose="020F050202020403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Gill Sans MT" panose="020B0502020104020203" pitchFamily="34" charset="77"/>
      <p:regular r:id="rId30"/>
      <p:bold r:id="rId31"/>
      <p:italic r:id="rId32"/>
      <p:boldItalic r:id="rId33"/>
    </p:embeddedFont>
    <p:embeddedFont>
      <p:font typeface="Montserrat Classic" panose="020F0502020204030204" pitchFamily="34" charset="0"/>
      <p:regular r:id="rId34"/>
      <p:bold r:id="rId35"/>
      <p:italic r:id="rId36"/>
      <p:boldItalic r:id="rId37"/>
    </p:embeddedFont>
    <p:embeddedFont>
      <p:font typeface="Montserrat Light"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4481" autoAdjust="0"/>
  </p:normalViewPr>
  <p:slideViewPr>
    <p:cSldViewPr>
      <p:cViewPr varScale="1">
        <p:scale>
          <a:sx n="62" d="100"/>
          <a:sy n="62" d="100"/>
        </p:scale>
        <p:origin x="216" y="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2625E-513B-5C4F-8824-7187E5439493}" type="datetimeFigureOut">
              <a:rPr lang="en-US" smtClean="0"/>
              <a:t>12/14/23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AACCA-B881-3346-885E-91D64568CB75}" type="slidenum">
              <a:rPr lang="en-US" smtClean="0"/>
              <a:t>‹#›</a:t>
            </a:fld>
            <a:endParaRPr lang="en-US"/>
          </a:p>
        </p:txBody>
      </p:sp>
    </p:spTree>
    <p:extLst>
      <p:ext uri="{BB962C8B-B14F-4D97-AF65-F5344CB8AC3E}">
        <p14:creationId xmlns:p14="http://schemas.microsoft.com/office/powerpoint/2010/main" val="4263479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AAACCA-B881-3346-885E-91D64568CB75}" type="slidenum">
              <a:rPr lang="en-US" smtClean="0"/>
              <a:t>10</a:t>
            </a:fld>
            <a:endParaRPr lang="en-US"/>
          </a:p>
        </p:txBody>
      </p:sp>
    </p:spTree>
    <p:extLst>
      <p:ext uri="{BB962C8B-B14F-4D97-AF65-F5344CB8AC3E}">
        <p14:creationId xmlns:p14="http://schemas.microsoft.com/office/powerpoint/2010/main" val="3991857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jimbhoran@meconsumers.com"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6858000"/>
            </a:xfrm>
            <a:prstGeom prst="rect">
              <a:avLst/>
            </a:prstGeom>
          </p:spPr>
        </p:pic>
      </p:grpSp>
      <p:grpSp>
        <p:nvGrpSpPr>
          <p:cNvPr id="4" name="Group 4"/>
          <p:cNvGrpSpPr/>
          <p:nvPr/>
        </p:nvGrpSpPr>
        <p:grpSpPr>
          <a:xfrm>
            <a:off x="10593743" y="4408391"/>
            <a:ext cx="7694257" cy="1470217"/>
            <a:chOff x="0" y="0"/>
            <a:chExt cx="2602749" cy="497333"/>
          </a:xfrm>
        </p:grpSpPr>
        <p:sp>
          <p:nvSpPr>
            <p:cNvPr id="5" name="Freeform 5"/>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
        <p:nvSpPr>
          <p:cNvPr id="6" name="TextBox 6"/>
          <p:cNvSpPr txBox="1"/>
          <p:nvPr/>
        </p:nvSpPr>
        <p:spPr>
          <a:xfrm>
            <a:off x="1863477" y="6303976"/>
            <a:ext cx="10189170" cy="2215478"/>
          </a:xfrm>
          <a:prstGeom prst="rect">
            <a:avLst/>
          </a:prstGeom>
        </p:spPr>
        <p:txBody>
          <a:bodyPr lIns="0" tIns="0" rIns="0" bIns="0" rtlCol="0" anchor="t">
            <a:spAutoFit/>
          </a:bodyPr>
          <a:lstStyle/>
          <a:p>
            <a:pPr>
              <a:lnSpc>
                <a:spcPts val="8959"/>
              </a:lnSpc>
            </a:pPr>
            <a:r>
              <a:rPr lang="en-US" sz="6399" dirty="0">
                <a:solidFill>
                  <a:srgbClr val="000000"/>
                </a:solidFill>
                <a:latin typeface="Gill Sans MT" panose="020B0502020104020203" pitchFamily="34" charset="77"/>
                <a:cs typeface="Noto Serif Myanmar" panose="02020502060505020204" pitchFamily="18" charset="0"/>
              </a:rPr>
              <a:t>Mid-West Electric </a:t>
            </a:r>
          </a:p>
          <a:p>
            <a:pPr>
              <a:lnSpc>
                <a:spcPts val="8959"/>
              </a:lnSpc>
            </a:pPr>
            <a:r>
              <a:rPr lang="en-US" sz="6399" dirty="0">
                <a:solidFill>
                  <a:srgbClr val="000000"/>
                </a:solidFill>
                <a:latin typeface="Gill Sans MT" panose="020B0502020104020203" pitchFamily="34" charset="77"/>
                <a:cs typeface="Noto Serif Myanmar" panose="02020502060505020204" pitchFamily="18" charset="0"/>
              </a:rPr>
              <a:t>Consumers Association</a:t>
            </a:r>
          </a:p>
        </p:txBody>
      </p:sp>
      <p:sp>
        <p:nvSpPr>
          <p:cNvPr id="7" name="TextBox 7"/>
          <p:cNvSpPr txBox="1"/>
          <p:nvPr/>
        </p:nvSpPr>
        <p:spPr>
          <a:xfrm>
            <a:off x="1863477" y="8862116"/>
            <a:ext cx="4981876" cy="400431"/>
          </a:xfrm>
          <a:prstGeom prst="rect">
            <a:avLst/>
          </a:prstGeom>
        </p:spPr>
        <p:txBody>
          <a:bodyPr lIns="0" tIns="0" rIns="0" bIns="0" rtlCol="0" anchor="t">
            <a:spAutoFit/>
          </a:bodyPr>
          <a:lstStyle/>
          <a:p>
            <a:pPr>
              <a:lnSpc>
                <a:spcPts val="3359"/>
              </a:lnSpc>
            </a:pPr>
            <a:r>
              <a:rPr lang="en-US" sz="2400" dirty="0">
                <a:solidFill>
                  <a:srgbClr val="000000"/>
                </a:solidFill>
                <a:latin typeface="Gill Sans MT" panose="020B0502020104020203" pitchFamily="34" charset="77"/>
              </a:rPr>
              <a:t>Jim Horan, Executive Director</a:t>
            </a:r>
          </a:p>
        </p:txBody>
      </p:sp>
      <p:sp>
        <p:nvSpPr>
          <p:cNvPr id="8" name="TextBox 7">
            <a:extLst>
              <a:ext uri="{FF2B5EF4-FFF2-40B4-BE49-F238E27FC236}">
                <a16:creationId xmlns:a16="http://schemas.microsoft.com/office/drawing/2014/main" id="{B3F4360B-34C5-FB4B-A589-3D3DC6DD8234}"/>
              </a:ext>
            </a:extLst>
          </p:cNvPr>
          <p:cNvSpPr txBox="1"/>
          <p:nvPr/>
        </p:nvSpPr>
        <p:spPr>
          <a:xfrm>
            <a:off x="11867319" y="4820333"/>
            <a:ext cx="6400800" cy="646331"/>
          </a:xfrm>
          <a:prstGeom prst="rect">
            <a:avLst/>
          </a:prstGeom>
          <a:noFill/>
        </p:spPr>
        <p:txBody>
          <a:bodyPr wrap="square" rtlCol="0">
            <a:spAutoFit/>
          </a:bodyPr>
          <a:lstStyle/>
          <a:p>
            <a:r>
              <a:rPr lang="en-US" sz="3600" dirty="0">
                <a:solidFill>
                  <a:schemeClr val="bg1"/>
                </a:solidFill>
                <a:latin typeface="Gill Sans MT" panose="020B0502020104020203" pitchFamily="34" charset="77"/>
                <a:cs typeface="Noto Serif Myanmar" panose="02020502060505020204" pitchFamily="18" charset="0"/>
              </a:rPr>
              <a:t>2023 Annual Report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8227" y="2697400"/>
            <a:ext cx="6569773" cy="7589600"/>
            <a:chOff x="0" y="0"/>
            <a:chExt cx="8759698" cy="10119466"/>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8759698" cy="10119466"/>
            </a:xfrm>
            <a:prstGeom prst="rect">
              <a:avLst/>
            </a:prstGeom>
          </p:spPr>
        </p:pic>
      </p:grpSp>
      <p:grpSp>
        <p:nvGrpSpPr>
          <p:cNvPr id="4" name="Group 4"/>
          <p:cNvGrpSpPr/>
          <p:nvPr/>
        </p:nvGrpSpPr>
        <p:grpSpPr>
          <a:xfrm>
            <a:off x="9144000" y="8766844"/>
            <a:ext cx="4633184" cy="885308"/>
            <a:chOff x="0" y="0"/>
            <a:chExt cx="2602749" cy="497333"/>
          </a:xfrm>
        </p:grpSpPr>
        <p:sp>
          <p:nvSpPr>
            <p:cNvPr id="5" name="Freeform 5"/>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
        <p:nvSpPr>
          <p:cNvPr id="7" name="TextBox 7"/>
          <p:cNvSpPr txBox="1"/>
          <p:nvPr/>
        </p:nvSpPr>
        <p:spPr>
          <a:xfrm>
            <a:off x="1846197" y="3384667"/>
            <a:ext cx="8593203" cy="3693319"/>
          </a:xfrm>
          <a:prstGeom prst="rect">
            <a:avLst/>
          </a:prstGeom>
        </p:spPr>
        <p:txBody>
          <a:bodyPr wrap="square" lIns="0" tIns="0" rIns="0" bIns="0" rtlCol="0" anchor="t">
            <a:spAutoFit/>
          </a:bodyPr>
          <a:lstStyle/>
          <a:p>
            <a:pPr marL="518160" lvl="1" indent="-259080">
              <a:lnSpc>
                <a:spcPts val="4800"/>
              </a:lnSpc>
              <a:buFont typeface="Arial"/>
              <a:buChar char="•"/>
            </a:pPr>
            <a:r>
              <a:rPr lang="en-US" sz="2400" dirty="0">
                <a:solidFill>
                  <a:srgbClr val="000000"/>
                </a:solidFill>
                <a:latin typeface="Gill Sans MT" panose="020B0502020104020203" pitchFamily="34" charset="77"/>
              </a:rPr>
              <a:t>Federal Power Marketing Administrations</a:t>
            </a:r>
          </a:p>
          <a:p>
            <a:pPr marL="518160" lvl="1" indent="-259080">
              <a:lnSpc>
                <a:spcPts val="4800"/>
              </a:lnSpc>
              <a:buFont typeface="Arial"/>
              <a:buChar char="•"/>
            </a:pPr>
            <a:r>
              <a:rPr lang="en-US" sz="2400" dirty="0">
                <a:solidFill>
                  <a:srgbClr val="000000"/>
                </a:solidFill>
                <a:latin typeface="Gill Sans MT" panose="020B0502020104020203" pitchFamily="34" charset="77"/>
              </a:rPr>
              <a:t>Net Zero Appropriations</a:t>
            </a:r>
          </a:p>
          <a:p>
            <a:pPr marL="518160" lvl="1" indent="-259080">
              <a:lnSpc>
                <a:spcPts val="4800"/>
              </a:lnSpc>
              <a:buFont typeface="Arial"/>
              <a:buChar char="•"/>
            </a:pPr>
            <a:r>
              <a:rPr lang="en-US" sz="2400" dirty="0">
                <a:solidFill>
                  <a:srgbClr val="000000"/>
                </a:solidFill>
                <a:latin typeface="Gill Sans MT" panose="020B0502020104020203" pitchFamily="34" charset="77"/>
              </a:rPr>
              <a:t>Diversion of Federal Power Revenues</a:t>
            </a:r>
          </a:p>
          <a:p>
            <a:pPr marL="518160" lvl="1" indent="-259080">
              <a:lnSpc>
                <a:spcPts val="4800"/>
              </a:lnSpc>
              <a:buFont typeface="Arial"/>
              <a:buChar char="•"/>
            </a:pPr>
            <a:r>
              <a:rPr lang="en-US" sz="2400" dirty="0">
                <a:solidFill>
                  <a:srgbClr val="000000"/>
                </a:solidFill>
                <a:latin typeface="Gill Sans MT" panose="020B0502020104020203" pitchFamily="34" charset="77"/>
              </a:rPr>
              <a:t>Pick-Sloan Rates</a:t>
            </a:r>
          </a:p>
          <a:p>
            <a:pPr marL="518160" lvl="1" indent="-259080">
              <a:lnSpc>
                <a:spcPts val="4800"/>
              </a:lnSpc>
              <a:buFont typeface="Arial"/>
              <a:buChar char="•"/>
            </a:pPr>
            <a:r>
              <a:rPr lang="en-US" sz="2400" dirty="0">
                <a:solidFill>
                  <a:srgbClr val="000000"/>
                </a:solidFill>
                <a:latin typeface="Gill Sans MT" panose="020B0502020104020203" pitchFamily="34" charset="77"/>
              </a:rPr>
              <a:t>Pick-Sloan Ultimate Development</a:t>
            </a:r>
          </a:p>
          <a:p>
            <a:pPr marL="518160" lvl="1" indent="-259080">
              <a:lnSpc>
                <a:spcPts val="4800"/>
              </a:lnSpc>
              <a:buFont typeface="Arial"/>
              <a:buChar char="•"/>
            </a:pPr>
            <a:r>
              <a:rPr lang="en-US" sz="2400" dirty="0">
                <a:solidFill>
                  <a:srgbClr val="000000"/>
                </a:solidFill>
                <a:latin typeface="Gill Sans MT" panose="020B0502020104020203" pitchFamily="34" charset="77"/>
              </a:rPr>
              <a:t>Colorado-Big Thompson Water Quality</a:t>
            </a:r>
          </a:p>
        </p:txBody>
      </p:sp>
      <p:sp>
        <p:nvSpPr>
          <p:cNvPr id="8" name="TextBox 8"/>
          <p:cNvSpPr txBox="1"/>
          <p:nvPr/>
        </p:nvSpPr>
        <p:spPr>
          <a:xfrm>
            <a:off x="1846196" y="2088118"/>
            <a:ext cx="9431403" cy="1061316"/>
          </a:xfrm>
          <a:prstGeom prst="rect">
            <a:avLst/>
          </a:prstGeom>
        </p:spPr>
        <p:txBody>
          <a:bodyPr wrap="square" lIns="0" tIns="0" rIns="0" bIns="0" rtlCol="0" anchor="t">
            <a:spAutoFit/>
          </a:bodyPr>
          <a:lstStyle/>
          <a:p>
            <a:pPr>
              <a:lnSpc>
                <a:spcPts val="8959"/>
              </a:lnSpc>
            </a:pPr>
            <a:r>
              <a:rPr lang="en-US" sz="6399" dirty="0">
                <a:solidFill>
                  <a:srgbClr val="000000"/>
                </a:solidFill>
                <a:latin typeface="Gill Sans MT" panose="020B0502020104020203" pitchFamily="34" charset="77"/>
              </a:rPr>
              <a:t>2024 Priority Resolutions</a:t>
            </a:r>
          </a:p>
        </p:txBody>
      </p:sp>
    </p:spTree>
    <p:extLst>
      <p:ext uri="{BB962C8B-B14F-4D97-AF65-F5344CB8AC3E}">
        <p14:creationId xmlns:p14="http://schemas.microsoft.com/office/powerpoint/2010/main" val="1430345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712246" y="0"/>
            <a:ext cx="8479789" cy="10438446"/>
          </a:xfrm>
          <a:prstGeom prst="rect">
            <a:avLst/>
          </a:prstGeom>
        </p:spPr>
      </p:pic>
      <p:grpSp>
        <p:nvGrpSpPr>
          <p:cNvPr id="4" name="Group 4"/>
          <p:cNvGrpSpPr/>
          <p:nvPr/>
        </p:nvGrpSpPr>
        <p:grpSpPr>
          <a:xfrm>
            <a:off x="7531824" y="577511"/>
            <a:ext cx="9727476" cy="9086715"/>
            <a:chOff x="0" y="-38100"/>
            <a:chExt cx="12969968" cy="12115621"/>
          </a:xfrm>
        </p:grpSpPr>
        <p:sp>
          <p:nvSpPr>
            <p:cNvPr id="5" name="TextBox 5"/>
            <p:cNvSpPr txBox="1"/>
            <p:nvPr/>
          </p:nvSpPr>
          <p:spPr>
            <a:xfrm>
              <a:off x="0" y="-38100"/>
              <a:ext cx="12969968" cy="1675672"/>
            </a:xfrm>
            <a:prstGeom prst="rect">
              <a:avLst/>
            </a:prstGeom>
          </p:spPr>
          <p:txBody>
            <a:bodyPr lIns="0" tIns="0" rIns="0" bIns="0" rtlCol="0" anchor="t">
              <a:spAutoFit/>
            </a:bodyPr>
            <a:lstStyle/>
            <a:p>
              <a:pPr algn="l">
                <a:lnSpc>
                  <a:spcPts val="4946"/>
                </a:lnSpc>
              </a:pPr>
              <a:r>
                <a:rPr lang="en-US" sz="3804" spc="380" dirty="0">
                  <a:latin typeface="Gill Sans MT" panose="020B0502020104020203" pitchFamily="34" charset="77"/>
                  <a:cs typeface="Noto Serif Myanmar" panose="02020502060505020204" pitchFamily="18" charset="0"/>
                </a:rPr>
                <a:t>Federal Power Marketing Administrations </a:t>
              </a:r>
            </a:p>
          </p:txBody>
        </p:sp>
        <p:sp>
          <p:nvSpPr>
            <p:cNvPr id="6" name="TextBox 6"/>
            <p:cNvSpPr txBox="1"/>
            <p:nvPr/>
          </p:nvSpPr>
          <p:spPr>
            <a:xfrm>
              <a:off x="0" y="2124816"/>
              <a:ext cx="10687415" cy="7801453"/>
            </a:xfrm>
            <a:prstGeom prst="rect">
              <a:avLst/>
            </a:prstGeom>
          </p:spPr>
          <p:txBody>
            <a:bodyPr lIns="0" tIns="0" rIns="0" bIns="0" rtlCol="0" anchor="t">
              <a:spAutoFit/>
            </a:bodyPr>
            <a:lstStyle/>
            <a:p>
              <a:pPr>
                <a:lnSpc>
                  <a:spcPts val="3297"/>
                </a:lnSpc>
              </a:pPr>
              <a:r>
                <a:rPr lang="en-US" sz="2800" spc="23" dirty="0">
                  <a:latin typeface="Gill Sans MT" panose="020B0502020104020203" pitchFamily="34" charset="77"/>
                  <a:cs typeface="Noto Serif Myanmar" panose="02020502060505020204" pitchFamily="18" charset="0"/>
                </a:rPr>
                <a:t>Mid-West vigorously opposes the sale of the federal power marketing administrations or divestiture of their power and transmission facilities.</a:t>
              </a:r>
            </a:p>
            <a:p>
              <a:pPr>
                <a:lnSpc>
                  <a:spcPts val="3297"/>
                </a:lnSpc>
              </a:pPr>
              <a:endParaRPr lang="en-US" sz="2800" spc="23" dirty="0">
                <a:latin typeface="Gill Sans MT" panose="020B0502020104020203" pitchFamily="34" charset="77"/>
                <a:cs typeface="Noto Serif Myanmar" panose="02020502060505020204" pitchFamily="18" charset="0"/>
              </a:endParaRPr>
            </a:p>
            <a:p>
              <a:pPr>
                <a:lnSpc>
                  <a:spcPts val="3297"/>
                </a:lnSpc>
              </a:pPr>
              <a:r>
                <a:rPr lang="en-US" sz="2800" spc="23" dirty="0">
                  <a:latin typeface="Gill Sans MT" panose="020B0502020104020203" pitchFamily="34" charset="77"/>
                  <a:cs typeface="Noto Serif Myanmar" panose="02020502060505020204" pitchFamily="18" charset="0"/>
                </a:rPr>
                <a:t>We reaffirm our support for the longstanding congressionally approved standard of cost-based rates for electric power generated at federal projects.</a:t>
              </a:r>
            </a:p>
            <a:p>
              <a:pPr>
                <a:lnSpc>
                  <a:spcPts val="3297"/>
                </a:lnSpc>
              </a:pPr>
              <a:endParaRPr lang="en-US" sz="2800" spc="23" dirty="0">
                <a:latin typeface="Gill Sans MT" panose="020B0502020104020203" pitchFamily="34" charset="77"/>
                <a:cs typeface="Noto Serif Myanmar" panose="02020502060505020204" pitchFamily="18" charset="0"/>
              </a:endParaRPr>
            </a:p>
            <a:p>
              <a:pPr>
                <a:lnSpc>
                  <a:spcPts val="3297"/>
                </a:lnSpc>
              </a:pPr>
              <a:r>
                <a:rPr lang="en-US" sz="2800" spc="23" dirty="0">
                  <a:latin typeface="Gill Sans MT" panose="020B0502020104020203" pitchFamily="34" charset="77"/>
                  <a:cs typeface="Noto Serif Myanmar" panose="02020502060505020204" pitchFamily="18" charset="0"/>
                </a:rPr>
                <a:t>We will work to improve the efficiency of federal power operations, protect the contractual federal power supply rights of its members, and resist any unjustifiable increases in electric rates to the ultimate consumers.</a:t>
              </a:r>
            </a:p>
            <a:p>
              <a:pPr algn="l">
                <a:lnSpc>
                  <a:spcPts val="3297"/>
                </a:lnSpc>
              </a:pPr>
              <a:endParaRPr lang="en-US" sz="951" spc="23" dirty="0">
                <a:latin typeface="Arimo Bold"/>
              </a:endParaRPr>
            </a:p>
          </p:txBody>
        </p:sp>
        <p:sp>
          <p:nvSpPr>
            <p:cNvPr id="7" name="TextBox 7"/>
            <p:cNvSpPr txBox="1"/>
            <p:nvPr/>
          </p:nvSpPr>
          <p:spPr>
            <a:xfrm>
              <a:off x="0" y="11701349"/>
              <a:ext cx="12969968" cy="376172"/>
            </a:xfrm>
            <a:prstGeom prst="rect">
              <a:avLst/>
            </a:prstGeom>
          </p:spPr>
          <p:txBody>
            <a:bodyPr lIns="0" tIns="0" rIns="0" bIns="0" rtlCol="0" anchor="t">
              <a:spAutoFit/>
            </a:bodyPr>
            <a:lstStyle/>
            <a:p>
              <a:pPr algn="l">
                <a:lnSpc>
                  <a:spcPts val="2318"/>
                </a:lnSpc>
              </a:pPr>
              <a:endParaRPr/>
            </a:p>
          </p:txBody>
        </p:sp>
      </p:grpSp>
      <p:grpSp>
        <p:nvGrpSpPr>
          <p:cNvPr id="9" name="Group 4">
            <a:extLst>
              <a:ext uri="{FF2B5EF4-FFF2-40B4-BE49-F238E27FC236}">
                <a16:creationId xmlns:a16="http://schemas.microsoft.com/office/drawing/2014/main" id="{1C03E567-3525-BF48-A8DC-ED61847604AC}"/>
              </a:ext>
            </a:extLst>
          </p:cNvPr>
          <p:cNvGrpSpPr/>
          <p:nvPr/>
        </p:nvGrpSpPr>
        <p:grpSpPr>
          <a:xfrm>
            <a:off x="5215232" y="8696981"/>
            <a:ext cx="4633184" cy="885308"/>
            <a:chOff x="0" y="0"/>
            <a:chExt cx="2602749" cy="497333"/>
          </a:xfrm>
        </p:grpSpPr>
        <p:sp>
          <p:nvSpPr>
            <p:cNvPr id="10" name="Freeform 5">
              <a:extLst>
                <a:ext uri="{FF2B5EF4-FFF2-40B4-BE49-F238E27FC236}">
                  <a16:creationId xmlns:a16="http://schemas.microsoft.com/office/drawing/2014/main" id="{93B3ECC4-0FBA-BA44-9A1E-4042FBC1D467}"/>
                </a:ext>
              </a:extLst>
            </p:cNvPr>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Tree>
    <p:extLst>
      <p:ext uri="{BB962C8B-B14F-4D97-AF65-F5344CB8AC3E}">
        <p14:creationId xmlns:p14="http://schemas.microsoft.com/office/powerpoint/2010/main" val="1261464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4419" y="6662760"/>
            <a:ext cx="18356839" cy="2771189"/>
          </a:xfrm>
          <a:prstGeom prst="rect">
            <a:avLst/>
          </a:prstGeom>
        </p:spPr>
      </p:pic>
      <p:grpSp>
        <p:nvGrpSpPr>
          <p:cNvPr id="3" name="Group 3"/>
          <p:cNvGrpSpPr/>
          <p:nvPr/>
        </p:nvGrpSpPr>
        <p:grpSpPr>
          <a:xfrm>
            <a:off x="304800" y="992981"/>
            <a:ext cx="6565306" cy="1785302"/>
            <a:chOff x="-965200" y="-47625"/>
            <a:chExt cx="8753741" cy="2380402"/>
          </a:xfrm>
        </p:grpSpPr>
        <p:sp>
          <p:nvSpPr>
            <p:cNvPr id="4" name="TextBox 4"/>
            <p:cNvSpPr txBox="1"/>
            <p:nvPr/>
          </p:nvSpPr>
          <p:spPr>
            <a:xfrm>
              <a:off x="0" y="-47625"/>
              <a:ext cx="7788541" cy="887422"/>
            </a:xfrm>
            <a:prstGeom prst="rect">
              <a:avLst/>
            </a:prstGeom>
          </p:spPr>
          <p:txBody>
            <a:bodyPr lIns="0" tIns="0" rIns="0" bIns="0" rtlCol="0" anchor="t">
              <a:spAutoFit/>
            </a:bodyPr>
            <a:lstStyle/>
            <a:p>
              <a:pPr algn="l">
                <a:lnSpc>
                  <a:spcPts val="6240"/>
                </a:lnSpc>
              </a:pPr>
              <a:endParaRPr dirty="0">
                <a:latin typeface="Gill Sans MT" panose="020B0502020104020203" pitchFamily="34" charset="77"/>
                <a:cs typeface="Noto Serif Myanmar" panose="02020502060505020204" pitchFamily="18" charset="0"/>
              </a:endParaRPr>
            </a:p>
          </p:txBody>
        </p:sp>
        <p:sp>
          <p:nvSpPr>
            <p:cNvPr id="5" name="TextBox 5"/>
            <p:cNvSpPr txBox="1"/>
            <p:nvPr/>
          </p:nvSpPr>
          <p:spPr>
            <a:xfrm>
              <a:off x="-965200" y="1566413"/>
              <a:ext cx="7788541" cy="766364"/>
            </a:xfrm>
            <a:prstGeom prst="rect">
              <a:avLst/>
            </a:prstGeom>
          </p:spPr>
          <p:txBody>
            <a:bodyPr lIns="0" tIns="0" rIns="0" bIns="0" rtlCol="0" anchor="t">
              <a:spAutoFit/>
            </a:bodyPr>
            <a:lstStyle/>
            <a:p>
              <a:pPr algn="l">
                <a:lnSpc>
                  <a:spcPts val="4809"/>
                </a:lnSpc>
              </a:pPr>
              <a:r>
                <a:rPr lang="en-US" sz="3699" spc="92" dirty="0">
                  <a:latin typeface="Gill Sans MT" panose="020B0502020104020203" pitchFamily="34" charset="77"/>
                  <a:cs typeface="Noto Serif Myanmar" panose="02020502060505020204" pitchFamily="18" charset="0"/>
                </a:rPr>
                <a:t>Net Zero Appropriations </a:t>
              </a:r>
            </a:p>
          </p:txBody>
        </p:sp>
      </p:grpSp>
      <p:sp>
        <p:nvSpPr>
          <p:cNvPr id="6" name="TextBox 6"/>
          <p:cNvSpPr txBox="1"/>
          <p:nvPr/>
        </p:nvSpPr>
        <p:spPr>
          <a:xfrm>
            <a:off x="8001000" y="2544494"/>
            <a:ext cx="9478964" cy="2354491"/>
          </a:xfrm>
          <a:prstGeom prst="rect">
            <a:avLst/>
          </a:prstGeom>
        </p:spPr>
        <p:txBody>
          <a:bodyPr lIns="0" tIns="0" rIns="0" bIns="0" rtlCol="0" anchor="t">
            <a:spAutoFit/>
          </a:bodyPr>
          <a:lstStyle/>
          <a:p>
            <a:r>
              <a:rPr lang="en-US" sz="3200" dirty="0"/>
              <a:t>Mid-West Electric Consumers Association (Mid-West) supports the Congressional budget scoring that allows a “net zero” appropriation for the annual expenses of the Western Area Power Administration (WAPA).</a:t>
            </a:r>
            <a:endParaRPr lang="en-US" sz="3600" dirty="0"/>
          </a:p>
          <a:p>
            <a:pPr algn="l">
              <a:lnSpc>
                <a:spcPts val="3000"/>
              </a:lnSpc>
            </a:pPr>
            <a:endParaRPr lang="en-US" sz="2000" spc="50" dirty="0">
              <a:latin typeface="Gill Sans MT" panose="020B0502020104020203" pitchFamily="34" charset="77"/>
              <a:cs typeface="Noto Serif Myanmar" panose="02020502060505020204" pitchFamily="18" charset="0"/>
            </a:endParaRPr>
          </a:p>
        </p:txBody>
      </p:sp>
      <p:sp>
        <p:nvSpPr>
          <p:cNvPr id="7" name="TextBox 7"/>
          <p:cNvSpPr txBox="1"/>
          <p:nvPr/>
        </p:nvSpPr>
        <p:spPr>
          <a:xfrm>
            <a:off x="8443233" y="9631953"/>
            <a:ext cx="9278031" cy="240665"/>
          </a:xfrm>
          <a:prstGeom prst="rect">
            <a:avLst/>
          </a:prstGeom>
        </p:spPr>
        <p:txBody>
          <a:bodyPr lIns="0" tIns="0" rIns="0" bIns="0" rtlCol="0" anchor="t">
            <a:spAutoFit/>
          </a:bodyPr>
          <a:lstStyle/>
          <a:p>
            <a:pPr algn="r">
              <a:lnSpc>
                <a:spcPts val="1959"/>
              </a:lnSpc>
            </a:pPr>
            <a:r>
              <a:rPr lang="en-US" sz="1400" spc="168">
                <a:solidFill>
                  <a:srgbClr val="FFFFFF"/>
                </a:solidFill>
                <a:latin typeface="Montserrat Classic"/>
              </a:rPr>
              <a:t>MID-WEST ELECTRIC CONSUMERS ASSOCIATION</a:t>
            </a:r>
          </a:p>
        </p:txBody>
      </p:sp>
      <p:grpSp>
        <p:nvGrpSpPr>
          <p:cNvPr id="8" name="Group 4">
            <a:extLst>
              <a:ext uri="{FF2B5EF4-FFF2-40B4-BE49-F238E27FC236}">
                <a16:creationId xmlns:a16="http://schemas.microsoft.com/office/drawing/2014/main" id="{A22A9263-DA6A-DB46-85CD-BFA0F4BCD572}"/>
              </a:ext>
            </a:extLst>
          </p:cNvPr>
          <p:cNvGrpSpPr/>
          <p:nvPr/>
        </p:nvGrpSpPr>
        <p:grpSpPr>
          <a:xfrm>
            <a:off x="-34419" y="3364026"/>
            <a:ext cx="5841406" cy="885308"/>
            <a:chOff x="0" y="0"/>
            <a:chExt cx="2602749" cy="497333"/>
          </a:xfrm>
        </p:grpSpPr>
        <p:sp>
          <p:nvSpPr>
            <p:cNvPr id="9" name="Freeform 5">
              <a:extLst>
                <a:ext uri="{FF2B5EF4-FFF2-40B4-BE49-F238E27FC236}">
                  <a16:creationId xmlns:a16="http://schemas.microsoft.com/office/drawing/2014/main" id="{071EAC20-227D-4748-A775-C822B4267978}"/>
                </a:ext>
              </a:extLst>
            </p:cNvPr>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Tree>
    <p:extLst>
      <p:ext uri="{BB962C8B-B14F-4D97-AF65-F5344CB8AC3E}">
        <p14:creationId xmlns:p14="http://schemas.microsoft.com/office/powerpoint/2010/main" val="2881721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752850" y="2726844"/>
            <a:ext cx="10782300" cy="4833311"/>
            <a:chOff x="0" y="4211042"/>
            <a:chExt cx="14376400" cy="11263229"/>
          </a:xfrm>
        </p:grpSpPr>
        <p:sp>
          <p:nvSpPr>
            <p:cNvPr id="4" name="AutoShape 4"/>
            <p:cNvSpPr/>
            <p:nvPr/>
          </p:nvSpPr>
          <p:spPr>
            <a:xfrm>
              <a:off x="0" y="4211042"/>
              <a:ext cx="14376400" cy="11263229"/>
            </a:xfrm>
            <a:prstGeom prst="rect">
              <a:avLst/>
            </a:prstGeom>
            <a:solidFill>
              <a:srgbClr val="FFFFFF"/>
            </a:solidFill>
          </p:spPr>
        </p:sp>
        <p:sp>
          <p:nvSpPr>
            <p:cNvPr id="5" name="TextBox 5"/>
            <p:cNvSpPr txBox="1"/>
            <p:nvPr/>
          </p:nvSpPr>
          <p:spPr>
            <a:xfrm>
              <a:off x="1239596" y="5758514"/>
              <a:ext cx="11897207" cy="8922544"/>
            </a:xfrm>
            <a:prstGeom prst="rect">
              <a:avLst/>
            </a:prstGeom>
          </p:spPr>
          <p:txBody>
            <a:bodyPr lIns="0" tIns="0" rIns="0" bIns="0" rtlCol="0" anchor="t">
              <a:spAutoFit/>
            </a:bodyPr>
            <a:lstStyle/>
            <a:p>
              <a:pPr algn="ctr">
                <a:lnSpc>
                  <a:spcPts val="5024"/>
                </a:lnSpc>
              </a:pPr>
              <a:r>
                <a:rPr lang="en-US" sz="3399" spc="84" dirty="0">
                  <a:solidFill>
                    <a:srgbClr val="1E3148"/>
                  </a:solidFill>
                  <a:latin typeface="Gill Sans MT" panose="020B0502020104020203" pitchFamily="34" charset="77"/>
                  <a:cs typeface="Noto Serif Myanmar" panose="02020502060505020204" pitchFamily="18" charset="0"/>
                </a:rPr>
                <a:t>Diversion of Federal Power Revenues</a:t>
              </a:r>
            </a:p>
            <a:p>
              <a:pPr algn="ctr">
                <a:lnSpc>
                  <a:spcPts val="5024"/>
                </a:lnSpc>
              </a:pPr>
              <a:endParaRPr lang="en-US" sz="2400" spc="50" dirty="0">
                <a:solidFill>
                  <a:srgbClr val="1E3148"/>
                </a:solidFill>
                <a:latin typeface="Gill Sans MT" panose="020B0502020104020203" pitchFamily="34" charset="77"/>
                <a:cs typeface="Noto Serif Myanmar" panose="02020502060505020204" pitchFamily="18" charset="0"/>
              </a:endParaRPr>
            </a:p>
            <a:p>
              <a:pPr algn="ctr">
                <a:lnSpc>
                  <a:spcPts val="3374"/>
                </a:lnSpc>
              </a:pPr>
              <a:r>
                <a:rPr lang="en-US" sz="2800" spc="50" dirty="0">
                  <a:solidFill>
                    <a:srgbClr val="1E3148"/>
                  </a:solidFill>
                  <a:latin typeface="Gill Sans MT" panose="020B0502020104020203" pitchFamily="34" charset="77"/>
                  <a:cs typeface="Noto Serif Myanmar" panose="02020502060505020204" pitchFamily="18" charset="0"/>
                </a:rPr>
                <a:t>Mid-West urges Congress and the Executive Branch to adhere to principles and policies of federal law governing designation of project uses, allocation of costs and irrigation assistance repayment for existing and future federal projects</a:t>
              </a:r>
              <a:r>
                <a:rPr lang="en-US" sz="2800" spc="57" dirty="0">
                  <a:solidFill>
                    <a:srgbClr val="1E3148"/>
                  </a:solidFill>
                  <a:latin typeface="Gill Sans MT" panose="020B0502020104020203" pitchFamily="34" charset="77"/>
                  <a:cs typeface="Noto Serif Myanmar" panose="02020502060505020204" pitchFamily="18" charset="0"/>
                </a:rPr>
                <a:t> </a:t>
              </a:r>
            </a:p>
            <a:p>
              <a:pPr algn="ctr">
                <a:lnSpc>
                  <a:spcPts val="3000"/>
                </a:lnSpc>
              </a:pPr>
              <a:endParaRPr lang="en-US" sz="2299" spc="57" dirty="0">
                <a:solidFill>
                  <a:srgbClr val="1E3148"/>
                </a:solidFill>
                <a:latin typeface="Montserrat Light"/>
              </a:endParaRPr>
            </a:p>
          </p:txBody>
        </p:sp>
      </p:grpSp>
    </p:spTree>
    <p:extLst>
      <p:ext uri="{BB962C8B-B14F-4D97-AF65-F5344CB8AC3E}">
        <p14:creationId xmlns:p14="http://schemas.microsoft.com/office/powerpoint/2010/main" val="3639628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557356" y="-1"/>
            <a:ext cx="12344400" cy="10287001"/>
          </a:xfrm>
          <a:prstGeom prst="rect">
            <a:avLst/>
          </a:prstGeom>
        </p:spPr>
      </p:pic>
      <p:grpSp>
        <p:nvGrpSpPr>
          <p:cNvPr id="4" name="Group 4"/>
          <p:cNvGrpSpPr/>
          <p:nvPr/>
        </p:nvGrpSpPr>
        <p:grpSpPr>
          <a:xfrm>
            <a:off x="10767738" y="1150376"/>
            <a:ext cx="6953526" cy="6457900"/>
            <a:chOff x="0" y="-38100"/>
            <a:chExt cx="9271368" cy="8610537"/>
          </a:xfrm>
        </p:grpSpPr>
        <p:sp>
          <p:nvSpPr>
            <p:cNvPr id="5" name="TextBox 5"/>
            <p:cNvSpPr txBox="1"/>
            <p:nvPr/>
          </p:nvSpPr>
          <p:spPr>
            <a:xfrm>
              <a:off x="0" y="-38100"/>
              <a:ext cx="9271368" cy="702843"/>
            </a:xfrm>
            <a:prstGeom prst="rect">
              <a:avLst/>
            </a:prstGeom>
          </p:spPr>
          <p:txBody>
            <a:bodyPr lIns="0" tIns="0" rIns="0" bIns="0" rtlCol="0" anchor="t">
              <a:spAutoFit/>
            </a:bodyPr>
            <a:lstStyle/>
            <a:p>
              <a:pPr algn="l">
                <a:lnSpc>
                  <a:spcPts val="4419"/>
                </a:lnSpc>
              </a:pPr>
              <a:r>
                <a:rPr lang="en-US" sz="3399" spc="84" dirty="0">
                  <a:solidFill>
                    <a:srgbClr val="1E3148"/>
                  </a:solidFill>
                  <a:latin typeface="Gill Sans MT" panose="020B0502020104020203" pitchFamily="34" charset="77"/>
                  <a:cs typeface="Noto Serif Myanmar" panose="02020502060505020204" pitchFamily="18" charset="0"/>
                </a:rPr>
                <a:t>Pick-Sloan Rates</a:t>
              </a:r>
            </a:p>
          </p:txBody>
        </p:sp>
        <p:sp>
          <p:nvSpPr>
            <p:cNvPr id="6" name="TextBox 6"/>
            <p:cNvSpPr txBox="1"/>
            <p:nvPr/>
          </p:nvSpPr>
          <p:spPr>
            <a:xfrm>
              <a:off x="0" y="905378"/>
              <a:ext cx="9271368" cy="7667059"/>
            </a:xfrm>
            <a:prstGeom prst="rect">
              <a:avLst/>
            </a:prstGeom>
          </p:spPr>
          <p:txBody>
            <a:bodyPr lIns="0" tIns="0" rIns="0" bIns="0" rtlCol="0" anchor="t">
              <a:spAutoFit/>
            </a:bodyPr>
            <a:lstStyle/>
            <a:p>
              <a:pPr>
                <a:lnSpc>
                  <a:spcPts val="3224"/>
                </a:lnSpc>
              </a:pPr>
              <a:r>
                <a:rPr lang="en-US" sz="2800" dirty="0">
                  <a:latin typeface="Gill Sans MT" panose="020B0502020104020203" pitchFamily="34" charset="77"/>
                  <a:cs typeface="Noto Serif Myanmar" panose="02020502060505020204" pitchFamily="18" charset="0"/>
                </a:rPr>
                <a:t>Mid-West supports collaborative efforts between the federal power customers, the Western Area Power Administration, the Corps of Engineers, and the Bureau of Reclamation to provide timely and standardized financial reports.  We also support setting Pick-Sloan hydroelectric rates at levels sufficient to assure repayment of responsibilities to the U.S. Treasury and payment of appropriate annual operating expenses while recognizing the long-term effects of varying hydrologic conditions.  We urge each of the federal agencies that are funded from Pick-Sloan revenues to aggressively pursue cost containment strategies.</a:t>
              </a:r>
              <a:r>
                <a:rPr lang="en-US" sz="2000" dirty="0">
                  <a:latin typeface="Gill Sans MT" panose="020B0502020104020203" pitchFamily="34" charset="77"/>
                  <a:cs typeface="Noto Serif Myanmar" panose="02020502060505020204" pitchFamily="18" charset="0"/>
                </a:rPr>
                <a:t> </a:t>
              </a:r>
              <a:endParaRPr lang="en-US" spc="34" dirty="0">
                <a:solidFill>
                  <a:srgbClr val="1E3148"/>
                </a:solidFill>
                <a:latin typeface="Gill Sans MT" panose="020B0502020104020203" pitchFamily="34" charset="77"/>
                <a:cs typeface="Noto Serif Myanmar" panose="02020502060505020204" pitchFamily="18" charset="0"/>
              </a:endParaRPr>
            </a:p>
          </p:txBody>
        </p:sp>
      </p:grpSp>
      <p:grpSp>
        <p:nvGrpSpPr>
          <p:cNvPr id="8" name="Group 4">
            <a:extLst>
              <a:ext uri="{FF2B5EF4-FFF2-40B4-BE49-F238E27FC236}">
                <a16:creationId xmlns:a16="http://schemas.microsoft.com/office/drawing/2014/main" id="{560A582F-357E-F24C-AFB2-6FABE263164E}"/>
              </a:ext>
            </a:extLst>
          </p:cNvPr>
          <p:cNvGrpSpPr/>
          <p:nvPr/>
        </p:nvGrpSpPr>
        <p:grpSpPr>
          <a:xfrm>
            <a:off x="13654816" y="8371518"/>
            <a:ext cx="4633184" cy="885308"/>
            <a:chOff x="0" y="0"/>
            <a:chExt cx="2602749" cy="497333"/>
          </a:xfrm>
        </p:grpSpPr>
        <p:sp>
          <p:nvSpPr>
            <p:cNvPr id="9" name="Freeform 5">
              <a:extLst>
                <a:ext uri="{FF2B5EF4-FFF2-40B4-BE49-F238E27FC236}">
                  <a16:creationId xmlns:a16="http://schemas.microsoft.com/office/drawing/2014/main" id="{5BC640E5-D13A-5247-A0B7-22BF6FD8D047}"/>
                </a:ext>
              </a:extLst>
            </p:cNvPr>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Tree>
    <p:extLst>
      <p:ext uri="{BB962C8B-B14F-4D97-AF65-F5344CB8AC3E}">
        <p14:creationId xmlns:p14="http://schemas.microsoft.com/office/powerpoint/2010/main" val="4238145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6194"/>
            <a:ext cx="7597250" cy="5543814"/>
          </a:xfrm>
          <a:prstGeom prst="rect">
            <a:avLst/>
          </a:prstGeom>
          <a:solidFill>
            <a:srgbClr val="FFFFFF"/>
          </a:solidFill>
        </p:spPr>
      </p:sp>
      <p:sp>
        <p:nvSpPr>
          <p:cNvPr id="5" name="TextBox 5"/>
          <p:cNvSpPr txBox="1"/>
          <p:nvPr/>
        </p:nvSpPr>
        <p:spPr>
          <a:xfrm>
            <a:off x="848654" y="220980"/>
            <a:ext cx="5546890" cy="2385268"/>
          </a:xfrm>
          <a:prstGeom prst="rect">
            <a:avLst/>
          </a:prstGeom>
        </p:spPr>
        <p:txBody>
          <a:bodyPr lIns="0" tIns="0" rIns="0" bIns="0" rtlCol="0" anchor="t">
            <a:spAutoFit/>
          </a:bodyPr>
          <a:lstStyle/>
          <a:p>
            <a:pPr>
              <a:lnSpc>
                <a:spcPts val="6240"/>
              </a:lnSpc>
            </a:pPr>
            <a:r>
              <a:rPr lang="en-US" sz="4800" spc="480" dirty="0">
                <a:solidFill>
                  <a:srgbClr val="1E3148"/>
                </a:solidFill>
                <a:latin typeface="Gill Sans MT" panose="020B0502020104020203" pitchFamily="34" charset="77"/>
                <a:cs typeface="Noto Serif Myanmar" panose="02020502060505020204" pitchFamily="18" charset="0"/>
              </a:rPr>
              <a:t>Pick Sloan Ultimate Development</a:t>
            </a:r>
          </a:p>
        </p:txBody>
      </p:sp>
      <p:sp>
        <p:nvSpPr>
          <p:cNvPr id="6" name="TextBox 6"/>
          <p:cNvSpPr txBox="1"/>
          <p:nvPr/>
        </p:nvSpPr>
        <p:spPr>
          <a:xfrm>
            <a:off x="8077200" y="1866900"/>
            <a:ext cx="9649617" cy="5355312"/>
          </a:xfrm>
          <a:prstGeom prst="rect">
            <a:avLst/>
          </a:prstGeom>
        </p:spPr>
        <p:txBody>
          <a:bodyPr lIns="0" tIns="0" rIns="0" bIns="0" rtlCol="0" anchor="t">
            <a:spAutoFit/>
          </a:bodyPr>
          <a:lstStyle/>
          <a:p>
            <a:r>
              <a:rPr lang="en-US" sz="2800" dirty="0">
                <a:latin typeface="Gill Sans MT" panose="020B0502020104020203" pitchFamily="34" charset="77"/>
                <a:cs typeface="Noto Serif Myanmar" panose="02020502060505020204" pitchFamily="18" charset="0"/>
              </a:rPr>
              <a:t>Mid-West is committed to the regional benefits and cost-sharing of the “ultimate development” concept defined by the Pick-Sloan Missouri Basin Program (Pick-Sloan), including cost-based hydroelectric rates, and federal control, ownership and marketing of hydroelectricity according to preference laws.</a:t>
            </a:r>
          </a:p>
          <a:p>
            <a:endParaRPr lang="en-US" sz="4000" dirty="0">
              <a:latin typeface="Gill Sans MT" panose="020B0502020104020203" pitchFamily="34" charset="77"/>
              <a:cs typeface="Noto Serif Myanmar" panose="02020502060505020204" pitchFamily="18" charset="0"/>
            </a:endParaRPr>
          </a:p>
          <a:p>
            <a:r>
              <a:rPr lang="en-US" sz="2800" dirty="0">
                <a:latin typeface="Gill Sans MT" panose="020B0502020104020203" pitchFamily="34" charset="77"/>
                <a:cs typeface="Noto Serif Myanmar" panose="02020502060505020204" pitchFamily="18" charset="0"/>
              </a:rPr>
              <a:t>Mid-West opposes any proposal to “cherry pick” repayment of the </a:t>
            </a:r>
            <a:r>
              <a:rPr lang="en-US" sz="2800">
                <a:latin typeface="Gill Sans MT" panose="020B0502020104020203" pitchFamily="34" charset="77"/>
                <a:cs typeface="Noto Serif Myanmar" panose="02020502060505020204" pitchFamily="18" charset="0"/>
              </a:rPr>
              <a:t>Pick-Sloan investment </a:t>
            </a:r>
            <a:r>
              <a:rPr lang="en-US" sz="2800" dirty="0">
                <a:latin typeface="Gill Sans MT" panose="020B0502020104020203" pitchFamily="34" charset="77"/>
                <a:cs typeface="Noto Serif Myanmar" panose="02020502060505020204" pitchFamily="18" charset="0"/>
              </a:rPr>
              <a:t>through reallocation of irrigation costs to power customers and insists that Congress continue to honor the “ultimate development” concept cost allocations by resisting all suggestions that portions of the federal investment be repaid before they are scheduled.</a:t>
            </a:r>
            <a:endParaRPr lang="en-US" sz="4000" dirty="0">
              <a:latin typeface="Gill Sans MT" panose="020B0502020104020203" pitchFamily="34" charset="77"/>
              <a:cs typeface="Noto Serif Myanmar" panose="02020502060505020204" pitchFamily="18" charset="0"/>
            </a:endParaRPr>
          </a:p>
        </p:txBody>
      </p:sp>
      <p:pic>
        <p:nvPicPr>
          <p:cNvPr id="7" name="Picture 6">
            <a:extLst>
              <a:ext uri="{FF2B5EF4-FFF2-40B4-BE49-F238E27FC236}">
                <a16:creationId xmlns:a16="http://schemas.microsoft.com/office/drawing/2014/main" id="{74161C76-9774-C743-9BC0-E0719A6C63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086100"/>
            <a:ext cx="7040435" cy="7184706"/>
          </a:xfrm>
          <a:prstGeom prst="rect">
            <a:avLst/>
          </a:prstGeom>
        </p:spPr>
      </p:pic>
      <p:sp>
        <p:nvSpPr>
          <p:cNvPr id="8" name="Freeform 5">
            <a:extLst>
              <a:ext uri="{FF2B5EF4-FFF2-40B4-BE49-F238E27FC236}">
                <a16:creationId xmlns:a16="http://schemas.microsoft.com/office/drawing/2014/main" id="{6EA8A221-F025-8D4E-9565-9B90F6D09F4F}"/>
              </a:ext>
            </a:extLst>
          </p:cNvPr>
          <p:cNvSpPr/>
          <p:nvPr/>
        </p:nvSpPr>
        <p:spPr>
          <a:xfrm>
            <a:off x="-4482" y="2643446"/>
            <a:ext cx="6019798" cy="885308"/>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spTree>
    <p:extLst>
      <p:ext uri="{BB962C8B-B14F-4D97-AF65-F5344CB8AC3E}">
        <p14:creationId xmlns:p14="http://schemas.microsoft.com/office/powerpoint/2010/main" val="177092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95351" y="1181675"/>
            <a:ext cx="9897298" cy="7971113"/>
            <a:chOff x="0" y="0"/>
            <a:chExt cx="13196398" cy="1062815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3196398" cy="10628150"/>
            </a:xfrm>
            <a:prstGeom prst="rect">
              <a:avLst/>
            </a:prstGeom>
          </p:spPr>
        </p:pic>
      </p:grpSp>
      <p:grpSp>
        <p:nvGrpSpPr>
          <p:cNvPr id="4" name="Group 4"/>
          <p:cNvGrpSpPr/>
          <p:nvPr/>
        </p:nvGrpSpPr>
        <p:grpSpPr>
          <a:xfrm>
            <a:off x="10828195" y="1638299"/>
            <a:ext cx="7478855" cy="7010398"/>
            <a:chOff x="0" y="-302544"/>
            <a:chExt cx="4201340" cy="3938178"/>
          </a:xfrm>
        </p:grpSpPr>
        <p:sp>
          <p:nvSpPr>
            <p:cNvPr id="5" name="Freeform 5"/>
            <p:cNvSpPr/>
            <p:nvPr/>
          </p:nvSpPr>
          <p:spPr>
            <a:xfrm>
              <a:off x="0" y="-302544"/>
              <a:ext cx="4201340" cy="3938178"/>
            </a:xfrm>
            <a:custGeom>
              <a:avLst/>
              <a:gdLst/>
              <a:ahLst/>
              <a:cxnLst/>
              <a:rect l="l" t="t" r="r" b="b"/>
              <a:pathLst>
                <a:path w="4201340" h="3176893">
                  <a:moveTo>
                    <a:pt x="0" y="0"/>
                  </a:moveTo>
                  <a:lnTo>
                    <a:pt x="4201340" y="0"/>
                  </a:lnTo>
                  <a:lnTo>
                    <a:pt x="4201340" y="3176893"/>
                  </a:lnTo>
                  <a:lnTo>
                    <a:pt x="0" y="3176893"/>
                  </a:lnTo>
                  <a:close/>
                </a:path>
              </a:pathLst>
            </a:custGeom>
            <a:solidFill>
              <a:srgbClr val="137E8E"/>
            </a:solidFill>
          </p:spPr>
          <p:txBody>
            <a:bodyPr/>
            <a:lstStyle/>
            <a:p>
              <a:endParaRPr lang="en-US" dirty="0"/>
            </a:p>
          </p:txBody>
        </p:sp>
      </p:grpSp>
      <p:sp>
        <p:nvSpPr>
          <p:cNvPr id="7" name="TextBox 7"/>
          <p:cNvSpPr txBox="1"/>
          <p:nvPr/>
        </p:nvSpPr>
        <p:spPr>
          <a:xfrm>
            <a:off x="11556568" y="2404286"/>
            <a:ext cx="5664482" cy="5453801"/>
          </a:xfrm>
          <a:prstGeom prst="rect">
            <a:avLst/>
          </a:prstGeom>
        </p:spPr>
        <p:txBody>
          <a:bodyPr lIns="0" tIns="0" rIns="0" bIns="0" rtlCol="0" anchor="t">
            <a:spAutoFit/>
          </a:bodyPr>
          <a:lstStyle/>
          <a:p>
            <a:pPr>
              <a:lnSpc>
                <a:spcPts val="4800"/>
              </a:lnSpc>
            </a:pPr>
            <a:r>
              <a:rPr lang="en-US" sz="2000" dirty="0">
                <a:solidFill>
                  <a:schemeClr val="bg1"/>
                </a:solidFill>
              </a:rPr>
              <a:t>Mid-West calls upon the U.S. Bureau of Reclamation to accurately assess the impacts of lost hydroelectric generation from the Colorado-Big Thompson Project (C-BT), including the potential increases in carbon dioxide output resulting from replacing that lost C-BT generation, and to reject alternatives for increasing the clarity of Grand Lake that could result in the reduction of electric generating capacity from the C-BT Project.</a:t>
            </a:r>
            <a:endParaRPr lang="en-US" sz="2800" dirty="0">
              <a:solidFill>
                <a:schemeClr val="bg1"/>
              </a:solidFill>
            </a:endParaRPr>
          </a:p>
        </p:txBody>
      </p:sp>
      <p:sp>
        <p:nvSpPr>
          <p:cNvPr id="8" name="TextBox 8"/>
          <p:cNvSpPr txBox="1"/>
          <p:nvPr/>
        </p:nvSpPr>
        <p:spPr>
          <a:xfrm rot="-5400000">
            <a:off x="-1468494" y="4051021"/>
            <a:ext cx="7406923" cy="2184957"/>
          </a:xfrm>
          <a:prstGeom prst="rect">
            <a:avLst/>
          </a:prstGeom>
        </p:spPr>
        <p:txBody>
          <a:bodyPr lIns="0" tIns="0" rIns="0" bIns="0" rtlCol="0" anchor="t">
            <a:spAutoFit/>
          </a:bodyPr>
          <a:lstStyle/>
          <a:p>
            <a:pPr>
              <a:lnSpc>
                <a:spcPts val="8959"/>
              </a:lnSpc>
            </a:pPr>
            <a:r>
              <a:rPr lang="en-US" sz="5400" dirty="0">
                <a:solidFill>
                  <a:srgbClr val="000000"/>
                </a:solidFill>
                <a:latin typeface="Gill Sans MT" panose="020B0502020104020203" pitchFamily="34" charset="77"/>
              </a:rPr>
              <a:t>Colorado-Big Thompson Water Clarity </a:t>
            </a:r>
          </a:p>
        </p:txBody>
      </p:sp>
    </p:spTree>
    <p:extLst>
      <p:ext uri="{BB962C8B-B14F-4D97-AF65-F5344CB8AC3E}">
        <p14:creationId xmlns:p14="http://schemas.microsoft.com/office/powerpoint/2010/main" val="745705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085969" y="2619590"/>
            <a:ext cx="3713690" cy="3713676"/>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cstate="email">
                <a:extLst>
                  <a:ext uri="{28A0092B-C50C-407E-A947-70E740481C1C}">
                    <a14:useLocalDpi xmlns:a14="http://schemas.microsoft.com/office/drawing/2010/main"/>
                  </a:ext>
                </a:extLst>
              </a:blip>
              <a:stretch>
                <a:fillRect/>
              </a:stretch>
            </a:blipFill>
          </p:spPr>
        </p:sp>
      </p:grpSp>
      <p:grpSp>
        <p:nvGrpSpPr>
          <p:cNvPr id="4" name="Group 4"/>
          <p:cNvGrpSpPr>
            <a:grpSpLocks noChangeAspect="1"/>
          </p:cNvGrpSpPr>
          <p:nvPr/>
        </p:nvGrpSpPr>
        <p:grpSpPr>
          <a:xfrm>
            <a:off x="7287155" y="2622995"/>
            <a:ext cx="3713690" cy="3713676"/>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a:stretch>
            </a:blipFill>
          </p:spPr>
        </p:sp>
      </p:grpSp>
      <p:grpSp>
        <p:nvGrpSpPr>
          <p:cNvPr id="6" name="Group 6"/>
          <p:cNvGrpSpPr>
            <a:grpSpLocks noChangeAspect="1"/>
          </p:cNvGrpSpPr>
          <p:nvPr/>
        </p:nvGrpSpPr>
        <p:grpSpPr>
          <a:xfrm>
            <a:off x="12480101" y="2622995"/>
            <a:ext cx="3713690" cy="3713676"/>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email">
                <a:extLst>
                  <a:ext uri="{28A0092B-C50C-407E-A947-70E740481C1C}">
                    <a14:useLocalDpi xmlns:a14="http://schemas.microsoft.com/office/drawing/2010/main"/>
                  </a:ext>
                </a:extLst>
              </a:blip>
              <a:stretch>
                <a:fillRect/>
              </a:stretch>
            </a:blipFill>
          </p:spPr>
        </p:sp>
      </p:grpSp>
      <p:sp>
        <p:nvSpPr>
          <p:cNvPr id="8" name="TextBox 8"/>
          <p:cNvSpPr txBox="1"/>
          <p:nvPr/>
        </p:nvSpPr>
        <p:spPr>
          <a:xfrm>
            <a:off x="3477751" y="992505"/>
            <a:ext cx="11332498" cy="562142"/>
          </a:xfrm>
          <a:prstGeom prst="rect">
            <a:avLst/>
          </a:prstGeom>
        </p:spPr>
        <p:txBody>
          <a:bodyPr lIns="0" tIns="0" rIns="0" bIns="0" rtlCol="0" anchor="t">
            <a:spAutoFit/>
          </a:bodyPr>
          <a:lstStyle/>
          <a:p>
            <a:pPr algn="ctr">
              <a:lnSpc>
                <a:spcPts val="4680"/>
              </a:lnSpc>
            </a:pPr>
            <a:r>
              <a:rPr lang="en-US" sz="3600" spc="359" dirty="0">
                <a:latin typeface="Gill Sans MT" panose="020B0502020104020203" pitchFamily="34" charset="77"/>
                <a:cs typeface="Noto Serif Myanmar" panose="02020502060505020204" pitchFamily="18" charset="0"/>
              </a:rPr>
              <a:t>WE NEED YOUR ENGAGEMENT </a:t>
            </a:r>
          </a:p>
        </p:txBody>
      </p:sp>
      <p:grpSp>
        <p:nvGrpSpPr>
          <p:cNvPr id="9" name="Group 9"/>
          <p:cNvGrpSpPr/>
          <p:nvPr/>
        </p:nvGrpSpPr>
        <p:grpSpPr>
          <a:xfrm>
            <a:off x="1824622" y="6836468"/>
            <a:ext cx="4236384" cy="1811880"/>
            <a:chOff x="0" y="-57150"/>
            <a:chExt cx="5648511" cy="2415839"/>
          </a:xfrm>
        </p:grpSpPr>
        <p:sp>
          <p:nvSpPr>
            <p:cNvPr id="10" name="TextBox 10"/>
            <p:cNvSpPr txBox="1"/>
            <p:nvPr/>
          </p:nvSpPr>
          <p:spPr>
            <a:xfrm>
              <a:off x="0" y="-57150"/>
              <a:ext cx="5648511" cy="567677"/>
            </a:xfrm>
            <a:prstGeom prst="rect">
              <a:avLst/>
            </a:prstGeom>
          </p:spPr>
          <p:txBody>
            <a:bodyPr lIns="0" tIns="0" rIns="0" bIns="0" rtlCol="0" anchor="t">
              <a:spAutoFit/>
            </a:bodyPr>
            <a:lstStyle/>
            <a:p>
              <a:pPr algn="ctr">
                <a:lnSpc>
                  <a:spcPts val="3640"/>
                </a:lnSpc>
              </a:pPr>
              <a:r>
                <a:rPr lang="en-US" sz="2600" spc="130" dirty="0">
                  <a:latin typeface="Gill Sans MT" panose="020B0502020104020203" pitchFamily="34" charset="77"/>
                  <a:cs typeface="Noto Serif Myanmar" panose="02020502060505020204" pitchFamily="18" charset="0"/>
                </a:rPr>
                <a:t>JOIN A COMMITTEE</a:t>
              </a:r>
            </a:p>
          </p:txBody>
        </p:sp>
        <p:sp>
          <p:nvSpPr>
            <p:cNvPr id="11" name="TextBox 11"/>
            <p:cNvSpPr txBox="1"/>
            <p:nvPr/>
          </p:nvSpPr>
          <p:spPr>
            <a:xfrm>
              <a:off x="582719" y="819807"/>
              <a:ext cx="4483074" cy="1538882"/>
            </a:xfrm>
            <a:prstGeom prst="rect">
              <a:avLst/>
            </a:prstGeom>
          </p:spPr>
          <p:txBody>
            <a:bodyPr lIns="0" tIns="0" rIns="0" bIns="0" rtlCol="0" anchor="t">
              <a:spAutoFit/>
            </a:bodyPr>
            <a:lstStyle/>
            <a:p>
              <a:pPr algn="ctr">
                <a:lnSpc>
                  <a:spcPts val="3000"/>
                </a:lnSpc>
              </a:pPr>
              <a:r>
                <a:rPr lang="en-US" sz="2000" spc="50" dirty="0">
                  <a:latin typeface="Gill Sans MT" panose="020B0502020104020203" pitchFamily="34" charset="77"/>
                  <a:cs typeface="Noto Serif Myanmar" panose="02020502060505020204" pitchFamily="18" charset="0"/>
                </a:rPr>
                <a:t>Water and Power</a:t>
              </a:r>
            </a:p>
            <a:p>
              <a:pPr algn="ctr">
                <a:lnSpc>
                  <a:spcPts val="3000"/>
                </a:lnSpc>
              </a:pPr>
              <a:r>
                <a:rPr lang="en-US" sz="2000" spc="50" dirty="0">
                  <a:latin typeface="Gill Sans MT" panose="020B0502020104020203" pitchFamily="34" charset="77"/>
                  <a:cs typeface="Noto Serif Myanmar" panose="02020502060505020204" pitchFamily="18" charset="0"/>
                </a:rPr>
                <a:t>&amp; </a:t>
              </a:r>
            </a:p>
            <a:p>
              <a:pPr algn="ctr">
                <a:lnSpc>
                  <a:spcPts val="3000"/>
                </a:lnSpc>
              </a:pPr>
              <a:r>
                <a:rPr lang="en-US" sz="2000" spc="50" dirty="0">
                  <a:latin typeface="Gill Sans MT" panose="020B0502020104020203" pitchFamily="34" charset="77"/>
                  <a:cs typeface="Noto Serif Myanmar" panose="02020502060505020204" pitchFamily="18" charset="0"/>
                </a:rPr>
                <a:t>Resolutions </a:t>
              </a:r>
            </a:p>
          </p:txBody>
        </p:sp>
      </p:grpSp>
      <p:grpSp>
        <p:nvGrpSpPr>
          <p:cNvPr id="12" name="Group 12"/>
          <p:cNvGrpSpPr/>
          <p:nvPr/>
        </p:nvGrpSpPr>
        <p:grpSpPr>
          <a:xfrm>
            <a:off x="7025808" y="6836468"/>
            <a:ext cx="4236384" cy="1811880"/>
            <a:chOff x="0" y="-57150"/>
            <a:chExt cx="5648511" cy="2415839"/>
          </a:xfrm>
        </p:grpSpPr>
        <p:sp>
          <p:nvSpPr>
            <p:cNvPr id="13" name="TextBox 13"/>
            <p:cNvSpPr txBox="1"/>
            <p:nvPr/>
          </p:nvSpPr>
          <p:spPr>
            <a:xfrm>
              <a:off x="0" y="-57150"/>
              <a:ext cx="5648511" cy="567677"/>
            </a:xfrm>
            <a:prstGeom prst="rect">
              <a:avLst/>
            </a:prstGeom>
          </p:spPr>
          <p:txBody>
            <a:bodyPr lIns="0" tIns="0" rIns="0" bIns="0" rtlCol="0" anchor="t">
              <a:spAutoFit/>
            </a:bodyPr>
            <a:lstStyle/>
            <a:p>
              <a:pPr algn="ctr">
                <a:lnSpc>
                  <a:spcPts val="3640"/>
                </a:lnSpc>
              </a:pPr>
              <a:r>
                <a:rPr lang="en-US" sz="2600" spc="130" dirty="0">
                  <a:latin typeface="Gill Sans MT" panose="020B0502020104020203" pitchFamily="34" charset="77"/>
                  <a:cs typeface="Noto Serif Myanmar" panose="02020502060505020204" pitchFamily="18" charset="0"/>
                </a:rPr>
                <a:t>ENGAGE</a:t>
              </a:r>
            </a:p>
          </p:txBody>
        </p:sp>
        <p:sp>
          <p:nvSpPr>
            <p:cNvPr id="14" name="TextBox 14"/>
            <p:cNvSpPr txBox="1"/>
            <p:nvPr/>
          </p:nvSpPr>
          <p:spPr>
            <a:xfrm>
              <a:off x="582719" y="819807"/>
              <a:ext cx="4483074" cy="1538882"/>
            </a:xfrm>
            <a:prstGeom prst="rect">
              <a:avLst/>
            </a:prstGeom>
          </p:spPr>
          <p:txBody>
            <a:bodyPr lIns="0" tIns="0" rIns="0" bIns="0" rtlCol="0" anchor="t">
              <a:spAutoFit/>
            </a:bodyPr>
            <a:lstStyle/>
            <a:p>
              <a:pPr algn="ctr">
                <a:lnSpc>
                  <a:spcPts val="3000"/>
                </a:lnSpc>
              </a:pPr>
              <a:r>
                <a:rPr lang="en-US" sz="2000" spc="50" dirty="0">
                  <a:latin typeface="Gill Sans MT" panose="020B0502020104020203" pitchFamily="34" charset="77"/>
                  <a:cs typeface="Noto Serif Myanmar" panose="02020502060505020204" pitchFamily="18" charset="0"/>
                </a:rPr>
                <a:t>Invitations Welcome</a:t>
              </a:r>
            </a:p>
            <a:p>
              <a:pPr algn="ctr">
                <a:lnSpc>
                  <a:spcPts val="3000"/>
                </a:lnSpc>
              </a:pPr>
              <a:r>
                <a:rPr lang="en-US" sz="2000" spc="50" dirty="0">
                  <a:latin typeface="Gill Sans MT" panose="020B0502020104020203" pitchFamily="34" charset="77"/>
                  <a:cs typeface="Noto Serif Myanmar" panose="02020502060505020204" pitchFamily="18" charset="0"/>
                </a:rPr>
                <a:t>Ask Questions</a:t>
              </a:r>
            </a:p>
            <a:p>
              <a:pPr algn="ctr">
                <a:lnSpc>
                  <a:spcPts val="3000"/>
                </a:lnSpc>
              </a:pPr>
              <a:r>
                <a:rPr lang="en-US" sz="2000" spc="50" dirty="0">
                  <a:latin typeface="Gill Sans MT" panose="020B0502020104020203" pitchFamily="34" charset="77"/>
                  <a:cs typeface="Noto Serif Myanmar" panose="02020502060505020204" pitchFamily="18" charset="0"/>
                </a:rPr>
                <a:t>Promote Mid-West Issues </a:t>
              </a:r>
            </a:p>
          </p:txBody>
        </p:sp>
      </p:grpSp>
      <p:grpSp>
        <p:nvGrpSpPr>
          <p:cNvPr id="15" name="Group 15"/>
          <p:cNvGrpSpPr/>
          <p:nvPr/>
        </p:nvGrpSpPr>
        <p:grpSpPr>
          <a:xfrm>
            <a:off x="12218754" y="6741643"/>
            <a:ext cx="4236384" cy="2581322"/>
            <a:chOff x="0" y="-57150"/>
            <a:chExt cx="5648511" cy="3441762"/>
          </a:xfrm>
        </p:grpSpPr>
        <p:sp>
          <p:nvSpPr>
            <p:cNvPr id="16" name="TextBox 16"/>
            <p:cNvSpPr txBox="1"/>
            <p:nvPr/>
          </p:nvSpPr>
          <p:spPr>
            <a:xfrm>
              <a:off x="0" y="-57150"/>
              <a:ext cx="5648511" cy="567677"/>
            </a:xfrm>
            <a:prstGeom prst="rect">
              <a:avLst/>
            </a:prstGeom>
          </p:spPr>
          <p:txBody>
            <a:bodyPr lIns="0" tIns="0" rIns="0" bIns="0" rtlCol="0" anchor="t">
              <a:spAutoFit/>
            </a:bodyPr>
            <a:lstStyle/>
            <a:p>
              <a:pPr algn="ctr">
                <a:lnSpc>
                  <a:spcPts val="3640"/>
                </a:lnSpc>
              </a:pPr>
              <a:r>
                <a:rPr lang="en-US" sz="2600" spc="130" dirty="0">
                  <a:latin typeface="Gill Sans MT" panose="020B0502020104020203" pitchFamily="34" charset="77"/>
                  <a:cs typeface="Noto Serif Myanmar" panose="02020502060505020204" pitchFamily="18" charset="0"/>
                </a:rPr>
                <a:t>GIVE US FEEDBACK</a:t>
              </a:r>
            </a:p>
          </p:txBody>
        </p:sp>
        <p:sp>
          <p:nvSpPr>
            <p:cNvPr id="17" name="TextBox 17"/>
            <p:cNvSpPr txBox="1"/>
            <p:nvPr/>
          </p:nvSpPr>
          <p:spPr>
            <a:xfrm>
              <a:off x="582719" y="819807"/>
              <a:ext cx="4483074" cy="2564805"/>
            </a:xfrm>
            <a:prstGeom prst="rect">
              <a:avLst/>
            </a:prstGeom>
          </p:spPr>
          <p:txBody>
            <a:bodyPr lIns="0" tIns="0" rIns="0" bIns="0" rtlCol="0" anchor="t">
              <a:spAutoFit/>
            </a:bodyPr>
            <a:lstStyle/>
            <a:p>
              <a:pPr algn="ctr">
                <a:lnSpc>
                  <a:spcPts val="3000"/>
                </a:lnSpc>
              </a:pPr>
              <a:r>
                <a:rPr lang="en-US" sz="2000" spc="50" dirty="0">
                  <a:latin typeface="Gill Sans MT" panose="020B0502020104020203" pitchFamily="34" charset="77"/>
                  <a:cs typeface="Noto Serif Myanmar" panose="02020502060505020204" pitchFamily="18" charset="0"/>
                </a:rPr>
                <a:t>What info do you need? </a:t>
              </a:r>
            </a:p>
            <a:p>
              <a:pPr algn="ctr">
                <a:lnSpc>
                  <a:spcPts val="3000"/>
                </a:lnSpc>
              </a:pPr>
              <a:r>
                <a:rPr lang="en-US" sz="2000" spc="50" dirty="0">
                  <a:latin typeface="Gill Sans MT" panose="020B0502020104020203" pitchFamily="34" charset="77"/>
                  <a:cs typeface="Noto Serif Myanmar" panose="02020502060505020204" pitchFamily="18" charset="0"/>
                </a:rPr>
                <a:t>What issues should we focus on?</a:t>
              </a:r>
            </a:p>
            <a:p>
              <a:pPr algn="ctr">
                <a:lnSpc>
                  <a:spcPts val="3000"/>
                </a:lnSpc>
              </a:pPr>
              <a:r>
                <a:rPr lang="en-US" sz="2000" spc="50" dirty="0">
                  <a:latin typeface="Gill Sans MT" panose="020B0502020104020203" pitchFamily="34" charset="77"/>
                  <a:cs typeface="Noto Serif Myanmar" panose="02020502060505020204" pitchFamily="18" charset="0"/>
                </a:rPr>
                <a:t>What do you like/dislike about the Annual Meeting? </a:t>
              </a:r>
            </a:p>
          </p:txBody>
        </p:sp>
      </p:grpSp>
      <p:grpSp>
        <p:nvGrpSpPr>
          <p:cNvPr id="21" name="Group 4">
            <a:extLst>
              <a:ext uri="{FF2B5EF4-FFF2-40B4-BE49-F238E27FC236}">
                <a16:creationId xmlns:a16="http://schemas.microsoft.com/office/drawing/2014/main" id="{9C007517-B15D-DF4D-9B8B-A6B3B531FF14}"/>
              </a:ext>
            </a:extLst>
          </p:cNvPr>
          <p:cNvGrpSpPr/>
          <p:nvPr/>
        </p:nvGrpSpPr>
        <p:grpSpPr>
          <a:xfrm>
            <a:off x="13654816" y="851215"/>
            <a:ext cx="4633184" cy="885308"/>
            <a:chOff x="0" y="0"/>
            <a:chExt cx="2602749" cy="497333"/>
          </a:xfrm>
        </p:grpSpPr>
        <p:sp>
          <p:nvSpPr>
            <p:cNvPr id="22" name="Freeform 5">
              <a:extLst>
                <a:ext uri="{FF2B5EF4-FFF2-40B4-BE49-F238E27FC236}">
                  <a16:creationId xmlns:a16="http://schemas.microsoft.com/office/drawing/2014/main" id="{BE5D142F-E642-E943-9294-037FC8D28538}"/>
                </a:ext>
              </a:extLst>
            </p:cNvPr>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Tree>
    <p:extLst>
      <p:ext uri="{BB962C8B-B14F-4D97-AF65-F5344CB8AC3E}">
        <p14:creationId xmlns:p14="http://schemas.microsoft.com/office/powerpoint/2010/main" val="1979883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52850" y="4231987"/>
            <a:ext cx="10782300" cy="3833059"/>
            <a:chOff x="0" y="-47625"/>
            <a:chExt cx="14376400" cy="5110745"/>
          </a:xfrm>
        </p:grpSpPr>
        <p:sp>
          <p:nvSpPr>
            <p:cNvPr id="3" name="AutoShape 3"/>
            <p:cNvSpPr/>
            <p:nvPr/>
          </p:nvSpPr>
          <p:spPr>
            <a:xfrm>
              <a:off x="0" y="271912"/>
              <a:ext cx="14376400" cy="4791208"/>
            </a:xfrm>
            <a:prstGeom prst="rect">
              <a:avLst/>
            </a:prstGeom>
            <a:solidFill>
              <a:srgbClr val="1E3148"/>
            </a:solidFill>
          </p:spPr>
        </p:sp>
        <p:sp>
          <p:nvSpPr>
            <p:cNvPr id="4" name="TextBox 4"/>
            <p:cNvSpPr txBox="1"/>
            <p:nvPr/>
          </p:nvSpPr>
          <p:spPr>
            <a:xfrm>
              <a:off x="1023351" y="-47625"/>
              <a:ext cx="12329697" cy="4240477"/>
            </a:xfrm>
            <a:prstGeom prst="rect">
              <a:avLst/>
            </a:prstGeom>
          </p:spPr>
          <p:txBody>
            <a:bodyPr lIns="0" tIns="0" rIns="0" bIns="0" rtlCol="0" anchor="t">
              <a:spAutoFit/>
            </a:bodyPr>
            <a:lstStyle/>
            <a:p>
              <a:pPr algn="ctr">
                <a:lnSpc>
                  <a:spcPts val="6240"/>
                </a:lnSpc>
              </a:pPr>
              <a:endParaRPr dirty="0"/>
            </a:p>
            <a:p>
              <a:pPr algn="ctr">
                <a:lnSpc>
                  <a:spcPts val="6240"/>
                </a:lnSpc>
              </a:pPr>
              <a:r>
                <a:rPr lang="en-US" sz="4800" spc="480" dirty="0">
                  <a:solidFill>
                    <a:srgbClr val="FFFFFF"/>
                  </a:solidFill>
                  <a:latin typeface="Gill Sans MT" panose="020B0502020104020203" pitchFamily="34" charset="77"/>
                  <a:cs typeface="Noto Serif Myanmar" panose="02020502060505020204" pitchFamily="18" charset="0"/>
                </a:rPr>
                <a:t>ROSALIE HATHAWAY</a:t>
              </a:r>
            </a:p>
            <a:p>
              <a:pPr algn="ctr">
                <a:lnSpc>
                  <a:spcPts val="6240"/>
                </a:lnSpc>
              </a:pPr>
              <a:r>
                <a:rPr lang="en-US" sz="4800" spc="480" dirty="0">
                  <a:solidFill>
                    <a:srgbClr val="FFFFFF"/>
                  </a:solidFill>
                  <a:latin typeface="Gill Sans MT" panose="020B0502020104020203" pitchFamily="34" charset="77"/>
                  <a:cs typeface="Noto Serif Myanmar" panose="02020502060505020204" pitchFamily="18" charset="0"/>
                </a:rPr>
                <a:t>&amp; </a:t>
              </a:r>
            </a:p>
            <a:p>
              <a:pPr algn="ctr">
                <a:lnSpc>
                  <a:spcPts val="6240"/>
                </a:lnSpc>
              </a:pPr>
              <a:r>
                <a:rPr lang="en-US" sz="4800" spc="480" dirty="0">
                  <a:solidFill>
                    <a:srgbClr val="FFFFFF"/>
                  </a:solidFill>
                  <a:latin typeface="Gill Sans MT" panose="020B0502020104020203" pitchFamily="34" charset="77"/>
                  <a:cs typeface="Noto Serif Myanmar" panose="02020502060505020204" pitchFamily="18" charset="0"/>
                </a:rPr>
                <a:t>BOB GALE</a:t>
              </a:r>
            </a:p>
          </p:txBody>
        </p:sp>
      </p:grpSp>
      <p:sp>
        <p:nvSpPr>
          <p:cNvPr id="5" name="TextBox 5"/>
          <p:cNvSpPr txBox="1"/>
          <p:nvPr/>
        </p:nvSpPr>
        <p:spPr>
          <a:xfrm>
            <a:off x="4085665" y="2562765"/>
            <a:ext cx="10116667" cy="1217641"/>
          </a:xfrm>
          <a:prstGeom prst="rect">
            <a:avLst/>
          </a:prstGeom>
        </p:spPr>
        <p:txBody>
          <a:bodyPr wrap="square" lIns="0" tIns="0" rIns="0" bIns="0" rtlCol="0" anchor="t">
            <a:spAutoFit/>
          </a:bodyPr>
          <a:lstStyle/>
          <a:p>
            <a:pPr algn="ctr">
              <a:lnSpc>
                <a:spcPts val="10543"/>
              </a:lnSpc>
              <a:spcBef>
                <a:spcPct val="0"/>
              </a:spcBef>
            </a:pPr>
            <a:r>
              <a:rPr lang="en-US" sz="5400" spc="811" dirty="0">
                <a:solidFill>
                  <a:srgbClr val="000000"/>
                </a:solidFill>
                <a:latin typeface="Gill Sans MT" panose="020B0502020104020203" pitchFamily="34" charset="77"/>
                <a:cs typeface="Noto Serif Myanmar" panose="02020502060505020204" pitchFamily="18" charset="0"/>
              </a:rPr>
              <a:t>Join me in thanking</a:t>
            </a:r>
          </a:p>
        </p:txBody>
      </p:sp>
    </p:spTree>
    <p:extLst>
      <p:ext uri="{BB962C8B-B14F-4D97-AF65-F5344CB8AC3E}">
        <p14:creationId xmlns:p14="http://schemas.microsoft.com/office/powerpoint/2010/main" val="909013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8353" y="1562100"/>
            <a:ext cx="7745337" cy="8276482"/>
            <a:chOff x="0" y="0"/>
            <a:chExt cx="9748158" cy="10898876"/>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748158" cy="10898876"/>
            </a:xfrm>
            <a:prstGeom prst="rect">
              <a:avLst/>
            </a:prstGeom>
          </p:spPr>
        </p:pic>
      </p:grpSp>
      <p:grpSp>
        <p:nvGrpSpPr>
          <p:cNvPr id="4" name="Group 4"/>
          <p:cNvGrpSpPr/>
          <p:nvPr/>
        </p:nvGrpSpPr>
        <p:grpSpPr>
          <a:xfrm>
            <a:off x="13654816" y="2805553"/>
            <a:ext cx="4633184" cy="885308"/>
            <a:chOff x="0" y="0"/>
            <a:chExt cx="2602749" cy="497333"/>
          </a:xfrm>
        </p:grpSpPr>
        <p:sp>
          <p:nvSpPr>
            <p:cNvPr id="5" name="Freeform 5"/>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
        <p:nvSpPr>
          <p:cNvPr id="7" name="TextBox 7"/>
          <p:cNvSpPr txBox="1"/>
          <p:nvPr/>
        </p:nvSpPr>
        <p:spPr>
          <a:xfrm>
            <a:off x="9567596" y="4146127"/>
            <a:ext cx="7126083" cy="1766189"/>
          </a:xfrm>
          <a:prstGeom prst="rect">
            <a:avLst/>
          </a:prstGeom>
        </p:spPr>
        <p:txBody>
          <a:bodyPr lIns="0" tIns="0" rIns="0" bIns="0" rtlCol="0" anchor="t">
            <a:spAutoFit/>
          </a:bodyPr>
          <a:lstStyle/>
          <a:p>
            <a:pPr marL="259080" lvl="1">
              <a:lnSpc>
                <a:spcPts val="4800"/>
              </a:lnSpc>
            </a:pPr>
            <a:r>
              <a:rPr lang="en-US" sz="2400" dirty="0">
                <a:solidFill>
                  <a:srgbClr val="000000"/>
                </a:solidFill>
                <a:latin typeface="Gill Sans MT" panose="020B0502020104020203" pitchFamily="34" charset="77"/>
              </a:rPr>
              <a:t>Jim Horan</a:t>
            </a:r>
          </a:p>
          <a:p>
            <a:pPr marL="259080" lvl="1">
              <a:lnSpc>
                <a:spcPts val="4800"/>
              </a:lnSpc>
            </a:pPr>
            <a:r>
              <a:rPr lang="en-US" sz="2400" dirty="0">
                <a:solidFill>
                  <a:srgbClr val="000000"/>
                </a:solidFill>
                <a:latin typeface="Gill Sans MT" panose="020B0502020104020203" pitchFamily="34" charset="77"/>
                <a:hlinkClick r:id="rId3"/>
              </a:rPr>
              <a:t>jimbhoran@meconsumers.com</a:t>
            </a:r>
            <a:endParaRPr lang="en-US" sz="2400" dirty="0">
              <a:solidFill>
                <a:srgbClr val="000000"/>
              </a:solidFill>
              <a:latin typeface="Gill Sans MT" panose="020B0502020104020203" pitchFamily="34" charset="77"/>
            </a:endParaRPr>
          </a:p>
          <a:p>
            <a:pPr marL="259080" lvl="1">
              <a:lnSpc>
                <a:spcPts val="4800"/>
              </a:lnSpc>
            </a:pPr>
            <a:r>
              <a:rPr lang="en-US" sz="2400" dirty="0">
                <a:solidFill>
                  <a:srgbClr val="000000"/>
                </a:solidFill>
                <a:latin typeface="Gill Sans MT" panose="020B0502020104020203" pitchFamily="34" charset="77"/>
              </a:rPr>
              <a:t>Cell: 303-748-3170</a:t>
            </a:r>
          </a:p>
        </p:txBody>
      </p:sp>
      <p:sp>
        <p:nvSpPr>
          <p:cNvPr id="8" name="TextBox 8"/>
          <p:cNvSpPr txBox="1"/>
          <p:nvPr/>
        </p:nvSpPr>
        <p:spPr>
          <a:xfrm>
            <a:off x="7973277" y="2647238"/>
            <a:ext cx="10314723" cy="1156599"/>
          </a:xfrm>
          <a:prstGeom prst="rect">
            <a:avLst/>
          </a:prstGeom>
        </p:spPr>
        <p:txBody>
          <a:bodyPr lIns="0" tIns="0" rIns="0" bIns="0" rtlCol="0" anchor="t">
            <a:spAutoFit/>
          </a:bodyPr>
          <a:lstStyle/>
          <a:p>
            <a:pPr>
              <a:lnSpc>
                <a:spcPts val="9799"/>
              </a:lnSpc>
            </a:pPr>
            <a:r>
              <a:rPr lang="en-US" sz="6999" dirty="0">
                <a:solidFill>
                  <a:srgbClr val="000000"/>
                </a:solidFill>
                <a:latin typeface="Gill Sans MT" panose="020B0502020104020203" pitchFamily="34" charset="77"/>
              </a:rPr>
              <a:t>Thank you!</a:t>
            </a:r>
          </a:p>
        </p:txBody>
      </p:sp>
      <p:sp>
        <p:nvSpPr>
          <p:cNvPr id="6" name="Rectangle 5">
            <a:extLst>
              <a:ext uri="{FF2B5EF4-FFF2-40B4-BE49-F238E27FC236}">
                <a16:creationId xmlns:a16="http://schemas.microsoft.com/office/drawing/2014/main" id="{B5C3080C-F600-9145-BF50-C0FA81E61495}"/>
              </a:ext>
            </a:extLst>
          </p:cNvPr>
          <p:cNvSpPr/>
          <p:nvPr/>
        </p:nvSpPr>
        <p:spPr>
          <a:xfrm>
            <a:off x="8836224" y="8191500"/>
            <a:ext cx="8588825" cy="861711"/>
          </a:xfrm>
          <a:prstGeom prst="rect">
            <a:avLst/>
          </a:prstGeom>
        </p:spPr>
        <p:txBody>
          <a:bodyPr wrap="none">
            <a:spAutoFit/>
          </a:bodyPr>
          <a:lstStyle/>
          <a:p>
            <a:pPr algn="ctr">
              <a:lnSpc>
                <a:spcPts val="6599"/>
              </a:lnSpc>
            </a:pPr>
            <a:r>
              <a:rPr lang="en-US" sz="4400" spc="109" dirty="0">
                <a:solidFill>
                  <a:srgbClr val="1E3148"/>
                </a:solidFill>
                <a:latin typeface="Gill Sans MT" panose="020B0502020104020203" pitchFamily="34" charset="77"/>
                <a:cs typeface="Noto Serif Myanmar" panose="02020502060505020204" pitchFamily="18" charset="0"/>
              </a:rPr>
              <a:t>We hope to see you all next year!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42" y="0"/>
            <a:ext cx="5633915" cy="10287000"/>
            <a:chOff x="0" y="0"/>
            <a:chExt cx="7511887" cy="137160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7511887" cy="13716000"/>
            </a:xfrm>
            <a:prstGeom prst="rect">
              <a:avLst/>
            </a:prstGeom>
          </p:spPr>
        </p:pic>
      </p:grpSp>
      <p:grpSp>
        <p:nvGrpSpPr>
          <p:cNvPr id="4" name="Group 4"/>
          <p:cNvGrpSpPr/>
          <p:nvPr/>
        </p:nvGrpSpPr>
        <p:grpSpPr>
          <a:xfrm>
            <a:off x="10072227" y="3314700"/>
            <a:ext cx="8215773" cy="885308"/>
            <a:chOff x="0" y="0"/>
            <a:chExt cx="4615313" cy="497333"/>
          </a:xfrm>
        </p:grpSpPr>
        <p:sp>
          <p:nvSpPr>
            <p:cNvPr id="5" name="Freeform 5"/>
            <p:cNvSpPr/>
            <p:nvPr/>
          </p:nvSpPr>
          <p:spPr>
            <a:xfrm>
              <a:off x="0" y="0"/>
              <a:ext cx="4615312" cy="497333"/>
            </a:xfrm>
            <a:custGeom>
              <a:avLst/>
              <a:gdLst/>
              <a:ahLst/>
              <a:cxnLst/>
              <a:rect l="l" t="t" r="r" b="b"/>
              <a:pathLst>
                <a:path w="4615312" h="497333">
                  <a:moveTo>
                    <a:pt x="0" y="0"/>
                  </a:moveTo>
                  <a:lnTo>
                    <a:pt x="4615312" y="0"/>
                  </a:lnTo>
                  <a:lnTo>
                    <a:pt x="4615312" y="497333"/>
                  </a:lnTo>
                  <a:lnTo>
                    <a:pt x="0" y="497333"/>
                  </a:lnTo>
                  <a:close/>
                </a:path>
              </a:pathLst>
            </a:custGeom>
            <a:solidFill>
              <a:srgbClr val="137E8E"/>
            </a:solidFill>
          </p:spPr>
        </p:sp>
      </p:grpSp>
      <p:sp>
        <p:nvSpPr>
          <p:cNvPr id="7" name="TextBox 7"/>
          <p:cNvSpPr txBox="1"/>
          <p:nvPr/>
        </p:nvSpPr>
        <p:spPr>
          <a:xfrm>
            <a:off x="8884658" y="4943475"/>
            <a:ext cx="4114500" cy="593091"/>
          </a:xfrm>
          <a:prstGeom prst="rect">
            <a:avLst/>
          </a:prstGeom>
        </p:spPr>
        <p:txBody>
          <a:bodyPr lIns="0" tIns="0" rIns="0" bIns="0" rtlCol="0" anchor="t">
            <a:spAutoFit/>
          </a:bodyPr>
          <a:lstStyle/>
          <a:p>
            <a:pPr>
              <a:lnSpc>
                <a:spcPts val="5199"/>
              </a:lnSpc>
            </a:pPr>
            <a:r>
              <a:rPr lang="en-US" sz="2599" b="1" dirty="0">
                <a:solidFill>
                  <a:srgbClr val="000000"/>
                </a:solidFill>
                <a:latin typeface="+mj-lt"/>
              </a:rPr>
              <a:t>Regulatory Advocacy</a:t>
            </a:r>
          </a:p>
        </p:txBody>
      </p:sp>
      <p:sp>
        <p:nvSpPr>
          <p:cNvPr id="8" name="TextBox 8"/>
          <p:cNvSpPr txBox="1"/>
          <p:nvPr/>
        </p:nvSpPr>
        <p:spPr>
          <a:xfrm>
            <a:off x="12983394" y="4943475"/>
            <a:ext cx="4114500" cy="593091"/>
          </a:xfrm>
          <a:prstGeom prst="rect">
            <a:avLst/>
          </a:prstGeom>
        </p:spPr>
        <p:txBody>
          <a:bodyPr lIns="0" tIns="0" rIns="0" bIns="0" rtlCol="0" anchor="t">
            <a:spAutoFit/>
          </a:bodyPr>
          <a:lstStyle/>
          <a:p>
            <a:pPr>
              <a:lnSpc>
                <a:spcPts val="5199"/>
              </a:lnSpc>
            </a:pPr>
            <a:r>
              <a:rPr lang="en-US" sz="2599" b="1" dirty="0">
                <a:solidFill>
                  <a:srgbClr val="000000"/>
                </a:solidFill>
                <a:latin typeface="+mj-lt"/>
              </a:rPr>
              <a:t>Legal Representation</a:t>
            </a:r>
          </a:p>
        </p:txBody>
      </p:sp>
      <p:sp>
        <p:nvSpPr>
          <p:cNvPr id="9" name="TextBox 9"/>
          <p:cNvSpPr txBox="1"/>
          <p:nvPr/>
        </p:nvSpPr>
        <p:spPr>
          <a:xfrm>
            <a:off x="5029500" y="4943475"/>
            <a:ext cx="4114500" cy="593091"/>
          </a:xfrm>
          <a:prstGeom prst="rect">
            <a:avLst/>
          </a:prstGeom>
        </p:spPr>
        <p:txBody>
          <a:bodyPr lIns="0" tIns="0" rIns="0" bIns="0" rtlCol="0" anchor="t">
            <a:spAutoFit/>
          </a:bodyPr>
          <a:lstStyle/>
          <a:p>
            <a:pPr>
              <a:lnSpc>
                <a:spcPts val="5199"/>
              </a:lnSpc>
            </a:pPr>
            <a:r>
              <a:rPr lang="en-US" sz="2599" b="1" dirty="0">
                <a:solidFill>
                  <a:srgbClr val="000000"/>
                </a:solidFill>
                <a:latin typeface="+mj-lt"/>
              </a:rPr>
              <a:t>Lobbying</a:t>
            </a:r>
          </a:p>
        </p:txBody>
      </p:sp>
      <p:sp>
        <p:nvSpPr>
          <p:cNvPr id="10" name="TextBox 10"/>
          <p:cNvSpPr txBox="1"/>
          <p:nvPr/>
        </p:nvSpPr>
        <p:spPr>
          <a:xfrm>
            <a:off x="8749678" y="5591151"/>
            <a:ext cx="4114500" cy="2821285"/>
          </a:xfrm>
          <a:prstGeom prst="rect">
            <a:avLst/>
          </a:prstGeom>
        </p:spPr>
        <p:txBody>
          <a:bodyPr lIns="0" tIns="0" rIns="0" bIns="0" rtlCol="0" anchor="t">
            <a:spAutoFit/>
          </a:bodyPr>
          <a:lstStyle/>
          <a:p>
            <a:pPr marL="518160" lvl="1" indent="-259080">
              <a:lnSpc>
                <a:spcPts val="4416"/>
              </a:lnSpc>
              <a:buFont typeface="Arial"/>
              <a:buChar char="•"/>
            </a:pPr>
            <a:r>
              <a:rPr lang="en-US" sz="2400" dirty="0">
                <a:solidFill>
                  <a:srgbClr val="000000"/>
                </a:solidFill>
                <a:latin typeface="Gill Sans MT" panose="020B0502020104020203" pitchFamily="34" charset="77"/>
              </a:rPr>
              <a:t>Mid-West engages with federal agencies &amp; represents federal power customers on basin restoration efforts. </a:t>
            </a:r>
          </a:p>
        </p:txBody>
      </p:sp>
      <p:sp>
        <p:nvSpPr>
          <p:cNvPr id="11" name="TextBox 11"/>
          <p:cNvSpPr txBox="1"/>
          <p:nvPr/>
        </p:nvSpPr>
        <p:spPr>
          <a:xfrm>
            <a:off x="12864178" y="5591151"/>
            <a:ext cx="4114500" cy="2189382"/>
          </a:xfrm>
          <a:prstGeom prst="rect">
            <a:avLst/>
          </a:prstGeom>
        </p:spPr>
        <p:txBody>
          <a:bodyPr lIns="0" tIns="0" rIns="0" bIns="0" rtlCol="0" anchor="t">
            <a:spAutoFit/>
          </a:bodyPr>
          <a:lstStyle/>
          <a:p>
            <a:pPr marL="518160" lvl="1" indent="-259080">
              <a:lnSpc>
                <a:spcPts val="4416"/>
              </a:lnSpc>
              <a:buFont typeface="Arial"/>
              <a:buChar char="•"/>
            </a:pPr>
            <a:r>
              <a:rPr lang="en-US" sz="2400" dirty="0">
                <a:solidFill>
                  <a:srgbClr val="000000"/>
                </a:solidFill>
                <a:latin typeface="Gill Sans MT" panose="020B0502020104020203" pitchFamily="34" charset="77"/>
              </a:rPr>
              <a:t>Mid-West engages in the federal administrative law process on behalf of federal power customers. </a:t>
            </a:r>
          </a:p>
        </p:txBody>
      </p:sp>
      <p:sp>
        <p:nvSpPr>
          <p:cNvPr id="12" name="TextBox 12"/>
          <p:cNvSpPr txBox="1"/>
          <p:nvPr/>
        </p:nvSpPr>
        <p:spPr>
          <a:xfrm>
            <a:off x="4770158" y="5591151"/>
            <a:ext cx="4114500" cy="2257028"/>
          </a:xfrm>
          <a:prstGeom prst="rect">
            <a:avLst/>
          </a:prstGeom>
        </p:spPr>
        <p:txBody>
          <a:bodyPr lIns="0" tIns="0" rIns="0" bIns="0" rtlCol="0" anchor="t">
            <a:spAutoFit/>
          </a:bodyPr>
          <a:lstStyle/>
          <a:p>
            <a:pPr marL="518160" lvl="1" indent="-259080">
              <a:lnSpc>
                <a:spcPts val="4416"/>
              </a:lnSpc>
              <a:buFont typeface="Arial"/>
              <a:buChar char="•"/>
            </a:pPr>
            <a:r>
              <a:rPr lang="en-US" sz="2400" dirty="0">
                <a:solidFill>
                  <a:srgbClr val="000000"/>
                </a:solidFill>
                <a:latin typeface="Gill Sans MT" panose="020B0502020104020203" pitchFamily="34" charset="77"/>
              </a:rPr>
              <a:t>Mid-West advocates on issues important to federal power customers with legislators in 9 states. </a:t>
            </a:r>
          </a:p>
        </p:txBody>
      </p:sp>
      <p:sp>
        <p:nvSpPr>
          <p:cNvPr id="13" name="TextBox 13"/>
          <p:cNvSpPr txBox="1"/>
          <p:nvPr/>
        </p:nvSpPr>
        <p:spPr>
          <a:xfrm>
            <a:off x="9392431" y="1994357"/>
            <a:ext cx="7705463" cy="1094740"/>
          </a:xfrm>
          <a:prstGeom prst="rect">
            <a:avLst/>
          </a:prstGeom>
        </p:spPr>
        <p:txBody>
          <a:bodyPr lIns="0" tIns="0" rIns="0" bIns="0" rtlCol="0" anchor="t">
            <a:spAutoFit/>
          </a:bodyPr>
          <a:lstStyle/>
          <a:p>
            <a:pPr>
              <a:lnSpc>
                <a:spcPts val="8959"/>
              </a:lnSpc>
            </a:pPr>
            <a:r>
              <a:rPr lang="en-US" sz="6399" dirty="0">
                <a:solidFill>
                  <a:srgbClr val="000000"/>
                </a:solidFill>
                <a:latin typeface="Gill Sans MT" panose="020B0502020104020203" pitchFamily="34" charset="77"/>
              </a:rPr>
              <a:t>Mid-West Value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8227" y="2697400"/>
            <a:ext cx="6569773" cy="7589600"/>
            <a:chOff x="0" y="0"/>
            <a:chExt cx="8759698" cy="10119466"/>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8759698" cy="10119466"/>
            </a:xfrm>
            <a:prstGeom prst="rect">
              <a:avLst/>
            </a:prstGeom>
          </p:spPr>
        </p:pic>
      </p:grpSp>
      <p:grpSp>
        <p:nvGrpSpPr>
          <p:cNvPr id="4" name="Group 4"/>
          <p:cNvGrpSpPr/>
          <p:nvPr/>
        </p:nvGrpSpPr>
        <p:grpSpPr>
          <a:xfrm>
            <a:off x="9144000" y="8766844"/>
            <a:ext cx="4633184" cy="885308"/>
            <a:chOff x="0" y="0"/>
            <a:chExt cx="2602749" cy="497333"/>
          </a:xfrm>
        </p:grpSpPr>
        <p:sp>
          <p:nvSpPr>
            <p:cNvPr id="5" name="Freeform 5"/>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sp>
        <p:nvSpPr>
          <p:cNvPr id="7" name="TextBox 7"/>
          <p:cNvSpPr txBox="1"/>
          <p:nvPr/>
        </p:nvSpPr>
        <p:spPr>
          <a:xfrm>
            <a:off x="1846197" y="3384667"/>
            <a:ext cx="8028539" cy="3077766"/>
          </a:xfrm>
          <a:prstGeom prst="rect">
            <a:avLst/>
          </a:prstGeom>
        </p:spPr>
        <p:txBody>
          <a:bodyPr lIns="0" tIns="0" rIns="0" bIns="0" rtlCol="0" anchor="t">
            <a:spAutoFit/>
          </a:bodyPr>
          <a:lstStyle/>
          <a:p>
            <a:pPr marL="518160" lvl="1" indent="-259080">
              <a:lnSpc>
                <a:spcPts val="4800"/>
              </a:lnSpc>
              <a:buFont typeface="Arial"/>
              <a:buChar char="•"/>
            </a:pPr>
            <a:r>
              <a:rPr lang="en-US" sz="2400" dirty="0">
                <a:solidFill>
                  <a:srgbClr val="000000"/>
                </a:solidFill>
                <a:latin typeface="Gill Sans MT" panose="020B0502020104020203" pitchFamily="34" charset="77"/>
              </a:rPr>
              <a:t>Informal WAPA Rate Process</a:t>
            </a:r>
          </a:p>
          <a:p>
            <a:pPr marL="518160" lvl="1" indent="-259080">
              <a:lnSpc>
                <a:spcPts val="4800"/>
              </a:lnSpc>
              <a:buFont typeface="Arial"/>
              <a:buChar char="•"/>
            </a:pPr>
            <a:r>
              <a:rPr lang="en-US" sz="2400" dirty="0">
                <a:solidFill>
                  <a:srgbClr val="000000"/>
                </a:solidFill>
                <a:latin typeface="Gill Sans MT" panose="020B0502020104020203" pitchFamily="34" charset="77"/>
              </a:rPr>
              <a:t>Purchase Power and Wheeling</a:t>
            </a:r>
          </a:p>
          <a:p>
            <a:pPr marL="518160" lvl="1" indent="-259080">
              <a:lnSpc>
                <a:spcPts val="4800"/>
              </a:lnSpc>
              <a:buFont typeface="Arial"/>
              <a:buChar char="•"/>
            </a:pPr>
            <a:r>
              <a:rPr lang="en-US" sz="2400" dirty="0">
                <a:solidFill>
                  <a:srgbClr val="000000"/>
                </a:solidFill>
                <a:latin typeface="Gill Sans MT" panose="020B0502020104020203" pitchFamily="34" charset="77"/>
              </a:rPr>
              <a:t>Federal Funding</a:t>
            </a:r>
          </a:p>
          <a:p>
            <a:pPr marL="518160" lvl="1" indent="-259080">
              <a:lnSpc>
                <a:spcPts val="4800"/>
              </a:lnSpc>
              <a:buFont typeface="Arial"/>
              <a:buChar char="•"/>
            </a:pPr>
            <a:r>
              <a:rPr lang="en-US" sz="2400" dirty="0">
                <a:solidFill>
                  <a:srgbClr val="000000"/>
                </a:solidFill>
                <a:latin typeface="Gill Sans MT" panose="020B0502020104020203" pitchFamily="34" charset="77"/>
              </a:rPr>
              <a:t>Basin Restoration Efforts</a:t>
            </a:r>
          </a:p>
          <a:p>
            <a:pPr marL="518160" lvl="1" indent="-259080">
              <a:lnSpc>
                <a:spcPts val="4800"/>
              </a:lnSpc>
              <a:buFont typeface="Arial"/>
              <a:buChar char="•"/>
            </a:pPr>
            <a:r>
              <a:rPr lang="en-US" sz="2400" dirty="0">
                <a:solidFill>
                  <a:srgbClr val="000000"/>
                </a:solidFill>
                <a:latin typeface="Gill Sans MT" panose="020B0502020104020203" pitchFamily="34" charset="77"/>
              </a:rPr>
              <a:t>Dam Safety Modification Cost</a:t>
            </a:r>
          </a:p>
        </p:txBody>
      </p:sp>
      <p:sp>
        <p:nvSpPr>
          <p:cNvPr id="8" name="TextBox 8"/>
          <p:cNvSpPr txBox="1"/>
          <p:nvPr/>
        </p:nvSpPr>
        <p:spPr>
          <a:xfrm>
            <a:off x="1846197" y="2088118"/>
            <a:ext cx="5664482" cy="1061316"/>
          </a:xfrm>
          <a:prstGeom prst="rect">
            <a:avLst/>
          </a:prstGeom>
        </p:spPr>
        <p:txBody>
          <a:bodyPr lIns="0" tIns="0" rIns="0" bIns="0" rtlCol="0" anchor="t">
            <a:spAutoFit/>
          </a:bodyPr>
          <a:lstStyle/>
          <a:p>
            <a:pPr>
              <a:lnSpc>
                <a:spcPts val="8959"/>
              </a:lnSpc>
            </a:pPr>
            <a:r>
              <a:rPr lang="en-US" sz="6399" dirty="0">
                <a:solidFill>
                  <a:srgbClr val="000000"/>
                </a:solidFill>
                <a:latin typeface="Gill Sans MT" panose="020B0502020104020203" pitchFamily="34" charset="77"/>
              </a:rPr>
              <a:t>2023 Highlights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916180" y="3289777"/>
            <a:ext cx="6164205" cy="694101"/>
          </a:xfrm>
          <a:prstGeom prst="rect">
            <a:avLst/>
          </a:prstGeom>
        </p:spPr>
        <p:txBody>
          <a:bodyPr lIns="0" tIns="0" rIns="0" bIns="0" rtlCol="0" anchor="t">
            <a:spAutoFit/>
          </a:bodyPr>
          <a:lstStyle/>
          <a:p>
            <a:pPr>
              <a:lnSpc>
                <a:spcPts val="5793"/>
              </a:lnSpc>
            </a:pPr>
            <a:r>
              <a:rPr lang="en-US" sz="4456" spc="445" dirty="0">
                <a:latin typeface="Gill Sans MT" panose="020B0502020104020203" pitchFamily="34" charset="77"/>
                <a:cs typeface="Noto Serif Myanmar" panose="02020502060505020204" pitchFamily="18" charset="0"/>
              </a:rPr>
              <a:t>WAPA Rate Process</a:t>
            </a:r>
          </a:p>
        </p:txBody>
      </p:sp>
      <p:sp>
        <p:nvSpPr>
          <p:cNvPr id="7" name="TextBox 7"/>
          <p:cNvSpPr txBox="1"/>
          <p:nvPr/>
        </p:nvSpPr>
        <p:spPr>
          <a:xfrm>
            <a:off x="8229600" y="2747886"/>
            <a:ext cx="9287261" cy="4201150"/>
          </a:xfrm>
          <a:prstGeom prst="rect">
            <a:avLst/>
          </a:prstGeom>
        </p:spPr>
        <p:txBody>
          <a:bodyPr lIns="0" tIns="0" rIns="0" bIns="0" rtlCol="0" anchor="t">
            <a:spAutoFit/>
          </a:bodyPr>
          <a:lstStyle/>
          <a:p>
            <a:pPr marL="457200" indent="-457200" algn="l">
              <a:lnSpc>
                <a:spcPct val="150000"/>
              </a:lnSpc>
              <a:buFontTx/>
              <a:buChar char="-"/>
            </a:pPr>
            <a:r>
              <a:rPr lang="en-US" sz="2600" spc="130" dirty="0">
                <a:solidFill>
                  <a:srgbClr val="000000"/>
                </a:solidFill>
                <a:latin typeface="Gill Sans MT" panose="020B0502020104020203" pitchFamily="34" charset="77"/>
                <a:cs typeface="Noto Serif Myanmar" panose="02020502060505020204" pitchFamily="18" charset="0"/>
              </a:rPr>
              <a:t>Announced on a Mid-West Call</a:t>
            </a:r>
          </a:p>
          <a:p>
            <a:pPr marL="457200" indent="-457200" algn="l">
              <a:lnSpc>
                <a:spcPct val="150000"/>
              </a:lnSpc>
              <a:buFontTx/>
              <a:buChar char="-"/>
            </a:pPr>
            <a:r>
              <a:rPr lang="en-US" sz="2600" spc="130" dirty="0">
                <a:solidFill>
                  <a:srgbClr val="000000"/>
                </a:solidFill>
                <a:latin typeface="Gill Sans MT" panose="020B0502020104020203" pitchFamily="34" charset="77"/>
                <a:cs typeface="Noto Serif Myanmar" panose="02020502060505020204" pitchFamily="18" charset="0"/>
              </a:rPr>
              <a:t>Informal discussions at least monthly with Mid-West Water and Power Committee.</a:t>
            </a:r>
          </a:p>
          <a:p>
            <a:pPr marL="457200" indent="-457200" algn="l">
              <a:lnSpc>
                <a:spcPct val="150000"/>
              </a:lnSpc>
              <a:buFontTx/>
              <a:buChar char="-"/>
            </a:pPr>
            <a:r>
              <a:rPr lang="en-US" sz="2600" spc="130" dirty="0">
                <a:solidFill>
                  <a:srgbClr val="000000"/>
                </a:solidFill>
                <a:latin typeface="Gill Sans MT" panose="020B0502020104020203" pitchFamily="34" charset="77"/>
                <a:cs typeface="Noto Serif Myanmar" panose="02020502060505020204" pitchFamily="18" charset="0"/>
              </a:rPr>
              <a:t>Meeting with WAPA leadership, finance and rates teams as well as with USBR and USACE.</a:t>
            </a:r>
          </a:p>
          <a:p>
            <a:pPr marL="457200" indent="-457200" algn="l">
              <a:lnSpc>
                <a:spcPct val="150000"/>
              </a:lnSpc>
              <a:buFontTx/>
              <a:buChar char="-"/>
            </a:pPr>
            <a:r>
              <a:rPr lang="en-US" sz="2600" spc="130" dirty="0">
                <a:solidFill>
                  <a:srgbClr val="000000"/>
                </a:solidFill>
                <a:latin typeface="Gill Sans MT" panose="020B0502020104020203" pitchFamily="34" charset="77"/>
                <a:cs typeface="Noto Serif Myanmar" panose="02020502060505020204" pitchFamily="18" charset="0"/>
              </a:rPr>
              <a:t>Informal discussions allow for the greatest direction, feedback, and counsel from customers to the agencies.</a:t>
            </a:r>
          </a:p>
        </p:txBody>
      </p:sp>
      <p:grpSp>
        <p:nvGrpSpPr>
          <p:cNvPr id="13" name="Group 4">
            <a:extLst>
              <a:ext uri="{FF2B5EF4-FFF2-40B4-BE49-F238E27FC236}">
                <a16:creationId xmlns:a16="http://schemas.microsoft.com/office/drawing/2014/main" id="{28D2C056-1157-5F47-9C36-9BBB97CE01EB}"/>
              </a:ext>
            </a:extLst>
          </p:cNvPr>
          <p:cNvGrpSpPr/>
          <p:nvPr/>
        </p:nvGrpSpPr>
        <p:grpSpPr>
          <a:xfrm>
            <a:off x="-2625" y="4308151"/>
            <a:ext cx="6953257" cy="885308"/>
            <a:chOff x="0" y="0"/>
            <a:chExt cx="2661517" cy="497333"/>
          </a:xfrm>
        </p:grpSpPr>
        <p:sp>
          <p:nvSpPr>
            <p:cNvPr id="14" name="Freeform 5">
              <a:extLst>
                <a:ext uri="{FF2B5EF4-FFF2-40B4-BE49-F238E27FC236}">
                  <a16:creationId xmlns:a16="http://schemas.microsoft.com/office/drawing/2014/main" id="{38BF2493-4617-1640-BB5A-DDA7A95252EE}"/>
                </a:ext>
              </a:extLst>
            </p:cNvPr>
            <p:cNvSpPr/>
            <p:nvPr/>
          </p:nvSpPr>
          <p:spPr>
            <a:xfrm>
              <a:off x="0" y="0"/>
              <a:ext cx="2661517" cy="497333"/>
            </a:xfrm>
            <a:custGeom>
              <a:avLst/>
              <a:gdLst/>
              <a:ahLst/>
              <a:cxnLst/>
              <a:rect l="l" t="t" r="r" b="b"/>
              <a:pathLst>
                <a:path w="2661517" h="497333">
                  <a:moveTo>
                    <a:pt x="0" y="0"/>
                  </a:moveTo>
                  <a:lnTo>
                    <a:pt x="2661517" y="0"/>
                  </a:lnTo>
                  <a:lnTo>
                    <a:pt x="2661517" y="497333"/>
                  </a:lnTo>
                  <a:lnTo>
                    <a:pt x="0" y="497333"/>
                  </a:lnTo>
                  <a:close/>
                </a:path>
              </a:pathLst>
            </a:custGeom>
            <a:solidFill>
              <a:srgbClr val="137E8E"/>
            </a:solidFill>
          </p:spPr>
        </p:sp>
      </p:grpSp>
      <p:pic>
        <p:nvPicPr>
          <p:cNvPr id="16" name="Picture 15">
            <a:extLst>
              <a:ext uri="{FF2B5EF4-FFF2-40B4-BE49-F238E27FC236}">
                <a16:creationId xmlns:a16="http://schemas.microsoft.com/office/drawing/2014/main" id="{1A607EB3-3C0E-5841-A397-ADDB78AB7E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532" y="5130869"/>
            <a:ext cx="6953257" cy="5156132"/>
          </a:xfrm>
          <a:prstGeom prst="rect">
            <a:avLst/>
          </a:prstGeom>
        </p:spPr>
      </p:pic>
    </p:spTree>
    <p:extLst>
      <p:ext uri="{BB962C8B-B14F-4D97-AF65-F5344CB8AC3E}">
        <p14:creationId xmlns:p14="http://schemas.microsoft.com/office/powerpoint/2010/main" val="3622367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95351" y="1181675"/>
            <a:ext cx="9897298" cy="7971113"/>
            <a:chOff x="0" y="0"/>
            <a:chExt cx="13196398" cy="1062815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3196398" cy="10628150"/>
            </a:xfrm>
            <a:prstGeom prst="rect">
              <a:avLst/>
            </a:prstGeom>
          </p:spPr>
        </p:pic>
      </p:grpSp>
      <p:grpSp>
        <p:nvGrpSpPr>
          <p:cNvPr id="4" name="Group 4"/>
          <p:cNvGrpSpPr/>
          <p:nvPr/>
        </p:nvGrpSpPr>
        <p:grpSpPr>
          <a:xfrm>
            <a:off x="10828195" y="1638299"/>
            <a:ext cx="7478855" cy="7010398"/>
            <a:chOff x="0" y="-302544"/>
            <a:chExt cx="4201340" cy="3938178"/>
          </a:xfrm>
        </p:grpSpPr>
        <p:sp>
          <p:nvSpPr>
            <p:cNvPr id="5" name="Freeform 5"/>
            <p:cNvSpPr/>
            <p:nvPr/>
          </p:nvSpPr>
          <p:spPr>
            <a:xfrm>
              <a:off x="0" y="-302544"/>
              <a:ext cx="4201340" cy="3938178"/>
            </a:xfrm>
            <a:custGeom>
              <a:avLst/>
              <a:gdLst/>
              <a:ahLst/>
              <a:cxnLst/>
              <a:rect l="l" t="t" r="r" b="b"/>
              <a:pathLst>
                <a:path w="4201340" h="3176893">
                  <a:moveTo>
                    <a:pt x="0" y="0"/>
                  </a:moveTo>
                  <a:lnTo>
                    <a:pt x="4201340" y="0"/>
                  </a:lnTo>
                  <a:lnTo>
                    <a:pt x="4201340" y="3176893"/>
                  </a:lnTo>
                  <a:lnTo>
                    <a:pt x="0" y="3176893"/>
                  </a:lnTo>
                  <a:close/>
                </a:path>
              </a:pathLst>
            </a:custGeom>
            <a:solidFill>
              <a:srgbClr val="137E8E"/>
            </a:solidFill>
          </p:spPr>
          <p:txBody>
            <a:bodyPr/>
            <a:lstStyle/>
            <a:p>
              <a:endParaRPr lang="en-US" dirty="0"/>
            </a:p>
          </p:txBody>
        </p:sp>
      </p:grpSp>
      <p:sp>
        <p:nvSpPr>
          <p:cNvPr id="7" name="TextBox 7"/>
          <p:cNvSpPr txBox="1"/>
          <p:nvPr/>
        </p:nvSpPr>
        <p:spPr>
          <a:xfrm>
            <a:off x="11556568" y="2404286"/>
            <a:ext cx="5664482" cy="4843955"/>
          </a:xfrm>
          <a:prstGeom prst="rect">
            <a:avLst/>
          </a:prstGeom>
        </p:spPr>
        <p:txBody>
          <a:bodyPr lIns="0" tIns="0" rIns="0" bIns="0" rtlCol="0" anchor="t">
            <a:spAutoFit/>
          </a:bodyPr>
          <a:lstStyle/>
          <a:p>
            <a:pPr marL="342900" indent="-342900">
              <a:lnSpc>
                <a:spcPts val="4800"/>
              </a:lnSpc>
              <a:buFont typeface="Arial" panose="020B0604020202020204" pitchFamily="34" charset="0"/>
              <a:buChar char="•"/>
            </a:pPr>
            <a:r>
              <a:rPr lang="en-US" sz="2400" dirty="0">
                <a:solidFill>
                  <a:schemeClr val="bg1"/>
                </a:solidFill>
                <a:latin typeface="Gill Sans MT" panose="020B0502020104020203" pitchFamily="34" charset="77"/>
              </a:rPr>
              <a:t>Increased PP&amp;W costs are driving rate increase.</a:t>
            </a:r>
          </a:p>
          <a:p>
            <a:pPr marL="342900" indent="-342900">
              <a:lnSpc>
                <a:spcPts val="4800"/>
              </a:lnSpc>
              <a:buFont typeface="Arial" panose="020B0604020202020204" pitchFamily="34" charset="0"/>
              <a:buChar char="•"/>
            </a:pPr>
            <a:r>
              <a:rPr lang="en-US" sz="2400" dirty="0">
                <a:solidFill>
                  <a:schemeClr val="bg1"/>
                </a:solidFill>
                <a:latin typeface="Gill Sans MT" panose="020B0502020104020203" pitchFamily="34" charset="77"/>
              </a:rPr>
              <a:t>PP&amp;W scoring issues needs to be resolved before significant drought impact.</a:t>
            </a:r>
          </a:p>
          <a:p>
            <a:pPr marL="342900" indent="-342900">
              <a:lnSpc>
                <a:spcPts val="4800"/>
              </a:lnSpc>
              <a:buFont typeface="Arial" panose="020B0604020202020204" pitchFamily="34" charset="0"/>
              <a:buChar char="•"/>
            </a:pPr>
            <a:r>
              <a:rPr lang="en-US" sz="2400" dirty="0">
                <a:solidFill>
                  <a:schemeClr val="bg1"/>
                </a:solidFill>
                <a:latin typeface="Gill Sans MT" panose="020B0502020104020203" pitchFamily="34" charset="77"/>
              </a:rPr>
              <a:t>Mid-West leading the push for a permanent fix. </a:t>
            </a:r>
          </a:p>
          <a:p>
            <a:pPr marL="342900" indent="-342900">
              <a:lnSpc>
                <a:spcPts val="4800"/>
              </a:lnSpc>
              <a:buFont typeface="Arial" panose="020B0604020202020204" pitchFamily="34" charset="0"/>
              <a:buChar char="•"/>
            </a:pPr>
            <a:r>
              <a:rPr lang="en-US" sz="2400" dirty="0">
                <a:solidFill>
                  <a:schemeClr val="bg1"/>
                </a:solidFill>
                <a:latin typeface="Gill Sans MT" panose="020B0502020104020203" pitchFamily="34" charset="77"/>
              </a:rPr>
              <a:t>Short term success and progress with CBO, OMB and Budget Committees</a:t>
            </a:r>
          </a:p>
        </p:txBody>
      </p:sp>
      <p:sp>
        <p:nvSpPr>
          <p:cNvPr id="8" name="TextBox 8"/>
          <p:cNvSpPr txBox="1"/>
          <p:nvPr/>
        </p:nvSpPr>
        <p:spPr>
          <a:xfrm rot="-5400000">
            <a:off x="-1468494" y="4035761"/>
            <a:ext cx="7406923" cy="2215478"/>
          </a:xfrm>
          <a:prstGeom prst="rect">
            <a:avLst/>
          </a:prstGeom>
        </p:spPr>
        <p:txBody>
          <a:bodyPr lIns="0" tIns="0" rIns="0" bIns="0" rtlCol="0" anchor="t">
            <a:spAutoFit/>
          </a:bodyPr>
          <a:lstStyle/>
          <a:p>
            <a:pPr>
              <a:lnSpc>
                <a:spcPts val="8959"/>
              </a:lnSpc>
            </a:pPr>
            <a:r>
              <a:rPr lang="en-US" sz="6399" dirty="0">
                <a:solidFill>
                  <a:srgbClr val="000000"/>
                </a:solidFill>
                <a:latin typeface="Gill Sans MT" panose="020B0502020104020203" pitchFamily="34" charset="77"/>
              </a:rPr>
              <a:t>Purchase Power and Wheeling (PP&amp;W)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718227" y="3159055"/>
            <a:ext cx="6569773" cy="4390575"/>
            <a:chOff x="0" y="0"/>
            <a:chExt cx="8759698" cy="5854100"/>
          </a:xfrm>
        </p:grpSpPr>
        <p:pic>
          <p:nvPicPr>
            <p:cNvPr id="5"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8759698" cy="5854100"/>
            </a:xfrm>
            <a:prstGeom prst="rect">
              <a:avLst/>
            </a:prstGeom>
          </p:spPr>
        </p:pic>
      </p:grpSp>
      <p:grpSp>
        <p:nvGrpSpPr>
          <p:cNvPr id="6" name="Group 6"/>
          <p:cNvGrpSpPr/>
          <p:nvPr/>
        </p:nvGrpSpPr>
        <p:grpSpPr>
          <a:xfrm>
            <a:off x="0" y="2374755"/>
            <a:ext cx="1028700" cy="885308"/>
            <a:chOff x="0" y="0"/>
            <a:chExt cx="577885" cy="497333"/>
          </a:xfrm>
        </p:grpSpPr>
        <p:sp>
          <p:nvSpPr>
            <p:cNvPr id="7" name="Freeform 7"/>
            <p:cNvSpPr/>
            <p:nvPr/>
          </p:nvSpPr>
          <p:spPr>
            <a:xfrm>
              <a:off x="0" y="0"/>
              <a:ext cx="577885" cy="497333"/>
            </a:xfrm>
            <a:custGeom>
              <a:avLst/>
              <a:gdLst/>
              <a:ahLst/>
              <a:cxnLst/>
              <a:rect l="l" t="t" r="r" b="b"/>
              <a:pathLst>
                <a:path w="577885" h="497333">
                  <a:moveTo>
                    <a:pt x="0" y="0"/>
                  </a:moveTo>
                  <a:lnTo>
                    <a:pt x="577885" y="0"/>
                  </a:lnTo>
                  <a:lnTo>
                    <a:pt x="577885" y="497333"/>
                  </a:lnTo>
                  <a:lnTo>
                    <a:pt x="0" y="497333"/>
                  </a:lnTo>
                  <a:close/>
                </a:path>
              </a:pathLst>
            </a:custGeom>
            <a:solidFill>
              <a:srgbClr val="137E8E"/>
            </a:solidFill>
          </p:spPr>
        </p:sp>
      </p:grpSp>
      <p:sp>
        <p:nvSpPr>
          <p:cNvPr id="9" name="TextBox 9"/>
          <p:cNvSpPr txBox="1"/>
          <p:nvPr/>
        </p:nvSpPr>
        <p:spPr>
          <a:xfrm>
            <a:off x="2369339" y="3260063"/>
            <a:ext cx="7524043" cy="4247317"/>
          </a:xfrm>
          <a:prstGeom prst="rect">
            <a:avLst/>
          </a:prstGeom>
        </p:spPr>
        <p:txBody>
          <a:bodyPr lIns="0" tIns="0" rIns="0" bIns="0" rtlCol="0" anchor="t">
            <a:spAutoFit/>
          </a:bodyPr>
          <a:lstStyle/>
          <a:p>
            <a:pPr marL="342900" indent="-342900">
              <a:lnSpc>
                <a:spcPts val="4800"/>
              </a:lnSpc>
              <a:buFontTx/>
              <a:buChar char="-"/>
            </a:pPr>
            <a:r>
              <a:rPr lang="en-US" sz="2400" dirty="0">
                <a:solidFill>
                  <a:srgbClr val="000000"/>
                </a:solidFill>
                <a:latin typeface="Gill Sans MT" panose="020B0502020104020203" pitchFamily="34" charset="77"/>
              </a:rPr>
              <a:t>Pushed USACE leadership on joint cost accounting, dam safety modification cost allocation, and infrastructure spending.</a:t>
            </a:r>
          </a:p>
          <a:p>
            <a:pPr marL="342900" indent="-342900">
              <a:lnSpc>
                <a:spcPts val="4800"/>
              </a:lnSpc>
              <a:buFontTx/>
              <a:buChar char="-"/>
            </a:pPr>
            <a:r>
              <a:rPr lang="en-US" sz="2400" dirty="0">
                <a:solidFill>
                  <a:srgbClr val="000000"/>
                </a:solidFill>
                <a:latin typeface="Gill Sans MT" panose="020B0502020104020203" pitchFamily="34" charset="77"/>
              </a:rPr>
              <a:t>Reduced appropriations strain budgets and challenge customer advanced funding.</a:t>
            </a:r>
          </a:p>
          <a:p>
            <a:pPr marL="342900" indent="-342900">
              <a:lnSpc>
                <a:spcPts val="4800"/>
              </a:lnSpc>
              <a:buFontTx/>
              <a:buChar char="-"/>
            </a:pPr>
            <a:r>
              <a:rPr lang="en-US" sz="2400" dirty="0">
                <a:solidFill>
                  <a:srgbClr val="000000"/>
                </a:solidFill>
                <a:latin typeface="Gill Sans MT" panose="020B0502020104020203" pitchFamily="34" charset="77"/>
              </a:rPr>
              <a:t>Water Resource Development Act (WRDA) and Ear Marks (Congressionally Directed Spending)</a:t>
            </a:r>
          </a:p>
        </p:txBody>
      </p:sp>
      <p:sp>
        <p:nvSpPr>
          <p:cNvPr id="10" name="TextBox 10"/>
          <p:cNvSpPr txBox="1"/>
          <p:nvPr/>
        </p:nvSpPr>
        <p:spPr>
          <a:xfrm>
            <a:off x="2369339" y="2184429"/>
            <a:ext cx="9081903" cy="896143"/>
          </a:xfrm>
          <a:prstGeom prst="rect">
            <a:avLst/>
          </a:prstGeom>
        </p:spPr>
        <p:txBody>
          <a:bodyPr lIns="0" tIns="0" rIns="0" bIns="0" rtlCol="0" anchor="t">
            <a:spAutoFit/>
          </a:bodyPr>
          <a:lstStyle/>
          <a:p>
            <a:pPr>
              <a:lnSpc>
                <a:spcPts val="7560"/>
              </a:lnSpc>
            </a:pPr>
            <a:r>
              <a:rPr lang="en-US" sz="5400" dirty="0">
                <a:solidFill>
                  <a:srgbClr val="000000"/>
                </a:solidFill>
                <a:latin typeface="Gill Sans MT" panose="020B0502020104020203" pitchFamily="34" charset="77"/>
              </a:rPr>
              <a:t>Federal Funding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25" y="4848461"/>
            <a:ext cx="6953257" cy="5438539"/>
          </a:xfrm>
          <a:prstGeom prst="rect">
            <a:avLst/>
          </a:prstGeom>
        </p:spPr>
      </p:pic>
      <p:sp>
        <p:nvSpPr>
          <p:cNvPr id="5" name="TextBox 5"/>
          <p:cNvSpPr txBox="1"/>
          <p:nvPr/>
        </p:nvSpPr>
        <p:spPr>
          <a:xfrm>
            <a:off x="916180" y="3289777"/>
            <a:ext cx="6164205" cy="694101"/>
          </a:xfrm>
          <a:prstGeom prst="rect">
            <a:avLst/>
          </a:prstGeom>
        </p:spPr>
        <p:txBody>
          <a:bodyPr lIns="0" tIns="0" rIns="0" bIns="0" rtlCol="0" anchor="t">
            <a:spAutoFit/>
          </a:bodyPr>
          <a:lstStyle/>
          <a:p>
            <a:pPr>
              <a:lnSpc>
                <a:spcPts val="5793"/>
              </a:lnSpc>
            </a:pPr>
            <a:r>
              <a:rPr lang="en-US" sz="4456" spc="445" dirty="0">
                <a:latin typeface="Gill Sans MT" panose="020B0502020104020203" pitchFamily="34" charset="77"/>
                <a:cs typeface="Noto Serif Myanmar" panose="02020502060505020204" pitchFamily="18" charset="0"/>
              </a:rPr>
              <a:t>Basin Restoration</a:t>
            </a:r>
          </a:p>
        </p:txBody>
      </p:sp>
      <p:grpSp>
        <p:nvGrpSpPr>
          <p:cNvPr id="6" name="Group 6"/>
          <p:cNvGrpSpPr/>
          <p:nvPr/>
        </p:nvGrpSpPr>
        <p:grpSpPr>
          <a:xfrm>
            <a:off x="7924799" y="1427589"/>
            <a:ext cx="9287263" cy="5006478"/>
            <a:chOff x="-222249" y="531853"/>
            <a:chExt cx="12383017" cy="6675302"/>
          </a:xfrm>
        </p:grpSpPr>
        <p:sp>
          <p:nvSpPr>
            <p:cNvPr id="7" name="TextBox 7"/>
            <p:cNvSpPr txBox="1"/>
            <p:nvPr/>
          </p:nvSpPr>
          <p:spPr>
            <a:xfrm>
              <a:off x="-222249" y="531853"/>
              <a:ext cx="12383014" cy="567677"/>
            </a:xfrm>
            <a:prstGeom prst="rect">
              <a:avLst/>
            </a:prstGeom>
          </p:spPr>
          <p:txBody>
            <a:bodyPr lIns="0" tIns="0" rIns="0" bIns="0" rtlCol="0" anchor="t">
              <a:spAutoFit/>
            </a:bodyPr>
            <a:lstStyle/>
            <a:p>
              <a:pPr algn="l">
                <a:lnSpc>
                  <a:spcPts val="3640"/>
                </a:lnSpc>
              </a:pPr>
              <a:r>
                <a:rPr lang="en-US" sz="2600" spc="130" dirty="0">
                  <a:solidFill>
                    <a:srgbClr val="000000"/>
                  </a:solidFill>
                  <a:latin typeface="Gill Sans MT" panose="020B0502020104020203" pitchFamily="34" charset="77"/>
                  <a:cs typeface="Noto Serif Myanmar" panose="02020502060505020204" pitchFamily="18" charset="0"/>
                </a:rPr>
                <a:t>Test Flows</a:t>
              </a:r>
            </a:p>
          </p:txBody>
        </p:sp>
        <p:sp>
          <p:nvSpPr>
            <p:cNvPr id="8" name="TextBox 8"/>
            <p:cNvSpPr txBox="1"/>
            <p:nvPr/>
          </p:nvSpPr>
          <p:spPr>
            <a:xfrm>
              <a:off x="-222246" y="5348424"/>
              <a:ext cx="12383014" cy="567677"/>
            </a:xfrm>
            <a:prstGeom prst="rect">
              <a:avLst/>
            </a:prstGeom>
          </p:spPr>
          <p:txBody>
            <a:bodyPr lIns="0" tIns="0" rIns="0" bIns="0" rtlCol="0" anchor="t">
              <a:spAutoFit/>
            </a:bodyPr>
            <a:lstStyle/>
            <a:p>
              <a:pPr algn="l">
                <a:lnSpc>
                  <a:spcPts val="3640"/>
                </a:lnSpc>
              </a:pPr>
              <a:r>
                <a:rPr lang="en-US" sz="2600" spc="130" dirty="0">
                  <a:solidFill>
                    <a:srgbClr val="000000"/>
                  </a:solidFill>
                  <a:latin typeface="Gill Sans MT" panose="020B0502020104020203" pitchFamily="34" charset="77"/>
                  <a:cs typeface="Noto Serif Myanmar" panose="02020502060505020204" pitchFamily="18" charset="0"/>
                </a:rPr>
                <a:t>Missouri River Recovery Implementation Committee</a:t>
              </a:r>
            </a:p>
          </p:txBody>
        </p:sp>
        <p:sp>
          <p:nvSpPr>
            <p:cNvPr id="9" name="TextBox 9"/>
            <p:cNvSpPr txBox="1"/>
            <p:nvPr/>
          </p:nvSpPr>
          <p:spPr>
            <a:xfrm>
              <a:off x="-222246" y="2895078"/>
              <a:ext cx="12383014" cy="567677"/>
            </a:xfrm>
            <a:prstGeom prst="rect">
              <a:avLst/>
            </a:prstGeom>
          </p:spPr>
          <p:txBody>
            <a:bodyPr lIns="0" tIns="0" rIns="0" bIns="0" rtlCol="0" anchor="t">
              <a:spAutoFit/>
            </a:bodyPr>
            <a:lstStyle/>
            <a:p>
              <a:pPr algn="l">
                <a:lnSpc>
                  <a:spcPts val="3640"/>
                </a:lnSpc>
              </a:pPr>
              <a:r>
                <a:rPr lang="en-US" sz="2600" spc="130" dirty="0">
                  <a:solidFill>
                    <a:srgbClr val="000000"/>
                  </a:solidFill>
                  <a:latin typeface="Gill Sans MT" panose="020B0502020104020203" pitchFamily="34" charset="77"/>
                  <a:cs typeface="Noto Serif Myanmar" panose="02020502060505020204" pitchFamily="18" charset="0"/>
                </a:rPr>
                <a:t>Sedimentation</a:t>
              </a:r>
            </a:p>
          </p:txBody>
        </p:sp>
        <p:sp>
          <p:nvSpPr>
            <p:cNvPr id="10" name="TextBox 10"/>
            <p:cNvSpPr txBox="1"/>
            <p:nvPr/>
          </p:nvSpPr>
          <p:spPr>
            <a:xfrm>
              <a:off x="-46182" y="1190908"/>
              <a:ext cx="10846871" cy="1538882"/>
            </a:xfrm>
            <a:prstGeom prst="rect">
              <a:avLst/>
            </a:prstGeom>
          </p:spPr>
          <p:txBody>
            <a:bodyPr lIns="0" tIns="0" rIns="0" bIns="0" rtlCol="0" anchor="t">
              <a:spAutoFit/>
            </a:bodyPr>
            <a:lstStyle/>
            <a:p>
              <a:pPr marL="431801" lvl="1" indent="-215900">
                <a:lnSpc>
                  <a:spcPts val="3000"/>
                </a:lnSpc>
                <a:buFont typeface="Arial"/>
                <a:buChar char="•"/>
              </a:pPr>
              <a:r>
                <a:rPr lang="en-US" sz="2000" spc="50" dirty="0">
                  <a:solidFill>
                    <a:srgbClr val="000000"/>
                  </a:solidFill>
                  <a:latin typeface="Gill Sans MT" panose="020B0502020104020203" pitchFamily="34" charset="77"/>
                  <a:cs typeface="Noto Serif Myanmar" panose="02020502060505020204" pitchFamily="18" charset="0"/>
                </a:rPr>
                <a:t>Focused on controlling cost for power customers</a:t>
              </a:r>
            </a:p>
            <a:p>
              <a:pPr marL="431801" lvl="1" indent="-215900">
                <a:lnSpc>
                  <a:spcPts val="3000"/>
                </a:lnSpc>
                <a:buFont typeface="Arial"/>
                <a:buChar char="•"/>
              </a:pPr>
              <a:r>
                <a:rPr lang="en-US" sz="2000" spc="50" dirty="0">
                  <a:solidFill>
                    <a:srgbClr val="000000"/>
                  </a:solidFill>
                  <a:latin typeface="Gill Sans MT" panose="020B0502020104020203" pitchFamily="34" charset="77"/>
                  <a:cs typeface="Noto Serif Myanmar" panose="02020502060505020204" pitchFamily="18" charset="0"/>
                </a:rPr>
                <a:t>Aggregate cumulative impact on region</a:t>
              </a:r>
            </a:p>
            <a:p>
              <a:pPr marL="431800" lvl="1" indent="-215900" algn="l">
                <a:lnSpc>
                  <a:spcPts val="3000"/>
                </a:lnSpc>
                <a:buFont typeface="Arial"/>
                <a:buChar char="•"/>
              </a:pPr>
              <a:r>
                <a:rPr lang="en-US" sz="2000" spc="50" dirty="0">
                  <a:solidFill>
                    <a:srgbClr val="000000"/>
                  </a:solidFill>
                  <a:latin typeface="Gill Sans MT" panose="020B0502020104020203" pitchFamily="34" charset="77"/>
                  <a:cs typeface="Noto Serif Myanmar" panose="02020502060505020204" pitchFamily="18" charset="0"/>
                </a:rPr>
                <a:t>Continued engagement with USACE and USFWS </a:t>
              </a:r>
            </a:p>
          </p:txBody>
        </p:sp>
        <p:sp>
          <p:nvSpPr>
            <p:cNvPr id="11" name="TextBox 11"/>
            <p:cNvSpPr txBox="1"/>
            <p:nvPr/>
          </p:nvSpPr>
          <p:spPr>
            <a:xfrm>
              <a:off x="-14518" y="6227998"/>
              <a:ext cx="10846870" cy="979157"/>
            </a:xfrm>
            <a:prstGeom prst="rect">
              <a:avLst/>
            </a:prstGeom>
          </p:spPr>
          <p:txBody>
            <a:bodyPr lIns="0" tIns="0" rIns="0" bIns="0" rtlCol="0" anchor="t">
              <a:spAutoFit/>
            </a:bodyPr>
            <a:lstStyle/>
            <a:p>
              <a:pPr marL="431801" lvl="1" indent="-215900">
                <a:lnSpc>
                  <a:spcPts val="3000"/>
                </a:lnSpc>
                <a:buFont typeface="Arial"/>
                <a:buChar char="•"/>
              </a:pPr>
              <a:r>
                <a:rPr lang="en-US" sz="2000" spc="50" dirty="0">
                  <a:solidFill>
                    <a:srgbClr val="000000"/>
                  </a:solidFill>
                  <a:latin typeface="Gill Sans MT" panose="020B0502020104020203" pitchFamily="34" charset="77"/>
                  <a:cs typeface="Noto Serif Myanmar" panose="02020502060505020204" pitchFamily="18" charset="0"/>
                </a:rPr>
                <a:t>Re-elected Vice-Chair of MRRIC last week.</a:t>
              </a:r>
            </a:p>
            <a:p>
              <a:pPr marL="431801" lvl="1" indent="-215900">
                <a:lnSpc>
                  <a:spcPts val="3000"/>
                </a:lnSpc>
                <a:buFont typeface="Arial"/>
                <a:buChar char="•"/>
              </a:pPr>
              <a:r>
                <a:rPr lang="en-US" sz="2000" dirty="0">
                  <a:solidFill>
                    <a:srgbClr val="000000"/>
                  </a:solidFill>
                  <a:latin typeface="Gill Sans MT" panose="020B0502020104020203" pitchFamily="34" charset="77"/>
                  <a:cs typeface="Noto Serif Myanmar" panose="02020502060505020204" pitchFamily="18" charset="0"/>
                </a:rPr>
                <a:t>Value of stakeholder process vs. litigation.</a:t>
              </a:r>
            </a:p>
          </p:txBody>
        </p:sp>
        <p:sp>
          <p:nvSpPr>
            <p:cNvPr id="12" name="TextBox 12"/>
            <p:cNvSpPr txBox="1"/>
            <p:nvPr/>
          </p:nvSpPr>
          <p:spPr>
            <a:xfrm>
              <a:off x="-36946" y="3554132"/>
              <a:ext cx="10846871" cy="1538882"/>
            </a:xfrm>
            <a:prstGeom prst="rect">
              <a:avLst/>
            </a:prstGeom>
          </p:spPr>
          <p:txBody>
            <a:bodyPr lIns="0" tIns="0" rIns="0" bIns="0" rtlCol="0" anchor="t">
              <a:spAutoFit/>
            </a:bodyPr>
            <a:lstStyle/>
            <a:p>
              <a:pPr marL="431801" lvl="1" indent="-215900">
                <a:lnSpc>
                  <a:spcPts val="3000"/>
                </a:lnSpc>
                <a:buFont typeface="Arial"/>
                <a:buChar char="•"/>
              </a:pPr>
              <a:r>
                <a:rPr lang="en-US" sz="2000" spc="50" dirty="0">
                  <a:solidFill>
                    <a:srgbClr val="000000"/>
                  </a:solidFill>
                  <a:latin typeface="Gill Sans MT" panose="020B0502020104020203" pitchFamily="34" charset="77"/>
                  <a:cs typeface="Noto Serif Myanmar" panose="02020502060505020204" pitchFamily="18" charset="0"/>
                </a:rPr>
                <a:t>Priority at Gavins Point and Lewis and Clark Lake</a:t>
              </a:r>
            </a:p>
            <a:p>
              <a:pPr marL="431801" lvl="1" indent="-215900">
                <a:lnSpc>
                  <a:spcPts val="3000"/>
                </a:lnSpc>
                <a:buFont typeface="Arial"/>
                <a:buChar char="•"/>
              </a:pPr>
              <a:r>
                <a:rPr lang="en-US" sz="2000" spc="50" dirty="0">
                  <a:solidFill>
                    <a:srgbClr val="000000"/>
                  </a:solidFill>
                  <a:latin typeface="Gill Sans MT" panose="020B0502020104020203" pitchFamily="34" charset="77"/>
                  <a:cs typeface="Noto Serif Myanmar" panose="02020502060505020204" pitchFamily="18" charset="0"/>
                </a:rPr>
                <a:t>Not a high enough priority with federal partners </a:t>
              </a:r>
            </a:p>
            <a:p>
              <a:pPr marL="431800" lvl="1" indent="-215900" algn="l">
                <a:lnSpc>
                  <a:spcPts val="3000"/>
                </a:lnSpc>
                <a:buFont typeface="Arial"/>
                <a:buChar char="•"/>
              </a:pPr>
              <a:r>
                <a:rPr lang="en-US" sz="2000" spc="50" dirty="0">
                  <a:solidFill>
                    <a:srgbClr val="000000"/>
                  </a:solidFill>
                  <a:latin typeface="Gill Sans MT" panose="020B0502020104020203" pitchFamily="34" charset="77"/>
                  <a:cs typeface="Noto Serif Myanmar" panose="02020502060505020204" pitchFamily="18" charset="0"/>
                </a:rPr>
                <a:t>Concern over potential cost share </a:t>
              </a:r>
            </a:p>
          </p:txBody>
        </p:sp>
      </p:grpSp>
      <p:grpSp>
        <p:nvGrpSpPr>
          <p:cNvPr id="13" name="Group 4">
            <a:extLst>
              <a:ext uri="{FF2B5EF4-FFF2-40B4-BE49-F238E27FC236}">
                <a16:creationId xmlns:a16="http://schemas.microsoft.com/office/drawing/2014/main" id="{28D2C056-1157-5F47-9C36-9BBB97CE01EB}"/>
              </a:ext>
            </a:extLst>
          </p:cNvPr>
          <p:cNvGrpSpPr/>
          <p:nvPr/>
        </p:nvGrpSpPr>
        <p:grpSpPr>
          <a:xfrm>
            <a:off x="-2625" y="4308151"/>
            <a:ext cx="6953257" cy="885308"/>
            <a:chOff x="0" y="0"/>
            <a:chExt cx="2661517" cy="497333"/>
          </a:xfrm>
        </p:grpSpPr>
        <p:sp>
          <p:nvSpPr>
            <p:cNvPr id="14" name="Freeform 5">
              <a:extLst>
                <a:ext uri="{FF2B5EF4-FFF2-40B4-BE49-F238E27FC236}">
                  <a16:creationId xmlns:a16="http://schemas.microsoft.com/office/drawing/2014/main" id="{38BF2493-4617-1640-BB5A-DDA7A95252EE}"/>
                </a:ext>
              </a:extLst>
            </p:cNvPr>
            <p:cNvSpPr/>
            <p:nvPr/>
          </p:nvSpPr>
          <p:spPr>
            <a:xfrm>
              <a:off x="0" y="0"/>
              <a:ext cx="2661517" cy="497333"/>
            </a:xfrm>
            <a:custGeom>
              <a:avLst/>
              <a:gdLst/>
              <a:ahLst/>
              <a:cxnLst/>
              <a:rect l="l" t="t" r="r" b="b"/>
              <a:pathLst>
                <a:path w="2661517" h="497333">
                  <a:moveTo>
                    <a:pt x="0" y="0"/>
                  </a:moveTo>
                  <a:lnTo>
                    <a:pt x="2661517" y="0"/>
                  </a:lnTo>
                  <a:lnTo>
                    <a:pt x="2661517" y="497333"/>
                  </a:lnTo>
                  <a:lnTo>
                    <a:pt x="0" y="497333"/>
                  </a:lnTo>
                  <a:close/>
                </a:path>
              </a:pathLst>
            </a:custGeom>
            <a:solidFill>
              <a:srgbClr val="137E8E"/>
            </a:solidFill>
          </p:spPr>
        </p:sp>
      </p:grpSp>
      <p:sp>
        <p:nvSpPr>
          <p:cNvPr id="2" name="TextBox 1">
            <a:extLst>
              <a:ext uri="{FF2B5EF4-FFF2-40B4-BE49-F238E27FC236}">
                <a16:creationId xmlns:a16="http://schemas.microsoft.com/office/drawing/2014/main" id="{AE7F8078-016B-304F-ADC7-CBFB387073AE}"/>
              </a:ext>
            </a:extLst>
          </p:cNvPr>
          <p:cNvSpPr txBox="1"/>
          <p:nvPr/>
        </p:nvSpPr>
        <p:spPr>
          <a:xfrm>
            <a:off x="7890164" y="6663784"/>
            <a:ext cx="7606145" cy="492443"/>
          </a:xfrm>
          <a:prstGeom prst="rect">
            <a:avLst/>
          </a:prstGeom>
          <a:noFill/>
        </p:spPr>
        <p:txBody>
          <a:bodyPr wrap="square" rtlCol="0">
            <a:spAutoFit/>
          </a:bodyPr>
          <a:lstStyle/>
          <a:p>
            <a:r>
              <a:rPr lang="en-US" sz="2600" spc="130" dirty="0">
                <a:solidFill>
                  <a:srgbClr val="000000"/>
                </a:solidFill>
                <a:latin typeface="Gill Sans MT" panose="020B0502020104020203" pitchFamily="34" charset="77"/>
                <a:cs typeface="Noto Serif Myanmar" panose="02020502060505020204" pitchFamily="18" charset="0"/>
              </a:rPr>
              <a:t>Grand Lake Clarity</a:t>
            </a:r>
          </a:p>
        </p:txBody>
      </p:sp>
      <p:sp>
        <p:nvSpPr>
          <p:cNvPr id="4" name="Rectangle 3">
            <a:extLst>
              <a:ext uri="{FF2B5EF4-FFF2-40B4-BE49-F238E27FC236}">
                <a16:creationId xmlns:a16="http://schemas.microsoft.com/office/drawing/2014/main" id="{C8062C5D-474C-544C-B36F-CE23AD900C0D}"/>
              </a:ext>
            </a:extLst>
          </p:cNvPr>
          <p:cNvSpPr/>
          <p:nvPr/>
        </p:nvSpPr>
        <p:spPr>
          <a:xfrm>
            <a:off x="7924800" y="7274101"/>
            <a:ext cx="9144000" cy="826701"/>
          </a:xfrm>
          <a:prstGeom prst="rect">
            <a:avLst/>
          </a:prstGeom>
        </p:spPr>
        <p:txBody>
          <a:bodyPr>
            <a:spAutoFit/>
          </a:bodyPr>
          <a:lstStyle/>
          <a:p>
            <a:pPr marL="431801" lvl="1" indent="-215900">
              <a:lnSpc>
                <a:spcPts val="3000"/>
              </a:lnSpc>
              <a:buFont typeface="Arial"/>
              <a:buChar char="•"/>
            </a:pPr>
            <a:r>
              <a:rPr lang="en-US" sz="2000" spc="50" dirty="0">
                <a:solidFill>
                  <a:srgbClr val="000000"/>
                </a:solidFill>
                <a:latin typeface="Gill Sans MT" panose="020B0502020104020203" pitchFamily="34" charset="77"/>
                <a:cs typeface="Noto Serif Myanmar" panose="02020502060505020204" pitchFamily="18" charset="0"/>
              </a:rPr>
              <a:t>Working with Northern Water, WAPA and USBR.</a:t>
            </a:r>
          </a:p>
          <a:p>
            <a:pPr marL="431801" lvl="1" indent="-215900">
              <a:lnSpc>
                <a:spcPts val="3000"/>
              </a:lnSpc>
              <a:buFont typeface="Arial"/>
              <a:buChar char="•"/>
            </a:pPr>
            <a:r>
              <a:rPr lang="en-US" sz="2000" spc="50" dirty="0">
                <a:solidFill>
                  <a:srgbClr val="000000"/>
                </a:solidFill>
                <a:latin typeface="Gill Sans MT" panose="020B0502020104020203" pitchFamily="34" charset="77"/>
                <a:cs typeface="Noto Serif Myanmar" panose="02020502060505020204" pitchFamily="18" charset="0"/>
              </a:rPr>
              <a:t>Cost shift and operational concerns.</a:t>
            </a:r>
            <a:endParaRPr lang="en-US" sz="2000" dirty="0">
              <a:solidFill>
                <a:srgbClr val="000000"/>
              </a:solidFill>
              <a:latin typeface="Gill Sans MT" panose="020B0502020104020203" pitchFamily="34" charset="77"/>
              <a:cs typeface="Noto Serif Myanmar" panose="02020502060505020204" pitchFamily="18" charset="0"/>
            </a:endParaRPr>
          </a:p>
        </p:txBody>
      </p:sp>
    </p:spTree>
    <p:extLst>
      <p:ext uri="{BB962C8B-B14F-4D97-AF65-F5344CB8AC3E}">
        <p14:creationId xmlns:p14="http://schemas.microsoft.com/office/powerpoint/2010/main" val="3580150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2243506" y="3695700"/>
            <a:ext cx="5969903" cy="3323987"/>
          </a:xfrm>
          <a:prstGeom prst="rect">
            <a:avLst/>
          </a:prstGeom>
        </p:spPr>
        <p:txBody>
          <a:bodyPr wrap="square" lIns="0" tIns="0" rIns="0" bIns="0" rtlCol="0" anchor="t">
            <a:spAutoFit/>
          </a:bodyPr>
          <a:lstStyle/>
          <a:p>
            <a:pPr>
              <a:lnSpc>
                <a:spcPct val="150000"/>
              </a:lnSpc>
            </a:pPr>
            <a:r>
              <a:rPr lang="en-US" sz="2400" dirty="0">
                <a:latin typeface="Gill Sans MT" panose="020B0502020104020203" pitchFamily="34" charset="77"/>
                <a:cs typeface="Noto Serif Myanmar" panose="02020502060505020204" pitchFamily="18" charset="0"/>
              </a:rPr>
              <a:t>-   Garrison spillway modification </a:t>
            </a:r>
          </a:p>
          <a:p>
            <a:pPr marL="342900" indent="-342900">
              <a:lnSpc>
                <a:spcPct val="150000"/>
              </a:lnSpc>
              <a:buFontTx/>
              <a:buChar char="-"/>
            </a:pPr>
            <a:r>
              <a:rPr lang="en-US" sz="2400" dirty="0">
                <a:latin typeface="Gill Sans MT" panose="020B0502020104020203" pitchFamily="34" charset="77"/>
                <a:cs typeface="Noto Serif Myanmar" panose="02020502060505020204" pitchFamily="18" charset="0"/>
              </a:rPr>
              <a:t> Mid-West advocating with Congress and  USACE leadership for reduced cost share allocation</a:t>
            </a:r>
          </a:p>
          <a:p>
            <a:pPr marL="342900" indent="-342900">
              <a:lnSpc>
                <a:spcPct val="150000"/>
              </a:lnSpc>
              <a:buFontTx/>
              <a:buChar char="-"/>
            </a:pPr>
            <a:r>
              <a:rPr lang="en-US" sz="2400" dirty="0">
                <a:latin typeface="Gill Sans MT" panose="020B0502020104020203" pitchFamily="34" charset="77"/>
                <a:cs typeface="Noto Serif Myanmar" panose="02020502060505020204" pitchFamily="18" charset="0"/>
              </a:rPr>
              <a:t>Future investments and needs</a:t>
            </a:r>
          </a:p>
          <a:p>
            <a:pPr marL="342900" indent="-342900">
              <a:lnSpc>
                <a:spcPct val="150000"/>
              </a:lnSpc>
              <a:buFontTx/>
              <a:buChar char="-"/>
            </a:pPr>
            <a:endParaRPr lang="en-US" sz="2400" dirty="0">
              <a:latin typeface="Gill Sans MT" panose="020B0502020104020203" pitchFamily="34" charset="77"/>
              <a:cs typeface="Noto Serif Myanmar" panose="02020502060505020204" pitchFamily="18" charset="0"/>
            </a:endParaRPr>
          </a:p>
        </p:txBody>
      </p:sp>
      <p:sp>
        <p:nvSpPr>
          <p:cNvPr id="8" name="TextBox 8"/>
          <p:cNvSpPr txBox="1"/>
          <p:nvPr/>
        </p:nvSpPr>
        <p:spPr>
          <a:xfrm>
            <a:off x="698146" y="1790700"/>
            <a:ext cx="8915399" cy="1049070"/>
          </a:xfrm>
          <a:prstGeom prst="rect">
            <a:avLst/>
          </a:prstGeom>
        </p:spPr>
        <p:txBody>
          <a:bodyPr wrap="square" lIns="0" tIns="0" rIns="0" bIns="0" rtlCol="0" anchor="t">
            <a:spAutoFit/>
          </a:bodyPr>
          <a:lstStyle/>
          <a:p>
            <a:pPr>
              <a:lnSpc>
                <a:spcPts val="8959"/>
              </a:lnSpc>
            </a:pPr>
            <a:r>
              <a:rPr lang="en-US" sz="6000" dirty="0">
                <a:solidFill>
                  <a:srgbClr val="000000"/>
                </a:solidFill>
                <a:latin typeface="Gill Sans MT" panose="020B0502020104020203" pitchFamily="34" charset="77"/>
              </a:rPr>
              <a:t>Dam Safety Modifications</a:t>
            </a:r>
          </a:p>
        </p:txBody>
      </p:sp>
      <p:grpSp>
        <p:nvGrpSpPr>
          <p:cNvPr id="4" name="Group 4"/>
          <p:cNvGrpSpPr/>
          <p:nvPr/>
        </p:nvGrpSpPr>
        <p:grpSpPr>
          <a:xfrm>
            <a:off x="12243506" y="8238956"/>
            <a:ext cx="6019800" cy="885308"/>
            <a:chOff x="0" y="0"/>
            <a:chExt cx="2602749" cy="497333"/>
          </a:xfrm>
        </p:grpSpPr>
        <p:sp>
          <p:nvSpPr>
            <p:cNvPr id="5" name="Freeform 5"/>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pic>
        <p:nvPicPr>
          <p:cNvPr id="6" name="Picture 5">
            <a:extLst>
              <a:ext uri="{FF2B5EF4-FFF2-40B4-BE49-F238E27FC236}">
                <a16:creationId xmlns:a16="http://schemas.microsoft.com/office/drawing/2014/main" id="{BF5AC25E-BCC4-174B-93FD-92DDDFEB090E}"/>
              </a:ext>
            </a:extLst>
          </p:cNvPr>
          <p:cNvPicPr>
            <a:picLocks noChangeAspect="1"/>
          </p:cNvPicPr>
          <p:nvPr/>
        </p:nvPicPr>
        <p:blipFill>
          <a:blip r:embed="rId2"/>
          <a:stretch>
            <a:fillRect/>
          </a:stretch>
        </p:blipFill>
        <p:spPr>
          <a:xfrm>
            <a:off x="24694" y="3293477"/>
            <a:ext cx="10262305" cy="699352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3477751" y="992505"/>
            <a:ext cx="11332498" cy="562142"/>
          </a:xfrm>
          <a:prstGeom prst="rect">
            <a:avLst/>
          </a:prstGeom>
        </p:spPr>
        <p:txBody>
          <a:bodyPr lIns="0" tIns="0" rIns="0" bIns="0" rtlCol="0" anchor="t">
            <a:spAutoFit/>
          </a:bodyPr>
          <a:lstStyle/>
          <a:p>
            <a:pPr algn="ctr">
              <a:lnSpc>
                <a:spcPts val="4680"/>
              </a:lnSpc>
            </a:pPr>
            <a:r>
              <a:rPr lang="en-US" sz="3600" spc="359" dirty="0">
                <a:latin typeface="Gill Sans MT" panose="020B0502020104020203" pitchFamily="34" charset="77"/>
                <a:cs typeface="Noto Serif Myanmar" panose="02020502060505020204" pitchFamily="18" charset="0"/>
              </a:rPr>
              <a:t>THREATS TO HYDROPOWER</a:t>
            </a:r>
          </a:p>
        </p:txBody>
      </p:sp>
      <p:grpSp>
        <p:nvGrpSpPr>
          <p:cNvPr id="9" name="Group 9"/>
          <p:cNvGrpSpPr/>
          <p:nvPr/>
        </p:nvGrpSpPr>
        <p:grpSpPr>
          <a:xfrm>
            <a:off x="1824622" y="6836468"/>
            <a:ext cx="4236384" cy="1392086"/>
            <a:chOff x="0" y="-57150"/>
            <a:chExt cx="5648511" cy="1856114"/>
          </a:xfrm>
        </p:grpSpPr>
        <p:sp>
          <p:nvSpPr>
            <p:cNvPr id="10" name="TextBox 10"/>
            <p:cNvSpPr txBox="1"/>
            <p:nvPr/>
          </p:nvSpPr>
          <p:spPr>
            <a:xfrm>
              <a:off x="0" y="-57150"/>
              <a:ext cx="5648511" cy="567677"/>
            </a:xfrm>
            <a:prstGeom prst="rect">
              <a:avLst/>
            </a:prstGeom>
          </p:spPr>
          <p:txBody>
            <a:bodyPr lIns="0" tIns="0" rIns="0" bIns="0" rtlCol="0" anchor="t">
              <a:spAutoFit/>
            </a:bodyPr>
            <a:lstStyle/>
            <a:p>
              <a:pPr algn="ctr">
                <a:lnSpc>
                  <a:spcPts val="3640"/>
                </a:lnSpc>
              </a:pPr>
              <a:r>
                <a:rPr lang="en-US" sz="2600" spc="130" dirty="0">
                  <a:latin typeface="Gill Sans MT" panose="020B0502020104020203" pitchFamily="34" charset="77"/>
                  <a:cs typeface="Noto Serif Myanmar" panose="02020502060505020204" pitchFamily="18" charset="0"/>
                </a:rPr>
                <a:t>Lower Snake River Dams</a:t>
              </a:r>
            </a:p>
          </p:txBody>
        </p:sp>
        <p:sp>
          <p:nvSpPr>
            <p:cNvPr id="11" name="TextBox 11"/>
            <p:cNvSpPr txBox="1"/>
            <p:nvPr/>
          </p:nvSpPr>
          <p:spPr>
            <a:xfrm>
              <a:off x="582719" y="819807"/>
              <a:ext cx="4483074" cy="979157"/>
            </a:xfrm>
            <a:prstGeom prst="rect">
              <a:avLst/>
            </a:prstGeom>
          </p:spPr>
          <p:txBody>
            <a:bodyPr lIns="0" tIns="0" rIns="0" bIns="0" rtlCol="0" anchor="t">
              <a:spAutoFit/>
            </a:bodyPr>
            <a:lstStyle/>
            <a:p>
              <a:pPr algn="ctr">
                <a:lnSpc>
                  <a:spcPts val="3000"/>
                </a:lnSpc>
              </a:pPr>
              <a:r>
                <a:rPr lang="en-US" sz="2000" spc="50" dirty="0">
                  <a:latin typeface="Gill Sans MT" panose="020B0502020104020203" pitchFamily="34" charset="77"/>
                  <a:cs typeface="Noto Serif Myanmar" panose="02020502060505020204" pitchFamily="18" charset="0"/>
                </a:rPr>
                <a:t>Strategically Undermining the Value of Hydropower</a:t>
              </a:r>
            </a:p>
          </p:txBody>
        </p:sp>
      </p:grpSp>
      <p:grpSp>
        <p:nvGrpSpPr>
          <p:cNvPr id="12" name="Group 12"/>
          <p:cNvGrpSpPr/>
          <p:nvPr/>
        </p:nvGrpSpPr>
        <p:grpSpPr>
          <a:xfrm>
            <a:off x="7025808" y="6836468"/>
            <a:ext cx="4236384" cy="1392086"/>
            <a:chOff x="0" y="-57150"/>
            <a:chExt cx="5648511" cy="1856114"/>
          </a:xfrm>
        </p:grpSpPr>
        <p:sp>
          <p:nvSpPr>
            <p:cNvPr id="13" name="TextBox 13"/>
            <p:cNvSpPr txBox="1"/>
            <p:nvPr/>
          </p:nvSpPr>
          <p:spPr>
            <a:xfrm>
              <a:off x="0" y="-57150"/>
              <a:ext cx="5648511" cy="567677"/>
            </a:xfrm>
            <a:prstGeom prst="rect">
              <a:avLst/>
            </a:prstGeom>
          </p:spPr>
          <p:txBody>
            <a:bodyPr lIns="0" tIns="0" rIns="0" bIns="0" rtlCol="0" anchor="t">
              <a:spAutoFit/>
            </a:bodyPr>
            <a:lstStyle/>
            <a:p>
              <a:pPr algn="ctr">
                <a:lnSpc>
                  <a:spcPts val="3640"/>
                </a:lnSpc>
              </a:pPr>
              <a:r>
                <a:rPr lang="en-US" sz="2600" spc="130" dirty="0">
                  <a:latin typeface="Gill Sans MT" panose="020B0502020104020203" pitchFamily="34" charset="77"/>
                  <a:cs typeface="Noto Serif Myanmar" panose="02020502060505020204" pitchFamily="18" charset="0"/>
                </a:rPr>
                <a:t>Glen Canyon Dam</a:t>
              </a:r>
            </a:p>
          </p:txBody>
        </p:sp>
        <p:sp>
          <p:nvSpPr>
            <p:cNvPr id="14" name="TextBox 14"/>
            <p:cNvSpPr txBox="1"/>
            <p:nvPr/>
          </p:nvSpPr>
          <p:spPr>
            <a:xfrm>
              <a:off x="582719" y="819807"/>
              <a:ext cx="4483074" cy="979157"/>
            </a:xfrm>
            <a:prstGeom prst="rect">
              <a:avLst/>
            </a:prstGeom>
          </p:spPr>
          <p:txBody>
            <a:bodyPr lIns="0" tIns="0" rIns="0" bIns="0" rtlCol="0" anchor="t">
              <a:spAutoFit/>
            </a:bodyPr>
            <a:lstStyle/>
            <a:p>
              <a:pPr algn="ctr">
                <a:lnSpc>
                  <a:spcPts val="3000"/>
                </a:lnSpc>
              </a:pPr>
              <a:r>
                <a:rPr lang="en-US" sz="2000" spc="50" dirty="0">
                  <a:latin typeface="Gill Sans MT" panose="020B0502020104020203" pitchFamily="34" charset="77"/>
                  <a:cs typeface="Noto Serif Myanmar" panose="02020502060505020204" pitchFamily="18" charset="0"/>
                </a:rPr>
                <a:t>Climate Change Arguments</a:t>
              </a:r>
            </a:p>
            <a:p>
              <a:pPr algn="ctr">
                <a:lnSpc>
                  <a:spcPts val="3000"/>
                </a:lnSpc>
              </a:pPr>
              <a:r>
                <a:rPr lang="en-US" sz="2000" spc="50" dirty="0">
                  <a:latin typeface="Gill Sans MT" panose="020B0502020104020203" pitchFamily="34" charset="77"/>
                  <a:cs typeface="Noto Serif Myanmar" panose="02020502060505020204" pitchFamily="18" charset="0"/>
                </a:rPr>
                <a:t>Endangered Species</a:t>
              </a:r>
            </a:p>
          </p:txBody>
        </p:sp>
      </p:grpSp>
      <p:grpSp>
        <p:nvGrpSpPr>
          <p:cNvPr id="15" name="Group 15"/>
          <p:cNvGrpSpPr/>
          <p:nvPr/>
        </p:nvGrpSpPr>
        <p:grpSpPr>
          <a:xfrm>
            <a:off x="12218754" y="6741643"/>
            <a:ext cx="4236384" cy="1392086"/>
            <a:chOff x="0" y="-57150"/>
            <a:chExt cx="5648511" cy="1856114"/>
          </a:xfrm>
        </p:grpSpPr>
        <p:sp>
          <p:nvSpPr>
            <p:cNvPr id="16" name="TextBox 16"/>
            <p:cNvSpPr txBox="1"/>
            <p:nvPr/>
          </p:nvSpPr>
          <p:spPr>
            <a:xfrm>
              <a:off x="0" y="-57150"/>
              <a:ext cx="5648511" cy="567677"/>
            </a:xfrm>
            <a:prstGeom prst="rect">
              <a:avLst/>
            </a:prstGeom>
          </p:spPr>
          <p:txBody>
            <a:bodyPr lIns="0" tIns="0" rIns="0" bIns="0" rtlCol="0" anchor="t">
              <a:spAutoFit/>
            </a:bodyPr>
            <a:lstStyle/>
            <a:p>
              <a:pPr algn="ctr">
                <a:lnSpc>
                  <a:spcPts val="3640"/>
                </a:lnSpc>
              </a:pPr>
              <a:r>
                <a:rPr lang="en-US" sz="2600" spc="130" dirty="0">
                  <a:latin typeface="Gill Sans MT" panose="020B0502020104020203" pitchFamily="34" charset="77"/>
                  <a:cs typeface="Noto Serif Myanmar" panose="02020502060505020204" pitchFamily="18" charset="0"/>
                </a:rPr>
                <a:t>Externality Costs</a:t>
              </a:r>
            </a:p>
          </p:txBody>
        </p:sp>
        <p:sp>
          <p:nvSpPr>
            <p:cNvPr id="17" name="TextBox 17"/>
            <p:cNvSpPr txBox="1"/>
            <p:nvPr/>
          </p:nvSpPr>
          <p:spPr>
            <a:xfrm>
              <a:off x="582719" y="819807"/>
              <a:ext cx="4483074" cy="979157"/>
            </a:xfrm>
            <a:prstGeom prst="rect">
              <a:avLst/>
            </a:prstGeom>
          </p:spPr>
          <p:txBody>
            <a:bodyPr lIns="0" tIns="0" rIns="0" bIns="0" rtlCol="0" anchor="t">
              <a:spAutoFit/>
            </a:bodyPr>
            <a:lstStyle/>
            <a:p>
              <a:pPr algn="ctr">
                <a:lnSpc>
                  <a:spcPts val="3000"/>
                </a:lnSpc>
              </a:pPr>
              <a:r>
                <a:rPr lang="en-US" sz="2000" spc="50" dirty="0">
                  <a:latin typeface="Gill Sans MT" panose="020B0502020104020203" pitchFamily="34" charset="77"/>
                  <a:cs typeface="Noto Serif Myanmar" panose="02020502060505020204" pitchFamily="18" charset="0"/>
                </a:rPr>
                <a:t>Methane Emissions from Reservoirs</a:t>
              </a:r>
            </a:p>
          </p:txBody>
        </p:sp>
      </p:grpSp>
      <p:grpSp>
        <p:nvGrpSpPr>
          <p:cNvPr id="21" name="Group 4">
            <a:extLst>
              <a:ext uri="{FF2B5EF4-FFF2-40B4-BE49-F238E27FC236}">
                <a16:creationId xmlns:a16="http://schemas.microsoft.com/office/drawing/2014/main" id="{9C007517-B15D-DF4D-9B8B-A6B3B531FF14}"/>
              </a:ext>
            </a:extLst>
          </p:cNvPr>
          <p:cNvGrpSpPr/>
          <p:nvPr/>
        </p:nvGrpSpPr>
        <p:grpSpPr>
          <a:xfrm>
            <a:off x="13654816" y="851215"/>
            <a:ext cx="4633184" cy="885308"/>
            <a:chOff x="0" y="0"/>
            <a:chExt cx="2602749" cy="497333"/>
          </a:xfrm>
        </p:grpSpPr>
        <p:sp>
          <p:nvSpPr>
            <p:cNvPr id="22" name="Freeform 5">
              <a:extLst>
                <a:ext uri="{FF2B5EF4-FFF2-40B4-BE49-F238E27FC236}">
                  <a16:creationId xmlns:a16="http://schemas.microsoft.com/office/drawing/2014/main" id="{BE5D142F-E642-E943-9294-037FC8D28538}"/>
                </a:ext>
              </a:extLst>
            </p:cNvPr>
            <p:cNvSpPr/>
            <p:nvPr/>
          </p:nvSpPr>
          <p:spPr>
            <a:xfrm>
              <a:off x="0" y="0"/>
              <a:ext cx="2602748" cy="497333"/>
            </a:xfrm>
            <a:custGeom>
              <a:avLst/>
              <a:gdLst/>
              <a:ahLst/>
              <a:cxnLst/>
              <a:rect l="l" t="t" r="r" b="b"/>
              <a:pathLst>
                <a:path w="2602748" h="497333">
                  <a:moveTo>
                    <a:pt x="0" y="0"/>
                  </a:moveTo>
                  <a:lnTo>
                    <a:pt x="2602748" y="0"/>
                  </a:lnTo>
                  <a:lnTo>
                    <a:pt x="2602748" y="497333"/>
                  </a:lnTo>
                  <a:lnTo>
                    <a:pt x="0" y="497333"/>
                  </a:lnTo>
                  <a:close/>
                </a:path>
              </a:pathLst>
            </a:custGeom>
            <a:solidFill>
              <a:srgbClr val="137E8E"/>
            </a:solidFill>
          </p:spPr>
        </p:sp>
      </p:grpSp>
      <p:pic>
        <p:nvPicPr>
          <p:cNvPr id="20" name="Picture 19">
            <a:extLst>
              <a:ext uri="{FF2B5EF4-FFF2-40B4-BE49-F238E27FC236}">
                <a16:creationId xmlns:a16="http://schemas.microsoft.com/office/drawing/2014/main" id="{6F4356C0-FC23-B643-908A-C8A2B84E7B8F}"/>
              </a:ext>
            </a:extLst>
          </p:cNvPr>
          <p:cNvPicPr>
            <a:picLocks noChangeAspect="1"/>
          </p:cNvPicPr>
          <p:nvPr/>
        </p:nvPicPr>
        <p:blipFill>
          <a:blip r:embed="rId2"/>
          <a:stretch>
            <a:fillRect/>
          </a:stretch>
        </p:blipFill>
        <p:spPr>
          <a:xfrm>
            <a:off x="1824622" y="3450532"/>
            <a:ext cx="4236384" cy="2983227"/>
          </a:xfrm>
          <a:prstGeom prst="rect">
            <a:avLst/>
          </a:prstGeom>
        </p:spPr>
      </p:pic>
      <p:pic>
        <p:nvPicPr>
          <p:cNvPr id="26" name="Picture 25">
            <a:extLst>
              <a:ext uri="{FF2B5EF4-FFF2-40B4-BE49-F238E27FC236}">
                <a16:creationId xmlns:a16="http://schemas.microsoft.com/office/drawing/2014/main" id="{FE380424-CA83-674C-B10D-B56E8197E293}"/>
              </a:ext>
            </a:extLst>
          </p:cNvPr>
          <p:cNvPicPr>
            <a:picLocks noChangeAspect="1"/>
          </p:cNvPicPr>
          <p:nvPr/>
        </p:nvPicPr>
        <p:blipFill>
          <a:blip r:embed="rId3"/>
          <a:stretch>
            <a:fillRect/>
          </a:stretch>
        </p:blipFill>
        <p:spPr>
          <a:xfrm>
            <a:off x="7315200" y="3450532"/>
            <a:ext cx="3946992" cy="2983228"/>
          </a:xfrm>
          <a:prstGeom prst="rect">
            <a:avLst/>
          </a:prstGeom>
        </p:spPr>
      </p:pic>
      <p:pic>
        <p:nvPicPr>
          <p:cNvPr id="27" name="Picture 26">
            <a:extLst>
              <a:ext uri="{FF2B5EF4-FFF2-40B4-BE49-F238E27FC236}">
                <a16:creationId xmlns:a16="http://schemas.microsoft.com/office/drawing/2014/main" id="{F85FAB32-5DD8-084D-98BA-83B87B1160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516386" y="3450532"/>
            <a:ext cx="3638013" cy="2980944"/>
          </a:xfrm>
          <a:prstGeom prst="rect">
            <a:avLst/>
          </a:prstGeom>
        </p:spPr>
      </p:pic>
    </p:spTree>
    <p:extLst>
      <p:ext uri="{BB962C8B-B14F-4D97-AF65-F5344CB8AC3E}">
        <p14:creationId xmlns:p14="http://schemas.microsoft.com/office/powerpoint/2010/main" val="19090642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907</Words>
  <Application>Microsoft Macintosh PowerPoint</Application>
  <PresentationFormat>Custom</PresentationFormat>
  <Paragraphs>109</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Gill Sans MT</vt:lpstr>
      <vt:lpstr>Calibri</vt:lpstr>
      <vt:lpstr>Arial</vt:lpstr>
      <vt:lpstr>Montserrat Light</vt:lpstr>
      <vt:lpstr>Montserrat Classic</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Mid-West NIPCO Annual Meeting Presentation</dc:title>
  <cp:lastModifiedBy>Jim Horan</cp:lastModifiedBy>
  <cp:revision>57</cp:revision>
  <dcterms:created xsi:type="dcterms:W3CDTF">2006-08-16T00:00:00Z</dcterms:created>
  <dcterms:modified xsi:type="dcterms:W3CDTF">2023-12-14T23:38:00Z</dcterms:modified>
  <dc:identifier>DAE8TAwIQCs</dc:identifier>
</cp:coreProperties>
</file>