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97" r:id="rId4"/>
    <p:sldMasterId id="2147483950" r:id="rId5"/>
  </p:sldMasterIdLst>
  <p:notesMasterIdLst>
    <p:notesMasterId r:id="rId28"/>
  </p:notesMasterIdLst>
  <p:sldIdLst>
    <p:sldId id="424" r:id="rId6"/>
    <p:sldId id="839" r:id="rId7"/>
    <p:sldId id="840" r:id="rId8"/>
    <p:sldId id="546" r:id="rId9"/>
    <p:sldId id="864" r:id="rId10"/>
    <p:sldId id="921" r:id="rId11"/>
    <p:sldId id="494" r:id="rId12"/>
    <p:sldId id="865" r:id="rId13"/>
    <p:sldId id="866" r:id="rId14"/>
    <p:sldId id="879" r:id="rId15"/>
    <p:sldId id="919" r:id="rId16"/>
    <p:sldId id="899" r:id="rId17"/>
    <p:sldId id="867" r:id="rId18"/>
    <p:sldId id="881" r:id="rId19"/>
    <p:sldId id="906" r:id="rId20"/>
    <p:sldId id="920" r:id="rId21"/>
    <p:sldId id="868" r:id="rId22"/>
    <p:sldId id="908" r:id="rId23"/>
    <p:sldId id="894" r:id="rId24"/>
    <p:sldId id="907" r:id="rId25"/>
    <p:sldId id="909" r:id="rId26"/>
    <p:sldId id="918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 userDrawn="1">
          <p15:clr>
            <a:srgbClr val="A4A3A4"/>
          </p15:clr>
        </p15:guide>
        <p15:guide id="2" orient="horz" pos="4319" userDrawn="1">
          <p15:clr>
            <a:srgbClr val="A4A3A4"/>
          </p15:clr>
        </p15:guide>
        <p15:guide id="3" orient="horz" pos="834" userDrawn="1">
          <p15:clr>
            <a:srgbClr val="A4A3A4"/>
          </p15:clr>
        </p15:guide>
        <p15:guide id="4" orient="horz" pos="1212" userDrawn="1">
          <p15:clr>
            <a:srgbClr val="A4A3A4"/>
          </p15:clr>
        </p15:guide>
        <p15:guide id="5" orient="horz" pos="4103" userDrawn="1">
          <p15:clr>
            <a:srgbClr val="A4A3A4"/>
          </p15:clr>
        </p15:guide>
        <p15:guide id="6" orient="horz" pos="3893" userDrawn="1">
          <p15:clr>
            <a:srgbClr val="A4A3A4"/>
          </p15:clr>
        </p15:guide>
        <p15:guide id="7" orient="horz" pos="635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3904" userDrawn="1">
          <p15:clr>
            <a:srgbClr val="A4A3A4"/>
          </p15:clr>
        </p15:guide>
        <p15:guide id="10" pos="3776" userDrawn="1">
          <p15:clr>
            <a:srgbClr val="A4A3A4"/>
          </p15:clr>
        </p15:guide>
        <p15:guide id="11" pos="253" userDrawn="1">
          <p15:clr>
            <a:srgbClr val="A4A3A4"/>
          </p15:clr>
        </p15:guide>
        <p15:guide id="12" pos="6304" userDrawn="1">
          <p15:clr>
            <a:srgbClr val="A4A3A4"/>
          </p15:clr>
        </p15:guide>
        <p15:guide id="13" pos="7296" userDrawn="1">
          <p15:clr>
            <a:srgbClr val="A4A3A4"/>
          </p15:clr>
        </p15:guide>
        <p15:guide id="14" pos="7552" userDrawn="1">
          <p15:clr>
            <a:srgbClr val="A4A3A4"/>
          </p15:clr>
        </p15:guide>
        <p15:guide id="15" pos="381" userDrawn="1">
          <p15:clr>
            <a:srgbClr val="A4A3A4"/>
          </p15:clr>
        </p15:guide>
        <p15:guide id="16" pos="27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55"/>
    <a:srgbClr val="004A79"/>
    <a:srgbClr val="0A95B8"/>
    <a:srgbClr val="387C2B"/>
    <a:srgbClr val="FFF6DC"/>
    <a:srgbClr val="E0D4A0"/>
    <a:srgbClr val="08748E"/>
    <a:srgbClr val="E3D399"/>
    <a:srgbClr val="087892"/>
    <a:srgbClr val="8FC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5606" autoAdjust="0"/>
  </p:normalViewPr>
  <p:slideViewPr>
    <p:cSldViewPr snapToGrid="0" showGuides="1">
      <p:cViewPr varScale="1">
        <p:scale>
          <a:sx n="128" d="100"/>
          <a:sy n="128" d="100"/>
        </p:scale>
        <p:origin x="328" y="176"/>
      </p:cViewPr>
      <p:guideLst>
        <p:guide orient="horz" pos="2292"/>
        <p:guide orient="horz" pos="4319"/>
        <p:guide orient="horz" pos="834"/>
        <p:guide orient="horz" pos="1212"/>
        <p:guide orient="horz" pos="4103"/>
        <p:guide orient="horz" pos="3893"/>
        <p:guide orient="horz" pos="635"/>
        <p:guide pos="3840"/>
        <p:guide pos="3904"/>
        <p:guide pos="3776"/>
        <p:guide pos="253"/>
        <p:guide pos="6304"/>
        <p:guide pos="7296"/>
        <p:guide pos="7552"/>
        <p:guide pos="381"/>
        <p:guide pos="2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B18700-841A-4018-BE2C-90641504F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27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E27CC-72B9-4340-AE57-FEDC37971BD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5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9A8933-9B44-41B5-BF86-93E7090CC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E95B0051-5AE6-4EBA-9257-27156FE250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127143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60671"/>
            <a:ext cx="5226844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52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5" y="1876425"/>
            <a:ext cx="5062379" cy="4300540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0468" y="1876425"/>
            <a:ext cx="5728334" cy="4300540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69154" y="1233688"/>
            <a:ext cx="5062381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60465" y="1233688"/>
            <a:ext cx="5728335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31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00149"/>
            <a:ext cx="3441700" cy="497681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10137" y="1847850"/>
            <a:ext cx="7078665" cy="432911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10135" y="1200149"/>
            <a:ext cx="7078665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4552157" y="1200149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27172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-NO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00149"/>
            <a:ext cx="3441700" cy="497681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1917" y="1196976"/>
            <a:ext cx="7216885" cy="4979989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4552157" y="1200149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797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ext Lef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70744" y="1196975"/>
            <a:ext cx="3441700" cy="4979990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F4D33-6759-4257-84F5-031BA77BB95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157" y="1200149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95544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Headin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850509"/>
            <a:ext cx="5226843" cy="4326456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0467" y="1181099"/>
            <a:ext cx="5728336" cy="4995865"/>
          </a:xfrm>
        </p:spPr>
        <p:txBody>
          <a:bodyPr lIns="0"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69156" y="1181099"/>
            <a:ext cx="5226844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06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628775"/>
            <a:ext cx="5226843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567488" y="1628775"/>
            <a:ext cx="5421314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7"/>
          </p:nvPr>
        </p:nvSpPr>
        <p:spPr>
          <a:xfrm>
            <a:off x="869155" y="1238249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0957" y="1238249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4204934"/>
            <a:ext cx="5226843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567488" y="4204934"/>
            <a:ext cx="5421314" cy="19716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8"/>
          </p:nvPr>
        </p:nvSpPr>
        <p:spPr>
          <a:xfrm>
            <a:off x="869155" y="3814408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550957" y="3814408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69069" lvl="0" indent="-169069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627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NO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212610"/>
            <a:ext cx="5226843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259105" y="1212610"/>
            <a:ext cx="5729697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3763489"/>
            <a:ext cx="5226843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259105" y="3763489"/>
            <a:ext cx="5729697" cy="2428876"/>
          </a:xfrm>
        </p:spPr>
        <p:txBody>
          <a:bodyPr lIns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258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large graphic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7312B1-1E6B-41BC-9529-A22938B78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9B43A2-FA53-4D92-9C60-9E55EA6BE3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47750"/>
            <a:ext cx="12192000" cy="52292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3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FB4090-122A-44ED-9C3C-E8BFE9060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97BEE0DF-6729-4644-99E8-365D7178E8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22495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2705992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33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4 INDUST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EEFE33-417B-4FB1-A945-331B48BD31B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2222983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A365CF-FA42-4EE9-AE6E-E3A34D2DE9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3455562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2CB852-B503-4BFE-AE6A-FA814472D48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600287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CO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10C9C7-9C75-4B1A-BA32-5F9E2F0F09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1977619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7E7DEC-5D8E-4B44-AB0F-CE72AAA43F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1550423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749EFD-02BD-46AC-AB40-CAA383B680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22458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1721909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676" y="1611928"/>
            <a:ext cx="6909018" cy="1143000"/>
          </a:xfrm>
        </p:spPr>
        <p:txBody>
          <a:bodyPr lIns="45720" anchor="b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E83E56-6641-4D51-9485-B6FF49F0668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445000" y="6396038"/>
            <a:ext cx="4721225" cy="246062"/>
          </a:xfrm>
        </p:spPr>
        <p:txBody>
          <a:bodyPr lIns="91440"/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B611B2-D475-48E9-BC69-EEFA9E6CBBF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r" eaLnBrk="0" hangingPunct="0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24574D5-3087-48DB-BD6E-621177C55A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68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68DAF-8C20-4DDF-8F44-1CE3A08653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10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l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DEFCA-655D-4F83-91B3-E24FFD4A82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1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EE3574-ED02-4895-9B4A-7175DD740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45676" y="1611928"/>
            <a:ext cx="6909018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525"/>
              </a:spcBef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60477" y="2870472"/>
            <a:ext cx="6880623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Font typeface="Wingdings" pitchFamily="2" charset="2"/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677" y="6396404"/>
            <a:ext cx="4721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EB3EC0C-BDBB-4126-A8A5-2C1D22B58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01450" y="6390568"/>
            <a:ext cx="3873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solidFill>
                  <a:schemeClr val="tx2"/>
                </a:solidFill>
              </a:defRPr>
            </a:lvl1pPr>
          </a:lstStyle>
          <a:p>
            <a:fld id="{240EA3EE-AED1-4271-9E65-2BFAC2989D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89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156" y="1895474"/>
            <a:ext cx="11119648" cy="4284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69151" y="1292267"/>
            <a:ext cx="11119649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4AEB9-91B2-46B4-BB5B-AB2E212611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57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156" y="1895474"/>
            <a:ext cx="11119647" cy="42846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69156" y="1219201"/>
            <a:ext cx="11119646" cy="569778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ts val="450"/>
              </a:spcAft>
              <a:buClr>
                <a:srgbClr val="005288"/>
              </a:buClr>
              <a:buSzPct val="100000"/>
              <a:buFont typeface="Wingdings" panose="05000000000000000000" pitchFamily="2" charset="2"/>
              <a:buNone/>
              <a:tabLst/>
              <a:defRPr sz="13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176C5-036C-4C87-BE2B-6A99D101B5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82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 sz="2000"/>
            </a:lvl1pPr>
            <a:lvl2pPr marL="742950" indent="-233363">
              <a:defRPr sz="1600"/>
            </a:lvl2pPr>
            <a:lvl3pPr marL="914400" indent="-125413">
              <a:defRPr sz="1400"/>
            </a:lvl3pPr>
            <a:lvl4pPr marL="1257300" indent="-165100">
              <a:defRPr sz="1200"/>
            </a:lvl4pPr>
            <a:lvl5pPr marL="1485900" indent="-171450"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DCDF4-BA8B-4389-9501-D1698D21DC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76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60671"/>
            <a:ext cx="5055394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452" y="1260671"/>
            <a:ext cx="5721350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99A47-AF12-4A82-B85A-7BC300DEC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2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450" y="1260671"/>
            <a:ext cx="5650017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ABB1-31A7-4B8A-96E3-7499A5DF3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78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60671"/>
            <a:ext cx="5226844" cy="49162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6CA4-3EF5-4177-8298-99CEB1ABF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57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5" y="1876425"/>
            <a:ext cx="5062379" cy="4300540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0468" y="1876425"/>
            <a:ext cx="5728334" cy="4300540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69154" y="1233688"/>
            <a:ext cx="5062381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260465" y="1233688"/>
            <a:ext cx="5728335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EF761-DB0B-49EE-8F04-F9267CDA1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96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5BDB0E-234E-4293-A086-86A2E875E8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950" y="1200150"/>
            <a:ext cx="0" cy="497998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00149"/>
            <a:ext cx="3441700" cy="497681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0137" y="1847850"/>
            <a:ext cx="7078665" cy="432911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910135" y="1200149"/>
            <a:ext cx="7078665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DE50FD2-6D77-4EF9-B2DD-EF634DEC38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694047D-568A-48B3-BA5B-6D9678857C4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0015A-F0B7-4F37-8336-11C393CD0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44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-NO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2B6766-B13B-414A-8ACA-E062870A14A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950" y="1200150"/>
            <a:ext cx="0" cy="497998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200149"/>
            <a:ext cx="3441700" cy="497681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917" y="1196976"/>
            <a:ext cx="7216885" cy="4979989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C7EB6-9925-4E7C-A10D-4DD2BA350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F89CB-FC8B-4F5B-9A81-4AF7A8FBE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12B6D-F274-4EBD-8C4B-5D8306384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0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ext Lef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A13932-FA32-4268-908D-2201A13CD24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52950" y="1200150"/>
            <a:ext cx="0" cy="4979988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0744" y="1196975"/>
            <a:ext cx="3441700" cy="4979990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1B07F58-EBA7-4062-A2D1-B0A8DC3D77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0B6E43F-915F-479D-A644-076CF38A62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4DEB4-0592-494F-8C51-85F5430A0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4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88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Headin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156" y="1850509"/>
            <a:ext cx="5226843" cy="4326456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0467" y="1181099"/>
            <a:ext cx="5728336" cy="4995865"/>
          </a:xfrm>
        </p:spPr>
        <p:txBody>
          <a:bodyPr/>
          <a:lstStyle>
            <a:lvl1pPr>
              <a:defRPr sz="1600"/>
            </a:lvl1pPr>
            <a:lvl2pPr>
              <a:defRPr sz="1200"/>
            </a:lvl2pPr>
            <a:lvl3pPr>
              <a:defRPr sz="1050"/>
            </a:lvl3pPr>
            <a:lvl4pPr>
              <a:defRPr sz="10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69156" y="1181099"/>
            <a:ext cx="5226844" cy="48577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D5FD0-B92F-4D55-BF5B-FD3D02CDDD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90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628775"/>
            <a:ext cx="5226843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567488" y="1628775"/>
            <a:ext cx="5421314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7"/>
          </p:nvPr>
        </p:nvSpPr>
        <p:spPr>
          <a:xfrm>
            <a:off x="869155" y="1238249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0957" y="1238249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4204934"/>
            <a:ext cx="5226843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567488" y="4204934"/>
            <a:ext cx="5421314" cy="19716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8"/>
          </p:nvPr>
        </p:nvSpPr>
        <p:spPr>
          <a:xfrm>
            <a:off x="869155" y="3814408"/>
            <a:ext cx="522684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550957" y="3814408"/>
            <a:ext cx="5437845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lvl1pPr marL="0" indent="0">
              <a:buNone/>
              <a:defRPr lang="en-US" sz="180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A00F-51E8-4FE9-8FD3-4F37F1DCC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0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NO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69156" y="1212610"/>
            <a:ext cx="5226843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259105" y="1212610"/>
            <a:ext cx="5729697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869156" y="3763489"/>
            <a:ext cx="5226843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259105" y="3763489"/>
            <a:ext cx="5729697" cy="242887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10201-B810-4BB7-828C-A0D1AEDF6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83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BCA4-1603-4C9E-8101-166DE39B7A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93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large graphic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9B43A2-FA53-4D92-9C60-9E55EA6BE3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47750"/>
            <a:ext cx="12192000" cy="5229225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F669374-D4F4-40AD-BFD6-90F00C1814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4051180-895B-48E2-A93C-90888F1549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9CCFC-910D-4E68-ADBB-2F25322D7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6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E1C32-ECE6-48DC-8D39-122CED9E61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8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l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2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9156" y="1895474"/>
            <a:ext cx="11119648" cy="4284665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9151" y="1292267"/>
            <a:ext cx="11119649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02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>
            <a:lvl1pPr marL="342900" indent="-342900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 sz="2000"/>
            </a:lvl1pPr>
            <a:lvl2pPr marL="742950" indent="-233363">
              <a:defRPr sz="1600"/>
            </a:lvl2pPr>
            <a:lvl3pPr marL="914400" indent="-125413">
              <a:defRPr sz="1400"/>
            </a:lvl3pPr>
            <a:lvl4pPr marL="1257300" indent="-165100">
              <a:defRPr sz="1200"/>
            </a:lvl4pPr>
            <a:lvl5pPr marL="1485900" indent="-171450"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6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9156" y="1260671"/>
            <a:ext cx="5055394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7452" y="1260671"/>
            <a:ext cx="5721350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9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7450" y="1260671"/>
            <a:ext cx="5650017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7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tags" Target="../tags/tag4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4CFA98-5F77-4082-9F36-1E7EB1E5D19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884" name="Rectangle 3"/>
          <p:cNvSpPr>
            <a:spLocks noGrp="1" noChangeArrowheads="1"/>
          </p:cNvSpPr>
          <p:nvPr>
            <p:ph type="body" idx="1"/>
            <p:custDataLst>
              <p:tags r:id="rId22"/>
            </p:custDataLst>
          </p:nvPr>
        </p:nvSpPr>
        <p:spPr bwMode="auto">
          <a:xfrm>
            <a:off x="869156" y="1219200"/>
            <a:ext cx="11119647" cy="4960941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9156" y="6390568"/>
            <a:ext cx="82367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01450" y="6390568"/>
            <a:ext cx="3873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solidFill>
                  <a:schemeClr val="tx2"/>
                </a:solidFill>
              </a:defRPr>
            </a:lvl1pPr>
          </a:lstStyle>
          <a:p>
            <a:fld id="{240EA3EE-AED1-4271-9E65-2BFAC2989D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  <p:custDataLst>
              <p:tags r:id="rId23"/>
            </p:custDataLst>
          </p:nvPr>
        </p:nvSpPr>
        <p:spPr bwMode="auto">
          <a:xfrm>
            <a:off x="869156" y="144545"/>
            <a:ext cx="11119646" cy="74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21" r:id="rId2"/>
    <p:sldLayoutId id="2147483922" r:id="rId3"/>
    <p:sldLayoutId id="2147483949" r:id="rId4"/>
    <p:sldLayoutId id="2147483880" r:id="rId5"/>
    <p:sldLayoutId id="2147483911" r:id="rId6"/>
    <p:sldLayoutId id="2147483908" r:id="rId7"/>
    <p:sldLayoutId id="2147483882" r:id="rId8"/>
    <p:sldLayoutId id="2147483910" r:id="rId9"/>
    <p:sldLayoutId id="2147483909" r:id="rId10"/>
    <p:sldLayoutId id="2147483890" r:id="rId11"/>
    <p:sldLayoutId id="2147483913" r:id="rId12"/>
    <p:sldLayoutId id="2147483947" r:id="rId13"/>
    <p:sldLayoutId id="2147483916" r:id="rId14"/>
    <p:sldLayoutId id="2147483912" r:id="rId15"/>
    <p:sldLayoutId id="2147483914" r:id="rId16"/>
    <p:sldLayoutId id="2147483915" r:id="rId17"/>
    <p:sldLayoutId id="2147483884" r:id="rId18"/>
    <p:sldLayoutId id="2147483923" r:id="rId19"/>
    <p:sldLayoutId id="2147483885" r:id="rId20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350"/>
        </a:spcBef>
        <a:spcAft>
          <a:spcPts val="450"/>
        </a:spcAft>
        <a:buClr>
          <a:srgbClr val="005288"/>
        </a:buClr>
        <a:buSzPct val="100000"/>
        <a:buFont typeface="Wingdings" panose="05000000000000000000" pitchFamily="2" charset="2"/>
        <a:buChar char="§"/>
        <a:defRPr kumimoji="0" sz="2000" b="0" i="0" u="none" baseline="0">
          <a:solidFill>
            <a:srgbClr val="005288"/>
          </a:solidFill>
          <a:effectLst/>
          <a:latin typeface="Arial"/>
          <a:ea typeface="+mn-ea"/>
          <a:cs typeface="+mn-cs"/>
        </a:defRPr>
      </a:lvl1pPr>
      <a:lvl2pPr marL="514350" indent="-176213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0" sz="1600" b="0" i="0" u="none" baseline="0">
          <a:solidFill>
            <a:srgbClr val="000000"/>
          </a:solidFill>
          <a:effectLst/>
          <a:latin typeface="Arial"/>
        </a:defRPr>
      </a:lvl2pPr>
      <a:lvl3pPr marL="857250" indent="-182563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 typeface="Wingdings" panose="05000000000000000000" pitchFamily="2" charset="2"/>
        <a:buChar char="§"/>
        <a:defRPr kumimoji="0" sz="1400" b="0" i="0" u="none" baseline="0">
          <a:solidFill>
            <a:srgbClr val="000000"/>
          </a:solidFill>
          <a:effectLst/>
          <a:latin typeface="Arial"/>
        </a:defRPr>
      </a:lvl3pPr>
      <a:lvl4pPr marL="1143000" indent="-165100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0" sz="1100" b="0" i="0" u="none" baseline="0">
          <a:solidFill>
            <a:srgbClr val="000000"/>
          </a:solidFill>
          <a:effectLst/>
          <a:latin typeface="Arial"/>
        </a:defRPr>
      </a:lvl4pPr>
      <a:lvl5pPr marL="1314450" indent="-171450" algn="l" rtl="0" eaLnBrk="1" fontAlgn="base" hangingPunct="1">
        <a:lnSpc>
          <a:spcPct val="100000"/>
        </a:lnSpc>
        <a:spcBef>
          <a:spcPts val="225"/>
        </a:spcBef>
        <a:spcAft>
          <a:spcPts val="225"/>
        </a:spcAft>
        <a:buClr>
          <a:srgbClr val="000000"/>
        </a:buClr>
        <a:buSzPct val="100000"/>
        <a:buFontTx/>
        <a:buChar char="»"/>
        <a:defRPr kumimoji="0" sz="1000" b="0" i="0" u="none" baseline="0">
          <a:solidFill>
            <a:srgbClr val="000000"/>
          </a:solidFill>
          <a:effectLst/>
          <a:latin typeface="Arial"/>
        </a:defRPr>
      </a:lvl5pPr>
      <a:lvl6pPr marL="15370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6pPr>
      <a:lvl7pPr marL="18799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7pPr>
      <a:lvl8pPr marL="22228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8pPr>
      <a:lvl9pPr marL="25657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27"/>
            </p:custDataLst>
          </p:nvPr>
        </p:nvSpPr>
        <p:spPr bwMode="auto">
          <a:xfrm>
            <a:off x="868363" y="1219200"/>
            <a:ext cx="11120437" cy="496093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A32AE6DF-8AA3-4BE3-BAD9-7E3707EBDE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8363" y="6391275"/>
            <a:ext cx="82375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[CLICK INSERT&gt;HEADER &amp; FOOTER TO ADD CUSTOM FOOTER TEXT]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647F901F-3087-4A47-A024-5C4BFA3A6D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01450" y="6391275"/>
            <a:ext cx="3873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949DF248-1E51-4552-B9F7-ADA51AD840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  <p:custDataLst>
              <p:tags r:id="rId28"/>
            </p:custDataLst>
          </p:nvPr>
        </p:nvSpPr>
        <p:spPr bwMode="auto">
          <a:xfrm>
            <a:off x="868363" y="144463"/>
            <a:ext cx="111204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49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</p:sldLayoutIdLst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accent1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ts val="1350"/>
        </a:spcBef>
        <a:spcAft>
          <a:spcPts val="450"/>
        </a:spcAft>
        <a:buClr>
          <a:srgbClr val="005288"/>
        </a:buClr>
        <a:buSzPct val="100000"/>
        <a:buFont typeface="Wingdings" panose="05000000000000000000" pitchFamily="2" charset="2"/>
        <a:buChar char="§"/>
        <a:defRPr sz="2000">
          <a:solidFill>
            <a:srgbClr val="005288"/>
          </a:solidFill>
          <a:latin typeface="Arial"/>
          <a:ea typeface="+mn-ea"/>
          <a:cs typeface="+mn-cs"/>
        </a:defRPr>
      </a:lvl1pPr>
      <a:lvl2pPr marL="514350" indent="-176213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600">
          <a:solidFill>
            <a:srgbClr val="000000"/>
          </a:solidFill>
          <a:latin typeface="Arial"/>
        </a:defRPr>
      </a:lvl2pPr>
      <a:lvl3pPr marL="857250" indent="-182563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Font typeface="Wingdings" panose="05000000000000000000" pitchFamily="2" charset="2"/>
        <a:buChar char="§"/>
        <a:defRPr sz="1400">
          <a:solidFill>
            <a:srgbClr val="000000"/>
          </a:solidFill>
          <a:latin typeface="Arial"/>
        </a:defRPr>
      </a:lvl3pPr>
      <a:lvl4pPr marL="1143000" indent="-165100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100">
          <a:solidFill>
            <a:srgbClr val="000000"/>
          </a:solidFill>
          <a:latin typeface="Arial"/>
        </a:defRPr>
      </a:lvl4pPr>
      <a:lvl5pPr marL="1314450" indent="-171450" algn="l" rtl="0" eaLnBrk="0" fontAlgn="base" hangingPunct="0">
        <a:spcBef>
          <a:spcPts val="225"/>
        </a:spcBef>
        <a:spcAft>
          <a:spcPts val="225"/>
        </a:spcAft>
        <a:buClr>
          <a:srgbClr val="000000"/>
        </a:buClr>
        <a:buSzPct val="100000"/>
        <a:buChar char="»"/>
        <a:defRPr sz="1000">
          <a:solidFill>
            <a:srgbClr val="000000"/>
          </a:solidFill>
          <a:latin typeface="Arial"/>
        </a:defRPr>
      </a:lvl5pPr>
      <a:lvl6pPr marL="15370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6pPr>
      <a:lvl7pPr marL="18799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7pPr>
      <a:lvl8pPr marL="22228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8pPr>
      <a:lvl9pPr marL="2565797" indent="-171450" algn="l" rtl="0" eaLnBrk="1" fontAlgn="base" hangingPunct="1">
        <a:spcBef>
          <a:spcPts val="225"/>
        </a:spcBef>
        <a:spcAft>
          <a:spcPts val="225"/>
        </a:spcAft>
        <a:buChar char="»"/>
        <a:defRPr sz="9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business/2023/08/30/delinquencies-credit-auto-loan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Interest Rates and Economic Outlook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8F37E-5066-446F-9A5D-402149716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599" y="3108495"/>
            <a:ext cx="1942660" cy="19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D3CF93-03DF-437B-9248-C5FBB43B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8ED86-B74D-4B12-9F0E-83CAC064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0AA6C-4273-429B-9B6C-9A3C96B8818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D0C8D9-DD99-46C0-892F-8C5F2409C561}"/>
              </a:ext>
            </a:extLst>
          </p:cNvPr>
          <p:cNvSpPr txBox="1">
            <a:spLocks/>
          </p:cNvSpPr>
          <p:nvPr/>
        </p:nvSpPr>
        <p:spPr>
          <a:xfrm>
            <a:off x="869156" y="221211"/>
            <a:ext cx="11119646" cy="7478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5288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CPI – Disinflation in the pipeline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FB6DE-59F0-421F-A2F5-74C671D2A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1251856"/>
            <a:ext cx="11119646" cy="4865915"/>
          </a:xfrm>
          <a:prstGeom prst="rect">
            <a:avLst/>
          </a:prstGeom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9D91F4E1-CF44-4A1F-A7DD-C41632F82E47}"/>
              </a:ext>
            </a:extLst>
          </p:cNvPr>
          <p:cNvSpPr/>
          <p:nvPr/>
        </p:nvSpPr>
        <p:spPr bwMode="auto">
          <a:xfrm>
            <a:off x="7904698" y="4767942"/>
            <a:ext cx="2402402" cy="64042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7917"/>
              <a:gd name="adj6" fmla="val -32223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Zillow Rent Index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CAC0FFED-87FF-4A70-9074-709C30C11F8B}"/>
              </a:ext>
            </a:extLst>
          </p:cNvPr>
          <p:cNvSpPr/>
          <p:nvPr/>
        </p:nvSpPr>
        <p:spPr bwMode="auto">
          <a:xfrm>
            <a:off x="9840686" y="1449632"/>
            <a:ext cx="1233716" cy="64042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471"/>
              <a:gd name="adj6" fmla="val -51635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CPI YOY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B8432AC5-9E73-4887-B06E-CD287CC3D7D5}"/>
              </a:ext>
            </a:extLst>
          </p:cNvPr>
          <p:cNvSpPr/>
          <p:nvPr/>
        </p:nvSpPr>
        <p:spPr bwMode="auto">
          <a:xfrm flipH="1">
            <a:off x="4256313" y="2285999"/>
            <a:ext cx="1959429" cy="64042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8151"/>
              <a:gd name="adj6" fmla="val -34999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CPI OER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(12 month lag)</a:t>
            </a:r>
          </a:p>
        </p:txBody>
      </p:sp>
    </p:spTree>
    <p:extLst>
      <p:ext uri="{BB962C8B-B14F-4D97-AF65-F5344CB8AC3E}">
        <p14:creationId xmlns:p14="http://schemas.microsoft.com/office/powerpoint/2010/main" val="48776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CE9A31-F955-41B6-B8EB-E5DD69E2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San Francisco Federal Reserve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FC4125-C706-4035-9716-52488E3C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4381CE-1C6E-44B7-B5DD-18CE8D186A55}"/>
              </a:ext>
            </a:extLst>
          </p:cNvPr>
          <p:cNvSpPr txBox="1">
            <a:spLocks/>
          </p:cNvSpPr>
          <p:nvPr/>
        </p:nvSpPr>
        <p:spPr>
          <a:xfrm>
            <a:off x="868363" y="144463"/>
            <a:ext cx="11120437" cy="74771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Consumer Savings Running Off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09403-D50C-41A3-A58A-141214E9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63" y="1562333"/>
            <a:ext cx="11120436" cy="44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31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A84C-3D5D-48A9-81AE-5C1C1C34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Delinquencies Picking 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591E56-7032-4861-AB2E-007CD6DBC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63" y="1339665"/>
            <a:ext cx="11120436" cy="473646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C8F83-6867-4D21-B064-1DF26D6A8D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Delinquencies rise for credit cards and auto loans, and it could get worse - The Washington Post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A7C24-9ED7-452B-B5FA-8F2F4D0339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68DAF-8C20-4DDF-8F44-1CE3A08653B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94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9F3F-D1BE-458E-8C83-FD1DDEFA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Monetary Policy – Markets Expecting Rate Cuts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E9F77-4D35-42B2-9CA3-25ED9468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7D681-3499-400E-AD55-01DA53F8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13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7A2816-3BBA-4370-919D-E7845437A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57" y="1272619"/>
            <a:ext cx="11119646" cy="4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4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088F8-0A68-4ADE-9D62-2C32AD70B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[CLICK INSERT&gt;HEADER &amp; FOOTER TO ADD CUSTOM FOOTER TEXT]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D60F5F-84F6-45C9-83CD-37090816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0AA6C-4273-429B-9B6C-9A3C96B8818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55B429-92A7-4923-9845-F7AB06246396}"/>
              </a:ext>
            </a:extLst>
          </p:cNvPr>
          <p:cNvSpPr txBox="1">
            <a:spLocks/>
          </p:cNvSpPr>
          <p:nvPr/>
        </p:nvSpPr>
        <p:spPr>
          <a:xfrm>
            <a:off x="869156" y="221211"/>
            <a:ext cx="11119646" cy="74786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5288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Lesson of the 60s/70s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CCA26-FBB7-499D-856E-89867312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1186543"/>
            <a:ext cx="11119646" cy="48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18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D4008-9B36-48FF-B717-399C01B0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dirty="0">
              <a:latin typeface="Lucida Handwriting" panose="03010101010101010101" pitchFamily="66" charset="0"/>
            </a:endParaRPr>
          </a:p>
          <a:p>
            <a:pPr marL="0" indent="0" algn="ctr">
              <a:buNone/>
            </a:pPr>
            <a:r>
              <a:rPr lang="en-US" sz="6000" dirty="0">
                <a:latin typeface="Lucida Handwriting" panose="03010101010101010101" pitchFamily="66" charset="0"/>
              </a:rPr>
              <a:t>Structural Challenges</a:t>
            </a:r>
            <a:endParaRPr lang="en-US" sz="11500" dirty="0">
              <a:solidFill>
                <a:srgbClr val="FF0000"/>
              </a:solidFill>
              <a:latin typeface="Bookman Old Style" panose="02050604050505020204" pitchFamily="18" charset="0"/>
              <a:ea typeface="MS Mincho" panose="02020609040205080304" pitchFamily="49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C45BA-EF46-4081-A947-6AF4BBA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34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D048-C47D-4568-A893-16063E52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57642-6D37-4FBB-9764-B69AB7935A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CBO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4C27F-E309-4434-9979-232F60BD14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68DAF-8C20-4DDF-8F44-1CE3A08653B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0BE6CD-7793-4BF6-8D35-796875B30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63" y="1297172"/>
            <a:ext cx="11120436" cy="4837814"/>
          </a:xfrm>
          <a:prstGeom prst="rect">
            <a:avLst/>
          </a:prstGeom>
        </p:spPr>
      </p:pic>
      <p:sp>
        <p:nvSpPr>
          <p:cNvPr id="9" name="Callout: Line with No Border 8">
            <a:extLst>
              <a:ext uri="{FF2B5EF4-FFF2-40B4-BE49-F238E27FC236}">
                <a16:creationId xmlns:a16="http://schemas.microsoft.com/office/drawing/2014/main" id="{A022FEC5-2061-474E-879A-A05D1C011DBE}"/>
              </a:ext>
            </a:extLst>
          </p:cNvPr>
          <p:cNvSpPr/>
          <p:nvPr/>
        </p:nvSpPr>
        <p:spPr bwMode="auto">
          <a:xfrm>
            <a:off x="9624338" y="2581478"/>
            <a:ext cx="1699299" cy="461665"/>
          </a:xfrm>
          <a:prstGeom prst="callout1">
            <a:avLst>
              <a:gd name="adj1" fmla="val 18750"/>
              <a:gd name="adj2" fmla="val -8333"/>
              <a:gd name="adj3" fmla="val 474085"/>
              <a:gd name="adj4" fmla="val -37049"/>
            </a:avLst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Deaths exceed births in 2042</a:t>
            </a:r>
          </a:p>
        </p:txBody>
      </p:sp>
    </p:spTree>
    <p:extLst>
      <p:ext uri="{BB962C8B-B14F-4D97-AF65-F5344CB8AC3E}">
        <p14:creationId xmlns:p14="http://schemas.microsoft.com/office/powerpoint/2010/main" val="3783721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9A52-8ABE-44B8-9D93-D76A200B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Deficits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5B865A-B4A6-48AC-85D8-EB2A4E628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63" y="1161256"/>
            <a:ext cx="11120436" cy="49609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C8A64-1F55-448D-A592-1D6E65102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Bloomberg, CBO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2C7F7-D99C-441A-B40B-32D951DFC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68DAF-8C20-4DDF-8F44-1CE3A08653B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331C3C-DD03-483D-9F54-9FB0C45C5ADC}"/>
              </a:ext>
            </a:extLst>
          </p:cNvPr>
          <p:cNvGrpSpPr/>
          <p:nvPr/>
        </p:nvGrpSpPr>
        <p:grpSpPr>
          <a:xfrm>
            <a:off x="2917732" y="5260540"/>
            <a:ext cx="2350658" cy="307777"/>
            <a:chOff x="2802323" y="6405760"/>
            <a:chExt cx="2350658" cy="3077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C63532-F266-4EFF-AD32-CA9ED166F678}"/>
                </a:ext>
              </a:extLst>
            </p:cNvPr>
            <p:cNvSpPr/>
            <p:nvPr/>
          </p:nvSpPr>
          <p:spPr bwMode="auto">
            <a:xfrm>
              <a:off x="2802323" y="6437619"/>
              <a:ext cx="343547" cy="244061"/>
            </a:xfrm>
            <a:prstGeom prst="rect">
              <a:avLst/>
            </a:prstGeom>
            <a:gradFill flip="none" rotWithShape="1">
              <a:gsLst>
                <a:gs pos="0">
                  <a:srgbClr val="FF9999">
                    <a:alpha val="40000"/>
                  </a:srgbClr>
                </a:gs>
                <a:gs pos="48000">
                  <a:srgbClr val="FF9999">
                    <a:alpha val="20000"/>
                  </a:srgbClr>
                </a:gs>
                <a:gs pos="100000">
                  <a:srgbClr val="FF0000">
                    <a:alpha val="10000"/>
                    <a:lumMod val="0"/>
                    <a:lumOff val="10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C6678-FF27-423E-9709-C65BCE27D036}"/>
                </a:ext>
              </a:extLst>
            </p:cNvPr>
            <p:cNvSpPr txBox="1"/>
            <p:nvPr/>
          </p:nvSpPr>
          <p:spPr>
            <a:xfrm>
              <a:off x="3080900" y="6405760"/>
              <a:ext cx="2072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 Recession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0121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CF7-7AF4-44E8-A978-E6A122E4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Fiscal Situation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4789B-48B3-4080-93BC-891206EEF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63" y="1192902"/>
            <a:ext cx="11120436" cy="483138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337D3-6632-4DFE-AAD0-6AE31FD0D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Peterson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B7D97-DFA1-4F17-816B-5DE5BBA30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68DAF-8C20-4DDF-8F44-1CE3A08653B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441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D4008-9B36-48FF-B717-399C01B0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dirty="0">
              <a:latin typeface="Lucida Handwriting" panose="03010101010101010101" pitchFamily="66" charset="0"/>
            </a:endParaRPr>
          </a:p>
          <a:p>
            <a:pPr marL="0" indent="0" algn="ctr">
              <a:buNone/>
            </a:pPr>
            <a:r>
              <a:rPr lang="en-US" sz="6000" dirty="0">
                <a:latin typeface="Lucida Handwriting" panose="03010101010101010101" pitchFamily="66" charset="0"/>
              </a:rPr>
              <a:t>Outlook for Interest Rates</a:t>
            </a:r>
            <a:endParaRPr lang="en-US" sz="11500" dirty="0">
              <a:solidFill>
                <a:srgbClr val="FF0000"/>
              </a:solidFill>
              <a:latin typeface="Bookman Old Style" panose="02050604050505020204" pitchFamily="18" charset="0"/>
              <a:ea typeface="MS Mincho" panose="02020609040205080304" pitchFamily="49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C45BA-EF46-4081-A947-6AF4BBA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0AA6C-4273-429B-9B6C-9A3C96B8818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4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DCC3576-0435-4142-89FC-C1275FD25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56" y="1219200"/>
            <a:ext cx="11119646" cy="4960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44F21-9CD7-46FB-8417-27B0D6CA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Decade Long Secular Bond Bull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0CE46-CCA8-4AE1-89C6-4DC5C402585F}"/>
              </a:ext>
            </a:extLst>
          </p:cNvPr>
          <p:cNvSpPr txBox="1"/>
          <p:nvPr/>
        </p:nvSpPr>
        <p:spPr>
          <a:xfrm>
            <a:off x="7483446" y="1158113"/>
            <a:ext cx="32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Year Treasury Yield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19E489-992B-44E1-81B8-65F4E4305764}"/>
              </a:ext>
            </a:extLst>
          </p:cNvPr>
          <p:cNvCxnSpPr>
            <a:cxnSpLocks/>
          </p:cNvCxnSpPr>
          <p:nvPr/>
        </p:nvCxnSpPr>
        <p:spPr bwMode="auto">
          <a:xfrm>
            <a:off x="2532807" y="2872673"/>
            <a:ext cx="8917423" cy="1861168"/>
          </a:xfrm>
          <a:prstGeom prst="straightConnector1">
            <a:avLst/>
          </a:prstGeom>
          <a:solidFill>
            <a:srgbClr val="DDDDDD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95C12ED-FDB4-48CB-B1EF-0B47905B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9156" y="6390568"/>
            <a:ext cx="8236743" cy="246221"/>
          </a:xfrm>
        </p:spPr>
        <p:txBody>
          <a:bodyPr/>
          <a:lstStyle/>
          <a:p>
            <a:pPr algn="l"/>
            <a:r>
              <a:rPr lang="en-US" dirty="0"/>
              <a:t>Source: Bloomberg</a:t>
            </a:r>
          </a:p>
        </p:txBody>
      </p:sp>
      <p:sp>
        <p:nvSpPr>
          <p:cNvPr id="4" name="Callout: Line with Accent Bar 3">
            <a:extLst>
              <a:ext uri="{FF2B5EF4-FFF2-40B4-BE49-F238E27FC236}">
                <a16:creationId xmlns:a16="http://schemas.microsoft.com/office/drawing/2014/main" id="{DDFD0241-9E8A-4DE6-9838-43070DDB6A27}"/>
              </a:ext>
            </a:extLst>
          </p:cNvPr>
          <p:cNvSpPr/>
          <p:nvPr/>
        </p:nvSpPr>
        <p:spPr bwMode="auto">
          <a:xfrm>
            <a:off x="2724537" y="1306482"/>
            <a:ext cx="1511559" cy="646331"/>
          </a:xfrm>
          <a:prstGeom prst="accentCallout1">
            <a:avLst>
              <a:gd name="adj1" fmla="val 18750"/>
              <a:gd name="adj2" fmla="val -8333"/>
              <a:gd name="adj3" fmla="val 116831"/>
              <a:gd name="adj4" fmla="val -4203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Volker beats inflation</a:t>
            </a:r>
          </a:p>
        </p:txBody>
      </p:sp>
      <p:sp>
        <p:nvSpPr>
          <p:cNvPr id="13" name="Callout: Line with Accent Bar 12">
            <a:extLst>
              <a:ext uri="{FF2B5EF4-FFF2-40B4-BE49-F238E27FC236}">
                <a16:creationId xmlns:a16="http://schemas.microsoft.com/office/drawing/2014/main" id="{77ADD529-6409-484E-9E25-8B29BFF2B2EC}"/>
              </a:ext>
            </a:extLst>
          </p:cNvPr>
          <p:cNvSpPr/>
          <p:nvPr/>
        </p:nvSpPr>
        <p:spPr bwMode="auto">
          <a:xfrm>
            <a:off x="2323322" y="4578166"/>
            <a:ext cx="1511559" cy="1200329"/>
          </a:xfrm>
          <a:prstGeom prst="accentCallout1">
            <a:avLst>
              <a:gd name="adj1" fmla="val 18750"/>
              <a:gd name="adj2" fmla="val -8333"/>
              <a:gd name="adj3" fmla="val -180557"/>
              <a:gd name="adj4" fmla="val -8154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Reagan fires striking air traffic controllers</a:t>
            </a:r>
          </a:p>
        </p:txBody>
      </p:sp>
      <p:sp>
        <p:nvSpPr>
          <p:cNvPr id="14" name="Callout: Line with Accent Bar 13">
            <a:extLst>
              <a:ext uri="{FF2B5EF4-FFF2-40B4-BE49-F238E27FC236}">
                <a16:creationId xmlns:a16="http://schemas.microsoft.com/office/drawing/2014/main" id="{649DA911-E751-4B1C-BC0F-7E39CFE6C06B}"/>
              </a:ext>
            </a:extLst>
          </p:cNvPr>
          <p:cNvSpPr/>
          <p:nvPr/>
        </p:nvSpPr>
        <p:spPr bwMode="auto">
          <a:xfrm>
            <a:off x="5181598" y="2486080"/>
            <a:ext cx="1511559" cy="646331"/>
          </a:xfrm>
          <a:prstGeom prst="accentCallout1">
            <a:avLst>
              <a:gd name="adj1" fmla="val 18750"/>
              <a:gd name="adj2" fmla="val -8333"/>
              <a:gd name="adj3" fmla="val 157253"/>
              <a:gd name="adj4" fmla="val -4388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Cold War ends</a:t>
            </a:r>
          </a:p>
        </p:txBody>
      </p:sp>
      <p:sp>
        <p:nvSpPr>
          <p:cNvPr id="15" name="Callout: Line with Accent Bar 14">
            <a:extLst>
              <a:ext uri="{FF2B5EF4-FFF2-40B4-BE49-F238E27FC236}">
                <a16:creationId xmlns:a16="http://schemas.microsoft.com/office/drawing/2014/main" id="{AE239F4B-7B76-48A4-A8BB-8386FF8C8700}"/>
              </a:ext>
            </a:extLst>
          </p:cNvPr>
          <p:cNvSpPr/>
          <p:nvPr/>
        </p:nvSpPr>
        <p:spPr bwMode="auto">
          <a:xfrm>
            <a:off x="6693157" y="5330535"/>
            <a:ext cx="1511559" cy="646331"/>
          </a:xfrm>
          <a:prstGeom prst="accentCallout1">
            <a:avLst>
              <a:gd name="adj1" fmla="val 18750"/>
              <a:gd name="adj2" fmla="val -8333"/>
              <a:gd name="adj3" fmla="val -76616"/>
              <a:gd name="adj4" fmla="val -2907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China joins WTO</a:t>
            </a:r>
          </a:p>
        </p:txBody>
      </p:sp>
      <p:sp>
        <p:nvSpPr>
          <p:cNvPr id="17" name="Callout: Line with Accent Bar 16">
            <a:extLst>
              <a:ext uri="{FF2B5EF4-FFF2-40B4-BE49-F238E27FC236}">
                <a16:creationId xmlns:a16="http://schemas.microsoft.com/office/drawing/2014/main" id="{83C035FD-684F-463E-98EC-B5E24853A842}"/>
              </a:ext>
            </a:extLst>
          </p:cNvPr>
          <p:cNvSpPr/>
          <p:nvPr/>
        </p:nvSpPr>
        <p:spPr bwMode="auto">
          <a:xfrm>
            <a:off x="8315913" y="1675815"/>
            <a:ext cx="2221203" cy="1200329"/>
          </a:xfrm>
          <a:prstGeom prst="accentCallout1">
            <a:avLst>
              <a:gd name="adj1" fmla="val 18750"/>
              <a:gd name="adj2" fmla="val -8333"/>
              <a:gd name="adj3" fmla="val 216985"/>
              <a:gd name="adj4" fmla="val -4350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Globalization / Exodus of Manufacturing from the USA</a:t>
            </a:r>
          </a:p>
        </p:txBody>
      </p:sp>
      <p:sp>
        <p:nvSpPr>
          <p:cNvPr id="18" name="Callout: Line with Accent Bar 17">
            <a:extLst>
              <a:ext uri="{FF2B5EF4-FFF2-40B4-BE49-F238E27FC236}">
                <a16:creationId xmlns:a16="http://schemas.microsoft.com/office/drawing/2014/main" id="{B4F4F2E6-16EC-4EA6-9A22-C02384B64753}"/>
              </a:ext>
            </a:extLst>
          </p:cNvPr>
          <p:cNvSpPr/>
          <p:nvPr/>
        </p:nvSpPr>
        <p:spPr bwMode="auto">
          <a:xfrm>
            <a:off x="8903413" y="2821924"/>
            <a:ext cx="1511559" cy="923330"/>
          </a:xfrm>
          <a:prstGeom prst="accentCallout1">
            <a:avLst>
              <a:gd name="adj1" fmla="val 18750"/>
              <a:gd name="adj2" fmla="val -8333"/>
              <a:gd name="adj3" fmla="val 163028"/>
              <a:gd name="adj4" fmla="val -5129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Great Financial Crisis</a:t>
            </a:r>
          </a:p>
        </p:txBody>
      </p:sp>
      <p:sp>
        <p:nvSpPr>
          <p:cNvPr id="19" name="Callout: Line with Accent Bar 18">
            <a:extLst>
              <a:ext uri="{FF2B5EF4-FFF2-40B4-BE49-F238E27FC236}">
                <a16:creationId xmlns:a16="http://schemas.microsoft.com/office/drawing/2014/main" id="{0AE51374-2781-443B-AB93-781E6FC9C175}"/>
              </a:ext>
            </a:extLst>
          </p:cNvPr>
          <p:cNvSpPr/>
          <p:nvPr/>
        </p:nvSpPr>
        <p:spPr bwMode="auto">
          <a:xfrm>
            <a:off x="9990750" y="3720436"/>
            <a:ext cx="1511559" cy="646331"/>
          </a:xfrm>
          <a:prstGeom prst="accentCallout1">
            <a:avLst>
              <a:gd name="adj1" fmla="val 18750"/>
              <a:gd name="adj2" fmla="val -8333"/>
              <a:gd name="adj3" fmla="val 138486"/>
              <a:gd name="adj4" fmla="val -3092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Period of Free Money</a:t>
            </a:r>
          </a:p>
        </p:txBody>
      </p:sp>
      <p:sp>
        <p:nvSpPr>
          <p:cNvPr id="20" name="Callout: Line with Accent Bar 19">
            <a:extLst>
              <a:ext uri="{FF2B5EF4-FFF2-40B4-BE49-F238E27FC236}">
                <a16:creationId xmlns:a16="http://schemas.microsoft.com/office/drawing/2014/main" id="{9BFBD2CA-2D7F-4420-B7F6-A2FD3F59C9AC}"/>
              </a:ext>
            </a:extLst>
          </p:cNvPr>
          <p:cNvSpPr/>
          <p:nvPr/>
        </p:nvSpPr>
        <p:spPr bwMode="auto">
          <a:xfrm flipH="1">
            <a:off x="9025558" y="5637134"/>
            <a:ext cx="1511559" cy="369332"/>
          </a:xfrm>
          <a:prstGeom prst="accentCallout1">
            <a:avLst>
              <a:gd name="adj1" fmla="val 18750"/>
              <a:gd name="adj2" fmla="val -8333"/>
              <a:gd name="adj3" fmla="val -32925"/>
              <a:gd name="adj4" fmla="val -2037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PANDEMIC</a:t>
            </a:r>
          </a:p>
        </p:txBody>
      </p:sp>
      <p:sp>
        <p:nvSpPr>
          <p:cNvPr id="21" name="Callout: Line with Accent Bar 20">
            <a:extLst>
              <a:ext uri="{FF2B5EF4-FFF2-40B4-BE49-F238E27FC236}">
                <a16:creationId xmlns:a16="http://schemas.microsoft.com/office/drawing/2014/main" id="{8DB65266-6F97-42E5-85C9-181412DB953B}"/>
              </a:ext>
            </a:extLst>
          </p:cNvPr>
          <p:cNvSpPr/>
          <p:nvPr/>
        </p:nvSpPr>
        <p:spPr bwMode="auto">
          <a:xfrm>
            <a:off x="6235738" y="1739779"/>
            <a:ext cx="1511559" cy="646331"/>
          </a:xfrm>
          <a:prstGeom prst="accentCallout1">
            <a:avLst>
              <a:gd name="adj1" fmla="val 18750"/>
              <a:gd name="adj2" fmla="val -8333"/>
              <a:gd name="adj3" fmla="val 355319"/>
              <a:gd name="adj4" fmla="val -4602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Fiscal Discipline</a:t>
            </a:r>
          </a:p>
        </p:txBody>
      </p:sp>
      <p:sp>
        <p:nvSpPr>
          <p:cNvPr id="22" name="Callout: Line with Accent Bar 21">
            <a:extLst>
              <a:ext uri="{FF2B5EF4-FFF2-40B4-BE49-F238E27FC236}">
                <a16:creationId xmlns:a16="http://schemas.microsoft.com/office/drawing/2014/main" id="{03AD5BF1-E3CC-4E55-A6FD-3EC8EB1A6FE4}"/>
              </a:ext>
            </a:extLst>
          </p:cNvPr>
          <p:cNvSpPr/>
          <p:nvPr/>
        </p:nvSpPr>
        <p:spPr bwMode="auto">
          <a:xfrm>
            <a:off x="6864227" y="2471159"/>
            <a:ext cx="1178664" cy="646331"/>
          </a:xfrm>
          <a:prstGeom prst="accentCallout1">
            <a:avLst>
              <a:gd name="adj1" fmla="val 18750"/>
              <a:gd name="adj2" fmla="val -8333"/>
              <a:gd name="adj3" fmla="val 248796"/>
              <a:gd name="adj4" fmla="val -4845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Budget Surplus</a:t>
            </a:r>
          </a:p>
        </p:txBody>
      </p:sp>
    </p:spTree>
    <p:extLst>
      <p:ext uri="{BB962C8B-B14F-4D97-AF65-F5344CB8AC3E}">
        <p14:creationId xmlns:p14="http://schemas.microsoft.com/office/powerpoint/2010/main" val="32318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2B9A-7686-4744-BD97-BFAC59AB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Yields – 10 Years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162DD-EEFF-48A5-B3CC-EBC9CA46D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56" y="1219200"/>
            <a:ext cx="11119645" cy="49609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6AE0A-C95F-4F26-9F48-3C5D4FB4B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8F03-26A4-4F29-958D-1D5DDB71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0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2631C23-22D9-4CAD-B775-5028EC2DD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56" y="1219200"/>
            <a:ext cx="11119646" cy="4960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AC8BD4-09AB-4DDF-981E-024053F3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Year Treasury Yields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248C5-CEDF-4719-8BE8-43B28E4F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AADEB-4118-4909-B1BB-3D275E17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4D24B-3103-496E-97D0-BAA1926B2D26}"/>
              </a:ext>
            </a:extLst>
          </p:cNvPr>
          <p:cNvSpPr txBox="1"/>
          <p:nvPr/>
        </p:nvSpPr>
        <p:spPr>
          <a:xfrm>
            <a:off x="6096000" y="2673732"/>
            <a:ext cx="950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4.25%/4.35%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528CE-0E6A-4306-BA78-41CD9295A318}"/>
              </a:ext>
            </a:extLst>
          </p:cNvPr>
          <p:cNvSpPr txBox="1"/>
          <p:nvPr/>
        </p:nvSpPr>
        <p:spPr>
          <a:xfrm>
            <a:off x="9913156" y="1096089"/>
            <a:ext cx="580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5.02%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60B13C-144F-40F5-93C9-F5035B47E45A}"/>
              </a:ext>
            </a:extLst>
          </p:cNvPr>
          <p:cNvSpPr txBox="1"/>
          <p:nvPr/>
        </p:nvSpPr>
        <p:spPr>
          <a:xfrm>
            <a:off x="11032378" y="3789051"/>
            <a:ext cx="580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3.97%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DD096-045C-439B-A78D-928A8F395735}"/>
              </a:ext>
            </a:extLst>
          </p:cNvPr>
          <p:cNvSpPr txBox="1"/>
          <p:nvPr/>
        </p:nvSpPr>
        <p:spPr>
          <a:xfrm>
            <a:off x="11103423" y="2341076"/>
            <a:ext cx="580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4.44%</a:t>
            </a:r>
          </a:p>
        </p:txBody>
      </p:sp>
    </p:spTree>
    <p:extLst>
      <p:ext uri="{BB962C8B-B14F-4D97-AF65-F5344CB8AC3E}">
        <p14:creationId xmlns:p14="http://schemas.microsoft.com/office/powerpoint/2010/main" val="368887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93AF-B1FF-4219-9D82-3D1F895A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1A6073-1AB0-4C10-916D-B13C432E7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1" y="1628567"/>
            <a:ext cx="6629400" cy="4178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68A53-4F33-431B-B1B4-86F7E41D01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Source: NY Times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B0EE-31B1-4F55-88B3-3A54E85EFC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F68DAF-8C20-4DDF-8F44-1CE3A08653B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07F8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807F8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C74831-3460-4530-A55F-787F941059EC}"/>
              </a:ext>
            </a:extLst>
          </p:cNvPr>
          <p:cNvSpPr/>
          <p:nvPr/>
        </p:nvSpPr>
        <p:spPr bwMode="auto">
          <a:xfrm>
            <a:off x="2781300" y="4294414"/>
            <a:ext cx="1143000" cy="35922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01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BF5F26F-52AD-4F4F-AEE9-0228A7800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63" y="1380225"/>
            <a:ext cx="11120437" cy="4744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2642D7-D8A0-43B6-97ED-FA0305FC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Shift in Secular Trend?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5FE3F-316D-4D93-89C7-F748177E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363" y="6391275"/>
            <a:ext cx="11120437" cy="246063"/>
          </a:xfrm>
        </p:spPr>
        <p:txBody>
          <a:bodyPr/>
          <a:lstStyle/>
          <a:p>
            <a:pPr algn="l"/>
            <a:r>
              <a:rPr lang="en-US" dirty="0"/>
              <a:t>Source: Bloomberg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6F0DDF-61B5-4060-AEEB-B431326C0CBB}"/>
              </a:ext>
            </a:extLst>
          </p:cNvPr>
          <p:cNvSpPr/>
          <p:nvPr/>
        </p:nvSpPr>
        <p:spPr bwMode="auto">
          <a:xfrm>
            <a:off x="10289876" y="3997465"/>
            <a:ext cx="1157161" cy="122189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allout: Line with Accent Bar 5">
            <a:extLst>
              <a:ext uri="{FF2B5EF4-FFF2-40B4-BE49-F238E27FC236}">
                <a16:creationId xmlns:a16="http://schemas.microsoft.com/office/drawing/2014/main" id="{CFAE98BF-BE75-4D1B-A418-B42C48471343}"/>
              </a:ext>
            </a:extLst>
          </p:cNvPr>
          <p:cNvSpPr/>
          <p:nvPr/>
        </p:nvSpPr>
        <p:spPr bwMode="auto">
          <a:xfrm flipH="1">
            <a:off x="7820808" y="2995510"/>
            <a:ext cx="1839558" cy="369332"/>
          </a:xfrm>
          <a:prstGeom prst="accentCallout1">
            <a:avLst>
              <a:gd name="adj1" fmla="val 18750"/>
              <a:gd name="adj2" fmla="val -8333"/>
              <a:gd name="adj3" fmla="val 287035"/>
              <a:gd name="adj4" fmla="val -427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Berlin Sans FB" panose="020E0602020502020306" pitchFamily="34" charset="0"/>
              </a:rPr>
              <a:t>Past is Prologue ?</a:t>
            </a:r>
          </a:p>
        </p:txBody>
      </p:sp>
    </p:spTree>
    <p:extLst>
      <p:ext uri="{BB962C8B-B14F-4D97-AF65-F5344CB8AC3E}">
        <p14:creationId xmlns:p14="http://schemas.microsoft.com/office/powerpoint/2010/main" val="29208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0AFA-37EE-446C-A2CB-614F77BB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is 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9BD2-235E-402F-9D09-E848B0781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Cold War 2.0</a:t>
            </a:r>
          </a:p>
          <a:p>
            <a:r>
              <a:rPr lang="en-US" dirty="0"/>
              <a:t>Bargaining power shifting to workers</a:t>
            </a:r>
          </a:p>
          <a:p>
            <a:r>
              <a:rPr lang="en-US" dirty="0"/>
              <a:t>Deglobalization / Near-Shoring / Slow-</a:t>
            </a:r>
            <a:r>
              <a:rPr lang="en-US" dirty="0" err="1"/>
              <a:t>balization</a:t>
            </a:r>
            <a:r>
              <a:rPr lang="en-US" dirty="0"/>
              <a:t> / Friend-Shoring</a:t>
            </a:r>
          </a:p>
          <a:p>
            <a:r>
              <a:rPr lang="en-US" dirty="0"/>
              <a:t>Inflation is back – Globally</a:t>
            </a:r>
          </a:p>
          <a:p>
            <a:r>
              <a:rPr lang="en-US" dirty="0"/>
              <a:t>Free money policies are ending</a:t>
            </a:r>
          </a:p>
          <a:p>
            <a:r>
              <a:rPr lang="en-US" dirty="0"/>
              <a:t>Fiscal Situation is a mess – Deficits galore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F3C4B-3F8E-4F27-8885-6A21E3736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D4008-9B36-48FF-B717-399C01B0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6000" dirty="0">
              <a:latin typeface="Lucida Handwriting" panose="03010101010101010101" pitchFamily="66" charset="0"/>
            </a:endParaRPr>
          </a:p>
          <a:p>
            <a:pPr marL="0" indent="0" algn="ctr">
              <a:buNone/>
            </a:pPr>
            <a:r>
              <a:rPr lang="en-US" sz="6000" dirty="0">
                <a:latin typeface="Lucida Handwriting" panose="03010101010101010101" pitchFamily="66" charset="0"/>
              </a:rPr>
              <a:t>Current Economic Situation</a:t>
            </a:r>
            <a:endParaRPr lang="en-US" sz="11500" dirty="0">
              <a:solidFill>
                <a:srgbClr val="FF0000"/>
              </a:solidFill>
              <a:latin typeface="Bookman Old Style" panose="02050604050505020204" pitchFamily="18" charset="0"/>
              <a:ea typeface="MS Mincho" panose="02020609040205080304" pitchFamily="49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C45BA-EF46-4081-A947-6AF4BBA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D803-7330-4DB5-AA1D-D6B45907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5FB847-4C40-4DDB-863B-C6156D604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63" y="1267485"/>
            <a:ext cx="11120437" cy="492508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A97CC-05BD-4CA8-A0B9-10FA3D34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34699-0D69-4C97-8EF2-325FFDF7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8D875-7A4F-454F-A45C-0D480C8DD8D4}"/>
              </a:ext>
            </a:extLst>
          </p:cNvPr>
          <p:cNvSpPr txBox="1"/>
          <p:nvPr/>
        </p:nvSpPr>
        <p:spPr>
          <a:xfrm>
            <a:off x="10221363" y="2716040"/>
            <a:ext cx="619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5.2%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DAF84-CE73-4B88-A5C6-D32E6B29C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614" y="1738559"/>
            <a:ext cx="1229023" cy="963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989FCF-567F-4666-8939-A9586D35F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47" y="1738559"/>
            <a:ext cx="933807" cy="11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0B6B-006E-614D-A49B-902DD28A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C0DD2-574A-754C-B45B-764BBF9F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FE6C6-DBA2-7140-A2B9-04A483E0F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956E6E-CEE8-4EE8-B91D-3FC05F000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56" y="1219200"/>
            <a:ext cx="11119645" cy="49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3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CCB9-5CE2-4967-A76A-E7B8259D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Market Continues to Equilibrate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C12B5-D040-4B53-87BC-02B5B6D0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F505A-F388-4871-8235-E1B3CA77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CEF3C5B-2904-402D-8F52-6DC483C2A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56" y="1219200"/>
            <a:ext cx="11119646" cy="49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21A7-6209-4CF2-B9B6-09A24D9A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 is Moderating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EC0A46-3FB0-4D1B-B03C-34EEF1D2C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154" y="1359887"/>
            <a:ext cx="11119646" cy="46795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AE3BC-B15C-49D1-810C-97FC5C54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Bloomberg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4AB0E-0821-42FC-9677-B237D3A5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84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headi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heading"/>
</p:tagLst>
</file>

<file path=ppt/theme/theme1.xml><?xml version="1.0" encoding="utf-8"?>
<a:theme xmlns:a="http://schemas.openxmlformats.org/drawingml/2006/main" name="CoBank 2021 White Background">
  <a:themeElements>
    <a:clrScheme name="COK-2012">
      <a:dk1>
        <a:srgbClr val="000000"/>
      </a:dk1>
      <a:lt1>
        <a:srgbClr val="FFFFFF"/>
      </a:lt1>
      <a:dk2>
        <a:srgbClr val="807F83"/>
      </a:dk2>
      <a:lt2>
        <a:srgbClr val="BBCCD7"/>
      </a:lt2>
      <a:accent1>
        <a:srgbClr val="005288"/>
      </a:accent1>
      <a:accent2>
        <a:srgbClr val="65B360"/>
      </a:accent2>
      <a:accent3>
        <a:srgbClr val="A1D6F4"/>
      </a:accent3>
      <a:accent4>
        <a:srgbClr val="807F83"/>
      </a:accent4>
      <a:accent5>
        <a:srgbClr val="FFE512"/>
      </a:accent5>
      <a:accent6>
        <a:srgbClr val="FFBA31"/>
      </a:accent6>
      <a:hlink>
        <a:srgbClr val="0A95B8"/>
      </a:hlink>
      <a:folHlink>
        <a:srgbClr val="807F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llets 1">
        <a:dk1>
          <a:srgbClr val="005288"/>
        </a:dk1>
        <a:lt1>
          <a:srgbClr val="FFFFFF"/>
        </a:lt1>
        <a:dk2>
          <a:srgbClr val="FFFFFF"/>
        </a:dk2>
        <a:lt2>
          <a:srgbClr val="E2E9EE"/>
        </a:lt2>
        <a:accent1>
          <a:srgbClr val="005288"/>
        </a:accent1>
        <a:accent2>
          <a:srgbClr val="387C2B"/>
        </a:accent2>
        <a:accent3>
          <a:srgbClr val="FFFFFF"/>
        </a:accent3>
        <a:accent4>
          <a:srgbClr val="004573"/>
        </a:accent4>
        <a:accent5>
          <a:srgbClr val="AAB3C3"/>
        </a:accent5>
        <a:accent6>
          <a:srgbClr val="327026"/>
        </a:accent6>
        <a:hlink>
          <a:srgbClr val="FFE512"/>
        </a:hlink>
        <a:folHlink>
          <a:srgbClr val="807F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-Template-2021-White-16x9-Power.potx" id="{A08ECAC9-3BAB-4E7C-B33D-15282F4998D7}" vid="{2BED586C-BB39-49B7-90AC-DA90FAD94286}"/>
    </a:ext>
  </a:extLst>
</a:theme>
</file>

<file path=ppt/theme/theme2.xml><?xml version="1.0" encoding="utf-8"?>
<a:theme xmlns:a="http://schemas.openxmlformats.org/drawingml/2006/main" name="1_CoBank 2021 White Background">
  <a:themeElements>
    <a:clrScheme name="COK-2012">
      <a:dk1>
        <a:srgbClr val="000000"/>
      </a:dk1>
      <a:lt1>
        <a:srgbClr val="FFFFFF"/>
      </a:lt1>
      <a:dk2>
        <a:srgbClr val="807F83"/>
      </a:dk2>
      <a:lt2>
        <a:srgbClr val="BBCCD7"/>
      </a:lt2>
      <a:accent1>
        <a:srgbClr val="005288"/>
      </a:accent1>
      <a:accent2>
        <a:srgbClr val="65B360"/>
      </a:accent2>
      <a:accent3>
        <a:srgbClr val="A1D6F4"/>
      </a:accent3>
      <a:accent4>
        <a:srgbClr val="807F83"/>
      </a:accent4>
      <a:accent5>
        <a:srgbClr val="FFE512"/>
      </a:accent5>
      <a:accent6>
        <a:srgbClr val="FFBA31"/>
      </a:accent6>
      <a:hlink>
        <a:srgbClr val="0A95B8"/>
      </a:hlink>
      <a:folHlink>
        <a:srgbClr val="807F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llets 1">
        <a:dk1>
          <a:srgbClr val="005288"/>
        </a:dk1>
        <a:lt1>
          <a:srgbClr val="FFFFFF"/>
        </a:lt1>
        <a:dk2>
          <a:srgbClr val="FFFFFF"/>
        </a:dk2>
        <a:lt2>
          <a:srgbClr val="E2E9EE"/>
        </a:lt2>
        <a:accent1>
          <a:srgbClr val="005288"/>
        </a:accent1>
        <a:accent2>
          <a:srgbClr val="387C2B"/>
        </a:accent2>
        <a:accent3>
          <a:srgbClr val="FFFFFF"/>
        </a:accent3>
        <a:accent4>
          <a:srgbClr val="004573"/>
        </a:accent4>
        <a:accent5>
          <a:srgbClr val="AAB3C3"/>
        </a:accent5>
        <a:accent6>
          <a:srgbClr val="327026"/>
        </a:accent6>
        <a:hlink>
          <a:srgbClr val="FFE512"/>
        </a:hlink>
        <a:folHlink>
          <a:srgbClr val="807F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-Template-2021-White-16x9.potx" id="{80702F1E-6B76-4E1B-8A45-719CF66B9320}" vid="{36888EB5-1328-401B-BCB2-480ADA74381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22EA79D6009488AFD015A1CF9A5A2" ma:contentTypeVersion="2" ma:contentTypeDescription="Create a new document." ma:contentTypeScope="" ma:versionID="a212c851595a2668a7f05f604cc5708e">
  <xsd:schema xmlns:xsd="http://www.w3.org/2001/XMLSchema" xmlns:xs="http://www.w3.org/2001/XMLSchema" xmlns:p="http://schemas.microsoft.com/office/2006/metadata/properties" xmlns:ns2="c258806a-cb1a-4f0f-a95a-898c03aa12ab" targetNamespace="http://schemas.microsoft.com/office/2006/metadata/properties" ma:root="true" ma:fieldsID="4dc7611a0a3d48c96236a219ac6a4e4f" ns2:_="">
    <xsd:import namespace="c258806a-cb1a-4f0f-a95a-898c03aa12a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8806a-cb1a-4f0f-a95a-898c03aa12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11E8DE-1FBF-4037-BA07-118786340C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58806a-cb1a-4f0f-a95a-898c03aa12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7CB2B2-3070-41AD-BDC7-72EE799152C5}">
  <ds:schemaRefs>
    <ds:schemaRef ds:uri="http://purl.org/dc/elements/1.1/"/>
    <ds:schemaRef ds:uri="http://schemas.microsoft.com/office/2006/metadata/properties"/>
    <ds:schemaRef ds:uri="c258806a-cb1a-4f0f-a95a-898c03aa12a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68F898-38CE-4C25-8CB6-A998EFD6A6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Presentation-Template-2021-White-16x9-Power (2)</Template>
  <TotalTime>0</TotalTime>
  <Words>296</Words>
  <Application>Microsoft Macintosh PowerPoint</Application>
  <PresentationFormat>Widescreen</PresentationFormat>
  <Paragraphs>92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Berlin Sans FB</vt:lpstr>
      <vt:lpstr>Bookman Old Style</vt:lpstr>
      <vt:lpstr>Lucida Handwriting</vt:lpstr>
      <vt:lpstr>Wingdings</vt:lpstr>
      <vt:lpstr>CoBank 2021 White Background</vt:lpstr>
      <vt:lpstr>1_CoBank 2021 White Background</vt:lpstr>
      <vt:lpstr>Interest Rates and Economic Outlook</vt:lpstr>
      <vt:lpstr>Four Decade Long Secular Bond Bull Market</vt:lpstr>
      <vt:lpstr>A Shift in Secular Trend?</vt:lpstr>
      <vt:lpstr>Past is Prologue</vt:lpstr>
      <vt:lpstr>PowerPoint Presentation</vt:lpstr>
      <vt:lpstr>GDP</vt:lpstr>
      <vt:lpstr>Employment</vt:lpstr>
      <vt:lpstr>Labor Market Continues to Equilibrate</vt:lpstr>
      <vt:lpstr>Inflation is Moderating</vt:lpstr>
      <vt:lpstr>PowerPoint Presentation</vt:lpstr>
      <vt:lpstr>PowerPoint Presentation</vt:lpstr>
      <vt:lpstr>Delinquencies Picking Up</vt:lpstr>
      <vt:lpstr>Monetary Policy – Markets Expecting Rate Cuts</vt:lpstr>
      <vt:lpstr>PowerPoint Presentation</vt:lpstr>
      <vt:lpstr>PowerPoint Presentation</vt:lpstr>
      <vt:lpstr>Demographics</vt:lpstr>
      <vt:lpstr>Deficits</vt:lpstr>
      <vt:lpstr>Fiscal Situation</vt:lpstr>
      <vt:lpstr>PowerPoint Presentation</vt:lpstr>
      <vt:lpstr>Real Yields – 10 Years</vt:lpstr>
      <vt:lpstr>10 Year Treasury Yields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2023-11-29T20:41:11Z</dcterms:created>
  <dcterms:modified xsi:type="dcterms:W3CDTF">2023-12-08T18:15:36Z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0x010100A3122EA79D6009488AFD015A1CF9A5A2</vt:lpwstr>
  </property>
</Properties>
</file>