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19"/>
  </p:notesMasterIdLst>
  <p:sldIdLst>
    <p:sldId id="261" r:id="rId6"/>
    <p:sldId id="334" r:id="rId7"/>
    <p:sldId id="335" r:id="rId8"/>
    <p:sldId id="328" r:id="rId9"/>
    <p:sldId id="329" r:id="rId10"/>
    <p:sldId id="332" r:id="rId11"/>
    <p:sldId id="333" r:id="rId12"/>
    <p:sldId id="266" r:id="rId13"/>
    <p:sldId id="272" r:id="rId14"/>
    <p:sldId id="331" r:id="rId15"/>
    <p:sldId id="269" r:id="rId16"/>
    <p:sldId id="336" r:id="rId17"/>
    <p:sldId id="2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9BD"/>
    <a:srgbClr val="00447C"/>
    <a:srgbClr val="78A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F53D4E-E187-206B-8417-939803336DAD}" v="129" dt="2023-12-01T15:57:31.550"/>
    <p1510:client id="{D3F5CE96-28C1-4168-A6D9-6855770A6A2F}" v="565" dt="2023-11-28T19:34:03.8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0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5464C-1627-4F22-BE00-8A094DEC4AE2}" type="datetimeFigureOut">
              <a:rPr lang="en-US" smtClean="0"/>
              <a:t>12/5/23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0F44C-5A13-4BE5-BE7E-4467491D2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73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0F44C-5A13-4BE5-BE7E-4467491D26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2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0F44C-5A13-4BE5-BE7E-4467491D26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58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er Tower 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ransmission tower against a blue sky">
            <a:extLst>
              <a:ext uri="{FF2B5EF4-FFF2-40B4-BE49-F238E27FC236}">
                <a16:creationId xmlns:a16="http://schemas.microsoft.com/office/drawing/2014/main" id="{56AF411A-230C-4FEB-9F75-0A0AFF094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r="1059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5783E97-3E4C-844D-95AB-D8F6A448A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3AD22B7-FEF9-4549-B408-5A7C1B28A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 b="1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1F43192-7BBC-4543-9F87-44F4EA0E59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86F74A6-2DC5-714C-A7B4-4F4C0B1D65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67544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14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APA logo">
            <a:extLst>
              <a:ext uri="{FF2B5EF4-FFF2-40B4-BE49-F238E27FC236}">
                <a16:creationId xmlns:a16="http://schemas.microsoft.com/office/drawing/2014/main" id="{77369AF1-8F90-164D-A89E-C4520D658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9D27-D311-41D9-A949-4333FBC3241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0595D-0EDE-40CC-96BC-65A90D47467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2FAEC-AEE0-4A47-84BB-10C33750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BBBB-9509-4CB3-8884-5CA237A7B531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356E8-16F9-1949-B92C-5DF9E09F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1C7BB-413F-454D-AC08-B93D1099A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7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966F413-FA40-43CC-B5A7-52AC05CC46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0875" y="0"/>
            <a:ext cx="51911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486400" cy="1325563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9D27-D311-41D9-A949-4333FBC3241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4864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9C066-78A0-4A42-A837-A5C07AEBC20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47267A-51CA-408E-837B-45907D2D1100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D618-A830-6448-A7A4-7C7937DAE6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03334-779E-0844-A37D-96951639BF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16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6F2A4554-290E-E84F-9E8D-22B7E75D2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04CE0-D7CE-4A21-A374-209F8A9787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B6457-4264-4DFA-9459-33357701EA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044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23BBC-7C71-4F92-AB37-26D50DE2318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54A2B-9DE6-4581-8798-80394BA3E6A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044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636AC-100D-4838-8EF5-0167820DA80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277059-7C04-014F-9869-67E7E666E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DB48-1687-497D-8965-8C890AA8BA2D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EE60FE-D548-D941-B8FE-32A58AD93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21B25D-61D8-714E-BDB0-887A8E917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66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D93DE8E-DD4C-F344-A346-435378563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434BC-6FBE-461A-A6F0-FCFFCC92DC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F278A-BE1C-B144-9E98-AB9C51360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996B-146F-4962-87BC-CEBE45F0DAD0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4FACF-45EC-1A45-A11E-B04A95F5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B6763-C8FF-8A43-8D43-12FF97B9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43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49F6E43-BCFE-0249-B20B-EAD8AF3018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23700 w 12192000"/>
              <a:gd name="connsiteY0" fmla="*/ 6052876 h 6858000"/>
              <a:gd name="connsiteX1" fmla="*/ 249069 w 12192000"/>
              <a:gd name="connsiteY1" fmla="*/ 6127508 h 6858000"/>
              <a:gd name="connsiteX2" fmla="*/ 249069 w 12192000"/>
              <a:gd name="connsiteY2" fmla="*/ 6488417 h 6858000"/>
              <a:gd name="connsiteX3" fmla="*/ 323700 w 12192000"/>
              <a:gd name="connsiteY3" fmla="*/ 6563111 h 6858000"/>
              <a:gd name="connsiteX4" fmla="*/ 684547 w 12192000"/>
              <a:gd name="connsiteY4" fmla="*/ 6563111 h 6858000"/>
              <a:gd name="connsiteX5" fmla="*/ 759178 w 12192000"/>
              <a:gd name="connsiteY5" fmla="*/ 6488417 h 6858000"/>
              <a:gd name="connsiteX6" fmla="*/ 759178 w 12192000"/>
              <a:gd name="connsiteY6" fmla="*/ 6153774 h 6858000"/>
              <a:gd name="connsiteX7" fmla="*/ 759178 w 12192000"/>
              <a:gd name="connsiteY7" fmla="*/ 6127508 h 6858000"/>
              <a:gd name="connsiteX8" fmla="*/ 684547 w 12192000"/>
              <a:gd name="connsiteY8" fmla="*/ 6052876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323700" y="6052876"/>
                </a:moveTo>
                <a:cubicBezTo>
                  <a:pt x="282483" y="6052876"/>
                  <a:pt x="249069" y="6086289"/>
                  <a:pt x="249069" y="6127508"/>
                </a:cubicBezTo>
                <a:lnTo>
                  <a:pt x="249069" y="6488417"/>
                </a:lnTo>
                <a:cubicBezTo>
                  <a:pt x="249069" y="6529647"/>
                  <a:pt x="282470" y="6563074"/>
                  <a:pt x="323700" y="6563111"/>
                </a:cubicBezTo>
                <a:lnTo>
                  <a:pt x="684547" y="6563111"/>
                </a:lnTo>
                <a:cubicBezTo>
                  <a:pt x="725777" y="6563074"/>
                  <a:pt x="759178" y="6529647"/>
                  <a:pt x="759178" y="6488417"/>
                </a:cubicBezTo>
                <a:lnTo>
                  <a:pt x="759178" y="6153774"/>
                </a:lnTo>
                <a:lnTo>
                  <a:pt x="759178" y="6127508"/>
                </a:lnTo>
                <a:cubicBezTo>
                  <a:pt x="759178" y="6086289"/>
                  <a:pt x="725765" y="6052876"/>
                  <a:pt x="684547" y="60528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5" descr="The WAPA graphic with green and blue and a white lightning bolt.">
            <a:extLst>
              <a:ext uri="{FF2B5EF4-FFF2-40B4-BE49-F238E27FC236}">
                <a16:creationId xmlns:a16="http://schemas.microsoft.com/office/drawing/2014/main" id="{E70A856A-5DDF-43E1-8BDA-1F78BAAB86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035040"/>
            <a:ext cx="548640" cy="548640"/>
          </a:xfrm>
          <a:prstGeom prst="rect">
            <a:avLst/>
          </a:prstGeom>
        </p:spPr>
      </p:pic>
      <p:pic>
        <p:nvPicPr>
          <p:cNvPr id="7" name="Picture 6" descr="WAPA logo">
            <a:extLst>
              <a:ext uri="{FF2B5EF4-FFF2-40B4-BE49-F238E27FC236}">
                <a16:creationId xmlns:a16="http://schemas.microsoft.com/office/drawing/2014/main" id="{91ACA018-E598-DA46-A19C-09253FE2AB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B53BB68-814D-754A-844B-B127A2EE6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DF9721-D11A-EC4A-949F-9EF25941536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50AA742-A8AD-40C5-8E04-26FC6FD5CD02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5AF18-D8F5-0246-AB5E-ED851A4DA7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79980-CE95-A747-98A6-5963E6B617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44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PA logo">
            <a:extLst>
              <a:ext uri="{FF2B5EF4-FFF2-40B4-BE49-F238E27FC236}">
                <a16:creationId xmlns:a16="http://schemas.microsoft.com/office/drawing/2014/main" id="{91ACA018-E598-DA46-A19C-09253FE2AB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B56AED-853D-1447-A1B8-78FB592C1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F7725-E65C-4386-85D7-74F51526D29C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985140-CF4D-C844-B4A2-6E4BE67A0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2FC32-A856-F042-A226-C08700AC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06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4EAA1602-0A44-4443-B1C9-30F7AC5E5A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5767F-E117-40A6-8AE5-B88F41583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F3C4-EEDA-4505-B5AF-F2A8CF1B18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00447C"/>
                </a:solidFill>
              </a:defRPr>
            </a:lvl1pPr>
            <a:lvl2pPr>
              <a:defRPr sz="2800">
                <a:solidFill>
                  <a:srgbClr val="00447C"/>
                </a:solidFill>
              </a:defRPr>
            </a:lvl2pPr>
            <a:lvl3pPr>
              <a:defRPr sz="2400">
                <a:solidFill>
                  <a:srgbClr val="00447C"/>
                </a:solidFill>
              </a:defRPr>
            </a:lvl3pPr>
            <a:lvl4pPr>
              <a:defRPr sz="2000">
                <a:solidFill>
                  <a:srgbClr val="00447C"/>
                </a:solidFill>
              </a:defRPr>
            </a:lvl4pPr>
            <a:lvl5pPr>
              <a:defRPr sz="2000">
                <a:solidFill>
                  <a:srgbClr val="00447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F9E46-6117-4C06-9594-B6F5430C8A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39729-15F2-2340-B068-3DE01AC85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A13A-2EC1-4C6C-8C6B-0083D69E5235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B6FBE-FD50-8D44-A799-335CAFBC2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35CB2-7106-1148-B334-F5F15F05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85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4EAA1602-0A44-4443-B1C9-30F7AC5E5A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5767F-E117-40A6-8AE5-B88F41583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F3C4-EEDA-4505-B5AF-F2A8CF1B18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>
                <a:solidFill>
                  <a:srgbClr val="00447C"/>
                </a:solidFill>
              </a:defRPr>
            </a:lvl1pPr>
            <a:lvl2pPr>
              <a:defRPr sz="2800">
                <a:solidFill>
                  <a:srgbClr val="00447C"/>
                </a:solidFill>
              </a:defRPr>
            </a:lvl2pPr>
            <a:lvl3pPr>
              <a:defRPr sz="2400">
                <a:solidFill>
                  <a:srgbClr val="00447C"/>
                </a:solidFill>
              </a:defRPr>
            </a:lvl3pPr>
            <a:lvl4pPr>
              <a:defRPr sz="2000">
                <a:solidFill>
                  <a:srgbClr val="00447C"/>
                </a:solidFill>
              </a:defRPr>
            </a:lvl4pPr>
            <a:lvl5pPr>
              <a:defRPr sz="2000">
                <a:solidFill>
                  <a:srgbClr val="00447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icon to select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F9E46-6117-4C06-9594-B6F5430C8A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2D965-41AC-1B4E-ADAC-0EAE73EDC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C9C2-70DB-4463-8B3D-C4C5A336E703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FFCA8-C04B-DE4A-A81E-CBE6142C0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00026-908F-914F-8562-D054765B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78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D93DE8E-DD4C-F344-A346-435378563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F929C79-10FE-7E4E-9D29-3F353CB6F0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032250" cy="6858000"/>
          </a:xfrm>
          <a:custGeom>
            <a:avLst/>
            <a:gdLst>
              <a:gd name="connsiteX0" fmla="*/ 319284 w 4032250"/>
              <a:gd name="connsiteY0" fmla="*/ 6051443 h 6858000"/>
              <a:gd name="connsiteX1" fmla="*/ 245896 w 4032250"/>
              <a:gd name="connsiteY1" fmla="*/ 6134356 h 6858000"/>
              <a:gd name="connsiteX2" fmla="*/ 245896 w 4032250"/>
              <a:gd name="connsiteY2" fmla="*/ 6489249 h 6858000"/>
              <a:gd name="connsiteX3" fmla="*/ 319284 w 4032250"/>
              <a:gd name="connsiteY3" fmla="*/ 6562699 h 6858000"/>
              <a:gd name="connsiteX4" fmla="*/ 674115 w 4032250"/>
              <a:gd name="connsiteY4" fmla="*/ 6562699 h 6858000"/>
              <a:gd name="connsiteX5" fmla="*/ 757027 w 4032250"/>
              <a:gd name="connsiteY5" fmla="*/ 6492424 h 6858000"/>
              <a:gd name="connsiteX6" fmla="*/ 757027 w 4032250"/>
              <a:gd name="connsiteY6" fmla="*/ 6163359 h 6858000"/>
              <a:gd name="connsiteX7" fmla="*/ 757027 w 4032250"/>
              <a:gd name="connsiteY7" fmla="*/ 6131181 h 6858000"/>
              <a:gd name="connsiteX8" fmla="*/ 674114 w 4032250"/>
              <a:gd name="connsiteY8" fmla="*/ 6051443 h 6858000"/>
              <a:gd name="connsiteX9" fmla="*/ 0 w 4032250"/>
              <a:gd name="connsiteY9" fmla="*/ 0 h 6858000"/>
              <a:gd name="connsiteX10" fmla="*/ 4032250 w 4032250"/>
              <a:gd name="connsiteY10" fmla="*/ 0 h 6858000"/>
              <a:gd name="connsiteX11" fmla="*/ 4032250 w 4032250"/>
              <a:gd name="connsiteY11" fmla="*/ 6858000 h 6858000"/>
              <a:gd name="connsiteX12" fmla="*/ 0 w 403225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32250" h="6858000">
                <a:moveTo>
                  <a:pt x="319284" y="6051443"/>
                </a:moveTo>
                <a:cubicBezTo>
                  <a:pt x="278753" y="6051443"/>
                  <a:pt x="245896" y="6093825"/>
                  <a:pt x="245896" y="6134356"/>
                </a:cubicBezTo>
                <a:lnTo>
                  <a:pt x="245896" y="6489249"/>
                </a:lnTo>
                <a:cubicBezTo>
                  <a:pt x="245896" y="6529793"/>
                  <a:pt x="278740" y="6562662"/>
                  <a:pt x="319284" y="6562699"/>
                </a:cubicBezTo>
                <a:lnTo>
                  <a:pt x="674115" y="6562699"/>
                </a:lnTo>
                <a:cubicBezTo>
                  <a:pt x="714658" y="6562662"/>
                  <a:pt x="757027" y="6532968"/>
                  <a:pt x="757027" y="6492424"/>
                </a:cubicBezTo>
                <a:lnTo>
                  <a:pt x="757027" y="6163359"/>
                </a:lnTo>
                <a:lnTo>
                  <a:pt x="757027" y="6131181"/>
                </a:lnTo>
                <a:cubicBezTo>
                  <a:pt x="760202" y="6071601"/>
                  <a:pt x="714645" y="6051443"/>
                  <a:pt x="674114" y="6051443"/>
                </a:cubicBezTo>
                <a:close/>
                <a:moveTo>
                  <a:pt x="0" y="0"/>
                </a:moveTo>
                <a:lnTo>
                  <a:pt x="4032250" y="0"/>
                </a:lnTo>
                <a:lnTo>
                  <a:pt x="40322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Picture of speaker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434BC-6FBE-461A-A6F0-FCFFCC92DC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433" y="365125"/>
            <a:ext cx="6956366" cy="1325563"/>
          </a:xfrm>
        </p:spPr>
        <p:txBody>
          <a:bodyPr anchor="b"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F278A-BE1C-B144-9E98-AB9C51360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83773-458E-4CB9-81D3-5D9F27FDCE2E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4FACF-45EC-1A45-A11E-B04A95F5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B6763-C8FF-8A43-8D43-12FF97B9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904913-A758-EC45-BF81-E81B0B79C3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33" y="1903413"/>
            <a:ext cx="6956367" cy="6355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Section Subtitle Title– Single 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9344D51-0EF5-534E-89F6-5D2E65DCEF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97432" y="4805363"/>
            <a:ext cx="6956367" cy="12128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C1FDC8-84A3-8541-AFA9-E0E3191D4ABE}"/>
              </a:ext>
            </a:extLst>
          </p:cNvPr>
          <p:cNvCxnSpPr>
            <a:cxnSpLocks/>
          </p:cNvCxnSpPr>
          <p:nvPr userDrawn="1"/>
        </p:nvCxnSpPr>
        <p:spPr>
          <a:xfrm>
            <a:off x="4397433" y="1797051"/>
            <a:ext cx="69367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88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ansmission tower located in a field of daisies.">
            <a:extLst>
              <a:ext uri="{FF2B5EF4-FFF2-40B4-BE49-F238E27FC236}">
                <a16:creationId xmlns:a16="http://schemas.microsoft.com/office/drawing/2014/main" id="{295E0F6E-FDE3-9445-A492-4EB172B54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16000"/>
          <a:stretch/>
        </p:blipFill>
        <p:spPr>
          <a:xfrm>
            <a:off x="8534400" y="0"/>
            <a:ext cx="3657600" cy="6858000"/>
          </a:xfrm>
          <a:prstGeom prst="rect">
            <a:avLst/>
          </a:prstGeom>
        </p:spPr>
      </p:pic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Topics of discussion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38529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1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972421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2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579917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3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3181965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4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378401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5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437658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6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4978916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7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9101" y="558124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4F50FD-BA3E-4140-A8E6-899AFA71673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7FFC57-65A1-46BC-A203-3672DEBEAD4F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A6F5D-E771-D148-99A2-AB02C4CD1ED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F6E8E-9115-6647-A9AB-4A7E3B589A3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4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for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29B243C-E2A9-478A-A331-75B01A8F32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pic>
        <p:nvPicPr>
          <p:cNvPr id="8" name="Picture 7" descr="A switchyard showing several power transformers.">
            <a:extLst>
              <a:ext uri="{FF2B5EF4-FFF2-40B4-BE49-F238E27FC236}">
                <a16:creationId xmlns:a16="http://schemas.microsoft.com/office/drawing/2014/main" id="{86523D02-7C02-4B74-A949-0FD451D158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2" r="26462"/>
          <a:stretch/>
        </p:blipFill>
        <p:spPr>
          <a:xfrm>
            <a:off x="7879308" y="-16552"/>
            <a:ext cx="4312692" cy="6870844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0B6AC0B-230A-C248-BB60-567E5CE5CC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 b="1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32F261A-6475-714A-A369-5BFF58D9C3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F82D7EC-A7AE-AF43-A7E2-353B965F35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67811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941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s choos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7BB904-BBCC-3345-89CF-9D0B2628899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534400" y="0"/>
            <a:ext cx="36576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Topics of discussion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38529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1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972421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2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579917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3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3181965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4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378401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5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437658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6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4978916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7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9101" y="558124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02377F-EC1F-CF47-AF82-63ED6DB0980A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F846EE-A545-4C25-AFDD-20AF809B7CF6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C4EFFF-BE5A-A845-BA9E-01F677815A3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B18DF-DE50-3849-9858-1823F2F3DDA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1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5E0F6E-FDE3-9445-A492-4EB172B542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r="10104"/>
          <a:stretch/>
        </p:blipFill>
        <p:spPr>
          <a:xfrm>
            <a:off x="8534400" y="0"/>
            <a:ext cx="3657600" cy="6858000"/>
          </a:xfrm>
          <a:prstGeom prst="rect">
            <a:avLst/>
          </a:prstGeom>
        </p:spPr>
      </p:pic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Agenda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8225AB1-B6B0-0144-9C1B-011004D15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85299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5528" y="1385299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1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916BDF5D-5584-394A-9427-C466EE1EE9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972421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5528" y="1972421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2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6CF0D92D-50C7-7946-B069-4CA29506E7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2579917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5528" y="2579917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3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C211C807-D3E3-A94C-A56D-881CA9169E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3181965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5528" y="3181965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4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5E6D66EA-FEDF-7542-AD73-A199682D2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3784013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5528" y="3784013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5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AC8962B1-63A2-BE4E-AB11-B893EE34EE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4376583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15528" y="4376583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6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BB5CCC54-D4BE-7948-80B4-E820645F4C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4978916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15528" y="4978916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7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D4A95717-5B85-EB49-80F0-DAEDCC5563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67721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15528" y="5567721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327675-E89F-9C49-8E38-397ED72B439E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665EDC-9E5F-42A8-A114-3C2BE15C7CAE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D8817-26D1-E34C-9E56-49927E3D85D7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149E7-9407-884F-BF7B-5A8157DFD1D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02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choos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Agenda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8225AB1-B6B0-0144-9C1B-011004D15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85299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5528" y="1385299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1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916BDF5D-5584-394A-9427-C466EE1EE9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972421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5528" y="1972421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2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6CF0D92D-50C7-7946-B069-4CA29506E7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2579917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5528" y="2579917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3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C211C807-D3E3-A94C-A56D-881CA9169E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3181965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5528" y="3181965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4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5E6D66EA-FEDF-7542-AD73-A199682D2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3784013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5528" y="3784013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5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AC8962B1-63A2-BE4E-AB11-B893EE34EE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4376583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15528" y="4376583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6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BB5CCC54-D4BE-7948-80B4-E820645F4C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4978916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15528" y="4978916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7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D4A95717-5B85-EB49-80F0-DAEDCC5563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63659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15528" y="5563659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8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530A55B-25D5-914E-96C0-DEF72EED8E3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720541" y="0"/>
            <a:ext cx="347145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A459A4-ACFA-BE48-A517-A38CD7162F5E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6C1D82-E0E9-409A-8DC2-149E4051F6B9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45B054-3AB1-C148-8761-EA6AF371571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0B1E5-11A2-304F-971B-DF30718F112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008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ervicer territory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66ECD084-8547-DB44-99DD-4242F1DBA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E1B2C-84F7-430A-A934-0CBFA024F5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7FEE5A-10EE-C347-A6FE-28D6BB59DB2C}"/>
              </a:ext>
            </a:extLst>
          </p:cNvPr>
          <p:cNvSpPr txBox="1">
            <a:spLocks/>
          </p:cNvSpPr>
          <p:nvPr userDrawn="1"/>
        </p:nvSpPr>
        <p:spPr>
          <a:xfrm>
            <a:off x="839787" y="390696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Customer service </a:t>
            </a:r>
            <a:br>
              <a:rPr lang="en-US"/>
            </a:br>
            <a:r>
              <a:rPr lang="en-US"/>
              <a:t>territory map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B7B97-2985-C340-BE8F-B1F477F6D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C015F-B924-46BF-BFEB-18410FDAB467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9B70F-C1C7-CE47-A340-35CF09122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F78D5-1423-FF43-8FE3-B2320417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rvice territory map broken down by region. Regions include, Upper Great Plains, Rocky Mountain, Colorado River Storage Project Management Center, Desert Southwest and Sierra Nevada.">
            <a:extLst>
              <a:ext uri="{FF2B5EF4-FFF2-40B4-BE49-F238E27FC236}">
                <a16:creationId xmlns:a16="http://schemas.microsoft.com/office/drawing/2014/main" id="{7EB3BAAD-C874-5843-855E-5981E17EC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331" y="257276"/>
            <a:ext cx="6210869" cy="58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03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D93DE8E-DD4C-F344-A346-435378563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pic>
        <p:nvPicPr>
          <p:cNvPr id="4" name="Picture 3" descr="Diagram showing hydroelectric power distribution beginning at a hydroelectric dam, power flows to a switchyard then transmission towers to a distribution substation to homes and business through smaller transmission lines.">
            <a:extLst>
              <a:ext uri="{FF2B5EF4-FFF2-40B4-BE49-F238E27FC236}">
                <a16:creationId xmlns:a16="http://schemas.microsoft.com/office/drawing/2014/main" id="{8A8C6124-0187-3841-AF5A-DDDC0A8DC5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468" y="1652732"/>
            <a:ext cx="10791063" cy="4392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EDF17-67DA-8649-B470-12BF170A0666}"/>
              </a:ext>
            </a:extLst>
          </p:cNvPr>
          <p:cNvSpPr txBox="1"/>
          <p:nvPr userDrawn="1"/>
        </p:nvSpPr>
        <p:spPr>
          <a:xfrm>
            <a:off x="766647" y="582706"/>
            <a:ext cx="10421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Hydroelectric power distribution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3C9A1-CC90-7640-A2D9-025AE45BE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D58D-3727-42B2-87E4-99BACF124777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9A1E76-F8EE-4540-A17E-875A710A3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9EF09-E0C9-B144-B6B6-304B3453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08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ydroelectric power dis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66ECD084-8547-DB44-99DD-4242F1DBA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E1B2C-84F7-430A-A934-0CBFA024F5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7FEE5A-10EE-C347-A6FE-28D6BB59DB2C}"/>
              </a:ext>
            </a:extLst>
          </p:cNvPr>
          <p:cNvSpPr txBox="1">
            <a:spLocks/>
          </p:cNvSpPr>
          <p:nvPr userDrawn="1"/>
        </p:nvSpPr>
        <p:spPr>
          <a:xfrm>
            <a:off x="839787" y="390696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Three lines of business</a:t>
            </a:r>
          </a:p>
        </p:txBody>
      </p:sp>
      <p:pic>
        <p:nvPicPr>
          <p:cNvPr id="13" name="Picture 12" descr="Graphic showing three lines of business: Federal Hydropower, Transmission System and Service and Transmission Infrastructure Program.">
            <a:extLst>
              <a:ext uri="{FF2B5EF4-FFF2-40B4-BE49-F238E27FC236}">
                <a16:creationId xmlns:a16="http://schemas.microsoft.com/office/drawing/2014/main" id="{2974EBC0-951B-0F4E-87CB-1F3929757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" b="1398"/>
          <a:stretch/>
        </p:blipFill>
        <p:spPr>
          <a:xfrm>
            <a:off x="5048783" y="1294646"/>
            <a:ext cx="6903620" cy="483477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DDE64C-2F73-0143-9558-70CEB9F98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1DB-C609-4F97-A702-A34972BB783B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B269C-D0EA-3142-954D-57C82A0C1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6E49C-064E-8F4E-BA04-FEE4224EF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52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howing a transmission switchyard">
            <a:extLst>
              <a:ext uri="{FF2B5EF4-FFF2-40B4-BE49-F238E27FC236}">
                <a16:creationId xmlns:a16="http://schemas.microsoft.com/office/drawing/2014/main" id="{9D91915C-C196-43AA-9CC7-B17C0E8736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2" r="25535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section break subtitle</a:t>
            </a:r>
          </a:p>
        </p:txBody>
      </p:sp>
      <p:pic>
        <p:nvPicPr>
          <p:cNvPr id="9" name="Picture 8" descr="WAPA logo">
            <a:extLst>
              <a:ext uri="{FF2B5EF4-FFF2-40B4-BE49-F238E27FC236}">
                <a16:creationId xmlns:a16="http://schemas.microsoft.com/office/drawing/2014/main" id="{B0F832A6-8FF7-E046-8B20-046E67CA1F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681E8EB-F8F7-5645-931E-667A75AFBE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763" y="1050925"/>
            <a:ext cx="7497762" cy="23876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6000" b="1"/>
            </a:lvl1pPr>
          </a:lstStyle>
          <a:p>
            <a:pPr lvl="0"/>
            <a:r>
              <a:rPr lang="en-US"/>
              <a:t>Click to edit section break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66F67-C9C9-CE43-9DC4-5423671546A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0F3390-73A8-444F-8E59-65756FD7CE43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0C9B1-3DAB-8045-9B6B-433B2905F7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7F5B7B-E6A5-5D41-8A54-BC60870BD2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87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hoos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35A6567-7B45-4CCA-835C-8ABECF6A32F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897504" y="0"/>
            <a:ext cx="4319517" cy="6885295"/>
          </a:xfrm>
          <a:custGeom>
            <a:avLst/>
            <a:gdLst>
              <a:gd name="connsiteX0" fmla="*/ 0 w 4267200"/>
              <a:gd name="connsiteY0" fmla="*/ 6858000 h 6858000"/>
              <a:gd name="connsiteX1" fmla="*/ 1066800 w 4267200"/>
              <a:gd name="connsiteY1" fmla="*/ 0 h 6858000"/>
              <a:gd name="connsiteX2" fmla="*/ 4267200 w 4267200"/>
              <a:gd name="connsiteY2" fmla="*/ 0 h 6858000"/>
              <a:gd name="connsiteX3" fmla="*/ 3200400 w 4267200"/>
              <a:gd name="connsiteY3" fmla="*/ 6858000 h 6858000"/>
              <a:gd name="connsiteX4" fmla="*/ 0 w 4267200"/>
              <a:gd name="connsiteY4" fmla="*/ 6858000 h 6858000"/>
              <a:gd name="connsiteX0" fmla="*/ 0 w 4292221"/>
              <a:gd name="connsiteY0" fmla="*/ 6858000 h 6871647"/>
              <a:gd name="connsiteX1" fmla="*/ 1066800 w 4292221"/>
              <a:gd name="connsiteY1" fmla="*/ 0 h 6871647"/>
              <a:gd name="connsiteX2" fmla="*/ 4267200 w 4292221"/>
              <a:gd name="connsiteY2" fmla="*/ 0 h 6871647"/>
              <a:gd name="connsiteX3" fmla="*/ 4292221 w 4292221"/>
              <a:gd name="connsiteY3" fmla="*/ 6871647 h 6871647"/>
              <a:gd name="connsiteX4" fmla="*/ 0 w 4292221"/>
              <a:gd name="connsiteY4" fmla="*/ 6858000 h 6871647"/>
              <a:gd name="connsiteX0" fmla="*/ 0 w 4319517"/>
              <a:gd name="connsiteY0" fmla="*/ 6885295 h 6885295"/>
              <a:gd name="connsiteX1" fmla="*/ 1094096 w 4319517"/>
              <a:gd name="connsiteY1" fmla="*/ 0 h 6885295"/>
              <a:gd name="connsiteX2" fmla="*/ 4294496 w 4319517"/>
              <a:gd name="connsiteY2" fmla="*/ 0 h 6885295"/>
              <a:gd name="connsiteX3" fmla="*/ 4319517 w 4319517"/>
              <a:gd name="connsiteY3" fmla="*/ 6871647 h 6885295"/>
              <a:gd name="connsiteX4" fmla="*/ 0 w 4319517"/>
              <a:gd name="connsiteY4" fmla="*/ 6885295 h 688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9517" h="6885295">
                <a:moveTo>
                  <a:pt x="0" y="6885295"/>
                </a:moveTo>
                <a:lnTo>
                  <a:pt x="1094096" y="0"/>
                </a:lnTo>
                <a:lnTo>
                  <a:pt x="4294496" y="0"/>
                </a:lnTo>
                <a:cubicBezTo>
                  <a:pt x="4302836" y="2290549"/>
                  <a:pt x="4311177" y="4581098"/>
                  <a:pt x="4319517" y="6871647"/>
                </a:cubicBezTo>
                <a:lnTo>
                  <a:pt x="0" y="6885295"/>
                </a:lnTo>
                <a:close/>
              </a:path>
            </a:pathLst>
          </a:custGeom>
          <a:noFill/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section break subtitle</a:t>
            </a:r>
          </a:p>
        </p:txBody>
      </p:sp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777B494E-0AC0-9648-A067-52E8002A5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CB4924F-9F87-FA4E-8A94-EAEA4AC9FA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1050925"/>
            <a:ext cx="7497762" cy="23876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6000" b="1"/>
            </a:lvl1pPr>
          </a:lstStyle>
          <a:p>
            <a:pPr lvl="0"/>
            <a:r>
              <a:rPr lang="en-US"/>
              <a:t>Click to edit section break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30CF24-3022-194A-B8E7-A458B84B9BC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243075-17E6-44B1-BB99-315A43DB0CDD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60D84-9302-4D47-95C7-417418B21D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D6199-C721-DE43-948A-ADC6A629B4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362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Contact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13E8026-C0DB-BF4D-A59F-BEBB3C583B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C4AF36-E93B-C041-9671-D89A1A2594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0" y="619067"/>
            <a:ext cx="5016500" cy="2209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600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Email</a:t>
            </a:r>
            <a:br>
              <a:rPr lang="en-US"/>
            </a:br>
            <a:r>
              <a:rPr lang="en-US"/>
              <a:t>Phone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2DA1E-978B-514A-ACDF-9BA7C43A2076}"/>
              </a:ext>
            </a:extLst>
          </p:cNvPr>
          <p:cNvSpPr txBox="1"/>
          <p:nvPr userDrawn="1"/>
        </p:nvSpPr>
        <p:spPr>
          <a:xfrm>
            <a:off x="978593" y="6045281"/>
            <a:ext cx="2088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www.wapa.gov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872B69-1133-3F4F-9174-9B2F16057E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C741E8-6A8B-4B90-96A8-DAF67A8AA6AE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95E8A-C5B4-4543-8D64-9D612A031FB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7421A-27E0-9A49-9F1E-1C54D15C67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623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ontact Page with Social Me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13E8026-C0DB-BF4D-A59F-BEBB3C583B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C4AF36-E93B-C041-9671-D89A1A2594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0" y="619067"/>
            <a:ext cx="5016500" cy="2209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600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Email</a:t>
            </a:r>
            <a:br>
              <a:rPr lang="en-US"/>
            </a:br>
            <a:r>
              <a:rPr lang="en-US"/>
              <a:t>Phone</a:t>
            </a:r>
          </a:p>
        </p:txBody>
      </p:sp>
      <p:pic>
        <p:nvPicPr>
          <p:cNvPr id="7" name="Picture 6" descr="facebook social media icon&#10;">
            <a:extLst>
              <a:ext uri="{FF2B5EF4-FFF2-40B4-BE49-F238E27FC236}">
                <a16:creationId xmlns:a16="http://schemas.microsoft.com/office/drawing/2014/main" id="{DB76A0B2-80E6-A549-8D11-0D38F885CC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049" y="5606006"/>
            <a:ext cx="460778" cy="460778"/>
          </a:xfrm>
          <a:prstGeom prst="rect">
            <a:avLst/>
          </a:prstGeom>
        </p:spPr>
      </p:pic>
      <p:pic>
        <p:nvPicPr>
          <p:cNvPr id="11" name="Picture 10" descr="Instagram social media icon&#10;">
            <a:extLst>
              <a:ext uri="{FF2B5EF4-FFF2-40B4-BE49-F238E27FC236}">
                <a16:creationId xmlns:a16="http://schemas.microsoft.com/office/drawing/2014/main" id="{004034D4-7C8A-E742-8B66-4DE06DF06B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407" y="5090677"/>
            <a:ext cx="460778" cy="460778"/>
          </a:xfrm>
          <a:prstGeom prst="rect">
            <a:avLst/>
          </a:prstGeom>
        </p:spPr>
      </p:pic>
      <p:pic>
        <p:nvPicPr>
          <p:cNvPr id="16" name="Picture 15" descr="YouTube social media icon&#10;">
            <a:extLst>
              <a:ext uri="{FF2B5EF4-FFF2-40B4-BE49-F238E27FC236}">
                <a16:creationId xmlns:a16="http://schemas.microsoft.com/office/drawing/2014/main" id="{1A3937C1-C958-5142-93BF-09CE25CDCB6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049" y="4561520"/>
            <a:ext cx="460778" cy="460778"/>
          </a:xfrm>
          <a:prstGeom prst="rect">
            <a:avLst/>
          </a:prstGeom>
        </p:spPr>
      </p:pic>
      <p:pic>
        <p:nvPicPr>
          <p:cNvPr id="18" name="Picture 17" descr="WAPA Logo&#10;&#10;">
            <a:extLst>
              <a:ext uri="{FF2B5EF4-FFF2-40B4-BE49-F238E27FC236}">
                <a16:creationId xmlns:a16="http://schemas.microsoft.com/office/drawing/2014/main" id="{82B17E7D-2D27-8C43-94D8-7C12DC94C5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611" y="4575348"/>
            <a:ext cx="472155" cy="472155"/>
          </a:xfrm>
          <a:prstGeom prst="rect">
            <a:avLst/>
          </a:prstGeom>
        </p:spPr>
      </p:pic>
      <p:pic>
        <p:nvPicPr>
          <p:cNvPr id="20" name="Picture 19" descr="Twitter social media icon&#10;&#10;">
            <a:extLst>
              <a:ext uri="{FF2B5EF4-FFF2-40B4-BE49-F238E27FC236}">
                <a16:creationId xmlns:a16="http://schemas.microsoft.com/office/drawing/2014/main" id="{433C50CB-8880-0E45-8F7D-9FAC103BA4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299" y="5090677"/>
            <a:ext cx="460778" cy="4607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4D9320-0BD4-9F4B-9DC9-EA4615C6726A}"/>
              </a:ext>
            </a:extLst>
          </p:cNvPr>
          <p:cNvSpPr txBox="1"/>
          <p:nvPr userDrawn="1"/>
        </p:nvSpPr>
        <p:spPr>
          <a:xfrm>
            <a:off x="2679589" y="4583387"/>
            <a:ext cx="1769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</a:rPr>
              <a:t>www.wapa.gov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BA44AB-6CBF-A34D-B953-27DD9F334A4D}"/>
              </a:ext>
            </a:extLst>
          </p:cNvPr>
          <p:cNvSpPr txBox="1"/>
          <p:nvPr userDrawn="1"/>
        </p:nvSpPr>
        <p:spPr>
          <a:xfrm>
            <a:off x="2679589" y="5100661"/>
            <a:ext cx="22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@</a:t>
            </a:r>
            <a:r>
              <a:rPr lang="en-US" sz="2000" err="1">
                <a:solidFill>
                  <a:schemeClr val="bg1"/>
                </a:solidFill>
              </a:rPr>
              <a:t>westernareapowr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385C54-9317-D741-BDB7-B858C834FDF6}"/>
              </a:ext>
            </a:extLst>
          </p:cNvPr>
          <p:cNvSpPr txBox="1"/>
          <p:nvPr userDrawn="1"/>
        </p:nvSpPr>
        <p:spPr>
          <a:xfrm>
            <a:off x="2679589" y="5617934"/>
            <a:ext cx="3944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western-area-power-administration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326B2F-3960-2649-A6B6-ABDA0804D876}"/>
              </a:ext>
            </a:extLst>
          </p:cNvPr>
          <p:cNvSpPr txBox="1"/>
          <p:nvPr userDrawn="1"/>
        </p:nvSpPr>
        <p:spPr>
          <a:xfrm>
            <a:off x="7735483" y="4581400"/>
            <a:ext cx="2342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WesternAreaPower1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8E41C7-569A-884A-A645-03C7E566D20C}"/>
              </a:ext>
            </a:extLst>
          </p:cNvPr>
          <p:cNvSpPr txBox="1"/>
          <p:nvPr userDrawn="1"/>
        </p:nvSpPr>
        <p:spPr>
          <a:xfrm>
            <a:off x="7735483" y="5096963"/>
            <a:ext cx="2156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</a:rPr>
              <a:t>westernareapower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C5B4F4-2BEF-5447-A750-C311AC085A04}"/>
              </a:ext>
            </a:extLst>
          </p:cNvPr>
          <p:cNvSpPr txBox="1"/>
          <p:nvPr userDrawn="1"/>
        </p:nvSpPr>
        <p:spPr>
          <a:xfrm>
            <a:off x="7735483" y="5612526"/>
            <a:ext cx="118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</a:rPr>
              <a:t>wapa.gov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30" name="Picture 29" descr="LinkedIn social media icon&#10;">
            <a:extLst>
              <a:ext uri="{FF2B5EF4-FFF2-40B4-BE49-F238E27FC236}">
                <a16:creationId xmlns:a16="http://schemas.microsoft.com/office/drawing/2014/main" id="{87C5FD4D-80C3-DA49-8EF1-B2F8C8F1F68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299" y="5603869"/>
            <a:ext cx="462915" cy="46291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15E3BE-4202-884C-8622-7322EF5F4E2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3083C2-97C0-4417-9F97-57C6ABBAE7A6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9B9D4-15D5-8747-B79E-E3AAFD99F2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01C85-F30D-FD47-AFC7-4BEE92AEDF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20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 Tower Su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inemen working on a wooden transmission tower against a blue sky">
            <a:extLst>
              <a:ext uri="{FF2B5EF4-FFF2-40B4-BE49-F238E27FC236}">
                <a16:creationId xmlns:a16="http://schemas.microsoft.com/office/drawing/2014/main" id="{68D29BC3-8DC6-4929-BA8A-0A7DE84BB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8" r="29078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73038AE4-26B6-4340-A93A-1A7BE5715A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F6FA347-E435-C242-9854-ACF2576E88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 b="1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4160AB8-6A87-E149-8715-2108020050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EB38AB0-E9A8-0649-B411-916CE75E5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7491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000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 Tower St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ransmission tower with storm clouds in the background.">
            <a:extLst>
              <a:ext uri="{FF2B5EF4-FFF2-40B4-BE49-F238E27FC236}">
                <a16:creationId xmlns:a16="http://schemas.microsoft.com/office/drawing/2014/main" id="{5E49E1C0-236E-4551-B5AD-EF481FF7F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8" r="14020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F5EC89FD-5F9E-D441-969F-B3ECE20979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D3955D2-A41A-4E4D-91AB-DF722B5BCA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 b="1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066252F-D394-5648-9FB0-5432485E44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DD10C23-AC53-1047-9252-0F68800F79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78464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1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dd your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35A6567-7B45-4CCA-835C-8ABECF6A32F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897504" y="0"/>
            <a:ext cx="4319517" cy="6885295"/>
          </a:xfrm>
          <a:custGeom>
            <a:avLst/>
            <a:gdLst>
              <a:gd name="connsiteX0" fmla="*/ 0 w 4267200"/>
              <a:gd name="connsiteY0" fmla="*/ 6858000 h 6858000"/>
              <a:gd name="connsiteX1" fmla="*/ 1066800 w 4267200"/>
              <a:gd name="connsiteY1" fmla="*/ 0 h 6858000"/>
              <a:gd name="connsiteX2" fmla="*/ 4267200 w 4267200"/>
              <a:gd name="connsiteY2" fmla="*/ 0 h 6858000"/>
              <a:gd name="connsiteX3" fmla="*/ 3200400 w 4267200"/>
              <a:gd name="connsiteY3" fmla="*/ 6858000 h 6858000"/>
              <a:gd name="connsiteX4" fmla="*/ 0 w 4267200"/>
              <a:gd name="connsiteY4" fmla="*/ 6858000 h 6858000"/>
              <a:gd name="connsiteX0" fmla="*/ 0 w 4292221"/>
              <a:gd name="connsiteY0" fmla="*/ 6858000 h 6871647"/>
              <a:gd name="connsiteX1" fmla="*/ 1066800 w 4292221"/>
              <a:gd name="connsiteY1" fmla="*/ 0 h 6871647"/>
              <a:gd name="connsiteX2" fmla="*/ 4267200 w 4292221"/>
              <a:gd name="connsiteY2" fmla="*/ 0 h 6871647"/>
              <a:gd name="connsiteX3" fmla="*/ 4292221 w 4292221"/>
              <a:gd name="connsiteY3" fmla="*/ 6871647 h 6871647"/>
              <a:gd name="connsiteX4" fmla="*/ 0 w 4292221"/>
              <a:gd name="connsiteY4" fmla="*/ 6858000 h 6871647"/>
              <a:gd name="connsiteX0" fmla="*/ 0 w 4319517"/>
              <a:gd name="connsiteY0" fmla="*/ 6885295 h 6885295"/>
              <a:gd name="connsiteX1" fmla="*/ 1094096 w 4319517"/>
              <a:gd name="connsiteY1" fmla="*/ 0 h 6885295"/>
              <a:gd name="connsiteX2" fmla="*/ 4294496 w 4319517"/>
              <a:gd name="connsiteY2" fmla="*/ 0 h 6885295"/>
              <a:gd name="connsiteX3" fmla="*/ 4319517 w 4319517"/>
              <a:gd name="connsiteY3" fmla="*/ 6871647 h 6885295"/>
              <a:gd name="connsiteX4" fmla="*/ 0 w 4319517"/>
              <a:gd name="connsiteY4" fmla="*/ 6885295 h 688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9517" h="6885295">
                <a:moveTo>
                  <a:pt x="0" y="6885295"/>
                </a:moveTo>
                <a:lnTo>
                  <a:pt x="1094096" y="0"/>
                </a:lnTo>
                <a:lnTo>
                  <a:pt x="4294496" y="0"/>
                </a:lnTo>
                <a:cubicBezTo>
                  <a:pt x="4302836" y="2290549"/>
                  <a:pt x="4311177" y="4581098"/>
                  <a:pt x="4319517" y="6871647"/>
                </a:cubicBezTo>
                <a:lnTo>
                  <a:pt x="0" y="6885295"/>
                </a:lnTo>
                <a:close/>
              </a:path>
            </a:pathLst>
          </a:custGeom>
          <a:noFill/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F6908-7D79-4C32-BD90-175E208F65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 b="1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3D125402-C4CD-9D40-B401-B26E379384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C92E31-4B62-D441-B844-4462327992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722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8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len Canyon D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over Dam and power plant as seen from the bypass bridge downstream of the dam.">
            <a:extLst>
              <a:ext uri="{FF2B5EF4-FFF2-40B4-BE49-F238E27FC236}">
                <a16:creationId xmlns:a16="http://schemas.microsoft.com/office/drawing/2014/main" id="{9D91915C-C196-43AA-9CC7-B17C0E873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r="1795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9" name="Picture 8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0FFD82B1-C75F-6C4B-ABD3-0E08601A06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906FCB7-9935-D644-98FF-2C7E9B86C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 b="1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1E60583-71F8-8840-AA89-2D9EED6FDD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636DEFA-58C5-3A4E-BC2E-31D067A0F5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65147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949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Hydropower Gen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4EC5EC-6EBE-4290-A083-504674875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49343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9" name="Picture 8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EB64406B-1669-3F40-85F6-E37997A00D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2E6E6B6-46E4-9F41-B668-E5E04F8344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 b="1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79A7C97-115D-814B-A20F-7305E01790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38DDC99-3A5D-7B41-80D9-322FF579BE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60708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50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9440E95B-D46A-3643-B228-055B252B2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9229478-C9A6-284B-B08F-763E6CE8FF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4633913"/>
            <a:ext cx="10515601" cy="1473924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46C74D-35A9-3449-AB51-72576D56A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39030"/>
            <a:ext cx="10515600" cy="1617584"/>
          </a:xfrm>
        </p:spPr>
        <p:txBody>
          <a:bodyPr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6D20F4-3DF4-4045-B54A-89B8D5FD1B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429000"/>
            <a:ext cx="10515600" cy="1101725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</p:spTree>
    <p:extLst>
      <p:ext uri="{BB962C8B-B14F-4D97-AF65-F5344CB8AC3E}">
        <p14:creationId xmlns:p14="http://schemas.microsoft.com/office/powerpoint/2010/main" val="2314220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07F29471-C12A-1448-8E39-305BA6C08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A978AF-0DF7-43B3-83C8-5E135B2833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3E9BD-ED1A-4E1F-A565-8E4894A321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2544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FE8F0-F773-1149-8BA0-2835DBD5A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2076-BE1D-441D-AACD-0D846E76F1F7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3C5EB-D1DE-F74A-96C7-7714ED315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0AF48-237E-C14A-BB1A-EFB42EF18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3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4F2FA2-6B14-4473-B169-F47ADB1DB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7FD97-1918-4D8A-AF01-54AABEC5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CA9F6-361B-4E07-816B-A6E680120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36140" y="6356350"/>
            <a:ext cx="897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516C489-F86D-4E91-ACEE-7EF5647916E2}" type="datetime5">
              <a:rPr lang="en-US" smtClean="0"/>
              <a:t>5-Dec-23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0C00-64B7-4060-A7AC-105BB12D2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47964" y="6356350"/>
            <a:ext cx="31823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7AA90-640C-47E2-8AC0-9DCFFDE51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33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7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4" r:id="rId3"/>
    <p:sldLayoutId id="2147483665" r:id="rId4"/>
    <p:sldLayoutId id="2147483649" r:id="rId5"/>
    <p:sldLayoutId id="2147483670" r:id="rId6"/>
    <p:sldLayoutId id="2147483669" r:id="rId7"/>
    <p:sldLayoutId id="2147483660" r:id="rId8"/>
    <p:sldLayoutId id="2147483650" r:id="rId9"/>
    <p:sldLayoutId id="2147483652" r:id="rId10"/>
    <p:sldLayoutId id="2147483661" r:id="rId11"/>
    <p:sldLayoutId id="2147483653" r:id="rId12"/>
    <p:sldLayoutId id="2147483654" r:id="rId13"/>
    <p:sldLayoutId id="2147483671" r:id="rId14"/>
    <p:sldLayoutId id="2147483655" r:id="rId15"/>
    <p:sldLayoutId id="2147483656" r:id="rId16"/>
    <p:sldLayoutId id="2147483681" r:id="rId17"/>
    <p:sldLayoutId id="2147483700" r:id="rId18"/>
    <p:sldLayoutId id="2147483685" r:id="rId19"/>
    <p:sldLayoutId id="2147483687" r:id="rId20"/>
    <p:sldLayoutId id="2147483686" r:id="rId21"/>
    <p:sldLayoutId id="2147483684" r:id="rId22"/>
    <p:sldLayoutId id="2147483657" r:id="rId23"/>
    <p:sldLayoutId id="2147483688" r:id="rId24"/>
    <p:sldLayoutId id="2147483683" r:id="rId25"/>
    <p:sldLayoutId id="2147483675" r:id="rId26"/>
    <p:sldLayoutId id="2147483674" r:id="rId27"/>
    <p:sldLayoutId id="2147483676" r:id="rId28"/>
    <p:sldLayoutId id="2147483680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447C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47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47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47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47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47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483A9-14CF-4E0C-8181-9BDACC699A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Upper Great Plains Regional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0ED30-4E65-4C87-9B7F-40AA3711A6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9763" y="4514127"/>
            <a:ext cx="7497762" cy="1795233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Lloyd A. Linke</a:t>
            </a:r>
          </a:p>
          <a:p>
            <a:r>
              <a:rPr lang="en-US"/>
              <a:t>SVP and UGP Regional Manager</a:t>
            </a:r>
          </a:p>
          <a:p>
            <a:r>
              <a:rPr lang="en-US"/>
              <a:t>Midwest Electric Consumers Association</a:t>
            </a:r>
          </a:p>
          <a:p>
            <a:r>
              <a:rPr lang="en-US" sz="1900"/>
              <a:t>Annual Meeting – December 12, 2023</a:t>
            </a:r>
          </a:p>
        </p:txBody>
      </p:sp>
    </p:spTree>
    <p:extLst>
      <p:ext uri="{BB962C8B-B14F-4D97-AF65-F5344CB8AC3E}">
        <p14:creationId xmlns:p14="http://schemas.microsoft.com/office/powerpoint/2010/main" val="3486978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AC975-D488-B87F-E89A-216809364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Normal Maintenance Activities ????????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950ABC-B798-B76D-3E2C-99FABBA53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085385" cy="4351338"/>
          </a:xfrm>
        </p:spPr>
        <p:txBody>
          <a:bodyPr/>
          <a:lstStyle/>
          <a:p>
            <a:r>
              <a:rPr lang="en-US"/>
              <a:t>Carrington mobile transformer install after a failure this last year and upcoming commissioning of a new transformer.</a:t>
            </a:r>
          </a:p>
          <a:p>
            <a:r>
              <a:rPr lang="en-US"/>
              <a:t>Expansion of Human External Cargo (HEC) work to including working on the complete replacement of dampers on the Belfield to Charlie Creek transmission line.</a:t>
            </a:r>
          </a:p>
          <a:p>
            <a:endParaRPr lang="en-US"/>
          </a:p>
        </p:txBody>
      </p:sp>
      <p:pic>
        <p:nvPicPr>
          <p:cNvPr id="6" name="Picture 5" descr="A picture showing a mobile substation being installed.">
            <a:extLst>
              <a:ext uri="{FF2B5EF4-FFF2-40B4-BE49-F238E27FC236}">
                <a16:creationId xmlns:a16="http://schemas.microsoft.com/office/drawing/2014/main" id="{4D03E0DD-4944-D499-BFF7-E4FC0CED1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696" y="-1"/>
            <a:ext cx="4612303" cy="2213389"/>
          </a:xfrm>
          <a:prstGeom prst="rect">
            <a:avLst/>
          </a:prstGeom>
        </p:spPr>
      </p:pic>
      <p:pic>
        <p:nvPicPr>
          <p:cNvPr id="7" name="Picture 6" descr="A picture showing two persons hanging below a helicopter.">
            <a:extLst>
              <a:ext uri="{FF2B5EF4-FFF2-40B4-BE49-F238E27FC236}">
                <a16:creationId xmlns:a16="http://schemas.microsoft.com/office/drawing/2014/main" id="{051552D3-F76A-AC18-3B7F-4CD70D6CE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1042" y="2777042"/>
            <a:ext cx="4663952" cy="349796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19D522-A76D-6957-D1EF-075E1A16B4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F695E62-246E-462B-9E4A-5D3B36BC339D}" type="slidenum">
              <a:rPr lang="en-US" dirty="0" smtClean="0">
                <a:solidFill>
                  <a:schemeClr val="bg1"/>
                </a:solidFill>
              </a:rPr>
              <a:pPr/>
              <a:t>10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6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9E0F787-B66B-4687-B36C-06191AF226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3915" y="403537"/>
            <a:ext cx="3865696" cy="18919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Crossover Phase Shifting Transformer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771C6-6A77-AE27-76AA-0BD3D47D4FFC}"/>
              </a:ext>
            </a:extLst>
          </p:cNvPr>
          <p:cNvSpPr txBox="1"/>
          <p:nvPr/>
        </p:nvSpPr>
        <p:spPr>
          <a:xfrm>
            <a:off x="541809" y="2370073"/>
            <a:ext cx="3449007" cy="28315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/>
              <a:t>Supply Chain issues</a:t>
            </a:r>
            <a:endParaRPr lang="en-US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/>
              <a:t>New transformer would likely take 3+ years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/>
              <a:t>Looking at other options</a:t>
            </a:r>
          </a:p>
        </p:txBody>
      </p:sp>
      <p:pic>
        <p:nvPicPr>
          <p:cNvPr id="4" name="Picture 3" descr="Picture showing winding failure.">
            <a:extLst>
              <a:ext uri="{FF2B5EF4-FFF2-40B4-BE49-F238E27FC236}">
                <a16:creationId xmlns:a16="http://schemas.microsoft.com/office/drawing/2014/main" id="{7940E0AB-308B-FC67-F7F0-3658180EE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95" y="617705"/>
            <a:ext cx="7365199" cy="55257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028A2-E920-E018-9FF6-800486E6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65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CB061-D795-42B8-058D-8CE0ACCE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/>
              <a:t>Circle-Dawson County 115 kV line</a:t>
            </a:r>
            <a:br>
              <a:rPr lang="en-US" sz="4000"/>
            </a:br>
            <a:r>
              <a:rPr lang="en-US" sz="4000"/>
              <a:t>          Final Phase Completed</a:t>
            </a:r>
          </a:p>
        </p:txBody>
      </p:sp>
      <p:pic>
        <p:nvPicPr>
          <p:cNvPr id="5" name="Picture 4" descr="A picture showing structures used to prevent conductor falling on another transmission line.">
            <a:extLst>
              <a:ext uri="{FF2B5EF4-FFF2-40B4-BE49-F238E27FC236}">
                <a16:creationId xmlns:a16="http://schemas.microsoft.com/office/drawing/2014/main" id="{10E3EA68-2431-65E0-C556-FE3DEAF68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" b="8710"/>
          <a:stretch/>
        </p:blipFill>
        <p:spPr>
          <a:xfrm>
            <a:off x="1617795" y="1907095"/>
            <a:ext cx="4049693" cy="4634598"/>
          </a:xfrm>
          <a:prstGeom prst="rect">
            <a:avLst/>
          </a:prstGeom>
        </p:spPr>
      </p:pic>
      <p:pic>
        <p:nvPicPr>
          <p:cNvPr id="4" name="Picture 3" descr="A picture showing the metal connector used to connect a two piece laminated transmission pole.">
            <a:extLst>
              <a:ext uri="{FF2B5EF4-FFF2-40B4-BE49-F238E27FC236}">
                <a16:creationId xmlns:a16="http://schemas.microsoft.com/office/drawing/2014/main" id="{DEC3DEFA-BF42-BB39-1DBB-DF4C50DB3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497"/>
          <a:stretch/>
        </p:blipFill>
        <p:spPr>
          <a:xfrm>
            <a:off x="6636602" y="1929842"/>
            <a:ext cx="4049693" cy="46127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98EE8D-C46D-521B-736B-72E25D69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58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B0BA05-83AB-B8D4-5226-CAC6CDCE60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8319" y="478974"/>
            <a:ext cx="4048078" cy="68866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/>
              <a:t>Contact WAPA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2E5464-DC97-C747-8CB4-D1C92E46DF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0114" y="1400022"/>
            <a:ext cx="5016500" cy="2209800"/>
          </a:xfrm>
        </p:spPr>
        <p:txBody>
          <a:bodyPr/>
          <a:lstStyle/>
          <a:p>
            <a:r>
              <a:rPr lang="en-US"/>
              <a:t>Lloyd A. Linke</a:t>
            </a:r>
            <a:endParaRPr lang="en-US">
              <a:latin typeface="+mn-lt"/>
            </a:endParaRPr>
          </a:p>
          <a:p>
            <a:r>
              <a:rPr lang="en-US">
                <a:latin typeface="+mn-lt"/>
              </a:rPr>
              <a:t>406-255-2800</a:t>
            </a:r>
          </a:p>
          <a:p>
            <a:r>
              <a:rPr lang="en-US">
                <a:latin typeface="+mn-lt"/>
              </a:rPr>
              <a:t>Lloyd@wapa.gov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AEF812-6951-AB45-B767-D8550C6DF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695E62-246E-462B-9E4A-5D3B36BC339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15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34E0D-9E3C-8297-1CDF-21084FBC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73B94-907F-E3F8-DFCB-9688B7C39D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Rate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DE7214-9F37-CE7E-9A88-BD97D8A1E0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Purchases and Sales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6B4214-30A5-4952-2F0B-1ECADA91801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Water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4F7CB0-1899-D724-1BC8-1C6B20CDFBC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Maintenance Items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BF0082F-C213-DBE8-0604-3EF57F42D19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5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7D318E-29E9-3F98-6A87-EB2C2841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737" y="365125"/>
            <a:ext cx="5486400" cy="1029862"/>
          </a:xfrm>
        </p:spPr>
        <p:txBody>
          <a:bodyPr>
            <a:normAutofit/>
          </a:bodyPr>
          <a:lstStyle/>
          <a:p>
            <a:r>
              <a:rPr lang="en-US" sz="4000"/>
              <a:t>Potential Rate Increase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F6EB4-8985-98E9-0A30-E163BDE75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5454" y="1287297"/>
            <a:ext cx="5486400" cy="507163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400"/>
              </a:spcAft>
            </a:pPr>
            <a:r>
              <a:rPr lang="en-US"/>
              <a:t>Final Pick-Sloan Power Repayment Study in early CY 24</a:t>
            </a:r>
          </a:p>
          <a:p>
            <a:pPr lvl="1">
              <a:spcAft>
                <a:spcPts val="400"/>
              </a:spcAft>
            </a:pPr>
            <a:r>
              <a:rPr lang="en-US"/>
              <a:t>Generation forecasts</a:t>
            </a:r>
          </a:p>
          <a:p>
            <a:pPr lvl="2">
              <a:spcAft>
                <a:spcPts val="400"/>
              </a:spcAft>
            </a:pPr>
            <a:r>
              <a:rPr lang="en-US"/>
              <a:t>Initial snowpack info</a:t>
            </a:r>
          </a:p>
          <a:p>
            <a:pPr lvl="1">
              <a:spcAft>
                <a:spcPts val="400"/>
              </a:spcAft>
            </a:pPr>
            <a:r>
              <a:rPr lang="en-US"/>
              <a:t>FY23 Financial document</a:t>
            </a:r>
          </a:p>
          <a:p>
            <a:pPr lvl="1">
              <a:spcAft>
                <a:spcPts val="400"/>
              </a:spcAft>
            </a:pPr>
            <a:r>
              <a:rPr lang="en-US"/>
              <a:t>Current work plans</a:t>
            </a:r>
          </a:p>
          <a:p>
            <a:pPr lvl="2">
              <a:spcAft>
                <a:spcPts val="400"/>
              </a:spcAft>
            </a:pPr>
            <a:r>
              <a:rPr lang="en-US"/>
              <a:t>WAPA O&amp;M 31% of Power Repayment Study annual expenses</a:t>
            </a:r>
          </a:p>
          <a:p>
            <a:pPr lvl="3">
              <a:spcAft>
                <a:spcPts val="400"/>
              </a:spcAft>
            </a:pPr>
            <a:r>
              <a:rPr lang="en-US"/>
              <a:t>Labor and support contracts 20% of PRS annual expenses</a:t>
            </a:r>
          </a:p>
          <a:p>
            <a:pPr lvl="1">
              <a:spcAft>
                <a:spcPts val="400"/>
              </a:spcAft>
            </a:pPr>
            <a:r>
              <a:rPr lang="en-US"/>
              <a:t>Aid to Irrigation</a:t>
            </a:r>
          </a:p>
          <a:p>
            <a:pPr lvl="2">
              <a:spcAft>
                <a:spcPts val="400"/>
              </a:spcAft>
            </a:pPr>
            <a:r>
              <a:rPr lang="en-US"/>
              <a:t>Studying different repayment strategies</a:t>
            </a:r>
          </a:p>
        </p:txBody>
      </p:sp>
      <p:pic>
        <p:nvPicPr>
          <p:cNvPr id="7" name="Picture Placeholder 6" descr="Close-up of a calculator keypad">
            <a:extLst>
              <a:ext uri="{FF2B5EF4-FFF2-40B4-BE49-F238E27FC236}">
                <a16:creationId xmlns:a16="http://schemas.microsoft.com/office/drawing/2014/main" id="{D10940F2-1802-774A-8986-ED343D6D60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3" r="24923"/>
          <a:stretch/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0D4BE-11B1-FB5F-2D19-2FCC28A765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F695E62-246E-462B-9E4A-5D3B36BC339D}" type="slidenum">
              <a:rPr lang="en-US" dirty="0" smtClean="0">
                <a:solidFill>
                  <a:schemeClr val="bg1"/>
                </a:solidFill>
              </a:rPr>
              <a:pPr/>
              <a:t>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91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9B469-BE53-194D-B6C5-7793664A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60" y="387871"/>
            <a:ext cx="412242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4000" b="1"/>
              <a:t>SPP Purchases and Sales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2AFDF2-6A41-8148-A6D1-275C720F1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499" y="1713100"/>
            <a:ext cx="4221147" cy="4351338"/>
          </a:xfrm>
        </p:spPr>
        <p:txBody>
          <a:bodyPr>
            <a:normAutofit fontScale="92500" lnSpcReduction="10000"/>
          </a:bodyPr>
          <a:lstStyle/>
          <a:p>
            <a:pPr marL="301625" indent="-301625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ea typeface="ＭＳ Ｐゴシック" pitchFamily="34" charset="-128"/>
              </a:rPr>
              <a:t>Final FY23 purchases exceed sales by $54.1 million</a:t>
            </a:r>
          </a:p>
          <a:p>
            <a:pPr marL="758825" lvl="1" indent="-301625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ea typeface="ＭＳ Ｐゴシック" pitchFamily="34" charset="-128"/>
              </a:rPr>
              <a:t>FY22 it was $61.4 million</a:t>
            </a:r>
          </a:p>
          <a:p>
            <a:pPr marL="301625" indent="-301625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ea typeface="ＭＳ Ｐゴシック" pitchFamily="34" charset="-128"/>
              </a:rPr>
              <a:t>As of the end of November sales exceed purchases by $4 million</a:t>
            </a:r>
          </a:p>
          <a:p>
            <a:pPr marL="758825" lvl="1" indent="-301625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ea typeface="ＭＳ Ｐゴシック" pitchFamily="34" charset="-128"/>
              </a:rPr>
              <a:t>At this time in FY23 purchases exceeded sales by $4 million</a:t>
            </a:r>
          </a:p>
          <a:p>
            <a:endParaRPr lang="en-US"/>
          </a:p>
        </p:txBody>
      </p:sp>
      <p:pic>
        <p:nvPicPr>
          <p:cNvPr id="9" name="Content Placeholder 8" descr="A picture containing indoor mechanics for the hoover dam&#10;&#10;">
            <a:extLst>
              <a:ext uri="{FF2B5EF4-FFF2-40B4-BE49-F238E27FC236}">
                <a16:creationId xmlns:a16="http://schemas.microsoft.com/office/drawing/2014/main" id="{A37EFA28-264F-E631-E505-AC8AC9DC54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2"/>
          <a:stretch/>
        </p:blipFill>
        <p:spPr>
          <a:xfrm>
            <a:off x="5059347" y="-5656"/>
            <a:ext cx="7132653" cy="686365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2E4498-9AE0-9940-AF3D-B3F44AE8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dirty="0" smtClean="0">
                <a:solidFill>
                  <a:schemeClr val="bg1"/>
                </a:solidFill>
              </a:rPr>
              <a:pPr/>
              <a:t>4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3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8DEE29-1BDC-3BAE-254D-99B06F94DF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8319" y="501719"/>
            <a:ext cx="10515600" cy="6507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Mainstem System Generation</a:t>
            </a:r>
          </a:p>
        </p:txBody>
      </p:sp>
      <p:pic>
        <p:nvPicPr>
          <p:cNvPr id="3" name="Picture 2" descr="Graph showing historic Mainstem Missouri River Generation.  2023 generation forecasted to be 7.9 Giga Watt Hours with normal generation being 9.4 Giga Watt Hours.">
            <a:extLst>
              <a:ext uri="{FF2B5EF4-FFF2-40B4-BE49-F238E27FC236}">
                <a16:creationId xmlns:a16="http://schemas.microsoft.com/office/drawing/2014/main" id="{6418280C-5974-8AED-35BB-1D197564F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21" b="-61"/>
          <a:stretch/>
        </p:blipFill>
        <p:spPr>
          <a:xfrm>
            <a:off x="1162870" y="1129981"/>
            <a:ext cx="9971049" cy="54796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07E98-C5A0-85ED-5ACE-AB829D013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91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8D2B0-A1EC-27A1-AA09-C3B01EB7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93" y="441120"/>
            <a:ext cx="4813761" cy="631722"/>
          </a:xfrm>
        </p:spPr>
        <p:txBody>
          <a:bodyPr>
            <a:noAutofit/>
          </a:bodyPr>
          <a:lstStyle/>
          <a:p>
            <a:r>
              <a:rPr lang="en-US" sz="4000"/>
              <a:t>Other Water Issues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F4AF2A-768E-DC3F-FA4C-A6ED8E94BCD5}"/>
              </a:ext>
            </a:extLst>
          </p:cNvPr>
          <p:cNvSpPr txBox="1"/>
          <p:nvPr/>
        </p:nvSpPr>
        <p:spPr>
          <a:xfrm>
            <a:off x="537327" y="4718564"/>
            <a:ext cx="4541866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In spring of 2022 we had a steel lattice structure on BS-JT #2 fail due to ice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Completed reroute this year</a:t>
            </a:r>
          </a:p>
        </p:txBody>
      </p:sp>
      <p:pic>
        <p:nvPicPr>
          <p:cNvPr id="6" name="Picture 5" descr="A picture showing cumpled steel latice transmission tower in a body of water">
            <a:extLst>
              <a:ext uri="{FF2B5EF4-FFF2-40B4-BE49-F238E27FC236}">
                <a16:creationId xmlns:a16="http://schemas.microsoft.com/office/drawing/2014/main" id="{FC3EF947-D8E4-F296-CCFE-6050BAD94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9" y="1212244"/>
            <a:ext cx="5073283" cy="3294888"/>
          </a:xfrm>
          <a:prstGeom prst="rect">
            <a:avLst/>
          </a:prstGeom>
        </p:spPr>
      </p:pic>
      <p:pic>
        <p:nvPicPr>
          <p:cNvPr id="8" name="Picture 7" descr="A picture showing the newly rerouted line&#10;">
            <a:extLst>
              <a:ext uri="{FF2B5EF4-FFF2-40B4-BE49-F238E27FC236}">
                <a16:creationId xmlns:a16="http://schemas.microsoft.com/office/drawing/2014/main" id="{CFA609D3-F18E-03CB-CBD0-3DAAB5E6D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987" y="1212244"/>
            <a:ext cx="6272980" cy="470473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FD65D-7E1D-4547-2529-9B3A5B673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46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BAFC4-546B-01A6-1837-DF1EA41FA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60" y="327214"/>
            <a:ext cx="10515600" cy="1029862"/>
          </a:xfrm>
        </p:spPr>
        <p:txBody>
          <a:bodyPr>
            <a:normAutofit/>
          </a:bodyPr>
          <a:lstStyle/>
          <a:p>
            <a:r>
              <a:rPr lang="en-US" sz="4000"/>
              <a:t>Additional Water Issues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E7D5B-B5A6-0181-5753-C14AEB32F762}"/>
              </a:ext>
            </a:extLst>
          </p:cNvPr>
          <p:cNvSpPr txBox="1"/>
          <p:nvPr/>
        </p:nvSpPr>
        <p:spPr>
          <a:xfrm>
            <a:off x="584213" y="1529063"/>
            <a:ext cx="3456845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/>
              <a:t>Continued erosion issues on the Niobrara River in Nebraska</a:t>
            </a:r>
          </a:p>
        </p:txBody>
      </p:sp>
      <p:pic>
        <p:nvPicPr>
          <p:cNvPr id="5" name="Picture 4" descr="A picture showing a backhoe placing rip-rap on the shore of the Niobrara River">
            <a:extLst>
              <a:ext uri="{FF2B5EF4-FFF2-40B4-BE49-F238E27FC236}">
                <a16:creationId xmlns:a16="http://schemas.microsoft.com/office/drawing/2014/main" id="{C1E50066-1C3E-FFEE-1E06-5B70D22CC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96" y="1302325"/>
            <a:ext cx="6607277" cy="49554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B15F98-027D-9654-C1E9-B024F13CF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58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DE4318E-EA34-1E99-239C-B6B1A2A50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279" y="539513"/>
            <a:ext cx="4490013" cy="663641"/>
          </a:xfrm>
        </p:spPr>
        <p:txBody>
          <a:bodyPr>
            <a:normAutofit/>
          </a:bodyPr>
          <a:lstStyle/>
          <a:p>
            <a:r>
              <a:rPr lang="en-US" sz="4000"/>
              <a:t>More Water Issues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C9C574-8C99-60A0-CAFB-02DA7F3129DB}"/>
              </a:ext>
            </a:extLst>
          </p:cNvPr>
          <p:cNvSpPr txBox="1"/>
          <p:nvPr/>
        </p:nvSpPr>
        <p:spPr>
          <a:xfrm>
            <a:off x="7061363" y="1422343"/>
            <a:ext cx="4139954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/>
              <a:t>Marias River Encroachment Shelby 2 to Conrad 230-kV line.</a:t>
            </a:r>
            <a:br>
              <a:rPr lang="en-US" sz="3200"/>
            </a:br>
            <a:br>
              <a:rPr lang="en-US" sz="3200"/>
            </a:br>
            <a:r>
              <a:rPr lang="en-US" sz="3200"/>
              <a:t>Working Bureau of reclamation on reroute location.</a:t>
            </a:r>
            <a:br>
              <a:rPr lang="en-US" sz="3200"/>
            </a:br>
            <a:endParaRPr lang="en-US" sz="2800"/>
          </a:p>
        </p:txBody>
      </p:sp>
      <p:pic>
        <p:nvPicPr>
          <p:cNvPr id="5" name="Picture 4" descr="An arial picture showin the Marias River and the location of our line.">
            <a:extLst>
              <a:ext uri="{FF2B5EF4-FFF2-40B4-BE49-F238E27FC236}">
                <a16:creationId xmlns:a16="http://schemas.microsoft.com/office/drawing/2014/main" id="{354AE8A6-F6A7-5568-03CD-AF5370E845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2" y="651509"/>
            <a:ext cx="5782001" cy="5436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13A83-B25E-BA55-FB9C-CB70FC055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36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320D718-7110-37CC-BA8F-79419C2376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99752" y="653244"/>
            <a:ext cx="4083959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Different Kind of Water Issue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F981E-C253-6561-3E41-C9170EB8EACC}"/>
              </a:ext>
            </a:extLst>
          </p:cNvPr>
          <p:cNvSpPr txBox="1"/>
          <p:nvPr/>
        </p:nvSpPr>
        <p:spPr>
          <a:xfrm>
            <a:off x="6896375" y="2123768"/>
            <a:ext cx="443248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/>
              <a:t>Snow levels at our Custer Trail Substation in North Dakota</a:t>
            </a:r>
          </a:p>
        </p:txBody>
      </p:sp>
      <p:pic>
        <p:nvPicPr>
          <p:cNvPr id="3" name="Picture 2" descr="A Bobcat blowing snow several feet deep inside a substation.">
            <a:extLst>
              <a:ext uri="{FF2B5EF4-FFF2-40B4-BE49-F238E27FC236}">
                <a16:creationId xmlns:a16="http://schemas.microsoft.com/office/drawing/2014/main" id="{818E9A13-9B4B-8CB2-E8AB-2E6A5E4A0F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 r="-74" b="13576"/>
          <a:stretch/>
        </p:blipFill>
        <p:spPr>
          <a:xfrm>
            <a:off x="1073849" y="566482"/>
            <a:ext cx="5373454" cy="57443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7BC8FF-83C9-4E4B-A048-51FF521A9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22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PA PowerPoint Colors">
      <a:dk1>
        <a:srgbClr val="00457B"/>
      </a:dk1>
      <a:lt1>
        <a:srgbClr val="FFFFFF"/>
      </a:lt1>
      <a:dk2>
        <a:srgbClr val="00457B"/>
      </a:dk2>
      <a:lt2>
        <a:srgbClr val="FEFFFF"/>
      </a:lt2>
      <a:accent1>
        <a:srgbClr val="4F89BD"/>
      </a:accent1>
      <a:accent2>
        <a:srgbClr val="77A12D"/>
      </a:accent2>
      <a:accent3>
        <a:srgbClr val="CFD3D7"/>
      </a:accent3>
      <a:accent4>
        <a:srgbClr val="FED14E"/>
      </a:accent4>
      <a:accent5>
        <a:srgbClr val="B7AE97"/>
      </a:accent5>
      <a:accent6>
        <a:srgbClr val="70AD47"/>
      </a:accent6>
      <a:hlink>
        <a:srgbClr val="0563C1"/>
      </a:hlink>
      <a:folHlink>
        <a:srgbClr val="954F72"/>
      </a:folHlink>
    </a:clrScheme>
    <a:fontScheme name="Skeena">
      <a:majorFont>
        <a:latin typeface="Skeena"/>
        <a:ea typeface=""/>
        <a:cs typeface=""/>
      </a:majorFont>
      <a:minorFont>
        <a:latin typeface="Skee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6e44fe-2ad7-4011-9cdf-b2ef716f17ec" xsi:nil="true"/>
    <SharedWithUsers xmlns="4c6e44fe-2ad7-4011-9cdf-b2ef716f17ec">
      <UserInfo>
        <DisplayName>Gioso, Danielle</DisplayName>
        <AccountId>141</AccountId>
        <AccountType/>
      </UserInfo>
    </SharedWithUsers>
    <lcf76f155ced4ddcb4097134ff3c332f xmlns="2e9fe03e-6ff2-4d8b-ba9b-7c5206699be7">
      <Terms xmlns="http://schemas.microsoft.com/office/infopath/2007/PartnerControls"/>
    </lcf76f155ced4ddcb4097134ff3c332f>
    <_dlc_DocId xmlns="4c6e44fe-2ad7-4011-9cdf-b2ef716f17ec">A7V6ATCHRNAY-3169398-42981</_dlc_DocId>
    <_dlc_DocIdUrl xmlns="4c6e44fe-2ad7-4011-9cdf-b2ef716f17ec">
      <Url>https://wapa.sharepoint.com/sites/PublicAffairs2/_layouts/15/DocIdRedir.aspx?ID=A7V6ATCHRNAY-3169398-42981</Url>
      <Description>A7V6ATCHRNAY-3169398-42981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186F42208EA649B1C13A079D5C93AB" ma:contentTypeVersion="14" ma:contentTypeDescription="Create a new document." ma:contentTypeScope="" ma:versionID="ffce8ed137dfd7d16626d0a28cfc0f23">
  <xsd:schema xmlns:xsd="http://www.w3.org/2001/XMLSchema" xmlns:xs="http://www.w3.org/2001/XMLSchema" xmlns:p="http://schemas.microsoft.com/office/2006/metadata/properties" xmlns:ns2="4c6e44fe-2ad7-4011-9cdf-b2ef716f17ec" xmlns:ns3="2e9fe03e-6ff2-4d8b-ba9b-7c5206699be7" targetNamespace="http://schemas.microsoft.com/office/2006/metadata/properties" ma:root="true" ma:fieldsID="5c1e708b736ee3ad153d5eb7462d140e" ns2:_="" ns3:_="">
    <xsd:import namespace="4c6e44fe-2ad7-4011-9cdf-b2ef716f17ec"/>
    <xsd:import namespace="2e9fe03e-6ff2-4d8b-ba9b-7c5206699be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6e44fe-2ad7-4011-9cdf-b2ef716f17e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eb3a9785-5fb8-40fb-87b6-7b6099dbef4c}" ma:internalName="TaxCatchAll" ma:showField="CatchAllData" ma:web="4c6e44fe-2ad7-4011-9cdf-b2ef716f17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list="UserInfo" ma:SearchPeopleOnly="false" ma:internalName="SharedWithUsers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9fe03e-6ff2-4d8b-ba9b-7c5206699b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754ef04-fc12-425f-87d6-1177d4e89d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19CC127-BE17-46F8-ABC0-718297BB4E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EEC44C-2442-4A2E-BA25-2D591935330C}">
  <ds:schemaRefs>
    <ds:schemaRef ds:uri="2e9fe03e-6ff2-4d8b-ba9b-7c5206699be7"/>
    <ds:schemaRef ds:uri="4c6e44fe-2ad7-4011-9cdf-b2ef716f17ec"/>
    <ds:schemaRef ds:uri="645436cf-4230-42b5-aa7e-cf31edaa72c4"/>
    <ds:schemaRef ds:uri="7ca03411-2c26-4e1b-b0c1-a25e5e75f4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F9A2067-5FF7-4655-99D4-36D644B493B5}">
  <ds:schemaRefs>
    <ds:schemaRef ds:uri="2e9fe03e-6ff2-4d8b-ba9b-7c5206699be7"/>
    <ds:schemaRef ds:uri="4c6e44fe-2ad7-4011-9cdf-b2ef716f17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D6A87DB5-32DE-492F-8A9E-8A8B66A118A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321</Words>
  <Application>Microsoft Macintosh PowerPoint</Application>
  <PresentationFormat>Widescreen</PresentationFormat>
  <Paragraphs>61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Segoe UI</vt:lpstr>
      <vt:lpstr>Skeena</vt:lpstr>
      <vt:lpstr>Office Theme</vt:lpstr>
      <vt:lpstr>Upper Great Plains Regional Update</vt:lpstr>
      <vt:lpstr>Agenda</vt:lpstr>
      <vt:lpstr>Potential Rate Increase</vt:lpstr>
      <vt:lpstr>SPP Purchases and Sales</vt:lpstr>
      <vt:lpstr>Mainstem System Generation</vt:lpstr>
      <vt:lpstr>Other Water Issues</vt:lpstr>
      <vt:lpstr>Additional Water Issues</vt:lpstr>
      <vt:lpstr>More Water Issues</vt:lpstr>
      <vt:lpstr>Different Kind of Water Issue</vt:lpstr>
      <vt:lpstr>Normal Maintenance Activities ????????</vt:lpstr>
      <vt:lpstr>Crossover Phase Shifting Transformer</vt:lpstr>
      <vt:lpstr>Circle-Dawson County 115 kV line           Final Phase Completed</vt:lpstr>
      <vt:lpstr>Contact WAPA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WAPA BLANK PowerPoint Presentation</dc:title>
  <dc:creator>Soeth, Peter</dc:creator>
  <cp:lastModifiedBy>Jim Horan</cp:lastModifiedBy>
  <cp:revision>2</cp:revision>
  <dcterms:created xsi:type="dcterms:W3CDTF">2021-11-10T18:41:38Z</dcterms:created>
  <dcterms:modified xsi:type="dcterms:W3CDTF">2023-12-05T12:03:32Z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0x010100D0186F42208EA649B1C13A079D5C93AB</vt:lpwstr>
  </property>
  <property fmtid="{D5CDD505-2E9C-101B-9397-08002B2CF9AE}" pid="3" name="Departments">
    <vt:lpwstr>2;#Public Affairs|c25911b8-867c-4460-a91e-a42f264fc108</vt:lpwstr>
  </property>
  <property fmtid="{D5CDD505-2E9C-101B-9397-08002B2CF9AE}" pid="4" name="Record">
    <vt:lpwstr/>
  </property>
  <property fmtid="{D5CDD505-2E9C-101B-9397-08002B2CF9AE}" pid="5" name="MediaServiceImageTags">
    <vt:lpwstr/>
  </property>
  <property fmtid="{D5CDD505-2E9C-101B-9397-08002B2CF9AE}" pid="6" name="_dlc_DocIdItemGuid">
    <vt:lpwstr>8e378d43-4de1-4e74-aac0-2bb2f70fd33b</vt:lpwstr>
  </property>
</Properties>
</file>