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71" r:id="rId3"/>
  </p:sldMasterIdLst>
  <p:notesMasterIdLst>
    <p:notesMasterId r:id="rId32"/>
  </p:notesMasterIdLst>
  <p:sldIdLst>
    <p:sldId id="654" r:id="rId4"/>
    <p:sldId id="310" r:id="rId5"/>
    <p:sldId id="7010" r:id="rId6"/>
    <p:sldId id="7011" r:id="rId7"/>
    <p:sldId id="7013" r:id="rId8"/>
    <p:sldId id="7014" r:id="rId9"/>
    <p:sldId id="826" r:id="rId10"/>
    <p:sldId id="7015" r:id="rId11"/>
    <p:sldId id="7056" r:id="rId12"/>
    <p:sldId id="7060" r:id="rId13"/>
    <p:sldId id="7055" r:id="rId14"/>
    <p:sldId id="7023" r:id="rId15"/>
    <p:sldId id="7054" r:id="rId16"/>
    <p:sldId id="7067" r:id="rId17"/>
    <p:sldId id="7053" r:id="rId18"/>
    <p:sldId id="7065" r:id="rId19"/>
    <p:sldId id="7066" r:id="rId20"/>
    <p:sldId id="285" r:id="rId21"/>
    <p:sldId id="477" r:id="rId22"/>
    <p:sldId id="7061" r:id="rId23"/>
    <p:sldId id="287" r:id="rId24"/>
    <p:sldId id="7048" r:id="rId25"/>
    <p:sldId id="328" r:id="rId26"/>
    <p:sldId id="329" r:id="rId27"/>
    <p:sldId id="7069" r:id="rId28"/>
    <p:sldId id="7068" r:id="rId29"/>
    <p:sldId id="665" r:id="rId30"/>
    <p:sldId id="299" r:id="rId3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899" autoAdjust="0"/>
  </p:normalViewPr>
  <p:slideViewPr>
    <p:cSldViewPr>
      <p:cViewPr varScale="1">
        <p:scale>
          <a:sx n="85" d="100"/>
          <a:sy n="85" d="100"/>
        </p:scale>
        <p:origin x="1592" y="18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7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539" y="0"/>
            <a:ext cx="4028440" cy="352143"/>
          </a:xfrm>
          <a:prstGeom prst="rect">
            <a:avLst/>
          </a:prstGeom>
        </p:spPr>
        <p:txBody>
          <a:bodyPr vert="horz" lIns="91440" tIns="45720" rIns="91440" bIns="45720" rtlCol="0"/>
          <a:lstStyle>
            <a:lvl1pPr algn="r">
              <a:defRPr sz="1200"/>
            </a:lvl1pPr>
          </a:lstStyle>
          <a:p>
            <a:fld id="{7BF22D44-73F6-4E02-A1A2-30DFD8C90C86}" type="datetimeFigureOut">
              <a:rPr lang="en-US" smtClean="0"/>
              <a:t>12/12/23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539" y="6658258"/>
            <a:ext cx="4028440" cy="352142"/>
          </a:xfrm>
          <a:prstGeom prst="rect">
            <a:avLst/>
          </a:prstGeom>
        </p:spPr>
        <p:txBody>
          <a:bodyPr vert="horz" lIns="91440" tIns="45720" rIns="91440" bIns="45720" rtlCol="0" anchor="b"/>
          <a:lstStyle>
            <a:lvl1pPr algn="r">
              <a:defRPr sz="1200"/>
            </a:lvl1pPr>
          </a:lstStyle>
          <a:p>
            <a:fld id="{6689760F-93D0-468F-A207-25C3E075470F}" type="slidenum">
              <a:rPr lang="en-US" smtClean="0"/>
              <a:t>‹#›</a:t>
            </a:fld>
            <a:endParaRPr lang="en-US"/>
          </a:p>
        </p:txBody>
      </p:sp>
    </p:spTree>
    <p:extLst>
      <p:ext uri="{BB962C8B-B14F-4D97-AF65-F5344CB8AC3E}">
        <p14:creationId xmlns:p14="http://schemas.microsoft.com/office/powerpoint/2010/main" val="87724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051F5-1409-40CF-B722-1B46C65A4CAB}" type="slidenum">
              <a:rPr lang="en-US" smtClean="0"/>
              <a:t>2</a:t>
            </a:fld>
            <a:endParaRPr lang="en-US"/>
          </a:p>
        </p:txBody>
      </p:sp>
    </p:spTree>
    <p:extLst>
      <p:ext uri="{BB962C8B-B14F-4D97-AF65-F5344CB8AC3E}">
        <p14:creationId xmlns:p14="http://schemas.microsoft.com/office/powerpoint/2010/main" val="3136888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have a strong population of hatchery fish which are reaching sexual maturity and a small, aging population of wild fish.  Until recently, most spawning occurred on the lower Yellowstone, too close to Lake Sak and therefore to natural recruitment of young fish to the population for decades. The change is occurring on the Yellowstone side as we now have fish spawning in the Powder and Tongue Rivers indicating the bypass at Intake is a big success.  The big question now is whether those spawning events, which we expect to continue, will result in successful recruitment of young fish to the population.  It is too early to tell but ongoing monitoring will pick up these young fish in coming years if they are there.</a:t>
            </a:r>
          </a:p>
        </p:txBody>
      </p:sp>
      <p:sp>
        <p:nvSpPr>
          <p:cNvPr id="4" name="Slide Number Placeholder 3"/>
          <p:cNvSpPr>
            <a:spLocks noGrp="1"/>
          </p:cNvSpPr>
          <p:nvPr>
            <p:ph type="sldNum" sz="quarter" idx="5"/>
          </p:nvPr>
        </p:nvSpPr>
        <p:spPr/>
        <p:txBody>
          <a:bodyPr/>
          <a:lstStyle/>
          <a:p>
            <a:fld id="{0754EF5A-DC37-45B5-9BAB-6214601918E7}" type="slidenum">
              <a:rPr lang="en-US" smtClean="0"/>
              <a:t>11</a:t>
            </a:fld>
            <a:endParaRPr lang="en-US"/>
          </a:p>
        </p:txBody>
      </p:sp>
    </p:spTree>
    <p:extLst>
      <p:ext uri="{BB962C8B-B14F-4D97-AF65-F5344CB8AC3E}">
        <p14:creationId xmlns:p14="http://schemas.microsoft.com/office/powerpoint/2010/main" val="549453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Bypass opened early April, 2022 and functioning since then.  Pallid sturgeon in both spawning migrations since have passed Intake and proceeded upstream on the Yellowstone, Powder, and Tongue.  </a:t>
            </a:r>
          </a:p>
        </p:txBody>
      </p:sp>
      <p:sp>
        <p:nvSpPr>
          <p:cNvPr id="4" name="Slide Number Placeholder 3"/>
          <p:cNvSpPr>
            <a:spLocks noGrp="1"/>
          </p:cNvSpPr>
          <p:nvPr>
            <p:ph type="sldNum" sz="quarter" idx="5"/>
          </p:nvPr>
        </p:nvSpPr>
        <p:spPr/>
        <p:txBody>
          <a:bodyPr/>
          <a:lstStyle/>
          <a:p>
            <a:fld id="{0754EF5A-DC37-45B5-9BAB-6214601918E7}" type="slidenum">
              <a:rPr lang="en-US" smtClean="0"/>
              <a:t>12</a:t>
            </a:fld>
            <a:endParaRPr lang="en-US"/>
          </a:p>
        </p:txBody>
      </p:sp>
    </p:spTree>
    <p:extLst>
      <p:ext uri="{BB962C8B-B14F-4D97-AF65-F5344CB8AC3E}">
        <p14:creationId xmlns:p14="http://schemas.microsoft.com/office/powerpoint/2010/main" val="2662580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Stocking has been very successful resulting in good numbers of hatchery fish which are now just beginning to reach sexual maturity.  As a result, we expect the number of spawning fish to be increasing in coming years.  Numbers of stocked fish have been curtailed with a focus now on genetic diversity.</a:t>
            </a:r>
          </a:p>
        </p:txBody>
      </p:sp>
      <p:sp>
        <p:nvSpPr>
          <p:cNvPr id="4" name="Slide Number Placeholder 3"/>
          <p:cNvSpPr>
            <a:spLocks noGrp="1"/>
          </p:cNvSpPr>
          <p:nvPr>
            <p:ph type="sldNum" sz="quarter" idx="5"/>
          </p:nvPr>
        </p:nvSpPr>
        <p:spPr/>
        <p:txBody>
          <a:bodyPr/>
          <a:lstStyle/>
          <a:p>
            <a:fld id="{0754EF5A-DC37-45B5-9BAB-6214601918E7}" type="slidenum">
              <a:rPr lang="en-US" smtClean="0"/>
              <a:t>13</a:t>
            </a:fld>
            <a:endParaRPr lang="en-US"/>
          </a:p>
        </p:txBody>
      </p:sp>
    </p:spTree>
    <p:extLst>
      <p:ext uri="{BB962C8B-B14F-4D97-AF65-F5344CB8AC3E}">
        <p14:creationId xmlns:p14="http://schemas.microsoft.com/office/powerpoint/2010/main" val="227722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4EF5A-DC37-45B5-9BAB-6214601918E7}" type="slidenum">
              <a:rPr lang="en-US" smtClean="0"/>
              <a:t>15</a:t>
            </a:fld>
            <a:endParaRPr lang="en-US"/>
          </a:p>
        </p:txBody>
      </p:sp>
    </p:spTree>
    <p:extLst>
      <p:ext uri="{BB962C8B-B14F-4D97-AF65-F5344CB8AC3E}">
        <p14:creationId xmlns:p14="http://schemas.microsoft.com/office/powerpoint/2010/main" val="2052681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4EF5A-DC37-45B5-9BAB-6214601918E7}" type="slidenum">
              <a:rPr lang="en-US" smtClean="0"/>
              <a:t>16</a:t>
            </a:fld>
            <a:endParaRPr lang="en-US"/>
          </a:p>
        </p:txBody>
      </p:sp>
    </p:spTree>
    <p:extLst>
      <p:ext uri="{BB962C8B-B14F-4D97-AF65-F5344CB8AC3E}">
        <p14:creationId xmlns:p14="http://schemas.microsoft.com/office/powerpoint/2010/main" val="1535324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USACE has an ESA responsibility at Ft Peck, BOR has an ESA responsibility at Intake (thus the bypass).  Assisting BOR with Intake does not alleviate USACE responsibilities at Peck.  If in the future, however, successful natural recruitment is occurring changing the status of the population, this could have an impact on actions required at Ft Peck.</a:t>
            </a:r>
          </a:p>
        </p:txBody>
      </p:sp>
      <p:sp>
        <p:nvSpPr>
          <p:cNvPr id="4" name="Slide Number Placeholder 3"/>
          <p:cNvSpPr>
            <a:spLocks noGrp="1"/>
          </p:cNvSpPr>
          <p:nvPr>
            <p:ph type="sldNum" sz="quarter" idx="5"/>
          </p:nvPr>
        </p:nvSpPr>
        <p:spPr/>
        <p:txBody>
          <a:bodyPr/>
          <a:lstStyle/>
          <a:p>
            <a:fld id="{0754EF5A-DC37-45B5-9BAB-6214601918E7}" type="slidenum">
              <a:rPr lang="en-US" smtClean="0"/>
              <a:t>17</a:t>
            </a:fld>
            <a:endParaRPr lang="en-US"/>
          </a:p>
        </p:txBody>
      </p:sp>
    </p:spTree>
    <p:extLst>
      <p:ext uri="{BB962C8B-B14F-4D97-AF65-F5344CB8AC3E}">
        <p14:creationId xmlns:p14="http://schemas.microsoft.com/office/powerpoint/2010/main" val="1438585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4EF5A-DC37-45B5-9BAB-6214601918E7}" type="slidenum">
              <a:rPr lang="en-US" smtClean="0"/>
              <a:t>18</a:t>
            </a:fld>
            <a:endParaRPr lang="en-US"/>
          </a:p>
        </p:txBody>
      </p:sp>
    </p:spTree>
    <p:extLst>
      <p:ext uri="{BB962C8B-B14F-4D97-AF65-F5344CB8AC3E}">
        <p14:creationId xmlns:p14="http://schemas.microsoft.com/office/powerpoint/2010/main" val="3013716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proposed initial test flow is shown in blue in the figure. The targeted hydrograph that guided the selected alternative is shown in green. Note that these flows are targets at Wolf Point, Montana, and that the releases from Fort Peck are generally lower than these values to account for inflows between Fort Peck Dam and Wolf Point. Actual flows at wolf point in 2018 are shown with the dashed Gray line while releases from Fort Peck that year are shown with the dotted Gray line. You'll note a significant difference between the two at the end of April due to high inflows from the Milk River.</a:t>
            </a:r>
          </a:p>
          <a:p>
            <a:endParaRPr lang="en-US" dirty="0"/>
          </a:p>
          <a:p>
            <a:r>
              <a:rPr lang="en-US" dirty="0"/>
              <a:t>The proposed initial test flow uses most of the same criteria as were employed for the selected alternative in the EIS. Key differences are that </a:t>
            </a:r>
          </a:p>
          <a:p>
            <a:pPr marL="228600" indent="-228600">
              <a:buFont typeface="+mj-lt"/>
              <a:buAutoNum type="arabicPeriod"/>
            </a:pPr>
            <a:r>
              <a:rPr lang="en-US" dirty="0"/>
              <a:t>the spawning peak is lowered from a maximum of 35,000 CFS for the selected alternative to 22,500 CFS for the test flow</a:t>
            </a:r>
          </a:p>
          <a:p>
            <a:pPr marL="228600" indent="-228600">
              <a:buFont typeface="+mj-lt"/>
              <a:buAutoNum type="arabicPeriod"/>
            </a:pPr>
            <a:r>
              <a:rPr lang="en-US" dirty="0"/>
              <a:t>The timing of the flows are as late as allowed while remaining within the range identified in the EIS. The later flows or used because of the temperature concerns describe previously.</a:t>
            </a:r>
          </a:p>
          <a:p>
            <a:pPr marL="228600" indent="-228600">
              <a:buFont typeface="+mj-lt"/>
              <a:buAutoNum type="arabicPeriod"/>
            </a:pPr>
            <a:r>
              <a:rPr lang="en-US" dirty="0"/>
              <a:t>Potential for impacts significantly reduced with this approach including impact to hydropower.  The flows which occurred naturally in 2023 (orange line) were nearly identical in terms of peak discharge (with peak flipped) to the proposed test flow. This should give </a:t>
            </a:r>
            <a:r>
              <a:rPr lang="en-US" dirty="0" err="1"/>
              <a:t>stakekolders</a:t>
            </a:r>
            <a:r>
              <a:rPr lang="en-US" dirty="0"/>
              <a:t> some confidence in what to expect because we just saw something similar.  This peak discharge equates to about a 1 in 3 to 4 year event (compared to the full selected alternative shown in green) which is roughly a 1 in 20 year event.  Essentially we are proposing a test with commonly seen peak discharge and attempting to adjust timing and shape to get a pallid response.  The Milk contribution will have a significant effect on the pallid response most likely. </a:t>
            </a:r>
          </a:p>
          <a:p>
            <a:endParaRPr lang="en-US" dirty="0"/>
          </a:p>
          <a:p>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4EF5A-DC37-45B5-9BAB-6214601918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766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this slide to explain that anything released at Peck over the powerhouse capacity of roughly 14.5K </a:t>
            </a:r>
            <a:r>
              <a:rPr lang="en-US" dirty="0" err="1"/>
              <a:t>cfs</a:t>
            </a:r>
            <a:r>
              <a:rPr lang="en-US" dirty="0"/>
              <a:t> would be released over the spillway providing somewhat warmer water which is a positive.  You can also point out that water from Peck is clear, water from the Milk is turbid and this along with temperature are which </a:t>
            </a:r>
            <a:r>
              <a:rPr lang="en-US" dirty="0" err="1"/>
              <a:t>pallids</a:t>
            </a:r>
            <a:r>
              <a:rPr lang="en-US" dirty="0"/>
              <a:t> are attracted to the Milk when it is flowing.  Easy to see difference it photo</a:t>
            </a:r>
          </a:p>
        </p:txBody>
      </p:sp>
      <p:sp>
        <p:nvSpPr>
          <p:cNvPr id="4" name="Slide Number Placeholder 3"/>
          <p:cNvSpPr>
            <a:spLocks noGrp="1"/>
          </p:cNvSpPr>
          <p:nvPr>
            <p:ph type="sldNum" sz="quarter" idx="5"/>
          </p:nvPr>
        </p:nvSpPr>
        <p:spPr/>
        <p:txBody>
          <a:bodyPr/>
          <a:lstStyle/>
          <a:p>
            <a:fld id="{0754EF5A-DC37-45B5-9BAB-6214601918E7}" type="slidenum">
              <a:rPr lang="en-US" smtClean="0"/>
              <a:t>20</a:t>
            </a:fld>
            <a:endParaRPr lang="en-US"/>
          </a:p>
        </p:txBody>
      </p:sp>
    </p:spTree>
    <p:extLst>
      <p:ext uri="{BB962C8B-B14F-4D97-AF65-F5344CB8AC3E}">
        <p14:creationId xmlns:p14="http://schemas.microsoft.com/office/powerpoint/2010/main" val="3358404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NOTE:  It is anticipated that overall adverse impacts to Missouri River hydropower would be small compared to the No Action Alternative.  During implementation, USACE would coordinate with the Western Area Power Administration and test flows could be halted if it is determined that significant hydropower impacts are occurring or anticipated to occur in a given test flow year.  Risk of hydropower impacts is further reduced with a reduced peak of 22,500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cfs</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54EF5A-DC37-45B5-9BAB-6214601918E7}" type="slidenum">
              <a:rPr lang="en-US" smtClean="0"/>
              <a:t>21</a:t>
            </a:fld>
            <a:endParaRPr lang="en-US"/>
          </a:p>
        </p:txBody>
      </p:sp>
    </p:spTree>
    <p:extLst>
      <p:ext uri="{BB962C8B-B14F-4D97-AF65-F5344CB8AC3E}">
        <p14:creationId xmlns:p14="http://schemas.microsoft.com/office/powerpoint/2010/main" val="96026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helpful to consider the MO River in thirds.  </a:t>
            </a:r>
          </a:p>
          <a:p>
            <a:r>
              <a:rPr lang="en-US" dirty="0"/>
              <a:t>1. The BSNP reach from Sioux City to St Louis, </a:t>
            </a:r>
          </a:p>
          <a:p>
            <a:r>
              <a:rPr lang="en-US" dirty="0"/>
              <a:t>2. the more natural riverine reaches downstream of Ft. Peck, Garrison, Ft. Randall, </a:t>
            </a:r>
          </a:p>
          <a:p>
            <a:r>
              <a:rPr lang="en-US" dirty="0"/>
              <a:t>3. and </a:t>
            </a:r>
            <a:r>
              <a:rPr lang="en-US" dirty="0" err="1"/>
              <a:t>Gavins</a:t>
            </a:r>
            <a:r>
              <a:rPr lang="en-US" dirty="0"/>
              <a:t> Point dams, and the six reservoirs.</a:t>
            </a:r>
          </a:p>
        </p:txBody>
      </p:sp>
    </p:spTree>
    <p:extLst>
      <p:ext uri="{BB962C8B-B14F-4D97-AF65-F5344CB8AC3E}">
        <p14:creationId xmlns:p14="http://schemas.microsoft.com/office/powerpoint/2010/main" val="240415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just shows the high level of effort we have put into tracking of these fish so that we can evaluate the effects of these actions. The circles represent passive telemetry stations which can detect </a:t>
            </a:r>
            <a:r>
              <a:rPr lang="en-US" dirty="0" err="1"/>
              <a:t>pallids</a:t>
            </a:r>
            <a:r>
              <a:rPr lang="en-US" dirty="0"/>
              <a:t> </a:t>
            </a:r>
            <a:r>
              <a:rPr lang="en-US"/>
              <a:t>as they pass.</a:t>
            </a:r>
            <a:endParaRPr lang="en-US" dirty="0"/>
          </a:p>
        </p:txBody>
      </p:sp>
      <p:sp>
        <p:nvSpPr>
          <p:cNvPr id="4" name="Slide Number Placeholder 3"/>
          <p:cNvSpPr>
            <a:spLocks noGrp="1"/>
          </p:cNvSpPr>
          <p:nvPr>
            <p:ph type="sldNum" sz="quarter" idx="5"/>
          </p:nvPr>
        </p:nvSpPr>
        <p:spPr/>
        <p:txBody>
          <a:bodyPr/>
          <a:lstStyle/>
          <a:p>
            <a:fld id="{0754EF5A-DC37-45B5-9BAB-6214601918E7}" type="slidenum">
              <a:rPr lang="en-US" smtClean="0"/>
              <a:t>22</a:t>
            </a:fld>
            <a:endParaRPr lang="en-US"/>
          </a:p>
        </p:txBody>
      </p:sp>
    </p:spTree>
    <p:extLst>
      <p:ext uri="{BB962C8B-B14F-4D97-AF65-F5344CB8AC3E}">
        <p14:creationId xmlns:p14="http://schemas.microsoft.com/office/powerpoint/2010/main" val="4273339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EF162-95D0-42FB-9D8D-7153835C2BD8}" type="slidenum">
              <a:rPr lang="en-US" smtClean="0"/>
              <a:pPr/>
              <a:t>23</a:t>
            </a:fld>
            <a:endParaRPr lang="en-US"/>
          </a:p>
        </p:txBody>
      </p:sp>
    </p:spTree>
    <p:extLst>
      <p:ext uri="{BB962C8B-B14F-4D97-AF65-F5344CB8AC3E}">
        <p14:creationId xmlns:p14="http://schemas.microsoft.com/office/powerpoint/2010/main" val="1541008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EF162-95D0-42FB-9D8D-7153835C2BD8}" type="slidenum">
              <a:rPr lang="en-US" smtClean="0"/>
              <a:pPr/>
              <a:t>24</a:t>
            </a:fld>
            <a:endParaRPr lang="en-US"/>
          </a:p>
        </p:txBody>
      </p:sp>
    </p:spTree>
    <p:extLst>
      <p:ext uri="{BB962C8B-B14F-4D97-AF65-F5344CB8AC3E}">
        <p14:creationId xmlns:p14="http://schemas.microsoft.com/office/powerpoint/2010/main" val="603113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Talking Points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After the historic 2011 Flood, and in response to one of the six recommendations from the Independent Review Team, the U.S. Army Corps of Engineers (Corps) and various basin agencies developed a framework (2013 Recommendation) for the establishment of an Upper Missouri River Basin Soil Moisture and Plains Snow and Soil Moisture Monitoring Network (UMRB Monitoring Network). The Corps is collaborating with federal, state, and tribal partners to implement the 2013 recommendation.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The Corps uses plains snowpack and soil moisture data in its runoff forecasting for reservoir operations. The Corps and other federal agencies have found limitations in this data. For example, the independent technical review panel, which assessed the Corps operation of the Missouri River mainstem reservoir system during the 2011 flood, found that modeled information on snow water equivalent is available, but observational data is sparse and not always representative of basin-wide conditions. WRRDA 2014 included a requirement that the Secretary of the Army, in coordination with other specified agencies, carry out snowpack and soil moisture monitoring in the Upper Missouri Basin. WIIN 2016 Section 1179(b) designated the Corps as the lead agency for this effort.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The plains area of the UMRB (above Sioux City, IA) in the U.S. totals 270,000 square miles and experts agreed that a soil moisture and plains snow monitoring station should be installed in every watershed (see Figure 1) at a density of 1 in every 500 square miles (540 monitoring stations total). </a:t>
            </a: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60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rPr>
              <a:t>A monitoring station includes all sensors – soil moisture and temperature, snow depth, wind speed and direction, solar radiation, relative humidity, precipitation, and air temperature.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689760F-93D0-468F-A207-25C3E075470F}" type="slidenum">
              <a:rPr lang="en-US" smtClean="0"/>
              <a:t>25</a:t>
            </a:fld>
            <a:endParaRPr lang="en-US"/>
          </a:p>
        </p:txBody>
      </p:sp>
    </p:spTree>
    <p:extLst>
      <p:ext uri="{BB962C8B-B14F-4D97-AF65-F5344CB8AC3E}">
        <p14:creationId xmlns:p14="http://schemas.microsoft.com/office/powerpoint/2010/main" val="456046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4EF5A-DC37-45B5-9BAB-6214601918E7}" type="slidenum">
              <a:rPr lang="en-US" smtClean="0"/>
              <a:t>26</a:t>
            </a:fld>
            <a:endParaRPr lang="en-US"/>
          </a:p>
        </p:txBody>
      </p:sp>
    </p:spTree>
    <p:extLst>
      <p:ext uri="{BB962C8B-B14F-4D97-AF65-F5344CB8AC3E}">
        <p14:creationId xmlns:p14="http://schemas.microsoft.com/office/powerpoint/2010/main" val="248485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6479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4350" y="744538"/>
            <a:ext cx="6616700" cy="3721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541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51525" cy="32924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199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FCBA2CA-C62A-4096-8CAB-11724BB8382E}" type="slidenum">
              <a:rPr lang="en-US">
                <a:solidFill>
                  <a:srgbClr val="000000"/>
                </a:solidFill>
              </a:rPr>
              <a:pPr/>
              <a:t>7</a:t>
            </a:fld>
            <a:endParaRPr lang="en-US">
              <a:solidFill>
                <a:srgbClr val="000000"/>
              </a:solidFill>
            </a:endParaRPr>
          </a:p>
        </p:txBody>
      </p:sp>
      <p:sp>
        <p:nvSpPr>
          <p:cNvPr id="31747" name="Rectangle 2"/>
          <p:cNvSpPr>
            <a:spLocks noGrp="1" noRot="1" noChangeAspect="1" noChangeArrowheads="1" noTextEdit="1"/>
          </p:cNvSpPr>
          <p:nvPr>
            <p:ph type="sldImg"/>
          </p:nvPr>
        </p:nvSpPr>
        <p:spPr>
          <a:xfrm>
            <a:off x="717550" y="1162050"/>
            <a:ext cx="5575300" cy="3136900"/>
          </a:xfrm>
          <a:ln/>
        </p:spPr>
      </p:sp>
      <p:sp>
        <p:nvSpPr>
          <p:cNvPr id="31748" name="Rectangle 3"/>
          <p:cNvSpPr>
            <a:spLocks noGrp="1" noChangeArrowheads="1"/>
          </p:cNvSpPr>
          <p:nvPr>
            <p:ph type="body" idx="1"/>
          </p:nvPr>
        </p:nvSpPr>
        <p:spPr>
          <a:xfrm>
            <a:off x="952031" y="4483254"/>
            <a:ext cx="5236163" cy="4247293"/>
          </a:xfrm>
          <a:noFill/>
          <a:ln/>
        </p:spPr>
        <p:txBody>
          <a:bodyPr/>
          <a:lstStyle/>
          <a:p>
            <a:pPr marL="57150" lvl="0" indent="0">
              <a:buFont typeface="Arial" panose="020B0604020202020204" pitchFamily="34" charset="0"/>
              <a:buNone/>
            </a:pPr>
            <a:r>
              <a:rPr lang="en-US" sz="1800" b="1" dirty="0"/>
              <a:t>In addition to the ESA requirements shown in the lower timeline on this slide (which I will talk about more in a minute), the Corps also has a requirement to mitigate for habitat lost due to BSNP construction (shown in the upper timeline on this slide).  The mitigation requirement relates back to a previous slide showing an estimated loss of 522,000 acres of fish and wildlife habitat when the river was channelized.  These tracks have distinct legal requirements, but they are related at times and the MRRP was created in 2005 to provide one program to provide consistent/efficient and complementary implementation of the two requirements.  </a:t>
            </a:r>
            <a:r>
              <a:rPr lang="en-US" sz="1800" b="1" baseline="0" dirty="0"/>
              <a:t>Another key event</a:t>
            </a:r>
            <a:r>
              <a:rPr lang="en-US" sz="1800" b="1" dirty="0"/>
              <a:t> on this timeline is the formation of the Missouri River Recovery Implementation Committee in 2008 to provide stakeholder input to implementation of the MRRP and recently </a:t>
            </a:r>
            <a:r>
              <a:rPr lang="en-US" sz="1800" b="1" dirty="0" err="1"/>
              <a:t>reconsultation</a:t>
            </a:r>
            <a:r>
              <a:rPr lang="en-US" sz="1800" b="1" dirty="0"/>
              <a:t> with USFWS and a new </a:t>
            </a:r>
            <a:r>
              <a:rPr lang="en-US" sz="1800" b="1" dirty="0" err="1"/>
              <a:t>BiOp</a:t>
            </a:r>
            <a:r>
              <a:rPr lang="en-US" sz="1800" b="1" dirty="0"/>
              <a:t> in 2018.</a:t>
            </a:r>
          </a:p>
          <a:p>
            <a:pPr marL="57150" lvl="0" indent="0">
              <a:buFont typeface="Arial" panose="020B0604020202020204" pitchFamily="34" charset="0"/>
              <a:buNone/>
            </a:pPr>
            <a:endParaRPr lang="en-US" sz="1800" dirty="0"/>
          </a:p>
          <a:p>
            <a:pPr marL="57150" lvl="0" indent="0">
              <a:buFont typeface="Arial" panose="020B0604020202020204" pitchFamily="34" charset="0"/>
              <a:buNone/>
            </a:pPr>
            <a:endParaRPr lang="en-US" sz="1800" dirty="0"/>
          </a:p>
          <a:p>
            <a:pPr eaLnBrk="1" hangingPunct="1"/>
            <a:endParaRPr lang="en-US" baseline="0" dirty="0"/>
          </a:p>
        </p:txBody>
      </p:sp>
    </p:spTree>
    <p:extLst>
      <p:ext uri="{BB962C8B-B14F-4D97-AF65-F5344CB8AC3E}">
        <p14:creationId xmlns:p14="http://schemas.microsoft.com/office/powerpoint/2010/main" val="2942347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Flood Control: Requires empty space in reservoirs, water captured during high runoff events and metered out through remainder of the year to serve authorized project purposes, evacuate all stored flood water by start of next year’s runoff season (1 March), provides significant flood damage reduction, but cannot eliminate all flooding (unregulated runoff), ability to reduce downstream stages depends on timing of peak and distance from control point</a:t>
            </a:r>
          </a:p>
          <a:p>
            <a:endParaRPr lang="en-US" sz="1100" dirty="0">
              <a:latin typeface="Arial" panose="020B0604020202020204" pitchFamily="34" charset="0"/>
              <a:cs typeface="Arial" panose="020B0604020202020204" pitchFamily="34" charset="0"/>
            </a:endParaRPr>
          </a:p>
          <a:p>
            <a:pPr defTabSz="966471" fontAlgn="base">
              <a:spcBef>
                <a:spcPct val="0"/>
              </a:spcBef>
              <a:spcAft>
                <a:spcPct val="0"/>
              </a:spcAft>
            </a:pPr>
            <a:r>
              <a:rPr lang="en-US" sz="1100" dirty="0">
                <a:latin typeface="Arial" panose="020B0604020202020204" pitchFamily="34" charset="0"/>
                <a:cs typeface="Arial" panose="020B0604020202020204" pitchFamily="34" charset="0"/>
              </a:rPr>
              <a:t>Navigation: Navigation channel extends from Sioux City, IA to St. Louis, MO, flow support provided by releasing water from the reservoirs to meet target flows along the river, self scouring navigation channel constructed with dikes and revetments, not a series of “locks and dams”, flow support dependent on total volume of water in the reservoir system on two dates; March 15 – determine the “Service Level” for the first half of the navigation season, and July 1 – determine the “Service Level” for the second half of the navigation season and the “Season Length”</a:t>
            </a:r>
          </a:p>
          <a:p>
            <a:pPr marL="289941" indent="-289941" defTabSz="966471" fontAlgn="base">
              <a:spcBef>
                <a:spcPct val="0"/>
              </a:spcBef>
              <a:spcAft>
                <a:spcPct val="0"/>
              </a:spcAft>
              <a:buFont typeface="Wingdings" pitchFamily="2" charset="2"/>
              <a:buChar char="§"/>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Hydropower: Power marketed by Western Area Power Administration (WAPA), Corps determines: </a:t>
            </a:r>
          </a:p>
          <a:p>
            <a:pPr marL="483235" lvl="1"/>
            <a:r>
              <a:rPr lang="en-US" sz="1100" dirty="0">
                <a:latin typeface="Arial" panose="020B0604020202020204" pitchFamily="34" charset="0"/>
                <a:cs typeface="Arial" panose="020B0604020202020204" pitchFamily="34" charset="0"/>
              </a:rPr>
              <a:t>Daily generation total</a:t>
            </a:r>
          </a:p>
          <a:p>
            <a:pPr marL="483235" lvl="1"/>
            <a:r>
              <a:rPr lang="en-US" sz="1100" dirty="0">
                <a:latin typeface="Arial" panose="020B0604020202020204" pitchFamily="34" charset="0"/>
                <a:cs typeface="Arial" panose="020B0604020202020204" pitchFamily="34" charset="0"/>
              </a:rPr>
              <a:t>Maximum/minimum generation</a:t>
            </a:r>
          </a:p>
          <a:p>
            <a:pPr marL="483235" lvl="1"/>
            <a:r>
              <a:rPr lang="en-US" sz="1100" dirty="0">
                <a:latin typeface="Arial" panose="020B0604020202020204" pitchFamily="34" charset="0"/>
                <a:cs typeface="Arial" panose="020B0604020202020204" pitchFamily="34" charset="0"/>
              </a:rPr>
              <a:t>Plus/minus tolerance on generation</a:t>
            </a:r>
          </a:p>
          <a:p>
            <a:pPr marL="483235" lvl="1"/>
            <a:r>
              <a:rPr lang="en-US" sz="1100" dirty="0">
                <a:latin typeface="Arial" panose="020B0604020202020204" pitchFamily="34" charset="0"/>
                <a:cs typeface="Arial" panose="020B0604020202020204" pitchFamily="34" charset="0"/>
              </a:rPr>
              <a:t>Hourly generation schedule during nesting season</a:t>
            </a:r>
          </a:p>
          <a:p>
            <a:r>
              <a:rPr lang="en-US" sz="1100" dirty="0">
                <a:latin typeface="Arial" panose="020B0604020202020204" pitchFamily="34" charset="0"/>
                <a:cs typeface="Arial" panose="020B0604020202020204" pitchFamily="34" charset="0"/>
              </a:rPr>
              <a:t>Restrictions</a:t>
            </a:r>
          </a:p>
          <a:p>
            <a:pPr marL="483235" lvl="1"/>
            <a:r>
              <a:rPr lang="en-US" sz="1100" dirty="0">
                <a:latin typeface="Arial" panose="020B0604020202020204" pitchFamily="34" charset="0"/>
                <a:cs typeface="Arial" panose="020B0604020202020204" pitchFamily="34" charset="0"/>
              </a:rPr>
              <a:t>Winter (ice)</a:t>
            </a:r>
          </a:p>
          <a:p>
            <a:pPr marL="483235" lvl="1"/>
            <a:r>
              <a:rPr lang="en-US" sz="1100" dirty="0">
                <a:latin typeface="Arial" panose="020B0604020202020204" pitchFamily="34" charset="0"/>
                <a:cs typeface="Arial" panose="020B0604020202020204" pitchFamily="34" charset="0"/>
              </a:rPr>
              <a:t>Tern and plover nesting season</a:t>
            </a:r>
          </a:p>
          <a:p>
            <a:pPr marL="483235" lvl="1"/>
            <a:r>
              <a:rPr lang="en-US" sz="1100" dirty="0">
                <a:latin typeface="Arial" panose="020B0604020202020204" pitchFamily="34" charset="0"/>
                <a:cs typeface="Arial" panose="020B0604020202020204" pitchFamily="34" charset="0"/>
              </a:rPr>
              <a:t>Special operations</a:t>
            </a:r>
          </a:p>
          <a:p>
            <a:pPr defTabSz="966471" fontAlgn="base">
              <a:spcBef>
                <a:spcPct val="0"/>
              </a:spcBef>
              <a:spcAft>
                <a:spcPct val="0"/>
              </a:spcAft>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Irrigation – Recreation – Water Supply – Water Quality Control: All require access to water, users located on the reservoirs, on the river reaches between the reservoirs, and on the river below the reservoir system</a:t>
            </a:r>
          </a:p>
          <a:p>
            <a:r>
              <a:rPr lang="en-US" sz="1100" dirty="0">
                <a:latin typeface="Arial" panose="020B0604020202020204" pitchFamily="34" charset="0"/>
                <a:cs typeface="Arial" panose="020B0604020202020204" pitchFamily="34" charset="0"/>
              </a:rPr>
              <a:t>Access affected by</a:t>
            </a:r>
          </a:p>
          <a:p>
            <a:pPr lvl="1">
              <a:spcBef>
                <a:spcPct val="20000"/>
              </a:spcBef>
              <a:buSzPct val="75000"/>
            </a:pPr>
            <a:r>
              <a:rPr lang="en-US" sz="1100" dirty="0">
                <a:latin typeface="Arial" panose="020B0604020202020204" pitchFamily="34" charset="0"/>
                <a:cs typeface="Arial" panose="020B0604020202020204" pitchFamily="34" charset="0"/>
              </a:rPr>
              <a:t>Lack of water (low pools or low downstream stages)</a:t>
            </a:r>
          </a:p>
          <a:p>
            <a:pPr lvl="1">
              <a:spcBef>
                <a:spcPct val="20000"/>
              </a:spcBef>
              <a:buSzPct val="75000"/>
            </a:pPr>
            <a:r>
              <a:rPr lang="en-US" sz="1100" dirty="0">
                <a:latin typeface="Arial" panose="020B0604020202020204" pitchFamily="34" charset="0"/>
                <a:cs typeface="Arial" panose="020B0604020202020204" pitchFamily="34" charset="0"/>
              </a:rPr>
              <a:t>Too much water (high pools or high downstream stages)</a:t>
            </a:r>
          </a:p>
          <a:p>
            <a:pPr lvl="1">
              <a:spcBef>
                <a:spcPct val="20000"/>
              </a:spcBef>
              <a:buSzPct val="75000"/>
            </a:pPr>
            <a:r>
              <a:rPr lang="en-US" sz="1100" dirty="0">
                <a:latin typeface="Arial" panose="020B0604020202020204" pitchFamily="34" charset="0"/>
                <a:cs typeface="Arial" panose="020B0604020202020204" pitchFamily="34" charset="0"/>
              </a:rPr>
              <a:t>Ice jams</a:t>
            </a:r>
          </a:p>
          <a:p>
            <a:pPr defTabSz="966471" fontAlgn="base">
              <a:spcBef>
                <a:spcPct val="0"/>
              </a:spcBef>
              <a:spcAft>
                <a:spcPct val="0"/>
              </a:spcAft>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Fish and Wildlife: Rising reservoir levels during forage fish spawn (rotate emphasis is runoff is insufficient to keep all 3 upper reservoirs rising)</a:t>
            </a:r>
          </a:p>
          <a:p>
            <a:r>
              <a:rPr lang="en-US" sz="1100" dirty="0">
                <a:latin typeface="Arial" panose="020B0604020202020204" pitchFamily="34" charset="0"/>
                <a:cs typeface="Arial" panose="020B0604020202020204" pitchFamily="34" charset="0"/>
              </a:rPr>
              <a:t>Minimum Releases</a:t>
            </a:r>
          </a:p>
          <a:p>
            <a:pPr marL="483235" lvl="1"/>
            <a:r>
              <a:rPr lang="en-US" sz="1100" dirty="0">
                <a:latin typeface="Arial" panose="020B0604020202020204" pitchFamily="34" charset="0"/>
                <a:cs typeface="Arial" panose="020B0604020202020204" pitchFamily="34" charset="0"/>
              </a:rPr>
              <a:t>Below Fort Peck for trout fishery</a:t>
            </a:r>
          </a:p>
          <a:p>
            <a:pPr marL="483235" lvl="1"/>
            <a:r>
              <a:rPr lang="en-US" sz="1100" dirty="0">
                <a:latin typeface="Arial" panose="020B0604020202020204" pitchFamily="34" charset="0"/>
                <a:cs typeface="Arial" panose="020B0604020202020204" pitchFamily="34" charset="0"/>
              </a:rPr>
              <a:t>Minimize hours of zero releases from Fort Randall for invertebrates</a:t>
            </a:r>
          </a:p>
          <a:p>
            <a:r>
              <a:rPr lang="en-US" sz="1100" dirty="0">
                <a:latin typeface="Arial" panose="020B0604020202020204" pitchFamily="34" charset="0"/>
                <a:cs typeface="Arial" panose="020B0604020202020204" pitchFamily="34" charset="0"/>
              </a:rPr>
              <a:t>Cold Water Habitat at Garrison - Adjust operations to minimize loss of cold water from reservoir during droughts for fishery</a:t>
            </a:r>
          </a:p>
          <a:p>
            <a:endParaRPr lang="en-US" sz="1100" dirty="0">
              <a:latin typeface="Arial" panose="020B0604020202020204" pitchFamily="34" charset="0"/>
              <a:cs typeface="Arial" panose="020B0604020202020204" pitchFamily="34" charset="0"/>
            </a:endParaRPr>
          </a:p>
          <a:p>
            <a:pPr defTabSz="966471" fontAlgn="base">
              <a:spcBef>
                <a:spcPct val="20000"/>
              </a:spcBef>
              <a:spcAft>
                <a:spcPct val="0"/>
              </a:spcAft>
              <a:defRPr/>
            </a:pPr>
            <a:r>
              <a:rPr lang="en-US" sz="1100" dirty="0">
                <a:latin typeface="Arial" panose="020B0604020202020204" pitchFamily="34" charset="0"/>
                <a:cs typeface="Arial" panose="020B0604020202020204" pitchFamily="34" charset="0"/>
              </a:rPr>
              <a:t>Threatened and Endangered Species: </a:t>
            </a:r>
          </a:p>
          <a:p>
            <a:pPr defTabSz="966471" fontAlgn="base">
              <a:spcBef>
                <a:spcPct val="20000"/>
              </a:spcBef>
              <a:spcAft>
                <a:spcPct val="0"/>
              </a:spcAft>
              <a:defRPr/>
            </a:pPr>
            <a:r>
              <a:rPr lang="en-US" sz="1100" kern="0" dirty="0">
                <a:latin typeface="Arial" panose="020B0604020202020204" pitchFamily="34" charset="0"/>
                <a:cs typeface="Arial" panose="020B0604020202020204" pitchFamily="34" charset="0"/>
              </a:rPr>
              <a:t>Habitat Construction / Channel Modification</a:t>
            </a:r>
          </a:p>
          <a:p>
            <a:pPr defTabSz="966471" fontAlgn="base">
              <a:spcBef>
                <a:spcPct val="20000"/>
              </a:spcBef>
              <a:spcAft>
                <a:spcPct val="0"/>
              </a:spcAft>
              <a:defRPr/>
            </a:pPr>
            <a:r>
              <a:rPr lang="en-US" sz="1100" kern="0" dirty="0">
                <a:latin typeface="Arial" panose="020B0604020202020204" pitchFamily="34" charset="0"/>
                <a:cs typeface="Arial" panose="020B0604020202020204" pitchFamily="34" charset="0"/>
              </a:rPr>
              <a:t>Propagation / Hatchery Support</a:t>
            </a:r>
          </a:p>
          <a:p>
            <a:pPr defTabSz="966471" fontAlgn="base">
              <a:spcBef>
                <a:spcPct val="20000"/>
              </a:spcBef>
              <a:spcAft>
                <a:spcPct val="0"/>
              </a:spcAft>
              <a:defRPr/>
            </a:pPr>
            <a:r>
              <a:rPr lang="en-US" sz="1100" kern="0" dirty="0">
                <a:latin typeface="Arial" panose="020B0604020202020204" pitchFamily="34" charset="0"/>
                <a:cs typeface="Arial" panose="020B0604020202020204" pitchFamily="34" charset="0"/>
              </a:rPr>
              <a:t>Research, Monitoring, and Evaluation</a:t>
            </a:r>
          </a:p>
          <a:p>
            <a:pPr defTabSz="966471" fontAlgn="base">
              <a:spcBef>
                <a:spcPct val="20000"/>
              </a:spcBef>
              <a:spcAft>
                <a:spcPct val="0"/>
              </a:spcAft>
              <a:defRPr/>
            </a:pPr>
            <a:r>
              <a:rPr lang="en-US" sz="1100" kern="0" dirty="0">
                <a:latin typeface="Arial" panose="020B0604020202020204" pitchFamily="34" charset="0"/>
                <a:cs typeface="Arial" panose="020B0604020202020204" pitchFamily="34" charset="0"/>
              </a:rPr>
              <a:t>Adaptive Management</a:t>
            </a:r>
          </a:p>
          <a:p>
            <a:pPr lvl="0">
              <a:spcBef>
                <a:spcPct val="20000"/>
              </a:spcBef>
              <a:defRPr/>
            </a:pPr>
            <a:r>
              <a:rPr lang="en-US" sz="1100" kern="0" dirty="0">
                <a:latin typeface="Arial" panose="020B0604020202020204" pitchFamily="34" charset="0"/>
                <a:cs typeface="Arial" panose="020B0604020202020204" pitchFamily="34" charset="0"/>
              </a:rPr>
              <a:t>Public Involvement</a:t>
            </a:r>
          </a:p>
          <a:p>
            <a:pPr lvl="0">
              <a:spcBef>
                <a:spcPct val="20000"/>
              </a:spcBef>
              <a:defRPr/>
            </a:pPr>
            <a:r>
              <a:rPr lang="en-US" sz="1100" kern="0" dirty="0">
                <a:latin typeface="Arial" panose="020B0604020202020204" pitchFamily="34" charset="0"/>
                <a:cs typeface="Arial" panose="020B0604020202020204" pitchFamily="34" charset="0"/>
              </a:rPr>
              <a:t>Flow Modifications – As hydrologic Conditions Allow - Release adjustments for nesting birds from May through August (Primarily Garrison and </a:t>
            </a:r>
            <a:r>
              <a:rPr lang="en-US" sz="1100" kern="0" dirty="0" err="1">
                <a:latin typeface="Arial" panose="020B0604020202020204" pitchFamily="34" charset="0"/>
                <a:cs typeface="Arial" panose="020B0604020202020204" pitchFamily="34" charset="0"/>
              </a:rPr>
              <a:t>Gavins</a:t>
            </a:r>
            <a:r>
              <a:rPr lang="en-US" sz="1100" kern="0" dirty="0">
                <a:latin typeface="Arial" panose="020B0604020202020204" pitchFamily="34" charset="0"/>
                <a:cs typeface="Arial" panose="020B0604020202020204" pitchFamily="34" charset="0"/>
              </a:rPr>
              <a:t> Point)</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58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enough water in Ft Peck to implement in 2022 or 2023 but storage level in Ft Peck now likely to be sufficient.</a:t>
            </a:r>
          </a:p>
        </p:txBody>
      </p:sp>
      <p:sp>
        <p:nvSpPr>
          <p:cNvPr id="4" name="Slide Number Placeholder 3"/>
          <p:cNvSpPr>
            <a:spLocks noGrp="1"/>
          </p:cNvSpPr>
          <p:nvPr>
            <p:ph type="sldNum" sz="quarter" idx="5"/>
          </p:nvPr>
        </p:nvSpPr>
        <p:spPr/>
        <p:txBody>
          <a:bodyPr/>
          <a:lstStyle/>
          <a:p>
            <a:fld id="{0754EF5A-DC37-45B5-9BAB-6214601918E7}" type="slidenum">
              <a:rPr lang="en-US" smtClean="0"/>
              <a:t>9</a:t>
            </a:fld>
            <a:endParaRPr lang="en-US"/>
          </a:p>
        </p:txBody>
      </p:sp>
    </p:spTree>
    <p:extLst>
      <p:ext uri="{BB962C8B-B14F-4D97-AF65-F5344CB8AC3E}">
        <p14:creationId xmlns:p14="http://schemas.microsoft.com/office/powerpoint/2010/main" val="126285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briefly mention the other actions to understand role of test flows but test flows is the focus of this presentation</a:t>
            </a:r>
          </a:p>
        </p:txBody>
      </p:sp>
      <p:sp>
        <p:nvSpPr>
          <p:cNvPr id="4" name="Slide Number Placeholder 3"/>
          <p:cNvSpPr>
            <a:spLocks noGrp="1"/>
          </p:cNvSpPr>
          <p:nvPr>
            <p:ph type="sldNum" sz="quarter" idx="5"/>
          </p:nvPr>
        </p:nvSpPr>
        <p:spPr/>
        <p:txBody>
          <a:bodyPr/>
          <a:lstStyle/>
          <a:p>
            <a:fld id="{0754EF5A-DC37-45B5-9BAB-6214601918E7}" type="slidenum">
              <a:rPr lang="en-US" smtClean="0"/>
              <a:t>10</a:t>
            </a:fld>
            <a:endParaRPr lang="en-US"/>
          </a:p>
        </p:txBody>
      </p:sp>
    </p:spTree>
    <p:extLst>
      <p:ext uri="{BB962C8B-B14F-4D97-AF65-F5344CB8AC3E}">
        <p14:creationId xmlns:p14="http://schemas.microsoft.com/office/powerpoint/2010/main" val="250430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12/12/23</a:t>
            </a:fld>
            <a:endParaRPr lang="en-US"/>
          </a:p>
        </p:txBody>
      </p:sp>
      <p:sp>
        <p:nvSpPr>
          <p:cNvPr id="6" name="Holder 6"/>
          <p:cNvSpPr>
            <a:spLocks noGrp="1"/>
          </p:cNvSpPr>
          <p:nvPr>
            <p:ph type="sldNum" sz="quarter" idx="7"/>
          </p:nvPr>
        </p:nvSpPr>
        <p:spPr/>
        <p:txBody>
          <a:bodyPr lIns="0" tIns="0" rIns="0" bIns="0"/>
          <a:lstStyle>
            <a:lvl1pPr>
              <a:defRPr sz="400" b="0" i="0">
                <a:solidFill>
                  <a:srgbClr val="3E3E3E"/>
                </a:solidFill>
                <a:latin typeface="Arial"/>
                <a:cs typeface="Arial"/>
              </a:defRPr>
            </a:lvl1pPr>
          </a:lstStyle>
          <a:p>
            <a:pPr marL="57150">
              <a:lnSpc>
                <a:spcPct val="100000"/>
              </a:lnSpc>
              <a:spcBef>
                <a:spcPts val="200"/>
              </a:spcBef>
            </a:pPr>
            <a:fld id="{81D60167-4931-47E6-BA6A-407CBD079E47}" type="slidenum">
              <a:rPr spc="-5" dirty="0"/>
              <a:t>‹#›</a:t>
            </a:fld>
            <a:endParaRPr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53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320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Rectangle 10"/>
          <p:cNvSpPr/>
          <p:nvPr userDrawn="1"/>
        </p:nvSpPr>
        <p:spPr>
          <a:xfrm>
            <a:off x="0" y="6675120"/>
            <a:ext cx="121920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9291436" y="6692348"/>
            <a:ext cx="2844800" cy="148673"/>
          </a:xfrm>
          <a:prstGeom prst="rect">
            <a:avLst/>
          </a:prstGeom>
        </p:spPr>
        <p:txBody>
          <a:bodyPr/>
          <a:lstStyle/>
          <a:p>
            <a:fld id="{DECA01BE-68CF-47E1-BAAC-80CCB4A1078E}" type="slidenum">
              <a:rPr lang="en-US" smtClean="0"/>
              <a:pPr/>
              <a:t>‹#›</a:t>
            </a:fld>
            <a:endParaRPr lang="en-US"/>
          </a:p>
        </p:txBody>
      </p:sp>
    </p:spTree>
    <p:extLst>
      <p:ext uri="{BB962C8B-B14F-4D97-AF65-F5344CB8AC3E}">
        <p14:creationId xmlns:p14="http://schemas.microsoft.com/office/powerpoint/2010/main" val="376381769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221F20">
                  <a:lumMod val="75000"/>
                  <a:lumOff val="25000"/>
                </a:srgbClr>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221F20">
                  <a:lumMod val="75000"/>
                  <a:lumOff val="25000"/>
                </a:srgbClr>
              </a:solidFill>
              <a:effectLst/>
              <a:uLnTx/>
              <a:uFillTx/>
              <a:latin typeface="Arial"/>
              <a:ea typeface="+mn-ea"/>
              <a:cs typeface="+mn-cs"/>
            </a:endParaRPr>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40509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7855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780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678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21193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9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012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3E3E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12/12/23</a:t>
            </a:fld>
            <a:endParaRPr lang="en-US"/>
          </a:p>
        </p:txBody>
      </p:sp>
      <p:sp>
        <p:nvSpPr>
          <p:cNvPr id="6" name="Holder 6"/>
          <p:cNvSpPr>
            <a:spLocks noGrp="1"/>
          </p:cNvSpPr>
          <p:nvPr>
            <p:ph type="sldNum" sz="quarter" idx="7"/>
          </p:nvPr>
        </p:nvSpPr>
        <p:spPr/>
        <p:txBody>
          <a:bodyPr lIns="0" tIns="0" rIns="0" bIns="0"/>
          <a:lstStyle>
            <a:lvl1pPr>
              <a:defRPr sz="400" b="0" i="0">
                <a:solidFill>
                  <a:srgbClr val="3E3E3E"/>
                </a:solidFill>
                <a:latin typeface="Arial"/>
                <a:cs typeface="Arial"/>
              </a:defRPr>
            </a:lvl1pPr>
          </a:lstStyle>
          <a:p>
            <a:pPr marL="57150">
              <a:lnSpc>
                <a:spcPct val="100000"/>
              </a:lnSpc>
              <a:spcBef>
                <a:spcPts val="200"/>
              </a:spcBef>
            </a:pPr>
            <a:fld id="{81D60167-4931-47E6-BA6A-407CBD079E47}" type="slidenum">
              <a:rPr spc="-5" dirty="0"/>
              <a:t>‹#›</a:t>
            </a:fld>
            <a:endParaRPr spc="-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3211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4900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585624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3258612"/>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420791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54381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3536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42894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0097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04321002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3E3E3E"/>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490968" y="1109462"/>
            <a:ext cx="3971290" cy="4453255"/>
          </a:xfrm>
          <a:prstGeom prst="rect">
            <a:avLst/>
          </a:prstGeom>
        </p:spPr>
        <p:txBody>
          <a:bodyPr wrap="square" lIns="0" tIns="0" rIns="0" bIns="0">
            <a:spAutoFit/>
          </a:bodyPr>
          <a:lstStyle>
            <a:lvl1pPr>
              <a:defRPr sz="2000" b="1" i="0" u="heavy">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12/12/23</a:t>
            </a:fld>
            <a:endParaRPr lang="en-US"/>
          </a:p>
        </p:txBody>
      </p:sp>
      <p:sp>
        <p:nvSpPr>
          <p:cNvPr id="7" name="Holder 7"/>
          <p:cNvSpPr>
            <a:spLocks noGrp="1"/>
          </p:cNvSpPr>
          <p:nvPr>
            <p:ph type="sldNum" sz="quarter" idx="7"/>
          </p:nvPr>
        </p:nvSpPr>
        <p:spPr/>
        <p:txBody>
          <a:bodyPr lIns="0" tIns="0" rIns="0" bIns="0"/>
          <a:lstStyle>
            <a:lvl1pPr>
              <a:defRPr sz="400" b="0" i="0">
                <a:solidFill>
                  <a:srgbClr val="3E3E3E"/>
                </a:solidFill>
                <a:latin typeface="Arial"/>
                <a:cs typeface="Arial"/>
              </a:defRPr>
            </a:lvl1pPr>
          </a:lstStyle>
          <a:p>
            <a:pPr marL="57150">
              <a:lnSpc>
                <a:spcPct val="100000"/>
              </a:lnSpc>
              <a:spcBef>
                <a:spcPts val="200"/>
              </a:spcBef>
            </a:pPr>
            <a:fld id="{81D60167-4931-47E6-BA6A-407CBD079E47}" type="slidenum">
              <a:rPr spc="-5" dirty="0"/>
              <a:t>‹#›</a:t>
            </a:fld>
            <a:endParaRPr spc="-5"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93144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232534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564153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47677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983649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621483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938663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248368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88942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61180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3E3E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12/12/23</a:t>
            </a:fld>
            <a:endParaRPr lang="en-US"/>
          </a:p>
        </p:txBody>
      </p:sp>
      <p:sp>
        <p:nvSpPr>
          <p:cNvPr id="5" name="Holder 5"/>
          <p:cNvSpPr>
            <a:spLocks noGrp="1"/>
          </p:cNvSpPr>
          <p:nvPr>
            <p:ph type="sldNum" sz="quarter" idx="7"/>
          </p:nvPr>
        </p:nvSpPr>
        <p:spPr/>
        <p:txBody>
          <a:bodyPr lIns="0" tIns="0" rIns="0" bIns="0"/>
          <a:lstStyle>
            <a:lvl1pPr>
              <a:defRPr sz="400" b="0" i="0">
                <a:solidFill>
                  <a:srgbClr val="3E3E3E"/>
                </a:solidFill>
                <a:latin typeface="Arial"/>
                <a:cs typeface="Arial"/>
              </a:defRPr>
            </a:lvl1pPr>
          </a:lstStyle>
          <a:p>
            <a:pPr marL="57150">
              <a:lnSpc>
                <a:spcPct val="100000"/>
              </a:lnSpc>
              <a:spcBef>
                <a:spcPts val="200"/>
              </a:spcBef>
            </a:pPr>
            <a:fld id="{81D60167-4931-47E6-BA6A-407CBD079E47}" type="slidenum">
              <a:rPr spc="-5" dirty="0"/>
              <a:t>‹#›</a:t>
            </a:fld>
            <a:endParaRPr spc="-5"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29593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7026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sz="quarter" idx="10"/>
          </p:nvPr>
        </p:nvSpPr>
        <p:spPr>
          <a:ln/>
        </p:spPr>
        <p:txBody>
          <a:bodyPr/>
          <a:lstStyle>
            <a:lvl1pPr>
              <a:defRPr/>
            </a:lvl1pPr>
          </a:lstStyle>
          <a:p>
            <a:pPr>
              <a:defRPr/>
            </a:pPr>
            <a:fld id="{03D80C0F-5D02-40A5-828D-611DD60061F9}" type="slidenum">
              <a:rPr lang="en-US"/>
              <a:pPr>
                <a:defRPr/>
              </a:pPr>
              <a:t>‹#›</a:t>
            </a:fld>
            <a:endParaRPr lang="en-US"/>
          </a:p>
        </p:txBody>
      </p:sp>
    </p:spTree>
    <p:extLst>
      <p:ext uri="{BB962C8B-B14F-4D97-AF65-F5344CB8AC3E}">
        <p14:creationId xmlns:p14="http://schemas.microsoft.com/office/powerpoint/2010/main" val="3156146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12/12/23</a:t>
            </a:fld>
            <a:endParaRPr lang="en-US"/>
          </a:p>
        </p:txBody>
      </p:sp>
      <p:sp>
        <p:nvSpPr>
          <p:cNvPr id="4" name="Holder 4"/>
          <p:cNvSpPr>
            <a:spLocks noGrp="1"/>
          </p:cNvSpPr>
          <p:nvPr>
            <p:ph type="sldNum" sz="quarter" idx="7"/>
          </p:nvPr>
        </p:nvSpPr>
        <p:spPr/>
        <p:txBody>
          <a:bodyPr lIns="0" tIns="0" rIns="0" bIns="0"/>
          <a:lstStyle>
            <a:lvl1pPr>
              <a:defRPr sz="400" b="0" i="0">
                <a:solidFill>
                  <a:srgbClr val="3E3E3E"/>
                </a:solidFill>
                <a:latin typeface="Arial"/>
                <a:cs typeface="Arial"/>
              </a:defRPr>
            </a:lvl1pPr>
          </a:lstStyle>
          <a:p>
            <a:pPr marL="57150">
              <a:lnSpc>
                <a:spcPct val="100000"/>
              </a:lnSpc>
              <a:spcBef>
                <a:spcPts val="200"/>
              </a:spcBef>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p>
            <a:endParaRPr lang="en-US"/>
          </a:p>
        </p:txBody>
      </p:sp>
      <p:sp>
        <p:nvSpPr>
          <p:cNvPr id="6" name="Date Placeholder 5"/>
          <p:cNvSpPr>
            <a:spLocks noGrp="1"/>
          </p:cNvSpPr>
          <p:nvPr>
            <p:ph type="dt" sz="half" idx="11"/>
          </p:nvPr>
        </p:nvSpPr>
        <p:spPr/>
        <p:txBody>
          <a:bodyPr/>
          <a:lstStyle/>
          <a:p>
            <a:fld id="{1D8BD707-D9CF-40AE-B4C6-C98DA3205C09}" type="datetimeFigureOut">
              <a:rPr lang="en-US" smtClean="0"/>
              <a:t>12/12/23</a:t>
            </a:fld>
            <a:endParaRPr lang="en-US"/>
          </a:p>
        </p:txBody>
      </p:sp>
      <p:sp>
        <p:nvSpPr>
          <p:cNvPr id="7" name="Slide Number Placeholder 6"/>
          <p:cNvSpPr>
            <a:spLocks noGrp="1"/>
          </p:cNvSpPr>
          <p:nvPr>
            <p:ph type="sldNum" sz="quarter" idx="12"/>
          </p:nvPr>
        </p:nvSpPr>
        <p:spPr/>
        <p:txBody>
          <a:bodyPr/>
          <a:lstStyle/>
          <a:p>
            <a:pPr marL="57150">
              <a:lnSpc>
                <a:spcPct val="100000"/>
              </a:lnSpc>
              <a:spcBef>
                <a:spcPts val="200"/>
              </a:spcBef>
            </a:pPr>
            <a:fld id="{81D60167-4931-47E6-BA6A-407CBD079E47}" type="slidenum">
              <a:rPr lang="en-US" spc="-5" smtClean="0"/>
              <a:t>‹#›</a:t>
            </a:fld>
            <a:endParaRPr lang="en-US" spc="-5" dirty="0"/>
          </a:p>
        </p:txBody>
      </p:sp>
    </p:spTree>
    <p:extLst>
      <p:ext uri="{BB962C8B-B14F-4D97-AF65-F5344CB8AC3E}">
        <p14:creationId xmlns:p14="http://schemas.microsoft.com/office/powerpoint/2010/main" val="98065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58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250526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7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8.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7.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6.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17"/>
          <p:cNvSpPr/>
          <p:nvPr/>
        </p:nvSpPr>
        <p:spPr>
          <a:xfrm>
            <a:off x="245363" y="166115"/>
            <a:ext cx="11717020" cy="6544309"/>
          </a:xfrm>
          <a:custGeom>
            <a:avLst/>
            <a:gdLst/>
            <a:ahLst/>
            <a:cxnLst/>
            <a:rect l="l" t="t" r="r" b="b"/>
            <a:pathLst>
              <a:path w="11717020" h="6544309">
                <a:moveTo>
                  <a:pt x="11568747" y="0"/>
                </a:moveTo>
                <a:lnTo>
                  <a:pt x="147764" y="0"/>
                </a:lnTo>
                <a:lnTo>
                  <a:pt x="101058" y="7532"/>
                </a:lnTo>
                <a:lnTo>
                  <a:pt x="60495" y="28509"/>
                </a:lnTo>
                <a:lnTo>
                  <a:pt x="28509" y="60495"/>
                </a:lnTo>
                <a:lnTo>
                  <a:pt x="7532" y="101058"/>
                </a:lnTo>
                <a:lnTo>
                  <a:pt x="0" y="147764"/>
                </a:lnTo>
                <a:lnTo>
                  <a:pt x="0" y="6396291"/>
                </a:lnTo>
                <a:lnTo>
                  <a:pt x="7532" y="6442997"/>
                </a:lnTo>
                <a:lnTo>
                  <a:pt x="28509" y="6483560"/>
                </a:lnTo>
                <a:lnTo>
                  <a:pt x="60495" y="6515546"/>
                </a:lnTo>
                <a:lnTo>
                  <a:pt x="101058" y="6536523"/>
                </a:lnTo>
                <a:lnTo>
                  <a:pt x="147764" y="6544056"/>
                </a:lnTo>
                <a:lnTo>
                  <a:pt x="11568747" y="6544056"/>
                </a:lnTo>
                <a:lnTo>
                  <a:pt x="11615453" y="6536523"/>
                </a:lnTo>
                <a:lnTo>
                  <a:pt x="11656016" y="6515546"/>
                </a:lnTo>
                <a:lnTo>
                  <a:pt x="11688002" y="6483560"/>
                </a:lnTo>
                <a:lnTo>
                  <a:pt x="11708979" y="6442997"/>
                </a:lnTo>
                <a:lnTo>
                  <a:pt x="11716512" y="6396291"/>
                </a:lnTo>
                <a:lnTo>
                  <a:pt x="11716512" y="147764"/>
                </a:lnTo>
                <a:lnTo>
                  <a:pt x="11708979" y="101058"/>
                </a:lnTo>
                <a:lnTo>
                  <a:pt x="11688002" y="60495"/>
                </a:lnTo>
                <a:lnTo>
                  <a:pt x="11656016" y="28509"/>
                </a:lnTo>
                <a:lnTo>
                  <a:pt x="11615453" y="7532"/>
                </a:lnTo>
                <a:lnTo>
                  <a:pt x="11568747" y="0"/>
                </a:lnTo>
                <a:close/>
              </a:path>
            </a:pathLst>
          </a:custGeom>
          <a:solidFill>
            <a:srgbClr val="FFFFFF"/>
          </a:solidFill>
        </p:spPr>
        <p:txBody>
          <a:bodyPr wrap="square" lIns="0" tIns="0" rIns="0" bIns="0" rtlCol="0"/>
          <a:lstStyle/>
          <a:p>
            <a:endParaRPr/>
          </a:p>
        </p:txBody>
      </p:sp>
      <p:sp>
        <p:nvSpPr>
          <p:cNvPr id="18" name="bk object 18"/>
          <p:cNvSpPr/>
          <p:nvPr/>
        </p:nvSpPr>
        <p:spPr>
          <a:xfrm>
            <a:off x="6079235" y="3418332"/>
            <a:ext cx="26034" cy="0"/>
          </a:xfrm>
          <a:custGeom>
            <a:avLst/>
            <a:gdLst/>
            <a:ahLst/>
            <a:cxnLst/>
            <a:rect l="l" t="t" r="r" b="b"/>
            <a:pathLst>
              <a:path w="26035">
                <a:moveTo>
                  <a:pt x="0" y="0"/>
                </a:moveTo>
                <a:lnTo>
                  <a:pt x="25907" y="0"/>
                </a:lnTo>
              </a:path>
            </a:pathLst>
          </a:custGeom>
          <a:ln w="3175">
            <a:solidFill>
              <a:srgbClr val="FEFEFE"/>
            </a:solidFill>
          </a:ln>
        </p:spPr>
        <p:txBody>
          <a:bodyPr wrap="square" lIns="0" tIns="0" rIns="0" bIns="0" rtlCol="0"/>
          <a:lstStyle/>
          <a:p>
            <a:endParaRPr/>
          </a:p>
        </p:txBody>
      </p:sp>
      <p:sp>
        <p:nvSpPr>
          <p:cNvPr id="19" name="bk object 19"/>
          <p:cNvSpPr/>
          <p:nvPr/>
        </p:nvSpPr>
        <p:spPr>
          <a:xfrm>
            <a:off x="6079235" y="3418332"/>
            <a:ext cx="26034" cy="0"/>
          </a:xfrm>
          <a:custGeom>
            <a:avLst/>
            <a:gdLst/>
            <a:ahLst/>
            <a:cxnLst/>
            <a:rect l="l" t="t" r="r" b="b"/>
            <a:pathLst>
              <a:path w="26035">
                <a:moveTo>
                  <a:pt x="0" y="0"/>
                </a:moveTo>
                <a:lnTo>
                  <a:pt x="25907" y="0"/>
                </a:lnTo>
              </a:path>
            </a:pathLst>
          </a:custGeom>
          <a:ln w="3175">
            <a:solidFill>
              <a:srgbClr val="FEFEFE"/>
            </a:solidFill>
          </a:ln>
        </p:spPr>
        <p:txBody>
          <a:bodyPr wrap="square" lIns="0" tIns="0" rIns="0" bIns="0" rtlCol="0"/>
          <a:lstStyle/>
          <a:p>
            <a:endParaRPr/>
          </a:p>
        </p:txBody>
      </p:sp>
      <p:sp>
        <p:nvSpPr>
          <p:cNvPr id="20" name="bk object 20"/>
          <p:cNvSpPr/>
          <p:nvPr/>
        </p:nvSpPr>
        <p:spPr>
          <a:xfrm>
            <a:off x="10811256" y="5655564"/>
            <a:ext cx="827530" cy="1054607"/>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bk object 21"/>
          <p:cNvSpPr/>
          <p:nvPr/>
        </p:nvSpPr>
        <p:spPr>
          <a:xfrm>
            <a:off x="9276588" y="5618988"/>
            <a:ext cx="1386839" cy="1117091"/>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4042728" y="284479"/>
            <a:ext cx="4106542" cy="391159"/>
          </a:xfrm>
          <a:prstGeom prst="rect">
            <a:avLst/>
          </a:prstGeom>
        </p:spPr>
        <p:txBody>
          <a:bodyPr wrap="square" lIns="0" tIns="0" rIns="0" bIns="0">
            <a:spAutoFit/>
          </a:bodyPr>
          <a:lstStyle>
            <a:lvl1pPr>
              <a:defRPr sz="2400" b="1" i="0">
                <a:solidFill>
                  <a:srgbClr val="3E3E3E"/>
                </a:solidFill>
                <a:latin typeface="Arial"/>
                <a:cs typeface="Arial"/>
              </a:defRPr>
            </a:lvl1pPr>
          </a:lstStyle>
          <a:p>
            <a:endParaRPr/>
          </a:p>
        </p:txBody>
      </p:sp>
      <p:sp>
        <p:nvSpPr>
          <p:cNvPr id="3" name="Holder 3"/>
          <p:cNvSpPr>
            <a:spLocks noGrp="1"/>
          </p:cNvSpPr>
          <p:nvPr>
            <p:ph type="body" idx="1"/>
          </p:nvPr>
        </p:nvSpPr>
        <p:spPr>
          <a:xfrm>
            <a:off x="624060" y="1289973"/>
            <a:ext cx="10943879" cy="45307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12/12/23</a:t>
            </a:fld>
            <a:endParaRPr lang="en-US"/>
          </a:p>
        </p:txBody>
      </p:sp>
      <p:sp>
        <p:nvSpPr>
          <p:cNvPr id="6" name="Holder 6"/>
          <p:cNvSpPr>
            <a:spLocks noGrp="1"/>
          </p:cNvSpPr>
          <p:nvPr>
            <p:ph type="sldNum" sz="quarter" idx="7"/>
          </p:nvPr>
        </p:nvSpPr>
        <p:spPr>
          <a:xfrm>
            <a:off x="5876620" y="6488588"/>
            <a:ext cx="123825" cy="113029"/>
          </a:xfrm>
          <a:prstGeom prst="rect">
            <a:avLst/>
          </a:prstGeom>
        </p:spPr>
        <p:txBody>
          <a:bodyPr wrap="square" lIns="0" tIns="0" rIns="0" bIns="0">
            <a:spAutoFit/>
          </a:bodyPr>
          <a:lstStyle>
            <a:lvl1pPr>
              <a:defRPr sz="400" b="0" i="0">
                <a:solidFill>
                  <a:srgbClr val="3E3E3E"/>
                </a:solidFill>
                <a:latin typeface="Arial"/>
                <a:cs typeface="Arial"/>
              </a:defRPr>
            </a:lvl1pPr>
          </a:lstStyle>
          <a:p>
            <a:pPr marL="57150">
              <a:lnSpc>
                <a:spcPct val="100000"/>
              </a:lnSpc>
              <a:spcBef>
                <a:spcPts val="200"/>
              </a:spcBef>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9" r:id="rId8"/>
    <p:sldLayoutId id="2147483702" r:id="rId9"/>
    <p:sldLayoutId id="2147483703" r:id="rId10"/>
    <p:sldLayoutId id="2147483704" r:id="rId11"/>
    <p:sldLayoutId id="2147483705" r:id="rId1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1100" b="0" i="0" u="none" strike="noStrike" kern="1200" cap="none" spc="0" normalizeH="0" baseline="0" noProof="0" smtClean="0">
                <a:ln>
                  <a:noFill/>
                </a:ln>
                <a:solidFill>
                  <a:srgbClr val="221F20"/>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100" b="0" i="0" u="none" strike="noStrike" kern="1200" cap="none" spc="0" normalizeH="0" baseline="0" noProof="0" dirty="0">
              <a:ln>
                <a:noFill/>
              </a:ln>
              <a:solidFill>
                <a:srgbClr val="221F20"/>
              </a:solidFill>
              <a:effectLst/>
              <a:uLnTx/>
              <a:uFillTx/>
              <a:latin typeface="Arial"/>
              <a:ea typeface="+mn-ea"/>
              <a:cs typeface="+mn-cs"/>
            </a:endParaRPr>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221F20">
                  <a:lumMod val="75000"/>
                  <a:lumOff val="25000"/>
                </a:srgbClr>
              </a:solidFill>
              <a:effectLst/>
              <a:uLnTx/>
              <a:uFillTx/>
              <a:latin typeface="Arial"/>
              <a:ea typeface="+mn-ea"/>
              <a:cs typeface="+mn-cs"/>
            </a:endParaRPr>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221F20">
                  <a:lumMod val="75000"/>
                  <a:lumOff val="25000"/>
                </a:srgbClr>
              </a:solidFill>
              <a:effectLst/>
              <a:uLnTx/>
              <a:uFillTx/>
              <a:latin typeface="Arial"/>
              <a:ea typeface="+mn-ea"/>
              <a:cs typeface="+mn-cs"/>
            </a:endParaRPr>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65557"/>
              </a:solidFill>
              <a:effectLst/>
              <a:uLnTx/>
              <a:uFillTx/>
              <a:latin typeface="Arial"/>
              <a:ea typeface="+mn-ea"/>
              <a:cs typeface="+mn-cs"/>
            </a:endParaRPr>
          </a:p>
        </p:txBody>
      </p:sp>
    </p:spTree>
    <p:extLst>
      <p:ext uri="{BB962C8B-B14F-4D97-AF65-F5344CB8AC3E}">
        <p14:creationId xmlns:p14="http://schemas.microsoft.com/office/powerpoint/2010/main" val="67818082"/>
      </p:ext>
    </p:extLst>
  </p:cSld>
  <p:clrMap bg1="lt1" tx1="dk1" bg2="lt2" tx2="dk2" accent1="accent1" accent2="accent2" accent3="accent3" accent4="accent4" accent5="accent5" accent6="accent6" hlink="hlink" folHlink="folHlink"/>
  <p:sldLayoutIdLst>
    <p:sldLayoutId id="2147483670" r:id="rId1"/>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1"/>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33771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700" r:id="rId28"/>
    <p:sldLayoutId id="2147483701" r:id="rId29"/>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www.facebook.com/OmahaUSACE" TargetMode="External"/><Relationship Id="rId7" Type="http://schemas.openxmlformats.org/officeDocument/2006/relationships/hyperlink" Target="http://www.dvidshub.net/unit/OmahaUSACE" TargetMode="External"/><Relationship Id="rId2" Type="http://schemas.openxmlformats.org/officeDocument/2006/relationships/hyperlink" Target="http://www.nwo.usace.army.mil/" TargetMode="External"/><Relationship Id="rId1" Type="http://schemas.openxmlformats.org/officeDocument/2006/relationships/slideLayout" Target="../slideLayouts/slideLayout14.xml"/><Relationship Id="rId6" Type="http://schemas.openxmlformats.org/officeDocument/2006/relationships/hyperlink" Target="http://www.youtube.com/OmahaUSACE" TargetMode="External"/><Relationship Id="rId5" Type="http://schemas.openxmlformats.org/officeDocument/2006/relationships/hyperlink" Target="http://www.flickr.com/OmahaUSACE" TargetMode="External"/><Relationship Id="rId4" Type="http://schemas.openxmlformats.org/officeDocument/2006/relationships/hyperlink" Target="http://www.twitter.com/OmahaUSAC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em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a:xfrm>
            <a:off x="266700" y="260930"/>
            <a:ext cx="5808663" cy="1846659"/>
          </a:xfrm>
          <a:ln>
            <a:solidFill>
              <a:schemeClr val="accent6"/>
            </a:solidFill>
          </a:ln>
        </p:spPr>
        <p:txBody>
          <a:bodyPr/>
          <a:lstStyle/>
          <a:p>
            <a:br>
              <a:rPr lang="en-US" dirty="0">
                <a:solidFill>
                  <a:srgbClr val="FFC000"/>
                </a:solidFill>
              </a:rPr>
            </a:br>
            <a:r>
              <a:rPr lang="en-US" dirty="0">
                <a:solidFill>
                  <a:srgbClr val="FFC000"/>
                </a:solidFill>
              </a:rPr>
              <a:t>Mid-West Consumer Electric Meeting</a:t>
            </a:r>
            <a:br>
              <a:rPr lang="en-US" dirty="0">
                <a:solidFill>
                  <a:srgbClr val="FFC000"/>
                </a:solidFill>
              </a:rPr>
            </a:br>
            <a:r>
              <a:rPr lang="en-US" dirty="0">
                <a:solidFill>
                  <a:srgbClr val="FFC000"/>
                </a:solidFill>
              </a:rPr>
              <a:t>66</a:t>
            </a:r>
            <a:r>
              <a:rPr lang="en-US" baseline="30000" dirty="0">
                <a:solidFill>
                  <a:srgbClr val="FFC000"/>
                </a:solidFill>
              </a:rPr>
              <a:t>th</a:t>
            </a:r>
            <a:r>
              <a:rPr lang="en-US" dirty="0">
                <a:solidFill>
                  <a:srgbClr val="FFC000"/>
                </a:solidFill>
              </a:rPr>
              <a:t> Annual Meeting</a:t>
            </a:r>
            <a:br>
              <a:rPr lang="en-US" dirty="0">
                <a:solidFill>
                  <a:srgbClr val="FFC000"/>
                </a:solidFill>
              </a:rPr>
            </a:br>
            <a:r>
              <a:rPr lang="en-US" dirty="0">
                <a:solidFill>
                  <a:srgbClr val="FFC000"/>
                </a:solidFill>
              </a:rPr>
              <a:t>December 13, 2023</a:t>
            </a:r>
            <a:br>
              <a:rPr lang="en-US" sz="2400" dirty="0">
                <a:solidFill>
                  <a:srgbClr val="FFFF00"/>
                </a:solidFill>
              </a:rPr>
            </a:br>
            <a:endParaRPr lang="en-US" dirty="0">
              <a:solidFill>
                <a:srgbClr val="FFFF00"/>
              </a:solidFill>
            </a:endParaRPr>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a:xfrm>
            <a:off x="274595" y="2133822"/>
            <a:ext cx="5618163" cy="3521607"/>
          </a:xfrm>
          <a:ln>
            <a:solidFill>
              <a:srgbClr val="FFC000"/>
            </a:solidFill>
          </a:ln>
        </p:spPr>
        <p:txBody>
          <a:bodyPr/>
          <a:lstStyle/>
          <a:p>
            <a:r>
              <a:rPr lang="en-US" sz="2800" dirty="0">
                <a:solidFill>
                  <a:schemeClr val="bg1"/>
                </a:solidFill>
              </a:rPr>
              <a:t>Customer Funded Hydropower Program and Missouri River Initiatives</a:t>
            </a:r>
          </a:p>
          <a:p>
            <a:endParaRPr lang="en-US" sz="2800" i="1" dirty="0"/>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Kayla Eckert Uptmor, PMP</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lang="en-US" sz="2000" kern="1200" dirty="0">
                <a:solidFill>
                  <a:srgbClr val="FFFFFF"/>
                </a:solidFill>
                <a:latin typeface="Arial" pitchFamily="34" charset="0"/>
                <a:ea typeface="ＭＳ Ｐゴシック" charset="0"/>
                <a:cs typeface="Arial" pitchFamily="34" charset="0"/>
              </a:rPr>
              <a:t>Chief, Civil Works</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Omaha District Congressional Liaison</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Omaha District</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lang="en-US" sz="2000" dirty="0">
              <a:solidFill>
                <a:srgbClr val="FFFFFF"/>
              </a:solidFill>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000" b="0"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a:p>
            <a:endParaRPr lang="en-US" sz="2800" i="1" dirty="0"/>
          </a:p>
        </p:txBody>
      </p:sp>
      <p:pic>
        <p:nvPicPr>
          <p:cNvPr id="26" name="Picture 25">
            <a:extLst>
              <a:ext uri="{FF2B5EF4-FFF2-40B4-BE49-F238E27FC236}">
                <a16:creationId xmlns:a16="http://schemas.microsoft.com/office/drawing/2014/main" id="{B1A78C79-D2EC-5475-89CB-6346D8CBF9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7773" y="1000139"/>
            <a:ext cx="1143000" cy="914401"/>
          </a:xfrm>
          <a:prstGeom prst="rect">
            <a:avLst/>
          </a:prstGeom>
        </p:spPr>
      </p:pic>
      <p:pic>
        <p:nvPicPr>
          <p:cNvPr id="10" name="Picture 9">
            <a:extLst>
              <a:ext uri="{FF2B5EF4-FFF2-40B4-BE49-F238E27FC236}">
                <a16:creationId xmlns:a16="http://schemas.microsoft.com/office/drawing/2014/main" id="{6EE2CE9E-B208-28F0-7E7B-CA919E00CF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0" y="3334307"/>
            <a:ext cx="4465606" cy="2935382"/>
          </a:xfrm>
          <a:prstGeom prst="rect">
            <a:avLst/>
          </a:prstGeom>
        </p:spPr>
      </p:pic>
      <p:pic>
        <p:nvPicPr>
          <p:cNvPr id="12" name="Picture 11">
            <a:extLst>
              <a:ext uri="{FF2B5EF4-FFF2-40B4-BE49-F238E27FC236}">
                <a16:creationId xmlns:a16="http://schemas.microsoft.com/office/drawing/2014/main" id="{92B39152-3EF4-A0EB-5EE3-386BF6DEB513}"/>
              </a:ext>
            </a:extLst>
          </p:cNvPr>
          <p:cNvPicPr>
            <a:picLocks noChangeAspect="1"/>
          </p:cNvPicPr>
          <p:nvPr/>
        </p:nvPicPr>
        <p:blipFill>
          <a:blip r:embed="rId4"/>
          <a:stretch>
            <a:fillRect/>
          </a:stretch>
        </p:blipFill>
        <p:spPr>
          <a:xfrm>
            <a:off x="6645819" y="256826"/>
            <a:ext cx="4528029" cy="3311722"/>
          </a:xfrm>
          <a:prstGeom prst="rect">
            <a:avLst/>
          </a:prstGeom>
        </p:spPr>
      </p:pic>
      <p:pic>
        <p:nvPicPr>
          <p:cNvPr id="16" name="Picture 15">
            <a:extLst>
              <a:ext uri="{FF2B5EF4-FFF2-40B4-BE49-F238E27FC236}">
                <a16:creationId xmlns:a16="http://schemas.microsoft.com/office/drawing/2014/main" id="{F8ADD9AC-B958-C008-9869-98C85053C7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5449" y="3308074"/>
            <a:ext cx="3099219" cy="2406926"/>
          </a:xfrm>
          <a:prstGeom prst="rect">
            <a:avLst/>
          </a:prstGeom>
        </p:spPr>
      </p:pic>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908E051-A35F-CCBF-C337-867CE555701E}"/>
              </a:ext>
            </a:extLst>
          </p:cNvPr>
          <p:cNvGrpSpPr/>
          <p:nvPr/>
        </p:nvGrpSpPr>
        <p:grpSpPr>
          <a:xfrm>
            <a:off x="5486400" y="99291"/>
            <a:ext cx="4756727" cy="6659418"/>
            <a:chOff x="3749963" y="105296"/>
            <a:chExt cx="4756727" cy="6659418"/>
          </a:xfrm>
        </p:grpSpPr>
        <p:pic>
          <p:nvPicPr>
            <p:cNvPr id="6" name="Picture 5">
              <a:extLst>
                <a:ext uri="{FF2B5EF4-FFF2-40B4-BE49-F238E27FC236}">
                  <a16:creationId xmlns:a16="http://schemas.microsoft.com/office/drawing/2014/main" id="{9777A57C-9443-539F-EF6A-CB79FA9C88F3}"/>
                </a:ext>
              </a:extLst>
            </p:cNvPr>
            <p:cNvPicPr>
              <a:picLocks noChangeAspect="1"/>
            </p:cNvPicPr>
            <p:nvPr/>
          </p:nvPicPr>
          <p:blipFill rotWithShape="1">
            <a:blip r:embed="rId3"/>
            <a:srcRect l="12687" t="8879" r="9975" b="7303"/>
            <a:stretch/>
          </p:blipFill>
          <p:spPr>
            <a:xfrm>
              <a:off x="3749963" y="105296"/>
              <a:ext cx="4756727" cy="6659418"/>
            </a:xfrm>
            <a:prstGeom prst="rect">
              <a:avLst/>
            </a:prstGeom>
          </p:spPr>
        </p:pic>
        <p:sp>
          <p:nvSpPr>
            <p:cNvPr id="4" name="Oval 3">
              <a:extLst>
                <a:ext uri="{FF2B5EF4-FFF2-40B4-BE49-F238E27FC236}">
                  <a16:creationId xmlns:a16="http://schemas.microsoft.com/office/drawing/2014/main" id="{54D53B18-3B1C-4FC7-246B-16F57AE8CCCC}"/>
                </a:ext>
              </a:extLst>
            </p:cNvPr>
            <p:cNvSpPr/>
            <p:nvPr/>
          </p:nvSpPr>
          <p:spPr>
            <a:xfrm rot="2336153">
              <a:off x="4829239" y="987117"/>
              <a:ext cx="513505" cy="657782"/>
            </a:xfrm>
            <a:prstGeom prst="ellipse">
              <a:avLst/>
            </a:prstGeom>
            <a:noFill/>
            <a:ln w="190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grpSp>
      <p:sp>
        <p:nvSpPr>
          <p:cNvPr id="9" name="TextBox 8">
            <a:extLst>
              <a:ext uri="{FF2B5EF4-FFF2-40B4-BE49-F238E27FC236}">
                <a16:creationId xmlns:a16="http://schemas.microsoft.com/office/drawing/2014/main" id="{B2F26B51-3362-4BA4-FEB0-C13A65ABACE5}"/>
              </a:ext>
            </a:extLst>
          </p:cNvPr>
          <p:cNvSpPr txBox="1"/>
          <p:nvPr/>
        </p:nvSpPr>
        <p:spPr>
          <a:xfrm>
            <a:off x="287403" y="1600713"/>
            <a:ext cx="4491034" cy="1477328"/>
          </a:xfrm>
          <a:prstGeom prst="rect">
            <a:avLst/>
          </a:prstGeom>
          <a:noFill/>
        </p:spPr>
        <p:txBody>
          <a:bodyPr wrap="square" rtlCol="0">
            <a:spAutoFit/>
          </a:bodyPr>
          <a:lstStyle/>
          <a:p>
            <a:r>
              <a:rPr lang="en-US" dirty="0"/>
              <a:t>This presentation will focus on</a:t>
            </a:r>
          </a:p>
          <a:p>
            <a:r>
              <a:rPr lang="en-US" dirty="0"/>
              <a:t>management actions, particularly Ft Peck test flows, to benefit pallid sturgeon </a:t>
            </a:r>
          </a:p>
          <a:p>
            <a:r>
              <a:rPr lang="en-US" dirty="0"/>
              <a:t>in this section of MO River/Yellowstone </a:t>
            </a:r>
          </a:p>
          <a:p>
            <a:r>
              <a:rPr lang="en-US" dirty="0"/>
              <a:t>River</a:t>
            </a:r>
          </a:p>
        </p:txBody>
      </p:sp>
      <p:cxnSp>
        <p:nvCxnSpPr>
          <p:cNvPr id="11" name="Straight Arrow Connector 10">
            <a:extLst>
              <a:ext uri="{FF2B5EF4-FFF2-40B4-BE49-F238E27FC236}">
                <a16:creationId xmlns:a16="http://schemas.microsoft.com/office/drawing/2014/main" id="{9099D89A-329E-1539-8B1C-A493E0CAB1DD}"/>
              </a:ext>
            </a:extLst>
          </p:cNvPr>
          <p:cNvCxnSpPr>
            <a:cxnSpLocks/>
            <a:stCxn id="9" idx="3"/>
          </p:cNvCxnSpPr>
          <p:nvPr/>
        </p:nvCxnSpPr>
        <p:spPr>
          <a:xfrm flipV="1">
            <a:off x="4778437" y="1505527"/>
            <a:ext cx="1742436" cy="83385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6E669BCF-4116-F121-688E-2EFBDAA67624}"/>
              </a:ext>
            </a:extLst>
          </p:cNvPr>
          <p:cNvSpPr txBox="1"/>
          <p:nvPr/>
        </p:nvSpPr>
        <p:spPr>
          <a:xfrm>
            <a:off x="5523345" y="113198"/>
            <a:ext cx="3121891" cy="707886"/>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r>
              <a:rPr lang="en-US" sz="1600" b="1" dirty="0">
                <a:solidFill>
                  <a:srgbClr val="002060"/>
                </a:solidFill>
              </a:rPr>
              <a:t>Current pallid sturgeon range</a:t>
            </a:r>
          </a:p>
          <a:p>
            <a:r>
              <a:rPr lang="en-US" sz="1200" b="1" dirty="0"/>
              <a:t>Pallid Sturgeon Recovery Plan, USFWS 2014</a:t>
            </a:r>
          </a:p>
        </p:txBody>
      </p:sp>
      <p:pic>
        <p:nvPicPr>
          <p:cNvPr id="14" name="Picture 13">
            <a:extLst>
              <a:ext uri="{FF2B5EF4-FFF2-40B4-BE49-F238E27FC236}">
                <a16:creationId xmlns:a16="http://schemas.microsoft.com/office/drawing/2014/main" id="{EB5602A6-2D9F-36DB-34CC-9E6C9E6C99E9}"/>
              </a:ext>
            </a:extLst>
          </p:cNvPr>
          <p:cNvPicPr>
            <a:picLocks noChangeAspect="1"/>
          </p:cNvPicPr>
          <p:nvPr/>
        </p:nvPicPr>
        <p:blipFill>
          <a:blip r:embed="rId4"/>
          <a:stretch>
            <a:fillRect/>
          </a:stretch>
        </p:blipFill>
        <p:spPr>
          <a:xfrm>
            <a:off x="804866" y="4040968"/>
            <a:ext cx="4491034" cy="1578402"/>
          </a:xfrm>
          <a:prstGeom prst="rect">
            <a:avLst/>
          </a:prstGeom>
        </p:spPr>
      </p:pic>
    </p:spTree>
    <p:extLst>
      <p:ext uri="{BB962C8B-B14F-4D97-AF65-F5344CB8AC3E}">
        <p14:creationId xmlns:p14="http://schemas.microsoft.com/office/powerpoint/2010/main" val="3936286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E908F-ED75-A862-C47A-A797136C3803}"/>
              </a:ext>
            </a:extLst>
          </p:cNvPr>
          <p:cNvPicPr>
            <a:picLocks noChangeAspect="1"/>
          </p:cNvPicPr>
          <p:nvPr/>
        </p:nvPicPr>
        <p:blipFill rotWithShape="1">
          <a:blip r:embed="rId3"/>
          <a:srcRect l="7441" t="13270" r="7085" b="8382"/>
          <a:stretch/>
        </p:blipFill>
        <p:spPr>
          <a:xfrm>
            <a:off x="1738312" y="1066800"/>
            <a:ext cx="8715376" cy="5705476"/>
          </a:xfrm>
          <a:prstGeom prst="rect">
            <a:avLst/>
          </a:prstGeom>
        </p:spPr>
      </p:pic>
      <p:sp>
        <p:nvSpPr>
          <p:cNvPr id="4" name="Title 7">
            <a:extLst>
              <a:ext uri="{FF2B5EF4-FFF2-40B4-BE49-F238E27FC236}">
                <a16:creationId xmlns:a16="http://schemas.microsoft.com/office/drawing/2014/main" id="{59DEA4BD-D3F4-F77C-DB1E-B44415460D4D}"/>
              </a:ext>
            </a:extLst>
          </p:cNvPr>
          <p:cNvSpPr>
            <a:spLocks noGrp="1"/>
          </p:cNvSpPr>
          <p:nvPr>
            <p:ph type="title"/>
          </p:nvPr>
        </p:nvSpPr>
        <p:spPr>
          <a:xfrm>
            <a:off x="908099" y="207779"/>
            <a:ext cx="10193431" cy="785419"/>
          </a:xfrm>
        </p:spPr>
        <p:txBody>
          <a:bodyPr/>
          <a:lstStyle/>
          <a:p>
            <a:pPr algn="ctr"/>
            <a:r>
              <a:rPr lang="en-US" sz="2800" dirty="0">
                <a:solidFill>
                  <a:srgbClr val="002060"/>
                </a:solidFill>
              </a:rPr>
              <a:t>What’s the status of pallid sturgeon in this reach of Missouri/Yellowstone Rivers?</a:t>
            </a:r>
          </a:p>
        </p:txBody>
      </p:sp>
      <p:sp>
        <p:nvSpPr>
          <p:cNvPr id="3" name="TextBox 2">
            <a:extLst>
              <a:ext uri="{FF2B5EF4-FFF2-40B4-BE49-F238E27FC236}">
                <a16:creationId xmlns:a16="http://schemas.microsoft.com/office/drawing/2014/main" id="{D92E540B-39AD-5DF1-993E-1F40F9D3E14A}"/>
              </a:ext>
            </a:extLst>
          </p:cNvPr>
          <p:cNvSpPr txBox="1"/>
          <p:nvPr/>
        </p:nvSpPr>
        <p:spPr>
          <a:xfrm>
            <a:off x="3795387" y="2229633"/>
            <a:ext cx="1736373" cy="369332"/>
          </a:xfrm>
          <a:prstGeom prst="rect">
            <a:avLst/>
          </a:prstGeom>
          <a:noFill/>
        </p:spPr>
        <p:txBody>
          <a:bodyPr wrap="none" rtlCol="0">
            <a:spAutoFit/>
          </a:bodyPr>
          <a:lstStyle/>
          <a:p>
            <a:r>
              <a:rPr lang="en-US" dirty="0">
                <a:solidFill>
                  <a:srgbClr val="FF0000"/>
                </a:solidFill>
              </a:rPr>
              <a:t>USACE project</a:t>
            </a:r>
          </a:p>
        </p:txBody>
      </p:sp>
      <p:sp>
        <p:nvSpPr>
          <p:cNvPr id="5" name="TextBox 4">
            <a:extLst>
              <a:ext uri="{FF2B5EF4-FFF2-40B4-BE49-F238E27FC236}">
                <a16:creationId xmlns:a16="http://schemas.microsoft.com/office/drawing/2014/main" id="{34881973-5417-42F3-948B-CDC8DA633E18}"/>
              </a:ext>
            </a:extLst>
          </p:cNvPr>
          <p:cNvSpPr txBox="1"/>
          <p:nvPr/>
        </p:nvSpPr>
        <p:spPr>
          <a:xfrm>
            <a:off x="6357630" y="3192331"/>
            <a:ext cx="4096058" cy="646331"/>
          </a:xfrm>
          <a:prstGeom prst="rect">
            <a:avLst/>
          </a:prstGeom>
          <a:noFill/>
        </p:spPr>
        <p:txBody>
          <a:bodyPr wrap="none" rtlCol="0">
            <a:spAutoFit/>
          </a:bodyPr>
          <a:lstStyle/>
          <a:p>
            <a:r>
              <a:rPr lang="en-US" dirty="0">
                <a:solidFill>
                  <a:srgbClr val="FF0000"/>
                </a:solidFill>
              </a:rPr>
              <a:t>USBOR project</a:t>
            </a:r>
          </a:p>
          <a:p>
            <a:r>
              <a:rPr lang="en-US" dirty="0">
                <a:solidFill>
                  <a:srgbClr val="FF0000"/>
                </a:solidFill>
              </a:rPr>
              <a:t>(USACE authorization in WRDA 2007)</a:t>
            </a:r>
          </a:p>
        </p:txBody>
      </p:sp>
    </p:spTree>
    <p:extLst>
      <p:ext uri="{BB962C8B-B14F-4D97-AF65-F5344CB8AC3E}">
        <p14:creationId xmlns:p14="http://schemas.microsoft.com/office/powerpoint/2010/main" val="7465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186277-D17D-AF39-4E74-68E205FEAB37}"/>
              </a:ext>
            </a:extLst>
          </p:cNvPr>
          <p:cNvPicPr>
            <a:picLocks noChangeAspect="1"/>
          </p:cNvPicPr>
          <p:nvPr/>
        </p:nvPicPr>
        <p:blipFill>
          <a:blip r:embed="rId3"/>
          <a:stretch>
            <a:fillRect/>
          </a:stretch>
        </p:blipFill>
        <p:spPr>
          <a:xfrm>
            <a:off x="2315677" y="1400331"/>
            <a:ext cx="7351486" cy="4466903"/>
          </a:xfrm>
          <a:prstGeom prst="rect">
            <a:avLst/>
          </a:prstGeom>
        </p:spPr>
      </p:pic>
      <p:sp>
        <p:nvSpPr>
          <p:cNvPr id="15" name="Title 2">
            <a:extLst>
              <a:ext uri="{FF2B5EF4-FFF2-40B4-BE49-F238E27FC236}">
                <a16:creationId xmlns:a16="http://schemas.microsoft.com/office/drawing/2014/main" id="{B140D132-E769-5F77-75B5-C99186AF605F}"/>
              </a:ext>
            </a:extLst>
          </p:cNvPr>
          <p:cNvSpPr>
            <a:spLocks noGrp="1"/>
          </p:cNvSpPr>
          <p:nvPr>
            <p:ph type="title"/>
          </p:nvPr>
        </p:nvSpPr>
        <p:spPr>
          <a:xfrm>
            <a:off x="898876" y="128981"/>
            <a:ext cx="10185088" cy="785419"/>
          </a:xfrm>
        </p:spPr>
        <p:txBody>
          <a:bodyPr/>
          <a:lstStyle/>
          <a:p>
            <a:pPr algn="ctr"/>
            <a:r>
              <a:rPr lang="en-US" u="sng" dirty="0">
                <a:solidFill>
                  <a:srgbClr val="002060"/>
                </a:solidFill>
              </a:rPr>
              <a:t>Pallid sturgeon actions – upper basin</a:t>
            </a:r>
          </a:p>
        </p:txBody>
      </p:sp>
      <p:sp>
        <p:nvSpPr>
          <p:cNvPr id="16" name="Content Placeholder 1">
            <a:extLst>
              <a:ext uri="{FF2B5EF4-FFF2-40B4-BE49-F238E27FC236}">
                <a16:creationId xmlns:a16="http://schemas.microsoft.com/office/drawing/2014/main" id="{8DE7DD29-D539-C60C-A9E9-881CC86EF5BD}"/>
              </a:ext>
            </a:extLst>
          </p:cNvPr>
          <p:cNvSpPr>
            <a:spLocks noGrp="1"/>
          </p:cNvSpPr>
          <p:nvPr>
            <p:ph sz="quarter" idx="10"/>
          </p:nvPr>
        </p:nvSpPr>
        <p:spPr>
          <a:xfrm>
            <a:off x="459368" y="990766"/>
            <a:ext cx="3927903" cy="1281379"/>
          </a:xfrm>
          <a:solidFill>
            <a:schemeClr val="tx2"/>
          </a:solidFill>
          <a:ln>
            <a:solidFill>
              <a:schemeClr val="tx1"/>
            </a:solidFill>
          </a:ln>
        </p:spPr>
        <p:txBody>
          <a:bodyPr/>
          <a:lstStyle/>
          <a:p>
            <a:r>
              <a:rPr lang="en-US" sz="1800" b="0" dirty="0"/>
              <a:t>1. Pallid sturgeon propagation </a:t>
            </a:r>
          </a:p>
          <a:p>
            <a:r>
              <a:rPr lang="en-US" sz="1800" b="0" dirty="0"/>
              <a:t>2. Completion of Intake fish bypass</a:t>
            </a:r>
            <a:br>
              <a:rPr lang="en-US" sz="1800" b="0" dirty="0"/>
            </a:br>
            <a:r>
              <a:rPr lang="en-US" sz="1800" b="0" dirty="0"/>
              <a:t>3. Ft. Peck test flows</a:t>
            </a:r>
            <a:br>
              <a:rPr lang="en-US" sz="1800" b="0" dirty="0"/>
            </a:br>
            <a:r>
              <a:rPr lang="en-US" sz="1800" b="0" dirty="0"/>
              <a:t>4. Monitoring/research</a:t>
            </a:r>
            <a:endParaRPr lang="en-US" sz="1800" dirty="0"/>
          </a:p>
          <a:p>
            <a:endParaRPr lang="en-US" sz="2400" u="sng" dirty="0">
              <a:solidFill>
                <a:srgbClr val="0070C0"/>
              </a:solidFill>
            </a:endParaRPr>
          </a:p>
        </p:txBody>
      </p:sp>
      <p:cxnSp>
        <p:nvCxnSpPr>
          <p:cNvPr id="20" name="Straight Arrow Connector 19">
            <a:extLst>
              <a:ext uri="{FF2B5EF4-FFF2-40B4-BE49-F238E27FC236}">
                <a16:creationId xmlns:a16="http://schemas.microsoft.com/office/drawing/2014/main" id="{48E077D3-6AB3-ACEE-2955-B8FB517F8FFB}"/>
              </a:ext>
            </a:extLst>
          </p:cNvPr>
          <p:cNvCxnSpPr>
            <a:cxnSpLocks/>
          </p:cNvCxnSpPr>
          <p:nvPr/>
        </p:nvCxnSpPr>
        <p:spPr>
          <a:xfrm flipH="1" flipV="1">
            <a:off x="7001164" y="3362036"/>
            <a:ext cx="1440872" cy="111760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6BF1D3AB-B113-D40A-D3A9-007E37B4B037}"/>
              </a:ext>
            </a:extLst>
          </p:cNvPr>
          <p:cNvCxnSpPr>
            <a:cxnSpLocks/>
          </p:cNvCxnSpPr>
          <p:nvPr/>
        </p:nvCxnSpPr>
        <p:spPr>
          <a:xfrm flipV="1">
            <a:off x="3177309" y="2156647"/>
            <a:ext cx="1661390" cy="1205389"/>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grpSp>
        <p:nvGrpSpPr>
          <p:cNvPr id="14" name="Group 13">
            <a:extLst>
              <a:ext uri="{FF2B5EF4-FFF2-40B4-BE49-F238E27FC236}">
                <a16:creationId xmlns:a16="http://schemas.microsoft.com/office/drawing/2014/main" id="{1F6A937F-066B-250B-4CA1-53B69274C51B}"/>
              </a:ext>
            </a:extLst>
          </p:cNvPr>
          <p:cNvGrpSpPr/>
          <p:nvPr/>
        </p:nvGrpSpPr>
        <p:grpSpPr>
          <a:xfrm>
            <a:off x="185387" y="3039544"/>
            <a:ext cx="3298372" cy="1944793"/>
            <a:chOff x="370114" y="1386235"/>
            <a:chExt cx="3298372" cy="1944793"/>
          </a:xfrm>
        </p:grpSpPr>
        <p:sp>
          <p:nvSpPr>
            <p:cNvPr id="12" name="Rectangle 11">
              <a:extLst>
                <a:ext uri="{FF2B5EF4-FFF2-40B4-BE49-F238E27FC236}">
                  <a16:creationId xmlns:a16="http://schemas.microsoft.com/office/drawing/2014/main" id="{29DC4E42-36DA-64DE-B0FE-B4ABF809E745}"/>
                </a:ext>
              </a:extLst>
            </p:cNvPr>
            <p:cNvSpPr/>
            <p:nvPr/>
          </p:nvSpPr>
          <p:spPr>
            <a:xfrm>
              <a:off x="370114" y="1386235"/>
              <a:ext cx="3287486" cy="1944793"/>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4803ECA-FE36-CAA1-32C2-25C0B31E56E2}"/>
                </a:ext>
              </a:extLst>
            </p:cNvPr>
            <p:cNvPicPr>
              <a:picLocks noChangeAspect="1"/>
            </p:cNvPicPr>
            <p:nvPr/>
          </p:nvPicPr>
          <p:blipFill rotWithShape="1">
            <a:blip r:embed="rId4"/>
            <a:srcRect l="15219" t="12148" r="4668" b="20240"/>
            <a:stretch/>
          </p:blipFill>
          <p:spPr>
            <a:xfrm>
              <a:off x="381000" y="1386235"/>
              <a:ext cx="3287486" cy="1944793"/>
            </a:xfrm>
            <a:prstGeom prst="rect">
              <a:avLst/>
            </a:prstGeom>
          </p:spPr>
        </p:pic>
      </p:grpSp>
      <p:sp>
        <p:nvSpPr>
          <p:cNvPr id="2" name="Oval 1">
            <a:extLst>
              <a:ext uri="{FF2B5EF4-FFF2-40B4-BE49-F238E27FC236}">
                <a16:creationId xmlns:a16="http://schemas.microsoft.com/office/drawing/2014/main" id="{869360EE-0BE6-9C82-AF51-E8088B4CD7DC}"/>
              </a:ext>
            </a:extLst>
          </p:cNvPr>
          <p:cNvSpPr/>
          <p:nvPr/>
        </p:nvSpPr>
        <p:spPr>
          <a:xfrm rot="801458">
            <a:off x="7190298" y="2167702"/>
            <a:ext cx="125265" cy="302354"/>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8612791-184A-7370-AA54-2C3910F900FA}"/>
              </a:ext>
            </a:extLst>
          </p:cNvPr>
          <p:cNvPicPr>
            <a:picLocks noChangeAspect="1"/>
          </p:cNvPicPr>
          <p:nvPr/>
        </p:nvPicPr>
        <p:blipFill>
          <a:blip r:embed="rId5"/>
          <a:stretch>
            <a:fillRect/>
          </a:stretch>
        </p:blipFill>
        <p:spPr>
          <a:xfrm>
            <a:off x="8359696" y="4387273"/>
            <a:ext cx="3636031" cy="2131088"/>
          </a:xfrm>
          <a:prstGeom prst="rect">
            <a:avLst/>
          </a:prstGeom>
        </p:spPr>
      </p:pic>
    </p:spTree>
    <p:extLst>
      <p:ext uri="{BB962C8B-B14F-4D97-AF65-F5344CB8AC3E}">
        <p14:creationId xmlns:p14="http://schemas.microsoft.com/office/powerpoint/2010/main" val="76215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9753FA10-961D-41B0-57FE-101304000CB7}"/>
              </a:ext>
            </a:extLst>
          </p:cNvPr>
          <p:cNvPicPr>
            <a:picLocks noChangeAspect="1"/>
          </p:cNvPicPr>
          <p:nvPr/>
        </p:nvPicPr>
        <p:blipFill rotWithShape="1">
          <a:blip r:embed="rId3">
            <a:extLst>
              <a:ext uri="{28A0092B-C50C-407E-A947-70E740481C1C}">
                <a14:useLocalDpi xmlns:a14="http://schemas.microsoft.com/office/drawing/2010/main" val="0"/>
              </a:ext>
            </a:extLst>
          </a:blip>
          <a:srcRect l="2877" b="2431"/>
          <a:stretch/>
        </p:blipFill>
        <p:spPr bwMode="auto">
          <a:xfrm>
            <a:off x="2179782" y="424874"/>
            <a:ext cx="7379854" cy="5560290"/>
          </a:xfrm>
          <a:prstGeom prst="rect">
            <a:avLst/>
          </a:prstGeom>
          <a:noFill/>
          <a:ln>
            <a:noFill/>
          </a:ln>
        </p:spPr>
      </p:pic>
      <p:sp>
        <p:nvSpPr>
          <p:cNvPr id="10" name="TextBox 9">
            <a:extLst>
              <a:ext uri="{FF2B5EF4-FFF2-40B4-BE49-F238E27FC236}">
                <a16:creationId xmlns:a16="http://schemas.microsoft.com/office/drawing/2014/main" id="{9FABFB13-8117-FF0E-E39E-FEA123A4F03A}"/>
              </a:ext>
            </a:extLst>
          </p:cNvPr>
          <p:cNvSpPr txBox="1"/>
          <p:nvPr/>
        </p:nvSpPr>
        <p:spPr>
          <a:xfrm rot="16200000">
            <a:off x="1019646" y="2650837"/>
            <a:ext cx="1864613" cy="369332"/>
          </a:xfrm>
          <a:prstGeom prst="rect">
            <a:avLst/>
          </a:prstGeom>
          <a:noFill/>
        </p:spPr>
        <p:txBody>
          <a:bodyPr wrap="none" rtlCol="0">
            <a:spAutoFit/>
          </a:bodyPr>
          <a:lstStyle/>
          <a:p>
            <a:r>
              <a:rPr lang="en-US" dirty="0"/>
              <a:t>Number stocked</a:t>
            </a:r>
          </a:p>
        </p:txBody>
      </p:sp>
      <p:sp>
        <p:nvSpPr>
          <p:cNvPr id="12" name="TextBox 11">
            <a:extLst>
              <a:ext uri="{FF2B5EF4-FFF2-40B4-BE49-F238E27FC236}">
                <a16:creationId xmlns:a16="http://schemas.microsoft.com/office/drawing/2014/main" id="{24D12567-F490-837F-7939-E0FBA82918C5}"/>
              </a:ext>
            </a:extLst>
          </p:cNvPr>
          <p:cNvSpPr txBox="1"/>
          <p:nvPr/>
        </p:nvSpPr>
        <p:spPr>
          <a:xfrm>
            <a:off x="5869709" y="5877853"/>
            <a:ext cx="650819" cy="369332"/>
          </a:xfrm>
          <a:prstGeom prst="rect">
            <a:avLst/>
          </a:prstGeom>
          <a:noFill/>
        </p:spPr>
        <p:txBody>
          <a:bodyPr wrap="none" rtlCol="0">
            <a:spAutoFit/>
          </a:bodyPr>
          <a:lstStyle/>
          <a:p>
            <a:r>
              <a:rPr lang="en-US" dirty="0"/>
              <a:t>Year</a:t>
            </a:r>
          </a:p>
        </p:txBody>
      </p:sp>
      <p:sp>
        <p:nvSpPr>
          <p:cNvPr id="13" name="TextBox 12">
            <a:extLst>
              <a:ext uri="{FF2B5EF4-FFF2-40B4-BE49-F238E27FC236}">
                <a16:creationId xmlns:a16="http://schemas.microsoft.com/office/drawing/2014/main" id="{B9D8C0A4-6C20-E9E1-6C1C-9D4863D2877A}"/>
              </a:ext>
            </a:extLst>
          </p:cNvPr>
          <p:cNvSpPr txBox="1"/>
          <p:nvPr/>
        </p:nvSpPr>
        <p:spPr>
          <a:xfrm>
            <a:off x="1527141" y="6247185"/>
            <a:ext cx="8905002" cy="369332"/>
          </a:xfrm>
          <a:prstGeom prst="rect">
            <a:avLst/>
          </a:prstGeom>
          <a:noFill/>
        </p:spPr>
        <p:txBody>
          <a:bodyPr wrap="none" rtlCol="0">
            <a:spAutoFit/>
          </a:bodyPr>
          <a:lstStyle/>
          <a:p>
            <a:r>
              <a:rPr lang="en-US" b="1" dirty="0">
                <a:solidFill>
                  <a:srgbClr val="002060"/>
                </a:solidFill>
              </a:rPr>
              <a:t>Stocking history in the upper MO River downstream of Ft. Peck Dam, 1998-2022</a:t>
            </a:r>
          </a:p>
        </p:txBody>
      </p:sp>
    </p:spTree>
    <p:extLst>
      <p:ext uri="{BB962C8B-B14F-4D97-AF65-F5344CB8AC3E}">
        <p14:creationId xmlns:p14="http://schemas.microsoft.com/office/powerpoint/2010/main" val="2454856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B310D-3FB2-D2EE-62A8-F37F8C268BA2}"/>
              </a:ext>
            </a:extLst>
          </p:cNvPr>
          <p:cNvSpPr txBox="1"/>
          <p:nvPr/>
        </p:nvSpPr>
        <p:spPr>
          <a:xfrm>
            <a:off x="1237129" y="1157382"/>
            <a:ext cx="8832028" cy="4431983"/>
          </a:xfrm>
          <a:prstGeom prst="rect">
            <a:avLst/>
          </a:prstGeom>
          <a:noFill/>
        </p:spPr>
        <p:txBody>
          <a:bodyPr wrap="square">
            <a:spAutoFit/>
          </a:bodyPr>
          <a:lstStyle/>
          <a:p>
            <a:r>
              <a:rPr lang="en-US" sz="4000" b="1" u="sng" dirty="0"/>
              <a:t>WRDA 2007</a:t>
            </a:r>
          </a:p>
          <a:p>
            <a:endParaRPr lang="en-US" dirty="0"/>
          </a:p>
          <a:p>
            <a:endParaRPr lang="en-US" sz="2800" b="1" dirty="0"/>
          </a:p>
          <a:p>
            <a:r>
              <a:rPr lang="en-US" sz="2800" b="1" dirty="0"/>
              <a:t>SEC. 3109. LOWER YELLOWSTONE PROJECT, MONTANA. </a:t>
            </a:r>
            <a:r>
              <a:rPr lang="en-US" sz="2800" dirty="0"/>
              <a:t>The Secretary may use funds appropriated to carry out the Missouri River recovery and mitigation program to assist the Bureau of Reclamation in the design and construction of the Lower Yellowstone project of the Bureau, Intake, Montana, for the purpose of ecosystem restoration. </a:t>
            </a:r>
          </a:p>
        </p:txBody>
      </p:sp>
    </p:spTree>
    <p:extLst>
      <p:ext uri="{BB962C8B-B14F-4D97-AF65-F5344CB8AC3E}">
        <p14:creationId xmlns:p14="http://schemas.microsoft.com/office/powerpoint/2010/main" val="2967151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1BCC945-C8C3-A651-0FE9-F061DBE31C84}"/>
              </a:ext>
            </a:extLst>
          </p:cNvPr>
          <p:cNvSpPr>
            <a:spLocks noGrp="1"/>
          </p:cNvSpPr>
          <p:nvPr>
            <p:ph sz="quarter" idx="10"/>
          </p:nvPr>
        </p:nvSpPr>
        <p:spPr>
          <a:xfrm>
            <a:off x="266700" y="1649896"/>
            <a:ext cx="11658600" cy="4979504"/>
          </a:xfrm>
        </p:spPr>
        <p:txBody>
          <a:bodyPr/>
          <a:lstStyle/>
          <a:p>
            <a:pPr marL="342900" indent="-342900">
              <a:buFont typeface="Wingdings" panose="05000000000000000000" pitchFamily="2" charset="2"/>
              <a:buChar char="Ø"/>
            </a:pPr>
            <a:r>
              <a:rPr lang="en-US" sz="1800" dirty="0"/>
              <a:t>New irrigation structure and fish screen completed in 2012</a:t>
            </a:r>
          </a:p>
          <a:p>
            <a:pPr marL="342900" indent="-342900">
              <a:buFont typeface="Wingdings" panose="05000000000000000000" pitchFamily="2" charset="2"/>
              <a:buChar char="Ø"/>
            </a:pPr>
            <a:endParaRPr lang="en-US" sz="1800" dirty="0">
              <a:ea typeface="Calibri" panose="020F0502020204030204" pitchFamily="34" charset="0"/>
            </a:endParaRPr>
          </a:p>
          <a:p>
            <a:pPr marL="342900" indent="-342900">
              <a:buFont typeface="Wingdings" panose="05000000000000000000" pitchFamily="2" charset="2"/>
              <a:buChar char="Ø"/>
            </a:pPr>
            <a:r>
              <a:rPr lang="en-US" sz="1800" dirty="0">
                <a:effectLst/>
                <a:latin typeface="Arial" panose="020B0604020202020204" pitchFamily="34" charset="0"/>
                <a:ea typeface="Calibri" panose="020F0502020204030204" pitchFamily="34" charset="0"/>
              </a:rPr>
              <a:t>New weir on Yellowstone completed in 2021</a:t>
            </a:r>
            <a:endParaRPr lang="en-US" sz="1800" dirty="0"/>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u="sng" dirty="0"/>
              <a:t>Fish bypass channel completed in early April 2022</a:t>
            </a:r>
            <a:r>
              <a:rPr lang="en-US" sz="1800" dirty="0"/>
              <a:t> potentially providing fish access to over 160 miles of additional river miles</a:t>
            </a:r>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Successfully passing fish resulting in upstream spawning as hoped</a:t>
            </a:r>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Monitoring to determine spawning locations, production of drifting embryos, recruitment to age-1 and beyond </a:t>
            </a:r>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Requires significant coordination among several entities working on both the Yellowstone and Missouri Rivers</a:t>
            </a:r>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Many related science presentations by USGS, USBOR, and USACE occurred during MRRP Fall Science Webinars </a:t>
            </a:r>
          </a:p>
        </p:txBody>
      </p:sp>
      <p:sp>
        <p:nvSpPr>
          <p:cNvPr id="8" name="Title 7">
            <a:extLst>
              <a:ext uri="{FF2B5EF4-FFF2-40B4-BE49-F238E27FC236}">
                <a16:creationId xmlns:a16="http://schemas.microsoft.com/office/drawing/2014/main" id="{0D8B0286-7CDA-6636-302A-0DCE20451DB6}"/>
              </a:ext>
            </a:extLst>
          </p:cNvPr>
          <p:cNvSpPr>
            <a:spLocks noGrp="1"/>
          </p:cNvSpPr>
          <p:nvPr>
            <p:ph type="title"/>
          </p:nvPr>
        </p:nvSpPr>
        <p:spPr>
          <a:xfrm>
            <a:off x="927149" y="350654"/>
            <a:ext cx="10193431" cy="785419"/>
          </a:xfrm>
        </p:spPr>
        <p:txBody>
          <a:bodyPr/>
          <a:lstStyle/>
          <a:p>
            <a:pPr algn="ctr"/>
            <a:r>
              <a:rPr lang="en-US" dirty="0">
                <a:solidFill>
                  <a:srgbClr val="002060"/>
                </a:solidFill>
              </a:rPr>
              <a:t>Intake Diversion Dam status</a:t>
            </a:r>
          </a:p>
        </p:txBody>
      </p:sp>
    </p:spTree>
    <p:extLst>
      <p:ext uri="{BB962C8B-B14F-4D97-AF65-F5344CB8AC3E}">
        <p14:creationId xmlns:p14="http://schemas.microsoft.com/office/powerpoint/2010/main" val="64279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3A98B-ABA6-A984-CABD-7E1F15B9F1AF}"/>
              </a:ext>
            </a:extLst>
          </p:cNvPr>
          <p:cNvPicPr>
            <a:picLocks noChangeAspect="1"/>
          </p:cNvPicPr>
          <p:nvPr/>
        </p:nvPicPr>
        <p:blipFill>
          <a:blip r:embed="rId3"/>
          <a:stretch>
            <a:fillRect/>
          </a:stretch>
        </p:blipFill>
        <p:spPr>
          <a:xfrm>
            <a:off x="6890327" y="391435"/>
            <a:ext cx="4122328" cy="3632468"/>
          </a:xfrm>
          <a:prstGeom prst="rect">
            <a:avLst/>
          </a:prstGeom>
          <a:effectLst>
            <a:outerShdw blurRad="50800" dist="88900" dir="2700000" algn="tl" rotWithShape="0">
              <a:prstClr val="black">
                <a:alpha val="65000"/>
              </a:prstClr>
            </a:outerShdw>
          </a:effectLst>
        </p:spPr>
      </p:pic>
      <p:sp>
        <p:nvSpPr>
          <p:cNvPr id="9" name="TextBox 8">
            <a:extLst>
              <a:ext uri="{FF2B5EF4-FFF2-40B4-BE49-F238E27FC236}">
                <a16:creationId xmlns:a16="http://schemas.microsoft.com/office/drawing/2014/main" id="{CE6D8FF5-22C9-D56E-8C16-2B7F15DCD615}"/>
              </a:ext>
            </a:extLst>
          </p:cNvPr>
          <p:cNvSpPr txBox="1"/>
          <p:nvPr/>
        </p:nvSpPr>
        <p:spPr>
          <a:xfrm>
            <a:off x="9634576" y="1722537"/>
            <a:ext cx="970137" cy="276999"/>
          </a:xfrm>
          <a:prstGeom prst="rect">
            <a:avLst/>
          </a:prstGeom>
          <a:noFill/>
        </p:spPr>
        <p:txBody>
          <a:bodyPr wrap="none" rtlCol="0">
            <a:spAutoFit/>
          </a:bodyPr>
          <a:lstStyle/>
          <a:p>
            <a:r>
              <a:rPr lang="en-US" sz="1200" dirty="0"/>
              <a:t>Intake Dam</a:t>
            </a:r>
          </a:p>
        </p:txBody>
      </p:sp>
      <p:grpSp>
        <p:nvGrpSpPr>
          <p:cNvPr id="23" name="Group 22">
            <a:extLst>
              <a:ext uri="{FF2B5EF4-FFF2-40B4-BE49-F238E27FC236}">
                <a16:creationId xmlns:a16="http://schemas.microsoft.com/office/drawing/2014/main" id="{E5F7798F-D3AE-2048-039B-A472EC2217FE}"/>
              </a:ext>
            </a:extLst>
          </p:cNvPr>
          <p:cNvGrpSpPr/>
          <p:nvPr/>
        </p:nvGrpSpPr>
        <p:grpSpPr>
          <a:xfrm>
            <a:off x="6465203" y="4238094"/>
            <a:ext cx="4479887" cy="2618895"/>
            <a:chOff x="6465203" y="4238094"/>
            <a:chExt cx="4479887" cy="2618895"/>
          </a:xfrm>
        </p:grpSpPr>
        <p:pic>
          <p:nvPicPr>
            <p:cNvPr id="7" name="Picture 6">
              <a:extLst>
                <a:ext uri="{FF2B5EF4-FFF2-40B4-BE49-F238E27FC236}">
                  <a16:creationId xmlns:a16="http://schemas.microsoft.com/office/drawing/2014/main" id="{C4A71A4A-A675-CAA2-8367-C314EA9A7210}"/>
                </a:ext>
              </a:extLst>
            </p:cNvPr>
            <p:cNvPicPr>
              <a:picLocks noChangeAspect="1"/>
            </p:cNvPicPr>
            <p:nvPr/>
          </p:nvPicPr>
          <p:blipFill>
            <a:blip r:embed="rId4"/>
            <a:stretch>
              <a:fillRect/>
            </a:stretch>
          </p:blipFill>
          <p:spPr>
            <a:xfrm>
              <a:off x="6465203" y="4238094"/>
              <a:ext cx="4479887" cy="2618895"/>
            </a:xfrm>
            <a:prstGeom prst="rect">
              <a:avLst/>
            </a:prstGeom>
            <a:effectLst/>
          </p:spPr>
        </p:pic>
        <p:sp>
          <p:nvSpPr>
            <p:cNvPr id="10" name="TextBox 9">
              <a:extLst>
                <a:ext uri="{FF2B5EF4-FFF2-40B4-BE49-F238E27FC236}">
                  <a16:creationId xmlns:a16="http://schemas.microsoft.com/office/drawing/2014/main" id="{C33C64A5-3DC4-1CF0-D748-D8E110D772E9}"/>
                </a:ext>
              </a:extLst>
            </p:cNvPr>
            <p:cNvSpPr txBox="1"/>
            <p:nvPr/>
          </p:nvSpPr>
          <p:spPr>
            <a:xfrm>
              <a:off x="7357811" y="5279687"/>
              <a:ext cx="944489" cy="276999"/>
            </a:xfrm>
            <a:prstGeom prst="rect">
              <a:avLst/>
            </a:prstGeom>
            <a:noFill/>
          </p:spPr>
          <p:txBody>
            <a:bodyPr wrap="none" rtlCol="0">
              <a:spAutoFit/>
            </a:bodyPr>
            <a:lstStyle/>
            <a:p>
              <a:r>
                <a:rPr lang="en-US" sz="1200" dirty="0"/>
                <a:t>Intake dam</a:t>
              </a:r>
            </a:p>
          </p:txBody>
        </p:sp>
      </p:grpSp>
      <p:grpSp>
        <p:nvGrpSpPr>
          <p:cNvPr id="24" name="Group 23">
            <a:extLst>
              <a:ext uri="{FF2B5EF4-FFF2-40B4-BE49-F238E27FC236}">
                <a16:creationId xmlns:a16="http://schemas.microsoft.com/office/drawing/2014/main" id="{0146C377-DC66-F49D-1144-30B87880AC85}"/>
              </a:ext>
            </a:extLst>
          </p:cNvPr>
          <p:cNvGrpSpPr/>
          <p:nvPr/>
        </p:nvGrpSpPr>
        <p:grpSpPr>
          <a:xfrm>
            <a:off x="1068754" y="461819"/>
            <a:ext cx="5027246" cy="2627190"/>
            <a:chOff x="1068754" y="461819"/>
            <a:chExt cx="5027246" cy="2627190"/>
          </a:xfrm>
        </p:grpSpPr>
        <p:pic>
          <p:nvPicPr>
            <p:cNvPr id="6" name="Picture 5">
              <a:extLst>
                <a:ext uri="{FF2B5EF4-FFF2-40B4-BE49-F238E27FC236}">
                  <a16:creationId xmlns:a16="http://schemas.microsoft.com/office/drawing/2014/main" id="{BACFF9B0-98CD-E60E-AB1B-6172E03C2AD0}"/>
                </a:ext>
              </a:extLst>
            </p:cNvPr>
            <p:cNvPicPr>
              <a:picLocks noChangeAspect="1"/>
            </p:cNvPicPr>
            <p:nvPr/>
          </p:nvPicPr>
          <p:blipFill>
            <a:blip r:embed="rId5"/>
            <a:stretch>
              <a:fillRect/>
            </a:stretch>
          </p:blipFill>
          <p:spPr>
            <a:xfrm>
              <a:off x="1068754" y="461819"/>
              <a:ext cx="5027246" cy="2627190"/>
            </a:xfrm>
            <a:prstGeom prst="rect">
              <a:avLst/>
            </a:prstGeom>
            <a:effectLst>
              <a:outerShdw blurRad="50800" dist="38100" dir="2700000" algn="tl" rotWithShape="0">
                <a:prstClr val="black">
                  <a:alpha val="72000"/>
                </a:prstClr>
              </a:outerShdw>
            </a:effectLst>
          </p:spPr>
        </p:pic>
        <p:sp>
          <p:nvSpPr>
            <p:cNvPr id="8" name="TextBox 7">
              <a:extLst>
                <a:ext uri="{FF2B5EF4-FFF2-40B4-BE49-F238E27FC236}">
                  <a16:creationId xmlns:a16="http://schemas.microsoft.com/office/drawing/2014/main" id="{B196C489-50D5-EC2B-8D13-59E730CBE21B}"/>
                </a:ext>
              </a:extLst>
            </p:cNvPr>
            <p:cNvSpPr txBox="1"/>
            <p:nvPr/>
          </p:nvSpPr>
          <p:spPr>
            <a:xfrm>
              <a:off x="5076430" y="1237673"/>
              <a:ext cx="970137" cy="276999"/>
            </a:xfrm>
            <a:prstGeom prst="rect">
              <a:avLst/>
            </a:prstGeom>
            <a:noFill/>
          </p:spPr>
          <p:txBody>
            <a:bodyPr wrap="none" rtlCol="0">
              <a:spAutoFit/>
            </a:bodyPr>
            <a:lstStyle/>
            <a:p>
              <a:r>
                <a:rPr lang="en-US" sz="1200" dirty="0"/>
                <a:t>Intake Dam</a:t>
              </a:r>
            </a:p>
          </p:txBody>
        </p:sp>
        <p:sp>
          <p:nvSpPr>
            <p:cNvPr id="11" name="TextBox 10">
              <a:extLst>
                <a:ext uri="{FF2B5EF4-FFF2-40B4-BE49-F238E27FC236}">
                  <a16:creationId xmlns:a16="http://schemas.microsoft.com/office/drawing/2014/main" id="{BF0A7AE7-BBB5-886E-5F2B-1BC50DF802BC}"/>
                </a:ext>
              </a:extLst>
            </p:cNvPr>
            <p:cNvSpPr txBox="1"/>
            <p:nvPr/>
          </p:nvSpPr>
          <p:spPr>
            <a:xfrm>
              <a:off x="2272145" y="1861036"/>
              <a:ext cx="1762021" cy="461665"/>
            </a:xfrm>
            <a:prstGeom prst="rect">
              <a:avLst/>
            </a:prstGeom>
            <a:noFill/>
          </p:spPr>
          <p:txBody>
            <a:bodyPr wrap="none" rtlCol="0">
              <a:spAutoFit/>
            </a:bodyPr>
            <a:lstStyle/>
            <a:p>
              <a:r>
                <a:rPr lang="en-US" sz="1200" dirty="0"/>
                <a:t>Fish bypass channel</a:t>
              </a:r>
            </a:p>
            <a:p>
              <a:r>
                <a:rPr lang="en-US" sz="1200" dirty="0"/>
                <a:t>(downstream entrance)</a:t>
              </a:r>
            </a:p>
          </p:txBody>
        </p:sp>
        <p:sp>
          <p:nvSpPr>
            <p:cNvPr id="13" name="TextBox 12">
              <a:extLst>
                <a:ext uri="{FF2B5EF4-FFF2-40B4-BE49-F238E27FC236}">
                  <a16:creationId xmlns:a16="http://schemas.microsoft.com/office/drawing/2014/main" id="{6D4E5AC8-DEE9-8AA1-1072-D9749996B402}"/>
                </a:ext>
              </a:extLst>
            </p:cNvPr>
            <p:cNvSpPr txBox="1"/>
            <p:nvPr/>
          </p:nvSpPr>
          <p:spPr>
            <a:xfrm>
              <a:off x="4737483" y="770682"/>
              <a:ext cx="1095172" cy="276999"/>
            </a:xfrm>
            <a:prstGeom prst="rect">
              <a:avLst/>
            </a:prstGeom>
            <a:noFill/>
          </p:spPr>
          <p:txBody>
            <a:bodyPr wrap="none" rtlCol="0">
              <a:spAutoFit/>
            </a:bodyPr>
            <a:lstStyle/>
            <a:p>
              <a:r>
                <a:rPr lang="en-US" sz="1200" dirty="0"/>
                <a:t>Main channel</a:t>
              </a:r>
            </a:p>
          </p:txBody>
        </p:sp>
        <p:cxnSp>
          <p:nvCxnSpPr>
            <p:cNvPr id="18" name="Straight Arrow Connector 17">
              <a:extLst>
                <a:ext uri="{FF2B5EF4-FFF2-40B4-BE49-F238E27FC236}">
                  <a16:creationId xmlns:a16="http://schemas.microsoft.com/office/drawing/2014/main" id="{38BA92B1-6CD6-952F-5226-8096A7975433}"/>
                </a:ext>
              </a:extLst>
            </p:cNvPr>
            <p:cNvCxnSpPr/>
            <p:nvPr/>
          </p:nvCxnSpPr>
          <p:spPr>
            <a:xfrm flipV="1">
              <a:off x="3052790" y="1279296"/>
              <a:ext cx="0" cy="5975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0F0C3A-2469-AE6F-6FFB-F92061B2FA7E}"/>
                </a:ext>
              </a:extLst>
            </p:cNvPr>
            <p:cNvSpPr txBox="1"/>
            <p:nvPr/>
          </p:nvSpPr>
          <p:spPr>
            <a:xfrm rot="16200000">
              <a:off x="2679856" y="1489041"/>
              <a:ext cx="508473" cy="276999"/>
            </a:xfrm>
            <a:prstGeom prst="rect">
              <a:avLst/>
            </a:prstGeom>
            <a:noFill/>
          </p:spPr>
          <p:txBody>
            <a:bodyPr wrap="none" rtlCol="0">
              <a:spAutoFit/>
            </a:bodyPr>
            <a:lstStyle/>
            <a:p>
              <a:r>
                <a:rPr lang="en-US" sz="1200" dirty="0"/>
                <a:t>Flow</a:t>
              </a:r>
            </a:p>
          </p:txBody>
        </p:sp>
      </p:grpSp>
      <p:grpSp>
        <p:nvGrpSpPr>
          <p:cNvPr id="22" name="Group 21">
            <a:extLst>
              <a:ext uri="{FF2B5EF4-FFF2-40B4-BE49-F238E27FC236}">
                <a16:creationId xmlns:a16="http://schemas.microsoft.com/office/drawing/2014/main" id="{0A34D29F-C2FB-1541-6F6B-62E7FB070136}"/>
              </a:ext>
            </a:extLst>
          </p:cNvPr>
          <p:cNvGrpSpPr/>
          <p:nvPr/>
        </p:nvGrpSpPr>
        <p:grpSpPr>
          <a:xfrm>
            <a:off x="225845" y="3429000"/>
            <a:ext cx="5870155" cy="3300989"/>
            <a:chOff x="0" y="3556000"/>
            <a:chExt cx="5870155" cy="3300989"/>
          </a:xfrm>
        </p:grpSpPr>
        <p:pic>
          <p:nvPicPr>
            <p:cNvPr id="4" name="Picture 3">
              <a:extLst>
                <a:ext uri="{FF2B5EF4-FFF2-40B4-BE49-F238E27FC236}">
                  <a16:creationId xmlns:a16="http://schemas.microsoft.com/office/drawing/2014/main" id="{151A3CA2-70F2-6EC1-99A8-83FDBEC82D73}"/>
                </a:ext>
              </a:extLst>
            </p:cNvPr>
            <p:cNvPicPr>
              <a:picLocks noChangeAspect="1"/>
            </p:cNvPicPr>
            <p:nvPr/>
          </p:nvPicPr>
          <p:blipFill>
            <a:blip r:embed="rId6"/>
            <a:stretch>
              <a:fillRect/>
            </a:stretch>
          </p:blipFill>
          <p:spPr>
            <a:xfrm>
              <a:off x="0" y="3556000"/>
              <a:ext cx="5870155" cy="3300989"/>
            </a:xfrm>
            <a:prstGeom prst="rect">
              <a:avLst/>
            </a:prstGeom>
          </p:spPr>
        </p:pic>
        <p:sp>
          <p:nvSpPr>
            <p:cNvPr id="12" name="TextBox 11">
              <a:extLst>
                <a:ext uri="{FF2B5EF4-FFF2-40B4-BE49-F238E27FC236}">
                  <a16:creationId xmlns:a16="http://schemas.microsoft.com/office/drawing/2014/main" id="{159AE5A0-5355-8248-99A7-B7DD43C9E2BE}"/>
                </a:ext>
              </a:extLst>
            </p:cNvPr>
            <p:cNvSpPr txBox="1"/>
            <p:nvPr/>
          </p:nvSpPr>
          <p:spPr>
            <a:xfrm>
              <a:off x="977490" y="5277694"/>
              <a:ext cx="2332690" cy="461665"/>
            </a:xfrm>
            <a:prstGeom prst="rect">
              <a:avLst/>
            </a:prstGeom>
            <a:noFill/>
          </p:spPr>
          <p:txBody>
            <a:bodyPr wrap="none" rtlCol="0">
              <a:spAutoFit/>
            </a:bodyPr>
            <a:lstStyle/>
            <a:p>
              <a:r>
                <a:rPr lang="en-US" sz="1200" dirty="0"/>
                <a:t>Fish bypass channel</a:t>
              </a:r>
            </a:p>
            <a:p>
              <a:r>
                <a:rPr lang="en-US" sz="1200" dirty="0"/>
                <a:t>(upstream looking downstream)</a:t>
              </a:r>
            </a:p>
          </p:txBody>
        </p:sp>
        <p:sp>
          <p:nvSpPr>
            <p:cNvPr id="14" name="TextBox 13">
              <a:extLst>
                <a:ext uri="{FF2B5EF4-FFF2-40B4-BE49-F238E27FC236}">
                  <a16:creationId xmlns:a16="http://schemas.microsoft.com/office/drawing/2014/main" id="{B2A091ED-BD8A-E49F-B96C-7E2221D2C8BC}"/>
                </a:ext>
              </a:extLst>
            </p:cNvPr>
            <p:cNvSpPr txBox="1"/>
            <p:nvPr/>
          </p:nvSpPr>
          <p:spPr>
            <a:xfrm>
              <a:off x="274329" y="6333654"/>
              <a:ext cx="1095172" cy="276999"/>
            </a:xfrm>
            <a:prstGeom prst="rect">
              <a:avLst/>
            </a:prstGeom>
            <a:noFill/>
          </p:spPr>
          <p:txBody>
            <a:bodyPr wrap="none" rtlCol="0">
              <a:spAutoFit/>
            </a:bodyPr>
            <a:lstStyle/>
            <a:p>
              <a:r>
                <a:rPr lang="en-US" sz="1200" dirty="0"/>
                <a:t>Main channel</a:t>
              </a:r>
            </a:p>
          </p:txBody>
        </p:sp>
        <p:cxnSp>
          <p:nvCxnSpPr>
            <p:cNvPr id="16" name="Straight Arrow Connector 15">
              <a:extLst>
                <a:ext uri="{FF2B5EF4-FFF2-40B4-BE49-F238E27FC236}">
                  <a16:creationId xmlns:a16="http://schemas.microsoft.com/office/drawing/2014/main" id="{D7429A46-6B38-23FB-C757-AEC6A69C85E2}"/>
                </a:ext>
              </a:extLst>
            </p:cNvPr>
            <p:cNvCxnSpPr/>
            <p:nvPr/>
          </p:nvCxnSpPr>
          <p:spPr>
            <a:xfrm flipV="1">
              <a:off x="2143835" y="4608945"/>
              <a:ext cx="0" cy="5975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6B8BD91-CE3C-C733-5843-0D5614BA6B92}"/>
                </a:ext>
              </a:extLst>
            </p:cNvPr>
            <p:cNvSpPr txBox="1"/>
            <p:nvPr/>
          </p:nvSpPr>
          <p:spPr>
            <a:xfrm rot="16200000">
              <a:off x="1770901" y="4818690"/>
              <a:ext cx="508473" cy="276999"/>
            </a:xfrm>
            <a:prstGeom prst="rect">
              <a:avLst/>
            </a:prstGeom>
            <a:noFill/>
          </p:spPr>
          <p:txBody>
            <a:bodyPr wrap="none" rtlCol="0">
              <a:spAutoFit/>
            </a:bodyPr>
            <a:lstStyle/>
            <a:p>
              <a:r>
                <a:rPr lang="en-US" sz="1200" dirty="0"/>
                <a:t>Flow</a:t>
              </a:r>
            </a:p>
          </p:txBody>
        </p:sp>
        <p:cxnSp>
          <p:nvCxnSpPr>
            <p:cNvPr id="21" name="Straight Arrow Connector 20">
              <a:extLst>
                <a:ext uri="{FF2B5EF4-FFF2-40B4-BE49-F238E27FC236}">
                  <a16:creationId xmlns:a16="http://schemas.microsoft.com/office/drawing/2014/main" id="{3922FD3B-2C4D-C119-024F-5F76DF7C58D5}"/>
                </a:ext>
              </a:extLst>
            </p:cNvPr>
            <p:cNvCxnSpPr/>
            <p:nvPr/>
          </p:nvCxnSpPr>
          <p:spPr>
            <a:xfrm flipH="1" flipV="1">
              <a:off x="221169" y="5556686"/>
              <a:ext cx="564615" cy="6026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8E76A402-1067-686A-2B59-7F239109B5E0}"/>
              </a:ext>
            </a:extLst>
          </p:cNvPr>
          <p:cNvSpPr txBox="1"/>
          <p:nvPr/>
        </p:nvSpPr>
        <p:spPr>
          <a:xfrm>
            <a:off x="9149507" y="770681"/>
            <a:ext cx="1189749" cy="276999"/>
          </a:xfrm>
          <a:prstGeom prst="rect">
            <a:avLst/>
          </a:prstGeom>
          <a:noFill/>
        </p:spPr>
        <p:txBody>
          <a:bodyPr wrap="none" rtlCol="0">
            <a:spAutoFit/>
          </a:bodyPr>
          <a:lstStyle/>
          <a:p>
            <a:r>
              <a:rPr lang="en-US" sz="1200" dirty="0"/>
              <a:t>Irrigation canal</a:t>
            </a:r>
          </a:p>
        </p:txBody>
      </p:sp>
      <p:cxnSp>
        <p:nvCxnSpPr>
          <p:cNvPr id="27" name="Straight Arrow Connector 26">
            <a:extLst>
              <a:ext uri="{FF2B5EF4-FFF2-40B4-BE49-F238E27FC236}">
                <a16:creationId xmlns:a16="http://schemas.microsoft.com/office/drawing/2014/main" id="{00F9833D-E2DB-A4E8-8098-3D379C52ADB6}"/>
              </a:ext>
            </a:extLst>
          </p:cNvPr>
          <p:cNvCxnSpPr/>
          <p:nvPr/>
        </p:nvCxnSpPr>
        <p:spPr>
          <a:xfrm>
            <a:off x="9764729" y="1029209"/>
            <a:ext cx="912507" cy="3256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1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BE9712A-C385-9EB5-4EC1-3E8BE43A5EB0}"/>
              </a:ext>
            </a:extLst>
          </p:cNvPr>
          <p:cNvGrpSpPr/>
          <p:nvPr/>
        </p:nvGrpSpPr>
        <p:grpSpPr>
          <a:xfrm>
            <a:off x="1541167" y="1034472"/>
            <a:ext cx="8831729" cy="5366327"/>
            <a:chOff x="1541167" y="1034472"/>
            <a:chExt cx="8831729" cy="5366327"/>
          </a:xfrm>
        </p:grpSpPr>
        <p:pic>
          <p:nvPicPr>
            <p:cNvPr id="4" name="Picture 3">
              <a:extLst>
                <a:ext uri="{FF2B5EF4-FFF2-40B4-BE49-F238E27FC236}">
                  <a16:creationId xmlns:a16="http://schemas.microsoft.com/office/drawing/2014/main" id="{C7FBF169-957F-06F0-50B4-9FEE66CD0E97}"/>
                </a:ext>
              </a:extLst>
            </p:cNvPr>
            <p:cNvPicPr>
              <a:picLocks noChangeAspect="1"/>
            </p:cNvPicPr>
            <p:nvPr/>
          </p:nvPicPr>
          <p:blipFill>
            <a:blip r:embed="rId3"/>
            <a:stretch>
              <a:fillRect/>
            </a:stretch>
          </p:blipFill>
          <p:spPr>
            <a:xfrm>
              <a:off x="1541167" y="1034472"/>
              <a:ext cx="8831729" cy="5366327"/>
            </a:xfrm>
            <a:prstGeom prst="rect">
              <a:avLst/>
            </a:prstGeom>
          </p:spPr>
        </p:pic>
        <p:sp>
          <p:nvSpPr>
            <p:cNvPr id="5" name="Oval 4">
              <a:extLst>
                <a:ext uri="{FF2B5EF4-FFF2-40B4-BE49-F238E27FC236}">
                  <a16:creationId xmlns:a16="http://schemas.microsoft.com/office/drawing/2014/main" id="{C3EA372B-55FD-E7DE-58A1-596A6220F760}"/>
                </a:ext>
              </a:extLst>
            </p:cNvPr>
            <p:cNvSpPr/>
            <p:nvPr/>
          </p:nvSpPr>
          <p:spPr>
            <a:xfrm rot="801458">
              <a:off x="7430443" y="1955266"/>
              <a:ext cx="125265" cy="302354"/>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22932571-5C75-5EE0-0417-FBF445559536}"/>
              </a:ext>
            </a:extLst>
          </p:cNvPr>
          <p:cNvSpPr txBox="1"/>
          <p:nvPr/>
        </p:nvSpPr>
        <p:spPr>
          <a:xfrm>
            <a:off x="1213435" y="353097"/>
            <a:ext cx="9964587" cy="461665"/>
          </a:xfrm>
          <a:prstGeom prst="rect">
            <a:avLst/>
          </a:prstGeom>
          <a:noFill/>
        </p:spPr>
        <p:txBody>
          <a:bodyPr wrap="none" rtlCol="0">
            <a:spAutoFit/>
          </a:bodyPr>
          <a:lstStyle/>
          <a:p>
            <a:r>
              <a:rPr lang="en-US" sz="2400" b="1" dirty="0">
                <a:solidFill>
                  <a:srgbClr val="002060"/>
                </a:solidFill>
              </a:rPr>
              <a:t>What will result from successful passage upstream of Intake Dam?</a:t>
            </a:r>
          </a:p>
        </p:txBody>
      </p:sp>
    </p:spTree>
    <p:extLst>
      <p:ext uri="{BB962C8B-B14F-4D97-AF65-F5344CB8AC3E}">
        <p14:creationId xmlns:p14="http://schemas.microsoft.com/office/powerpoint/2010/main" val="2986939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1BCC945-C8C3-A651-0FE9-F061DBE31C84}"/>
              </a:ext>
            </a:extLst>
          </p:cNvPr>
          <p:cNvSpPr>
            <a:spLocks noGrp="1"/>
          </p:cNvSpPr>
          <p:nvPr>
            <p:ph sz="quarter" idx="10"/>
          </p:nvPr>
        </p:nvSpPr>
        <p:spPr>
          <a:xfrm>
            <a:off x="444523" y="1455932"/>
            <a:ext cx="11158682" cy="4979504"/>
          </a:xfrm>
        </p:spPr>
        <p:txBody>
          <a:bodyPr/>
          <a:lstStyle/>
          <a:p>
            <a:pPr marL="342900" indent="-342900">
              <a:buFont typeface="Wingdings" panose="05000000000000000000" pitchFamily="2" charset="2"/>
              <a:buChar char="Ø"/>
            </a:pPr>
            <a:r>
              <a:rPr lang="en-US" sz="1800" dirty="0">
                <a:effectLst/>
                <a:latin typeface="Arial" panose="020B0604020202020204" pitchFamily="34" charset="0"/>
                <a:ea typeface="Calibri" panose="020F0502020204030204" pitchFamily="34" charset="0"/>
              </a:rPr>
              <a:t>Complying with the Endangered Species Act (ESA) is a requirement for the operation of the Missouri River Mainstem Reservoir System which is operated to support eight authorized purposes</a:t>
            </a:r>
            <a:endParaRPr lang="en-US" sz="1800" dirty="0"/>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3 to 5 flow tests from Fort Peck Dam over 5 to 15 years is a current ESA requirement </a:t>
            </a:r>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The tests will investigate responses of pallid sturgeon adults and survival of young fish to flow, temperature, and turbidity and validate assumptions in the EIS about HC effects.</a:t>
            </a:r>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While the EIS defines the operational space for the flows, a given test flow designed to assess one or more of the desired responses and assumptions regarding HC effects may be more limited.   </a:t>
            </a:r>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Looking to find implementation pathways that are sensible and sensitive to the range of concerns expressed</a:t>
            </a:r>
          </a:p>
          <a:p>
            <a:pPr marL="342900" indent="-342900">
              <a:buFont typeface="Wingdings" panose="05000000000000000000" pitchFamily="2" charset="2"/>
              <a:buChar char="Ø"/>
            </a:pPr>
            <a:endParaRPr lang="en-US" sz="1800" dirty="0"/>
          </a:p>
          <a:p>
            <a:pPr marL="342900" indent="-342900">
              <a:buFont typeface="Wingdings" panose="05000000000000000000" pitchFamily="2" charset="2"/>
              <a:buChar char="Ø"/>
            </a:pPr>
            <a:r>
              <a:rPr lang="en-US" sz="1800" dirty="0"/>
              <a:t>Implementation of the test flow would occur through a Master Manual deviation request that would be coordinated through Missouri River Basin Water Management biannual public meetings. This ensures the test flow is incorporated in the Annual Operating Plan and the public is informed. </a:t>
            </a:r>
          </a:p>
          <a:p>
            <a:pPr marL="342900" indent="-342900">
              <a:buFont typeface="Wingdings" panose="05000000000000000000" pitchFamily="2" charset="2"/>
              <a:buChar char="Ø"/>
            </a:pPr>
            <a:endParaRPr lang="en-US" sz="1800" dirty="0"/>
          </a:p>
          <a:p>
            <a:pPr marL="285750" indent="-285750">
              <a:buFont typeface="Wingdings" panose="05000000000000000000" pitchFamily="2" charset="2"/>
              <a:buChar char="Ø"/>
            </a:pPr>
            <a:endParaRPr lang="en-US" sz="1800" dirty="0"/>
          </a:p>
        </p:txBody>
      </p:sp>
      <p:sp>
        <p:nvSpPr>
          <p:cNvPr id="8" name="Title 7">
            <a:extLst>
              <a:ext uri="{FF2B5EF4-FFF2-40B4-BE49-F238E27FC236}">
                <a16:creationId xmlns:a16="http://schemas.microsoft.com/office/drawing/2014/main" id="{0D8B0286-7CDA-6636-302A-0DCE20451DB6}"/>
              </a:ext>
            </a:extLst>
          </p:cNvPr>
          <p:cNvSpPr>
            <a:spLocks noGrp="1"/>
          </p:cNvSpPr>
          <p:nvPr>
            <p:ph type="title"/>
          </p:nvPr>
        </p:nvSpPr>
        <p:spPr>
          <a:xfrm>
            <a:off x="927149" y="350654"/>
            <a:ext cx="10193431" cy="785419"/>
          </a:xfrm>
        </p:spPr>
        <p:txBody>
          <a:bodyPr/>
          <a:lstStyle/>
          <a:p>
            <a:pPr algn="ctr"/>
            <a:r>
              <a:rPr lang="en-US" dirty="0">
                <a:solidFill>
                  <a:srgbClr val="002060"/>
                </a:solidFill>
              </a:rPr>
              <a:t>Ft Peck test flow overview</a:t>
            </a:r>
          </a:p>
        </p:txBody>
      </p:sp>
    </p:spTree>
    <p:extLst>
      <p:ext uri="{BB962C8B-B14F-4D97-AF65-F5344CB8AC3E}">
        <p14:creationId xmlns:p14="http://schemas.microsoft.com/office/powerpoint/2010/main" val="277327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68569-D5E8-1DEE-F1E9-677EEB2E630F}"/>
              </a:ext>
            </a:extLst>
          </p:cNvPr>
          <p:cNvPicPr>
            <a:picLocks noChangeAspect="1"/>
          </p:cNvPicPr>
          <p:nvPr/>
        </p:nvPicPr>
        <p:blipFill>
          <a:blip r:embed="rId3"/>
          <a:stretch>
            <a:fillRect/>
          </a:stretch>
        </p:blipFill>
        <p:spPr>
          <a:xfrm>
            <a:off x="1524379" y="95794"/>
            <a:ext cx="9135339" cy="6660651"/>
          </a:xfrm>
          <a:prstGeom prst="rect">
            <a:avLst/>
          </a:prstGeom>
        </p:spPr>
      </p:pic>
      <p:sp>
        <p:nvSpPr>
          <p:cNvPr id="8" name="TextBox 7">
            <a:extLst>
              <a:ext uri="{FF2B5EF4-FFF2-40B4-BE49-F238E27FC236}">
                <a16:creationId xmlns:a16="http://schemas.microsoft.com/office/drawing/2014/main" id="{7D528F5C-F1BB-0D3C-38C3-6BEFA0F10002}"/>
              </a:ext>
            </a:extLst>
          </p:cNvPr>
          <p:cNvSpPr txBox="1"/>
          <p:nvPr/>
        </p:nvSpPr>
        <p:spPr>
          <a:xfrm>
            <a:off x="4815920" y="1378115"/>
            <a:ext cx="1408783" cy="318100"/>
          </a:xfrm>
          <a:prstGeom prst="rect">
            <a:avLst/>
          </a:prstGeom>
          <a:solidFill>
            <a:srgbClr val="528032"/>
          </a:solidFill>
        </p:spPr>
        <p:txBody>
          <a:bodyPr wrap="square" rtlCol="0">
            <a:spAutoFit/>
          </a:bodyPr>
          <a:lstStyle>
            <a:defPPr>
              <a:defRPr lang="en-US"/>
            </a:defPPr>
            <a:lvl1pPr algn="r">
              <a:defRPr sz="1100">
                <a:latin typeface="Segoe UI Semilight" panose="020B0402040204020203" pitchFamily="34" charset="0"/>
                <a:cs typeface="Segoe UI Semilight" panose="020B04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Per EIS (typical)</a:t>
            </a:r>
          </a:p>
        </p:txBody>
      </p:sp>
      <p:sp>
        <p:nvSpPr>
          <p:cNvPr id="11" name="TextBox 10">
            <a:extLst>
              <a:ext uri="{FF2B5EF4-FFF2-40B4-BE49-F238E27FC236}">
                <a16:creationId xmlns:a16="http://schemas.microsoft.com/office/drawing/2014/main" id="{37C12161-DDBC-25F0-740B-21FBEAF81B3E}"/>
              </a:ext>
            </a:extLst>
          </p:cNvPr>
          <p:cNvSpPr txBox="1"/>
          <p:nvPr/>
        </p:nvSpPr>
        <p:spPr>
          <a:xfrm>
            <a:off x="3446321" y="2088099"/>
            <a:ext cx="1109598" cy="318100"/>
          </a:xfrm>
          <a:prstGeom prst="rect">
            <a:avLst/>
          </a:prstGeom>
          <a:solidFill>
            <a:schemeClr val="bg1"/>
          </a:solidFill>
          <a:ln>
            <a:solidFill>
              <a:schemeClr val="tx1"/>
            </a:solidFill>
            <a:prstDash val="dashDot"/>
          </a:ln>
        </p:spPr>
        <p:txBody>
          <a:bodyPr wrap="square" rtlCol="0">
            <a:spAutoFit/>
          </a:bodyPr>
          <a:lstStyle>
            <a:defPPr>
              <a:defRPr lang="en-US"/>
            </a:defPPr>
            <a:lvl1pPr algn="r">
              <a:defRPr sz="1100">
                <a:latin typeface="Segoe UI Semilight" panose="020B0402040204020203" pitchFamily="34" charset="0"/>
                <a:cs typeface="Segoe UI Semilight" panose="020B04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2018</a:t>
            </a:r>
            <a:r>
              <a:rPr kumimoji="0" lang="en-CA" sz="1467"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 </a:t>
            </a:r>
            <a:r>
              <a:rPr kumimoji="0" lang="en-CA" sz="1467"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Actual</a:t>
            </a:r>
          </a:p>
        </p:txBody>
      </p:sp>
      <p:sp>
        <p:nvSpPr>
          <p:cNvPr id="12" name="TextBox 11">
            <a:extLst>
              <a:ext uri="{FF2B5EF4-FFF2-40B4-BE49-F238E27FC236}">
                <a16:creationId xmlns:a16="http://schemas.microsoft.com/office/drawing/2014/main" id="{FDC29107-0CE9-99BB-EBEF-9002FA6E002F}"/>
              </a:ext>
            </a:extLst>
          </p:cNvPr>
          <p:cNvSpPr txBox="1"/>
          <p:nvPr/>
        </p:nvSpPr>
        <p:spPr>
          <a:xfrm>
            <a:off x="7232276" y="4249014"/>
            <a:ext cx="2243628" cy="318100"/>
          </a:xfrm>
          <a:prstGeom prst="rect">
            <a:avLst/>
          </a:prstGeom>
          <a:solidFill>
            <a:srgbClr val="4472C4"/>
          </a:solidFill>
        </p:spPr>
        <p:txBody>
          <a:bodyPr wrap="square" rtlCol="0">
            <a:spAutoFit/>
          </a:bodyPr>
          <a:lstStyle>
            <a:defPPr>
              <a:defRPr lang="en-US"/>
            </a:defPPr>
            <a:lvl1pPr algn="r">
              <a:defRPr sz="1100">
                <a:latin typeface="Segoe UI Semilight" panose="020B0402040204020203" pitchFamily="34" charset="0"/>
                <a:cs typeface="Segoe UI Semilight" panose="020B04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Proposed 2024 (example)</a:t>
            </a:r>
          </a:p>
        </p:txBody>
      </p:sp>
      <p:sp>
        <p:nvSpPr>
          <p:cNvPr id="14" name="TextBox 13">
            <a:extLst>
              <a:ext uri="{FF2B5EF4-FFF2-40B4-BE49-F238E27FC236}">
                <a16:creationId xmlns:a16="http://schemas.microsoft.com/office/drawing/2014/main" id="{4FC50BF7-F1EE-1030-D725-4C9D216EC78F}"/>
              </a:ext>
            </a:extLst>
          </p:cNvPr>
          <p:cNvSpPr txBox="1"/>
          <p:nvPr/>
        </p:nvSpPr>
        <p:spPr>
          <a:xfrm>
            <a:off x="5741274" y="5076122"/>
            <a:ext cx="1184427" cy="318100"/>
          </a:xfrm>
          <a:prstGeom prst="rect">
            <a:avLst/>
          </a:prstGeom>
          <a:solidFill>
            <a:srgbClr val="BE0101"/>
          </a:solidFill>
        </p:spPr>
        <p:txBody>
          <a:bodyPr wrap="square" rtlCol="0">
            <a:spAutoFit/>
          </a:bodyPr>
          <a:lstStyle>
            <a:defPPr>
              <a:defRPr lang="en-US"/>
            </a:defPPr>
            <a:lvl1pPr algn="r">
              <a:defRPr sz="1100">
                <a:latin typeface="Segoe UI Semilight" panose="020B0402040204020203" pitchFamily="34" charset="0"/>
                <a:cs typeface="Segoe UI Semilight" panose="020B04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Median Year</a:t>
            </a:r>
          </a:p>
        </p:txBody>
      </p:sp>
      <p:sp>
        <p:nvSpPr>
          <p:cNvPr id="15" name="Title 2">
            <a:extLst>
              <a:ext uri="{FF2B5EF4-FFF2-40B4-BE49-F238E27FC236}">
                <a16:creationId xmlns:a16="http://schemas.microsoft.com/office/drawing/2014/main" id="{39393409-0EDB-2573-C49B-A626D46B7865}"/>
              </a:ext>
            </a:extLst>
          </p:cNvPr>
          <p:cNvSpPr>
            <a:spLocks noGrp="1"/>
          </p:cNvSpPr>
          <p:nvPr>
            <p:ph type="title"/>
          </p:nvPr>
        </p:nvSpPr>
        <p:spPr>
          <a:xfrm>
            <a:off x="949417" y="456585"/>
            <a:ext cx="10185088" cy="785419"/>
          </a:xfrm>
        </p:spPr>
        <p:txBody>
          <a:bodyPr/>
          <a:lstStyle/>
          <a:p>
            <a:r>
              <a:rPr lang="en-US" sz="3200" dirty="0">
                <a:solidFill>
                  <a:schemeClr val="tx1">
                    <a:lumMod val="75000"/>
                    <a:lumOff val="25000"/>
                  </a:schemeClr>
                </a:solidFill>
                <a:latin typeface="Arial" pitchFamily="34" charset="0"/>
                <a:cs typeface="Arial" pitchFamily="34" charset="0"/>
              </a:rPr>
              <a:t>2024 flow release design </a:t>
            </a:r>
            <a:endParaRPr lang="en-US" dirty="0"/>
          </a:p>
        </p:txBody>
      </p:sp>
      <p:sp>
        <p:nvSpPr>
          <p:cNvPr id="2" name="Arrow: Left 1">
            <a:extLst>
              <a:ext uri="{FF2B5EF4-FFF2-40B4-BE49-F238E27FC236}">
                <a16:creationId xmlns:a16="http://schemas.microsoft.com/office/drawing/2014/main" id="{4782E7C8-AEE0-739C-57DB-45D1CE51BDC2}"/>
              </a:ext>
            </a:extLst>
          </p:cNvPr>
          <p:cNvSpPr/>
          <p:nvPr/>
        </p:nvSpPr>
        <p:spPr>
          <a:xfrm>
            <a:off x="10126888" y="1257918"/>
            <a:ext cx="717759" cy="438297"/>
          </a:xfrm>
          <a:prstGeom prst="leftArrow">
            <a:avLst/>
          </a:prstGeom>
          <a:solidFill>
            <a:srgbClr val="0070C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5" name="TextBox 4">
            <a:extLst>
              <a:ext uri="{FF2B5EF4-FFF2-40B4-BE49-F238E27FC236}">
                <a16:creationId xmlns:a16="http://schemas.microsoft.com/office/drawing/2014/main" id="{9D92A292-41D7-9D3E-CBFC-67A07FB128C4}"/>
              </a:ext>
            </a:extLst>
          </p:cNvPr>
          <p:cNvSpPr txBox="1"/>
          <p:nvPr/>
        </p:nvSpPr>
        <p:spPr>
          <a:xfrm>
            <a:off x="2955148" y="3020128"/>
            <a:ext cx="1138453" cy="318100"/>
          </a:xfrm>
          <a:prstGeom prst="rect">
            <a:avLst/>
          </a:prstGeom>
          <a:solidFill>
            <a:srgbClr val="ED7D30"/>
          </a:solidFill>
        </p:spPr>
        <p:txBody>
          <a:bodyPr wrap="square" rtlCol="0">
            <a:spAutoFit/>
          </a:bodyPr>
          <a:lstStyle>
            <a:defPPr>
              <a:defRPr lang="en-US"/>
            </a:defPPr>
            <a:lvl1pPr algn="r">
              <a:defRPr sz="1100">
                <a:latin typeface="Segoe UI Semilight" panose="020B0402040204020203" pitchFamily="34" charset="0"/>
                <a:cs typeface="Segoe UI Semilight" panose="020B04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2023 Actual</a:t>
            </a:r>
          </a:p>
        </p:txBody>
      </p:sp>
    </p:spTree>
    <p:extLst>
      <p:ext uri="{BB962C8B-B14F-4D97-AF65-F5344CB8AC3E}">
        <p14:creationId xmlns:p14="http://schemas.microsoft.com/office/powerpoint/2010/main" val="3914199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object 5"/>
          <p:cNvSpPr/>
          <p:nvPr/>
        </p:nvSpPr>
        <p:spPr>
          <a:xfrm>
            <a:off x="6079235" y="3418332"/>
            <a:ext cx="26034" cy="0"/>
          </a:xfrm>
          <a:custGeom>
            <a:avLst/>
            <a:gdLst/>
            <a:ahLst/>
            <a:cxnLst/>
            <a:rect l="l" t="t" r="r" b="b"/>
            <a:pathLst>
              <a:path w="26035">
                <a:moveTo>
                  <a:pt x="0" y="0"/>
                </a:moveTo>
                <a:lnTo>
                  <a:pt x="25780" y="0"/>
                </a:lnTo>
              </a:path>
              <a:path w="26035">
                <a:moveTo>
                  <a:pt x="0" y="0"/>
                </a:moveTo>
                <a:lnTo>
                  <a:pt x="25780" y="0"/>
                </a:lnTo>
              </a:path>
            </a:pathLst>
          </a:custGeom>
          <a:ln w="3175">
            <a:solidFill>
              <a:srgbClr val="FDFDFD"/>
            </a:solidFill>
          </a:ln>
        </p:spPr>
        <p:txBody>
          <a:bodyPr wrap="square" lIns="0" tIns="0" rIns="0" bIns="0" rtlCol="0"/>
          <a:lstStyle/>
          <a:p>
            <a:endParaRPr/>
          </a:p>
        </p:txBody>
      </p:sp>
      <p:sp>
        <p:nvSpPr>
          <p:cNvPr id="12" name="object 12"/>
          <p:cNvSpPr txBox="1"/>
          <p:nvPr/>
        </p:nvSpPr>
        <p:spPr>
          <a:xfrm>
            <a:off x="5896432" y="6504527"/>
            <a:ext cx="117475" cy="81915"/>
          </a:xfrm>
          <a:prstGeom prst="rect">
            <a:avLst/>
          </a:prstGeom>
        </p:spPr>
        <p:txBody>
          <a:bodyPr vert="horz" wrap="square" lIns="0" tIns="6985" rIns="0" bIns="0" rtlCol="0">
            <a:spAutoFit/>
          </a:bodyPr>
          <a:lstStyle/>
          <a:p>
            <a:pPr marL="38100">
              <a:lnSpc>
                <a:spcPct val="100000"/>
              </a:lnSpc>
              <a:spcBef>
                <a:spcPts val="55"/>
              </a:spcBef>
            </a:pPr>
            <a:fld id="{81D60167-4931-47E6-BA6A-407CBD079E47}" type="slidenum">
              <a:rPr sz="400" spc="-5" dirty="0">
                <a:solidFill>
                  <a:srgbClr val="3D3D3D"/>
                </a:solidFill>
                <a:latin typeface="Arial"/>
                <a:cs typeface="Arial"/>
              </a:rPr>
              <a:t>2</a:t>
            </a:fld>
            <a:endParaRPr sz="400">
              <a:latin typeface="Arial"/>
              <a:cs typeface="Arial"/>
            </a:endParaRPr>
          </a:p>
        </p:txBody>
      </p:sp>
      <p:pic>
        <p:nvPicPr>
          <p:cNvPr id="4" name="Picture 3">
            <a:extLst>
              <a:ext uri="{FF2B5EF4-FFF2-40B4-BE49-F238E27FC236}">
                <a16:creationId xmlns:a16="http://schemas.microsoft.com/office/drawing/2014/main" id="{BBA85186-4B26-4270-8CAE-5DAA2BEF5C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5697A-9C85-CA3F-DDAC-07FBA0478D03}"/>
              </a:ext>
            </a:extLst>
          </p:cNvPr>
          <p:cNvPicPr>
            <a:picLocks noChangeAspect="1"/>
          </p:cNvPicPr>
          <p:nvPr/>
        </p:nvPicPr>
        <p:blipFill>
          <a:blip r:embed="rId3"/>
          <a:stretch>
            <a:fillRect/>
          </a:stretch>
        </p:blipFill>
        <p:spPr>
          <a:xfrm>
            <a:off x="1481710" y="68116"/>
            <a:ext cx="8813359" cy="6789884"/>
          </a:xfrm>
          <a:prstGeom prst="rect">
            <a:avLst/>
          </a:prstGeom>
        </p:spPr>
      </p:pic>
    </p:spTree>
    <p:extLst>
      <p:ext uri="{BB962C8B-B14F-4D97-AF65-F5344CB8AC3E}">
        <p14:creationId xmlns:p14="http://schemas.microsoft.com/office/powerpoint/2010/main" val="3747138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1BCC945-C8C3-A651-0FE9-F061DBE31C84}"/>
              </a:ext>
            </a:extLst>
          </p:cNvPr>
          <p:cNvSpPr>
            <a:spLocks noGrp="1"/>
          </p:cNvSpPr>
          <p:nvPr>
            <p:ph sz="quarter" idx="10"/>
          </p:nvPr>
        </p:nvSpPr>
        <p:spPr>
          <a:xfrm>
            <a:off x="1056460" y="2775326"/>
            <a:ext cx="5141140" cy="2387801"/>
          </a:xfrm>
        </p:spPr>
        <p:txBody>
          <a:bodyPr/>
          <a:lstStyle/>
          <a:p>
            <a:pPr marL="342900" indent="-342900">
              <a:buFont typeface="Arial" panose="020B0604020202020204" pitchFamily="34" charset="0"/>
              <a:buChar char="•"/>
            </a:pPr>
            <a:r>
              <a:rPr lang="en-US" dirty="0"/>
              <a:t>Pallid sturgeon monitoring (which has been ongoing)</a:t>
            </a:r>
          </a:p>
          <a:p>
            <a:pPr marL="342900" indent="-342900">
              <a:buFont typeface="Arial" panose="020B0604020202020204" pitchFamily="34" charset="0"/>
              <a:buChar char="•"/>
            </a:pPr>
            <a:r>
              <a:rPr lang="en-US" dirty="0"/>
              <a:t>Bank erosion </a:t>
            </a:r>
          </a:p>
          <a:p>
            <a:pPr marL="342900" indent="-342900">
              <a:buFont typeface="Arial" panose="020B0604020202020204" pitchFamily="34" charset="0"/>
              <a:buChar char="•"/>
            </a:pPr>
            <a:r>
              <a:rPr lang="en-US" dirty="0"/>
              <a:t>Water intakes</a:t>
            </a:r>
          </a:p>
          <a:p>
            <a:pPr marL="342900" indent="-342900">
              <a:buFont typeface="Arial" panose="020B0604020202020204" pitchFamily="34" charset="0"/>
              <a:buChar char="•"/>
            </a:pPr>
            <a:r>
              <a:rPr lang="en-US" dirty="0"/>
              <a:t>Spillway</a:t>
            </a:r>
          </a:p>
          <a:p>
            <a:pPr marL="342900" indent="-342900">
              <a:buFont typeface="Arial" panose="020B0604020202020204" pitchFamily="34" charset="0"/>
              <a:buChar char="•"/>
            </a:pPr>
            <a:r>
              <a:rPr lang="en-US" dirty="0"/>
              <a:t>Cultural resources</a:t>
            </a:r>
          </a:p>
          <a:p>
            <a:pPr marL="342900" indent="-342900">
              <a:buFont typeface="Arial" panose="020B0604020202020204" pitchFamily="34" charset="0"/>
              <a:buChar char="•"/>
            </a:pPr>
            <a:r>
              <a:rPr lang="en-US" dirty="0"/>
              <a:t>Water quality</a:t>
            </a:r>
          </a:p>
        </p:txBody>
      </p:sp>
      <p:sp>
        <p:nvSpPr>
          <p:cNvPr id="8" name="Title 7">
            <a:extLst>
              <a:ext uri="{FF2B5EF4-FFF2-40B4-BE49-F238E27FC236}">
                <a16:creationId xmlns:a16="http://schemas.microsoft.com/office/drawing/2014/main" id="{0D8B0286-7CDA-6636-302A-0DCE20451DB6}"/>
              </a:ext>
            </a:extLst>
          </p:cNvPr>
          <p:cNvSpPr>
            <a:spLocks noGrp="1"/>
          </p:cNvSpPr>
          <p:nvPr>
            <p:ph type="title"/>
          </p:nvPr>
        </p:nvSpPr>
        <p:spPr/>
        <p:txBody>
          <a:bodyPr/>
          <a:lstStyle/>
          <a:p>
            <a:r>
              <a:rPr lang="en-US" dirty="0">
                <a:solidFill>
                  <a:srgbClr val="002060"/>
                </a:solidFill>
              </a:rPr>
              <a:t>Fort Peck Test Flows Monitoring Plan </a:t>
            </a:r>
          </a:p>
        </p:txBody>
      </p:sp>
      <p:pic>
        <p:nvPicPr>
          <p:cNvPr id="2" name="Picture 1">
            <a:extLst>
              <a:ext uri="{FF2B5EF4-FFF2-40B4-BE49-F238E27FC236}">
                <a16:creationId xmlns:a16="http://schemas.microsoft.com/office/drawing/2014/main" id="{598D791A-204E-225C-BD89-D2915ACA00FD}"/>
              </a:ext>
            </a:extLst>
          </p:cNvPr>
          <p:cNvPicPr>
            <a:picLocks noChangeAspect="1"/>
          </p:cNvPicPr>
          <p:nvPr/>
        </p:nvPicPr>
        <p:blipFill>
          <a:blip r:embed="rId3"/>
          <a:stretch>
            <a:fillRect/>
          </a:stretch>
        </p:blipFill>
        <p:spPr>
          <a:xfrm>
            <a:off x="7024812" y="1016789"/>
            <a:ext cx="3932860" cy="5161154"/>
          </a:xfrm>
          <a:prstGeom prst="rect">
            <a:avLst/>
          </a:prstGeom>
          <a:effectLst>
            <a:glow rad="63500">
              <a:schemeClr val="accent3">
                <a:satMod val="175000"/>
                <a:alpha val="40000"/>
              </a:schemeClr>
            </a:glow>
          </a:effectLst>
        </p:spPr>
      </p:pic>
      <p:sp>
        <p:nvSpPr>
          <p:cNvPr id="3" name="TextBox 2">
            <a:extLst>
              <a:ext uri="{FF2B5EF4-FFF2-40B4-BE49-F238E27FC236}">
                <a16:creationId xmlns:a16="http://schemas.microsoft.com/office/drawing/2014/main" id="{47C9B1A3-E092-BFDC-2456-C10316A889F3}"/>
              </a:ext>
            </a:extLst>
          </p:cNvPr>
          <p:cNvSpPr txBox="1"/>
          <p:nvPr/>
        </p:nvSpPr>
        <p:spPr>
          <a:xfrm>
            <a:off x="711200" y="2013528"/>
            <a:ext cx="4195379" cy="523220"/>
          </a:xfrm>
          <a:prstGeom prst="rect">
            <a:avLst/>
          </a:prstGeom>
          <a:noFill/>
        </p:spPr>
        <p:txBody>
          <a:bodyPr wrap="none" rtlCol="0">
            <a:spAutoFit/>
          </a:bodyPr>
          <a:lstStyle/>
          <a:p>
            <a:r>
              <a:rPr lang="en-US" sz="2800" b="1" dirty="0"/>
              <a:t>Monitoring will include:</a:t>
            </a:r>
          </a:p>
        </p:txBody>
      </p:sp>
    </p:spTree>
    <p:extLst>
      <p:ext uri="{BB962C8B-B14F-4D97-AF65-F5344CB8AC3E}">
        <p14:creationId xmlns:p14="http://schemas.microsoft.com/office/powerpoint/2010/main" val="2446992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20F30538-592C-6492-C847-6C4C599BC660}"/>
              </a:ext>
            </a:extLst>
          </p:cNvPr>
          <p:cNvPicPr>
            <a:picLocks noChangeAspect="1"/>
          </p:cNvPicPr>
          <p:nvPr/>
        </p:nvPicPr>
        <p:blipFill>
          <a:blip r:embed="rId3"/>
          <a:stretch>
            <a:fillRect/>
          </a:stretch>
        </p:blipFill>
        <p:spPr>
          <a:xfrm>
            <a:off x="1417552" y="105102"/>
            <a:ext cx="8588296" cy="6101727"/>
          </a:xfrm>
          <a:prstGeom prst="rect">
            <a:avLst/>
          </a:prstGeom>
        </p:spPr>
      </p:pic>
      <p:sp>
        <p:nvSpPr>
          <p:cNvPr id="3" name="TextBox 2">
            <a:extLst>
              <a:ext uri="{FF2B5EF4-FFF2-40B4-BE49-F238E27FC236}">
                <a16:creationId xmlns:a16="http://schemas.microsoft.com/office/drawing/2014/main" id="{97275BBF-E692-8CBB-10ED-CF44F9663F8D}"/>
              </a:ext>
            </a:extLst>
          </p:cNvPr>
          <p:cNvSpPr txBox="1"/>
          <p:nvPr/>
        </p:nvSpPr>
        <p:spPr>
          <a:xfrm>
            <a:off x="2009775" y="6286500"/>
            <a:ext cx="7699544" cy="369332"/>
          </a:xfrm>
          <a:prstGeom prst="rect">
            <a:avLst/>
          </a:prstGeom>
          <a:noFill/>
        </p:spPr>
        <p:txBody>
          <a:bodyPr wrap="none" rtlCol="0">
            <a:spAutoFit/>
          </a:bodyPr>
          <a:lstStyle/>
          <a:p>
            <a:r>
              <a:rPr lang="en-US" b="1" dirty="0">
                <a:solidFill>
                  <a:srgbClr val="002060"/>
                </a:solidFill>
              </a:rPr>
              <a:t>Passive telemetry stations for assessing pallid sturgeon movements</a:t>
            </a:r>
          </a:p>
        </p:txBody>
      </p:sp>
    </p:spTree>
    <p:extLst>
      <p:ext uri="{BB962C8B-B14F-4D97-AF65-F5344CB8AC3E}">
        <p14:creationId xmlns:p14="http://schemas.microsoft.com/office/powerpoint/2010/main" val="369771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F6D2-1FB0-7BB9-6BEC-2509FE1859F9}"/>
              </a:ext>
            </a:extLst>
          </p:cNvPr>
          <p:cNvSpPr>
            <a:spLocks noGrp="1"/>
          </p:cNvSpPr>
          <p:nvPr>
            <p:ph type="ctrTitle"/>
          </p:nvPr>
        </p:nvSpPr>
        <p:spPr>
          <a:xfrm>
            <a:off x="2057400" y="1"/>
            <a:ext cx="7924800" cy="685800"/>
          </a:xfrm>
        </p:spPr>
        <p:txBody>
          <a:bodyPr/>
          <a:lstStyle/>
          <a:p>
            <a:r>
              <a:rPr lang="en-US" dirty="0"/>
              <a:t>Hydropower Program Evolution</a:t>
            </a:r>
          </a:p>
        </p:txBody>
      </p:sp>
      <p:sp>
        <p:nvSpPr>
          <p:cNvPr id="4" name="Slide Number Placeholder 3">
            <a:extLst>
              <a:ext uri="{FF2B5EF4-FFF2-40B4-BE49-F238E27FC236}">
                <a16:creationId xmlns:a16="http://schemas.microsoft.com/office/drawing/2014/main" id="{D0D60256-9DFB-5DE5-6D16-46D86E148D1C}"/>
              </a:ext>
            </a:extLst>
          </p:cNvPr>
          <p:cNvSpPr>
            <a:spLocks noGrp="1"/>
          </p:cNvSpPr>
          <p:nvPr>
            <p:ph type="sldNum" sz="quarter" idx="10"/>
          </p:nvPr>
        </p:nvSpPr>
        <p:spPr/>
        <p:txBody>
          <a:bodyPr/>
          <a:lstStyle/>
          <a:p>
            <a:pPr>
              <a:defRPr/>
            </a:pPr>
            <a:fld id="{03D80C0F-5D02-40A5-828D-611DD60061F9}" type="slidenum">
              <a:rPr lang="en-US" smtClean="0"/>
              <a:pPr>
                <a:defRPr/>
              </a:pPr>
              <a:t>23</a:t>
            </a:fld>
            <a:endParaRPr lang="en-US"/>
          </a:p>
        </p:txBody>
      </p:sp>
      <p:pic>
        <p:nvPicPr>
          <p:cNvPr id="14" name="Picture 13">
            <a:extLst>
              <a:ext uri="{FF2B5EF4-FFF2-40B4-BE49-F238E27FC236}">
                <a16:creationId xmlns:a16="http://schemas.microsoft.com/office/drawing/2014/main" id="{CCBAD9C3-ED2C-470C-770B-CD3DE39AE124}"/>
              </a:ext>
            </a:extLst>
          </p:cNvPr>
          <p:cNvPicPr>
            <a:picLocks noChangeAspect="1"/>
          </p:cNvPicPr>
          <p:nvPr/>
        </p:nvPicPr>
        <p:blipFill>
          <a:blip r:embed="rId3"/>
          <a:stretch>
            <a:fillRect/>
          </a:stretch>
        </p:blipFill>
        <p:spPr>
          <a:xfrm>
            <a:off x="6817089" y="785790"/>
            <a:ext cx="3546112" cy="2438399"/>
          </a:xfrm>
          <a:prstGeom prst="rect">
            <a:avLst/>
          </a:prstGeom>
          <a:ln>
            <a:solidFill>
              <a:schemeClr val="tx1"/>
            </a:solidFill>
          </a:ln>
        </p:spPr>
      </p:pic>
      <p:sp>
        <p:nvSpPr>
          <p:cNvPr id="15" name="TextBox 14">
            <a:extLst>
              <a:ext uri="{FF2B5EF4-FFF2-40B4-BE49-F238E27FC236}">
                <a16:creationId xmlns:a16="http://schemas.microsoft.com/office/drawing/2014/main" id="{79688A05-10A4-353D-6F10-2DB06A7C41DB}"/>
              </a:ext>
            </a:extLst>
          </p:cNvPr>
          <p:cNvSpPr txBox="1"/>
          <p:nvPr/>
        </p:nvSpPr>
        <p:spPr>
          <a:xfrm>
            <a:off x="1447800" y="952143"/>
            <a:ext cx="5029200" cy="507831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dirty="0">
                <a:solidFill>
                  <a:schemeClr val="tx2"/>
                </a:solidFill>
              </a:rPr>
              <a:t>Hydropower Customer Funding execution moved to Planning, Programs, and Project Management Division in 2014</a:t>
            </a:r>
          </a:p>
          <a:p>
            <a:endParaRPr lang="en-US" dirty="0">
              <a:solidFill>
                <a:schemeClr val="tx2"/>
              </a:solidFill>
            </a:endParaRPr>
          </a:p>
          <a:p>
            <a:pPr marL="285750" indent="-285750">
              <a:buFont typeface="Arial" panose="020B0604020202020204" pitchFamily="34" charset="0"/>
              <a:buChar char="•"/>
            </a:pPr>
            <a:r>
              <a:rPr lang="en-US" dirty="0">
                <a:solidFill>
                  <a:schemeClr val="tx2"/>
                </a:solidFill>
              </a:rPr>
              <a:t>515% increase in customer funding between 2014 and 2024</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Inaugural Hydropower Master Plan issued in 2016</a:t>
            </a:r>
          </a:p>
          <a:p>
            <a:pPr marL="742950" lvl="1" indent="-285750">
              <a:buFont typeface="Arial" panose="020B0604020202020204" pitchFamily="34" charset="0"/>
              <a:buChar char="•"/>
            </a:pPr>
            <a:r>
              <a:rPr lang="en-US" dirty="0">
                <a:solidFill>
                  <a:schemeClr val="tx2"/>
                </a:solidFill>
              </a:rPr>
              <a:t>Update in development – May 2024</a:t>
            </a:r>
          </a:p>
          <a:p>
            <a:pPr marL="742950" lvl="1"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Executed $154M in completed projects in the past decade.</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PM staffing increased from 4 to 6 Project Managers and full time Program Manager</a:t>
            </a:r>
          </a:p>
          <a:p>
            <a:pPr marL="742950" lvl="1" indent="-285750">
              <a:buFont typeface="Arial" panose="020B0604020202020204" pitchFamily="34" charset="0"/>
              <a:buChar char="•"/>
            </a:pPr>
            <a:r>
              <a:rPr lang="en-US" dirty="0">
                <a:solidFill>
                  <a:schemeClr val="tx2"/>
                </a:solidFill>
              </a:rPr>
              <a:t>Currently 57 active projects </a:t>
            </a:r>
          </a:p>
          <a:p>
            <a:pPr marL="742950" lvl="1" indent="-285750">
              <a:buFont typeface="Arial" panose="020B0604020202020204" pitchFamily="34" charset="0"/>
              <a:buChar char="•"/>
            </a:pPr>
            <a:r>
              <a:rPr lang="en-US" dirty="0">
                <a:solidFill>
                  <a:schemeClr val="tx2"/>
                </a:solidFill>
              </a:rPr>
              <a:t>$562,070,914</a:t>
            </a:r>
          </a:p>
        </p:txBody>
      </p:sp>
      <p:pic>
        <p:nvPicPr>
          <p:cNvPr id="16" name="Picture 15" descr="A picture containing ground, old&#10;&#10;Description automatically generated">
            <a:extLst>
              <a:ext uri="{FF2B5EF4-FFF2-40B4-BE49-F238E27FC236}">
                <a16:creationId xmlns:a16="http://schemas.microsoft.com/office/drawing/2014/main" id="{FE4B48DA-A67A-DA50-1B2E-EE08240AD86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58264" y="3810000"/>
            <a:ext cx="3546112" cy="2475588"/>
          </a:xfrm>
          <a:prstGeom prst="rect">
            <a:avLst/>
          </a:prstGeom>
          <a:effectLst>
            <a:softEdge rad="127000"/>
          </a:effectLst>
        </p:spPr>
      </p:pic>
      <p:sp>
        <p:nvSpPr>
          <p:cNvPr id="17" name="TextBox 16">
            <a:extLst>
              <a:ext uri="{FF2B5EF4-FFF2-40B4-BE49-F238E27FC236}">
                <a16:creationId xmlns:a16="http://schemas.microsoft.com/office/drawing/2014/main" id="{264A7B7A-39FE-0B95-4B33-9AEC54C7031B}"/>
              </a:ext>
            </a:extLst>
          </p:cNvPr>
          <p:cNvSpPr txBox="1"/>
          <p:nvPr/>
        </p:nvSpPr>
        <p:spPr>
          <a:xfrm>
            <a:off x="6958264" y="3433012"/>
            <a:ext cx="3404937" cy="276999"/>
          </a:xfrm>
          <a:prstGeom prst="rect">
            <a:avLst/>
          </a:prstGeom>
          <a:noFill/>
        </p:spPr>
        <p:txBody>
          <a:bodyPr wrap="square" rtlCol="0">
            <a:spAutoFit/>
          </a:bodyPr>
          <a:lstStyle/>
          <a:p>
            <a:r>
              <a:rPr lang="en-US" sz="1200" b="1" dirty="0">
                <a:solidFill>
                  <a:schemeClr val="bg1"/>
                </a:solidFill>
              </a:rPr>
              <a:t>Fort Randall GSU Transformer Replacement </a:t>
            </a:r>
          </a:p>
        </p:txBody>
      </p:sp>
    </p:spTree>
    <p:extLst>
      <p:ext uri="{BB962C8B-B14F-4D97-AF65-F5344CB8AC3E}">
        <p14:creationId xmlns:p14="http://schemas.microsoft.com/office/powerpoint/2010/main" val="1862167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F6D2-1FB0-7BB9-6BEC-2509FE1859F9}"/>
              </a:ext>
            </a:extLst>
          </p:cNvPr>
          <p:cNvSpPr>
            <a:spLocks noGrp="1"/>
          </p:cNvSpPr>
          <p:nvPr>
            <p:ph type="ctrTitle"/>
          </p:nvPr>
        </p:nvSpPr>
        <p:spPr>
          <a:xfrm>
            <a:off x="2057399" y="1"/>
            <a:ext cx="8843067" cy="685800"/>
          </a:xfrm>
        </p:spPr>
        <p:txBody>
          <a:bodyPr>
            <a:normAutofit fontScale="90000"/>
          </a:bodyPr>
          <a:lstStyle/>
          <a:p>
            <a:r>
              <a:rPr lang="en-US" dirty="0"/>
              <a:t>Hydropower Major Unit Rehabilitation</a:t>
            </a:r>
          </a:p>
        </p:txBody>
      </p:sp>
      <p:sp>
        <p:nvSpPr>
          <p:cNvPr id="4" name="Slide Number Placeholder 3">
            <a:extLst>
              <a:ext uri="{FF2B5EF4-FFF2-40B4-BE49-F238E27FC236}">
                <a16:creationId xmlns:a16="http://schemas.microsoft.com/office/drawing/2014/main" id="{D0D60256-9DFB-5DE5-6D16-46D86E148D1C}"/>
              </a:ext>
            </a:extLst>
          </p:cNvPr>
          <p:cNvSpPr>
            <a:spLocks noGrp="1"/>
          </p:cNvSpPr>
          <p:nvPr>
            <p:ph type="sldNum" sz="quarter" idx="10"/>
          </p:nvPr>
        </p:nvSpPr>
        <p:spPr/>
        <p:txBody>
          <a:bodyPr/>
          <a:lstStyle/>
          <a:p>
            <a:pPr>
              <a:defRPr/>
            </a:pPr>
            <a:fld id="{03D80C0F-5D02-40A5-828D-611DD60061F9}" type="slidenum">
              <a:rPr lang="en-US" smtClean="0"/>
              <a:pPr>
                <a:defRPr/>
              </a:pPr>
              <a:t>24</a:t>
            </a:fld>
            <a:endParaRPr lang="en-US"/>
          </a:p>
        </p:txBody>
      </p:sp>
      <p:sp>
        <p:nvSpPr>
          <p:cNvPr id="15" name="TextBox 14">
            <a:extLst>
              <a:ext uri="{FF2B5EF4-FFF2-40B4-BE49-F238E27FC236}">
                <a16:creationId xmlns:a16="http://schemas.microsoft.com/office/drawing/2014/main" id="{79688A05-10A4-353D-6F10-2DB06A7C41DB}"/>
              </a:ext>
            </a:extLst>
          </p:cNvPr>
          <p:cNvSpPr txBox="1"/>
          <p:nvPr/>
        </p:nvSpPr>
        <p:spPr>
          <a:xfrm>
            <a:off x="2971800" y="926596"/>
            <a:ext cx="6400800" cy="1754326"/>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dirty="0">
                <a:solidFill>
                  <a:schemeClr val="tx2"/>
                </a:solidFill>
              </a:rPr>
              <a:t>Future work will be more complex/longer duration projects</a:t>
            </a:r>
          </a:p>
          <a:p>
            <a:endParaRPr lang="en-US" dirty="0">
              <a:solidFill>
                <a:schemeClr val="tx2"/>
              </a:solidFill>
            </a:endParaRPr>
          </a:p>
          <a:p>
            <a:pPr marL="742950" lvl="1" indent="-285750">
              <a:buFont typeface="Arial" panose="020B0604020202020204" pitchFamily="34" charset="0"/>
              <a:buChar char="•"/>
            </a:pPr>
            <a:r>
              <a:rPr lang="en-US" dirty="0">
                <a:solidFill>
                  <a:schemeClr val="tx2"/>
                </a:solidFill>
              </a:rPr>
              <a:t>$50M Oahe/Ft Peck Transformer Replacements</a:t>
            </a:r>
          </a:p>
          <a:p>
            <a:pPr marL="742950" lvl="1" indent="-285750">
              <a:buFont typeface="Arial" panose="020B0604020202020204" pitchFamily="34" charset="0"/>
              <a:buChar char="•"/>
            </a:pPr>
            <a:r>
              <a:rPr lang="en-US" dirty="0">
                <a:solidFill>
                  <a:schemeClr val="tx2"/>
                </a:solidFill>
              </a:rPr>
              <a:t>Ft. Randall/Oahe Major Turbine and Generator Replacement Projects </a:t>
            </a:r>
          </a:p>
          <a:p>
            <a:pPr marL="285750" indent="-285750">
              <a:buFont typeface="Arial" panose="020B0604020202020204" pitchFamily="34" charset="0"/>
              <a:buChar char="•"/>
            </a:pPr>
            <a:endParaRPr lang="en-US" dirty="0">
              <a:solidFill>
                <a:schemeClr val="tx2"/>
              </a:solidFill>
            </a:endParaRPr>
          </a:p>
        </p:txBody>
      </p:sp>
      <p:sp>
        <p:nvSpPr>
          <p:cNvPr id="17" name="TextBox 16">
            <a:extLst>
              <a:ext uri="{FF2B5EF4-FFF2-40B4-BE49-F238E27FC236}">
                <a16:creationId xmlns:a16="http://schemas.microsoft.com/office/drawing/2014/main" id="{264A7B7A-39FE-0B95-4B33-9AEC54C7031B}"/>
              </a:ext>
            </a:extLst>
          </p:cNvPr>
          <p:cNvSpPr txBox="1"/>
          <p:nvPr/>
        </p:nvSpPr>
        <p:spPr>
          <a:xfrm>
            <a:off x="7137195" y="2935644"/>
            <a:ext cx="3404937" cy="276999"/>
          </a:xfrm>
          <a:prstGeom prst="rect">
            <a:avLst/>
          </a:prstGeom>
          <a:noFill/>
        </p:spPr>
        <p:txBody>
          <a:bodyPr wrap="square" rtlCol="0">
            <a:spAutoFit/>
          </a:bodyPr>
          <a:lstStyle/>
          <a:p>
            <a:r>
              <a:rPr lang="en-US" sz="1200" b="1" dirty="0">
                <a:solidFill>
                  <a:schemeClr val="bg1"/>
                </a:solidFill>
              </a:rPr>
              <a:t>Fort Randall GSU Transformer Replacement </a:t>
            </a:r>
          </a:p>
        </p:txBody>
      </p:sp>
      <p:pic>
        <p:nvPicPr>
          <p:cNvPr id="6" name="Picture 5">
            <a:extLst>
              <a:ext uri="{FF2B5EF4-FFF2-40B4-BE49-F238E27FC236}">
                <a16:creationId xmlns:a16="http://schemas.microsoft.com/office/drawing/2014/main" id="{F0BD2D7D-7A2D-537F-CD7F-014A13AC7542}"/>
              </a:ext>
            </a:extLst>
          </p:cNvPr>
          <p:cNvPicPr>
            <a:picLocks noChangeAspect="1"/>
          </p:cNvPicPr>
          <p:nvPr/>
        </p:nvPicPr>
        <p:blipFill>
          <a:blip r:embed="rId3"/>
          <a:stretch>
            <a:fillRect/>
          </a:stretch>
        </p:blipFill>
        <p:spPr>
          <a:xfrm>
            <a:off x="6885914" y="3372561"/>
            <a:ext cx="3907498" cy="1747539"/>
          </a:xfrm>
          <a:prstGeom prst="rect">
            <a:avLst/>
          </a:prstGeom>
        </p:spPr>
      </p:pic>
      <p:pic>
        <p:nvPicPr>
          <p:cNvPr id="8" name="Picture 7">
            <a:extLst>
              <a:ext uri="{FF2B5EF4-FFF2-40B4-BE49-F238E27FC236}">
                <a16:creationId xmlns:a16="http://schemas.microsoft.com/office/drawing/2014/main" id="{5D3223EF-CC26-CCF5-1200-AD2160B92F06}"/>
              </a:ext>
            </a:extLst>
          </p:cNvPr>
          <p:cNvPicPr>
            <a:picLocks noChangeAspect="1"/>
          </p:cNvPicPr>
          <p:nvPr/>
        </p:nvPicPr>
        <p:blipFill>
          <a:blip r:embed="rId4"/>
          <a:stretch>
            <a:fillRect/>
          </a:stretch>
        </p:blipFill>
        <p:spPr>
          <a:xfrm>
            <a:off x="1311359" y="2836903"/>
            <a:ext cx="3705829" cy="2820214"/>
          </a:xfrm>
          <a:prstGeom prst="rect">
            <a:avLst/>
          </a:prstGeom>
          <a:effectLst>
            <a:softEdge rad="63500"/>
          </a:effectLst>
        </p:spPr>
      </p:pic>
      <p:sp>
        <p:nvSpPr>
          <p:cNvPr id="9" name="TextBox 8">
            <a:extLst>
              <a:ext uri="{FF2B5EF4-FFF2-40B4-BE49-F238E27FC236}">
                <a16:creationId xmlns:a16="http://schemas.microsoft.com/office/drawing/2014/main" id="{B0A46918-F97C-33DC-B444-E246435BD3FF}"/>
              </a:ext>
            </a:extLst>
          </p:cNvPr>
          <p:cNvSpPr txBox="1"/>
          <p:nvPr/>
        </p:nvSpPr>
        <p:spPr>
          <a:xfrm>
            <a:off x="6478932" y="5120100"/>
            <a:ext cx="4578638" cy="923330"/>
          </a:xfrm>
          <a:prstGeom prst="rect">
            <a:avLst/>
          </a:prstGeom>
          <a:noFill/>
        </p:spPr>
        <p:txBody>
          <a:bodyPr wrap="square" rtlCol="0">
            <a:spAutoFit/>
          </a:bodyPr>
          <a:lstStyle/>
          <a:p>
            <a:pPr algn="ctr"/>
            <a:r>
              <a:rPr lang="en-US" dirty="0"/>
              <a:t>Ft Randall Major Unit Rehabilitation</a:t>
            </a:r>
          </a:p>
          <a:p>
            <a:pPr marL="742950" lvl="1" indent="-285750">
              <a:buFont typeface="Arial" panose="020B0604020202020204" pitchFamily="34" charset="0"/>
              <a:buChar char="•"/>
            </a:pPr>
            <a:r>
              <a:rPr lang="en-US" dirty="0"/>
              <a:t>$280M total project estimated cost</a:t>
            </a:r>
          </a:p>
          <a:p>
            <a:pPr marL="742950" lvl="1" indent="-285750">
              <a:buFont typeface="Arial" panose="020B0604020202020204" pitchFamily="34" charset="0"/>
              <a:buChar char="•"/>
            </a:pPr>
            <a:r>
              <a:rPr lang="en-US" dirty="0"/>
              <a:t>8-Units, 11-year duration</a:t>
            </a:r>
          </a:p>
        </p:txBody>
      </p:sp>
      <p:sp>
        <p:nvSpPr>
          <p:cNvPr id="10" name="TextBox 9">
            <a:extLst>
              <a:ext uri="{FF2B5EF4-FFF2-40B4-BE49-F238E27FC236}">
                <a16:creationId xmlns:a16="http://schemas.microsoft.com/office/drawing/2014/main" id="{D9960A25-6D2C-0996-C73A-84E39CB32FA9}"/>
              </a:ext>
            </a:extLst>
          </p:cNvPr>
          <p:cNvSpPr txBox="1"/>
          <p:nvPr/>
        </p:nvSpPr>
        <p:spPr>
          <a:xfrm>
            <a:off x="-3858" y="5665788"/>
            <a:ext cx="5548219" cy="923330"/>
          </a:xfrm>
          <a:prstGeom prst="rect">
            <a:avLst/>
          </a:prstGeom>
          <a:noFill/>
        </p:spPr>
        <p:txBody>
          <a:bodyPr wrap="square" rtlCol="0">
            <a:spAutoFit/>
          </a:bodyPr>
          <a:lstStyle/>
          <a:p>
            <a:pPr lvl="1" algn="ctr"/>
            <a:r>
              <a:rPr lang="en-US" dirty="0"/>
              <a:t>Oahe Major Unit Rehabilitation</a:t>
            </a:r>
          </a:p>
          <a:p>
            <a:pPr marL="1657350" lvl="3" indent="-285750">
              <a:buFont typeface="Arial" panose="020B0604020202020204" pitchFamily="34" charset="0"/>
              <a:buChar char="•"/>
            </a:pPr>
            <a:r>
              <a:rPr lang="en-US" dirty="0"/>
              <a:t>$380M total project estimated cost</a:t>
            </a:r>
          </a:p>
          <a:p>
            <a:pPr marL="1657350" lvl="3" indent="-285750">
              <a:buFont typeface="Arial" panose="020B0604020202020204" pitchFamily="34" charset="0"/>
              <a:buChar char="•"/>
            </a:pPr>
            <a:r>
              <a:rPr lang="en-US" dirty="0"/>
              <a:t>7-Unit, 11-year duration</a:t>
            </a:r>
          </a:p>
        </p:txBody>
      </p:sp>
    </p:spTree>
    <p:extLst>
      <p:ext uri="{BB962C8B-B14F-4D97-AF65-F5344CB8AC3E}">
        <p14:creationId xmlns:p14="http://schemas.microsoft.com/office/powerpoint/2010/main" val="2964555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F68C3CC-EC0B-3E3D-B725-5EB79A875022}"/>
              </a:ext>
            </a:extLst>
          </p:cNvPr>
          <p:cNvPicPr>
            <a:picLocks noGrp="1" noChangeAspect="1"/>
          </p:cNvPicPr>
          <p:nvPr>
            <p:ph sz="quarter" idx="10"/>
          </p:nvPr>
        </p:nvPicPr>
        <p:blipFill>
          <a:blip r:embed="rId3"/>
          <a:stretch>
            <a:fillRect/>
          </a:stretch>
        </p:blipFill>
        <p:spPr>
          <a:xfrm>
            <a:off x="1295400" y="152400"/>
            <a:ext cx="9996543" cy="6400800"/>
          </a:xfrm>
        </p:spPr>
      </p:pic>
      <p:sp>
        <p:nvSpPr>
          <p:cNvPr id="3" name="Footer Placeholder 2">
            <a:extLst>
              <a:ext uri="{FF2B5EF4-FFF2-40B4-BE49-F238E27FC236}">
                <a16:creationId xmlns:a16="http://schemas.microsoft.com/office/drawing/2014/main" id="{D96307CF-8288-77F0-84EA-1D841E8AD192}"/>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60405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26D3F9E-EC1C-08FD-34EC-D781241891BF}"/>
              </a:ext>
            </a:extLst>
          </p:cNvPr>
          <p:cNvCxnSpPr>
            <a:cxnSpLocks/>
          </p:cNvCxnSpPr>
          <p:nvPr/>
        </p:nvCxnSpPr>
        <p:spPr>
          <a:xfrm>
            <a:off x="8839850" y="1436195"/>
            <a:ext cx="673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B556A6-78EF-B966-0D81-665ED0D92AD6}"/>
              </a:ext>
            </a:extLst>
          </p:cNvPr>
          <p:cNvCxnSpPr>
            <a:cxnSpLocks/>
          </p:cNvCxnSpPr>
          <p:nvPr/>
        </p:nvCxnSpPr>
        <p:spPr>
          <a:xfrm flipH="1" flipV="1">
            <a:off x="8785046" y="1857529"/>
            <a:ext cx="409440" cy="378057"/>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A80936B-4997-496E-C540-6EF926B825B8}"/>
              </a:ext>
            </a:extLst>
          </p:cNvPr>
          <p:cNvCxnSpPr>
            <a:cxnSpLocks/>
          </p:cNvCxnSpPr>
          <p:nvPr/>
        </p:nvCxnSpPr>
        <p:spPr>
          <a:xfrm flipV="1">
            <a:off x="3402796" y="1857529"/>
            <a:ext cx="509506" cy="381572"/>
          </a:xfrm>
          <a:prstGeom prst="line">
            <a:avLst/>
          </a:prstGeom>
        </p:spPr>
        <p:style>
          <a:lnRef idx="1">
            <a:schemeClr val="accent1"/>
          </a:lnRef>
          <a:fillRef idx="0">
            <a:schemeClr val="accent1"/>
          </a:fillRef>
          <a:effectRef idx="0">
            <a:schemeClr val="accent1"/>
          </a:effectRef>
          <a:fontRef idx="minor">
            <a:schemeClr val="tx1"/>
          </a:fontRef>
        </p:style>
      </p:cxnSp>
      <p:sp>
        <p:nvSpPr>
          <p:cNvPr id="9" name="Rounded Rectangle 3">
            <a:extLst>
              <a:ext uri="{FF2B5EF4-FFF2-40B4-BE49-F238E27FC236}">
                <a16:creationId xmlns:a16="http://schemas.microsoft.com/office/drawing/2014/main" id="{C5732118-24C2-9556-F0FD-28813B0AD701}"/>
              </a:ext>
            </a:extLst>
          </p:cNvPr>
          <p:cNvSpPr/>
          <p:nvPr/>
        </p:nvSpPr>
        <p:spPr>
          <a:xfrm>
            <a:off x="3810000" y="838200"/>
            <a:ext cx="5029850" cy="1083191"/>
          </a:xfrm>
          <a:prstGeom prst="roundRect">
            <a:avLst/>
          </a:prstGeom>
          <a:solidFill>
            <a:schemeClr val="accent4">
              <a:lumMod val="40000"/>
              <a:lumOff val="60000"/>
            </a:schemeClr>
          </a:solidFill>
          <a:ln w="12700"/>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400" b="1" dirty="0"/>
              <a:t>CIVIL WORKS BRANCH</a:t>
            </a:r>
          </a:p>
          <a:p>
            <a:pPr algn="ctr"/>
            <a:r>
              <a:rPr lang="en-US" sz="1400" b="1" dirty="0">
                <a:solidFill>
                  <a:schemeClr val="tx1"/>
                </a:solidFill>
              </a:rPr>
              <a:t>Kayla Eckert Uptmor, Chief</a:t>
            </a:r>
          </a:p>
          <a:p>
            <a:pPr algn="ctr"/>
            <a:r>
              <a:rPr lang="en-US" sz="1400" b="1" dirty="0">
                <a:solidFill>
                  <a:schemeClr val="tx1"/>
                </a:solidFill>
                <a:cs typeface="Arial"/>
              </a:rPr>
              <a:t>&amp; Omaha District Congressional Liaison</a:t>
            </a:r>
          </a:p>
        </p:txBody>
      </p:sp>
      <p:sp>
        <p:nvSpPr>
          <p:cNvPr id="10" name="Rounded Rectangle 5">
            <a:extLst>
              <a:ext uri="{FF2B5EF4-FFF2-40B4-BE49-F238E27FC236}">
                <a16:creationId xmlns:a16="http://schemas.microsoft.com/office/drawing/2014/main" id="{D364D52B-3417-B28B-77C3-9447C371E2C8}"/>
              </a:ext>
            </a:extLst>
          </p:cNvPr>
          <p:cNvSpPr/>
          <p:nvPr/>
        </p:nvSpPr>
        <p:spPr>
          <a:xfrm>
            <a:off x="8176105" y="2185050"/>
            <a:ext cx="3779361" cy="1121931"/>
          </a:xfrm>
          <a:prstGeom prst="roundRect">
            <a:avLst>
              <a:gd name="adj" fmla="val 10561"/>
            </a:avLst>
          </a:prstGeom>
          <a:solidFill>
            <a:schemeClr val="accent5">
              <a:lumMod val="40000"/>
              <a:lumOff val="60000"/>
            </a:schemeClr>
          </a:solidFill>
          <a:ln w="12700"/>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400" b="1" dirty="0"/>
              <a:t>Hydropower Program Management  &amp; Other Civil Works Section B, Chief </a:t>
            </a:r>
          </a:p>
          <a:p>
            <a:pPr algn="ctr"/>
            <a:r>
              <a:rPr lang="en-US" sz="1400" b="1" dirty="0"/>
              <a:t>Robin Puskar </a:t>
            </a:r>
          </a:p>
          <a:p>
            <a:pPr algn="ctr"/>
            <a:r>
              <a:rPr lang="en-US" sz="1400" b="1" dirty="0"/>
              <a:t>Supervisor</a:t>
            </a:r>
          </a:p>
        </p:txBody>
      </p:sp>
      <p:sp>
        <p:nvSpPr>
          <p:cNvPr id="11" name="Rounded Rectangle 6">
            <a:extLst>
              <a:ext uri="{FF2B5EF4-FFF2-40B4-BE49-F238E27FC236}">
                <a16:creationId xmlns:a16="http://schemas.microsoft.com/office/drawing/2014/main" id="{A418A71F-89DE-571C-91A4-A1C860DF31BA}"/>
              </a:ext>
            </a:extLst>
          </p:cNvPr>
          <p:cNvSpPr>
            <a:spLocks/>
          </p:cNvSpPr>
          <p:nvPr/>
        </p:nvSpPr>
        <p:spPr>
          <a:xfrm>
            <a:off x="9424741" y="4565307"/>
            <a:ext cx="2511478" cy="911587"/>
          </a:xfrm>
          <a:prstGeom prst="roundRect">
            <a:avLst/>
          </a:prstGeom>
          <a:solidFill>
            <a:schemeClr val="accent5">
              <a:lumMod val="40000"/>
              <a:lumOff val="60000"/>
            </a:schemeClr>
          </a:solidFill>
          <a:ln w="12700"/>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sz="1400" dirty="0"/>
              <a:t>Project Manager</a:t>
            </a:r>
          </a:p>
          <a:p>
            <a:pPr algn="ctr"/>
            <a:r>
              <a:rPr lang="en-US" sz="1400" dirty="0"/>
              <a:t>Ron Beyer </a:t>
            </a:r>
          </a:p>
          <a:p>
            <a:pPr algn="ctr"/>
            <a:r>
              <a:rPr lang="en-US" sz="1400" dirty="0"/>
              <a:t>Hydropower PM</a:t>
            </a:r>
          </a:p>
        </p:txBody>
      </p:sp>
      <p:sp>
        <p:nvSpPr>
          <p:cNvPr id="12" name="Rounded Rectangle 16">
            <a:extLst>
              <a:ext uri="{FF2B5EF4-FFF2-40B4-BE49-F238E27FC236}">
                <a16:creationId xmlns:a16="http://schemas.microsoft.com/office/drawing/2014/main" id="{62A96132-DF50-B0DC-0A2F-4656BAAC4FCD}"/>
              </a:ext>
            </a:extLst>
          </p:cNvPr>
          <p:cNvSpPr>
            <a:spLocks/>
          </p:cNvSpPr>
          <p:nvPr/>
        </p:nvSpPr>
        <p:spPr>
          <a:xfrm>
            <a:off x="6734962" y="4560840"/>
            <a:ext cx="2511478" cy="911587"/>
          </a:xfrm>
          <a:prstGeom prst="roundRect">
            <a:avLst/>
          </a:prstGeom>
          <a:solidFill>
            <a:schemeClr val="accent5">
              <a:lumMod val="40000"/>
              <a:lumOff val="60000"/>
            </a:schemeClr>
          </a:solidFill>
          <a:ln w="12700"/>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sz="1400" dirty="0">
                <a:solidFill>
                  <a:schemeClr val="tx1"/>
                </a:solidFill>
              </a:rPr>
              <a:t>Project Manager</a:t>
            </a:r>
          </a:p>
          <a:p>
            <a:pPr algn="ctr"/>
            <a:r>
              <a:rPr lang="en-US" sz="1400" dirty="0">
                <a:solidFill>
                  <a:schemeClr val="tx1"/>
                </a:solidFill>
              </a:rPr>
              <a:t>Ryan Brockman</a:t>
            </a:r>
          </a:p>
          <a:p>
            <a:pPr algn="ctr"/>
            <a:r>
              <a:rPr lang="en-US" sz="1400" dirty="0">
                <a:solidFill>
                  <a:schemeClr val="tx1"/>
                </a:solidFill>
                <a:cs typeface="Arial"/>
              </a:rPr>
              <a:t>Hydropower &amp; Sec 594</a:t>
            </a:r>
          </a:p>
        </p:txBody>
      </p:sp>
      <p:sp>
        <p:nvSpPr>
          <p:cNvPr id="13" name="Rounded Rectangle 18">
            <a:extLst>
              <a:ext uri="{FF2B5EF4-FFF2-40B4-BE49-F238E27FC236}">
                <a16:creationId xmlns:a16="http://schemas.microsoft.com/office/drawing/2014/main" id="{071B73A5-49C9-B3F3-3431-74B3042E5B39}"/>
              </a:ext>
            </a:extLst>
          </p:cNvPr>
          <p:cNvSpPr>
            <a:spLocks/>
          </p:cNvSpPr>
          <p:nvPr/>
        </p:nvSpPr>
        <p:spPr>
          <a:xfrm>
            <a:off x="9416407" y="3513639"/>
            <a:ext cx="2511478" cy="911587"/>
          </a:xfrm>
          <a:prstGeom prst="roundRect">
            <a:avLst/>
          </a:prstGeom>
          <a:solidFill>
            <a:schemeClr val="accent5">
              <a:lumMod val="40000"/>
              <a:lumOff val="60000"/>
            </a:schemeClr>
          </a:solidFill>
          <a:ln w="12700"/>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tx1"/>
                </a:solidFill>
              </a:rPr>
              <a:t>Project Manager</a:t>
            </a:r>
          </a:p>
          <a:p>
            <a:pPr algn="ctr"/>
            <a:r>
              <a:rPr lang="en-US" sz="1400" dirty="0">
                <a:solidFill>
                  <a:schemeClr val="tx1"/>
                </a:solidFill>
              </a:rPr>
              <a:t>David Lagrone </a:t>
            </a:r>
          </a:p>
          <a:p>
            <a:pPr algn="ctr"/>
            <a:r>
              <a:rPr lang="en-US" sz="1400" dirty="0">
                <a:solidFill>
                  <a:schemeClr val="tx1"/>
                </a:solidFill>
              </a:rPr>
              <a:t>Hydropower &amp; Sec 595</a:t>
            </a:r>
          </a:p>
        </p:txBody>
      </p:sp>
      <p:sp>
        <p:nvSpPr>
          <p:cNvPr id="14" name="Rounded Rectangle 20">
            <a:extLst>
              <a:ext uri="{FF2B5EF4-FFF2-40B4-BE49-F238E27FC236}">
                <a16:creationId xmlns:a16="http://schemas.microsoft.com/office/drawing/2014/main" id="{6860E5D2-8ECA-A734-BE9B-8050AD1EF38C}"/>
              </a:ext>
            </a:extLst>
          </p:cNvPr>
          <p:cNvSpPr>
            <a:spLocks/>
          </p:cNvSpPr>
          <p:nvPr/>
        </p:nvSpPr>
        <p:spPr>
          <a:xfrm>
            <a:off x="6734962" y="3544517"/>
            <a:ext cx="2511478" cy="911587"/>
          </a:xfrm>
          <a:prstGeom prst="roundRect">
            <a:avLst/>
          </a:prstGeom>
          <a:solidFill>
            <a:schemeClr val="accent5">
              <a:lumMod val="40000"/>
              <a:lumOff val="60000"/>
            </a:schemeClr>
          </a:solidFill>
          <a:ln w="12700"/>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Project Manager</a:t>
            </a:r>
          </a:p>
          <a:p>
            <a:pPr algn="ctr"/>
            <a:r>
              <a:rPr lang="en-US" sz="1400" dirty="0">
                <a:solidFill>
                  <a:schemeClr val="tx1"/>
                </a:solidFill>
              </a:rPr>
              <a:t>Jay Ling </a:t>
            </a:r>
          </a:p>
          <a:p>
            <a:pPr algn="ctr"/>
            <a:r>
              <a:rPr lang="en-US" sz="1400" dirty="0">
                <a:solidFill>
                  <a:schemeClr val="tx1"/>
                </a:solidFill>
              </a:rPr>
              <a:t>Ft. Randall MR &amp; Hydro</a:t>
            </a:r>
          </a:p>
          <a:p>
            <a:pPr algn="ctr"/>
            <a:endParaRPr lang="en-US" sz="1400" dirty="0">
              <a:solidFill>
                <a:schemeClr val="tx1"/>
              </a:solidFill>
            </a:endParaRPr>
          </a:p>
          <a:p>
            <a:pPr algn="ctr"/>
            <a:endParaRPr lang="en-US" sz="1400" dirty="0">
              <a:solidFill>
                <a:schemeClr val="tx1"/>
              </a:solidFill>
            </a:endParaRPr>
          </a:p>
        </p:txBody>
      </p:sp>
      <p:sp>
        <p:nvSpPr>
          <p:cNvPr id="15" name="Rounded Rectangle 24">
            <a:extLst>
              <a:ext uri="{FF2B5EF4-FFF2-40B4-BE49-F238E27FC236}">
                <a16:creationId xmlns:a16="http://schemas.microsoft.com/office/drawing/2014/main" id="{0A7E2726-F77C-A67F-C87A-C661690C0A9E}"/>
              </a:ext>
            </a:extLst>
          </p:cNvPr>
          <p:cNvSpPr/>
          <p:nvPr/>
        </p:nvSpPr>
        <p:spPr>
          <a:xfrm>
            <a:off x="1062543" y="2221190"/>
            <a:ext cx="3779361" cy="1083192"/>
          </a:xfrm>
          <a:prstGeom prst="roundRect">
            <a:avLst/>
          </a:prstGeom>
          <a:solidFill>
            <a:schemeClr val="accent2">
              <a:lumMod val="40000"/>
              <a:lumOff val="60000"/>
            </a:schemeClr>
          </a:solidFill>
          <a:ln w="12700"/>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400" b="1" dirty="0"/>
              <a:t>Civil Works Project Management </a:t>
            </a:r>
          </a:p>
          <a:p>
            <a:pPr algn="ctr"/>
            <a:r>
              <a:rPr lang="en-US" sz="1400" b="1" dirty="0"/>
              <a:t>&amp; Strategic Engagement Section A, Chief  </a:t>
            </a:r>
          </a:p>
          <a:p>
            <a:pPr algn="ctr"/>
            <a:r>
              <a:rPr lang="en-US" sz="1400" b="1" dirty="0"/>
              <a:t>Colleen Horihan</a:t>
            </a:r>
          </a:p>
          <a:p>
            <a:pPr algn="ctr"/>
            <a:r>
              <a:rPr lang="en-US" sz="1400" b="1" dirty="0"/>
              <a:t>Supervisor/Cong Liaison Support </a:t>
            </a:r>
          </a:p>
        </p:txBody>
      </p:sp>
      <p:sp>
        <p:nvSpPr>
          <p:cNvPr id="16" name="Rounded Rectangle 26">
            <a:extLst>
              <a:ext uri="{FF2B5EF4-FFF2-40B4-BE49-F238E27FC236}">
                <a16:creationId xmlns:a16="http://schemas.microsoft.com/office/drawing/2014/main" id="{B33D7E77-F75E-1FF5-E501-F0A8931291FB}"/>
              </a:ext>
            </a:extLst>
          </p:cNvPr>
          <p:cNvSpPr>
            <a:spLocks/>
          </p:cNvSpPr>
          <p:nvPr/>
        </p:nvSpPr>
        <p:spPr>
          <a:xfrm>
            <a:off x="3181365" y="3537147"/>
            <a:ext cx="2498407" cy="911587"/>
          </a:xfrm>
          <a:prstGeom prst="roundRect">
            <a:avLst/>
          </a:prstGeom>
          <a:solidFill>
            <a:schemeClr val="accent2">
              <a:lumMod val="40000"/>
              <a:lumOff val="60000"/>
            </a:schemeClr>
          </a:solidFill>
          <a:ln w="12700"/>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solidFill>
                  <a:schemeClr val="tx1"/>
                </a:solidFill>
              </a:rPr>
              <a:t>Project Manager</a:t>
            </a:r>
          </a:p>
          <a:p>
            <a:pPr algn="ctr"/>
            <a:r>
              <a:rPr lang="en-US" sz="1400" dirty="0">
                <a:solidFill>
                  <a:schemeClr val="tx1"/>
                </a:solidFill>
              </a:rPr>
              <a:t>Randy Sellers</a:t>
            </a:r>
          </a:p>
          <a:p>
            <a:pPr algn="ctr"/>
            <a:r>
              <a:rPr lang="en-US" sz="1400" dirty="0">
                <a:solidFill>
                  <a:schemeClr val="tx1"/>
                </a:solidFill>
              </a:rPr>
              <a:t>MRRP NWO Imp PM</a:t>
            </a:r>
          </a:p>
        </p:txBody>
      </p:sp>
      <p:sp>
        <p:nvSpPr>
          <p:cNvPr id="17" name="Rounded Rectangle 27">
            <a:extLst>
              <a:ext uri="{FF2B5EF4-FFF2-40B4-BE49-F238E27FC236}">
                <a16:creationId xmlns:a16="http://schemas.microsoft.com/office/drawing/2014/main" id="{5BF59FDB-5296-AEE2-6CAE-E6554466BCD8}"/>
              </a:ext>
            </a:extLst>
          </p:cNvPr>
          <p:cNvSpPr/>
          <p:nvPr/>
        </p:nvSpPr>
        <p:spPr>
          <a:xfrm>
            <a:off x="9512874" y="859843"/>
            <a:ext cx="2145216" cy="1218645"/>
          </a:xfrm>
          <a:prstGeom prst="roundRect">
            <a:avLst/>
          </a:prstGeom>
          <a:solidFill>
            <a:schemeClr val="accent3">
              <a:lumMod val="20000"/>
              <a:lumOff val="80000"/>
            </a:schemeClr>
          </a:solidFill>
          <a:ln w="12700"/>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solidFill>
                  <a:srgbClr val="000000"/>
                </a:solidFill>
              </a:rPr>
              <a:t>Bert Matya </a:t>
            </a:r>
          </a:p>
          <a:p>
            <a:pPr algn="ctr"/>
            <a:r>
              <a:rPr lang="en-US" sz="1400" dirty="0">
                <a:solidFill>
                  <a:srgbClr val="000000"/>
                </a:solidFill>
              </a:rPr>
              <a:t>MEGA Program Manager -  Adams and Denver County</a:t>
            </a:r>
          </a:p>
        </p:txBody>
      </p:sp>
      <p:sp>
        <p:nvSpPr>
          <p:cNvPr id="18" name="Rounded Rectangle 28">
            <a:extLst>
              <a:ext uri="{FF2B5EF4-FFF2-40B4-BE49-F238E27FC236}">
                <a16:creationId xmlns:a16="http://schemas.microsoft.com/office/drawing/2014/main" id="{0A77C845-BC62-F400-FFFD-AC76432B775F}"/>
              </a:ext>
            </a:extLst>
          </p:cNvPr>
          <p:cNvSpPr>
            <a:spLocks/>
          </p:cNvSpPr>
          <p:nvPr/>
        </p:nvSpPr>
        <p:spPr>
          <a:xfrm>
            <a:off x="3168294" y="4556876"/>
            <a:ext cx="2511478" cy="911587"/>
          </a:xfrm>
          <a:prstGeom prst="roundRect">
            <a:avLst/>
          </a:prstGeom>
          <a:solidFill>
            <a:schemeClr val="accent2">
              <a:lumMod val="40000"/>
              <a:lumOff val="60000"/>
            </a:schemeClr>
          </a:solidFill>
          <a:ln w="12700"/>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Project Manager</a:t>
            </a:r>
          </a:p>
          <a:p>
            <a:pPr algn="ctr"/>
            <a:r>
              <a:rPr lang="en-US" sz="1400" dirty="0"/>
              <a:t>Shelley McPherron  </a:t>
            </a:r>
          </a:p>
          <a:p>
            <a:pPr algn="ctr"/>
            <a:r>
              <a:rPr lang="en-US" sz="1400" dirty="0"/>
              <a:t>MRRP ESH &amp; MRRIC PM</a:t>
            </a:r>
          </a:p>
        </p:txBody>
      </p:sp>
      <p:sp>
        <p:nvSpPr>
          <p:cNvPr id="19" name="Rounded Rectangle 20">
            <a:extLst>
              <a:ext uri="{FF2B5EF4-FFF2-40B4-BE49-F238E27FC236}">
                <a16:creationId xmlns:a16="http://schemas.microsoft.com/office/drawing/2014/main" id="{915710BB-92DA-9483-FF68-E77F099EAD74}"/>
              </a:ext>
            </a:extLst>
          </p:cNvPr>
          <p:cNvSpPr>
            <a:spLocks/>
          </p:cNvSpPr>
          <p:nvPr/>
        </p:nvSpPr>
        <p:spPr>
          <a:xfrm>
            <a:off x="393358" y="5609911"/>
            <a:ext cx="2511478" cy="911587"/>
          </a:xfrm>
          <a:prstGeom prst="roundRect">
            <a:avLst/>
          </a:prstGeom>
          <a:solidFill>
            <a:schemeClr val="accent2">
              <a:lumMod val="40000"/>
              <a:lumOff val="60000"/>
            </a:schemeClr>
          </a:solidFill>
          <a:ln w="12700"/>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tx1"/>
                </a:solidFill>
              </a:rPr>
              <a:t>Project Manager</a:t>
            </a:r>
          </a:p>
          <a:p>
            <a:pPr algn="ctr"/>
            <a:r>
              <a:rPr lang="en-US" sz="1400" dirty="0">
                <a:solidFill>
                  <a:schemeClr val="tx1"/>
                </a:solidFill>
              </a:rPr>
              <a:t>Jerry Self </a:t>
            </a:r>
          </a:p>
          <a:p>
            <a:pPr algn="ctr"/>
            <a:r>
              <a:rPr lang="en-US" sz="1400" dirty="0">
                <a:solidFill>
                  <a:schemeClr val="tx1"/>
                </a:solidFill>
              </a:rPr>
              <a:t>SRT O&amp;M</a:t>
            </a:r>
          </a:p>
        </p:txBody>
      </p:sp>
      <p:sp>
        <p:nvSpPr>
          <p:cNvPr id="20" name="Rounded Rectangle 21">
            <a:extLst>
              <a:ext uri="{FF2B5EF4-FFF2-40B4-BE49-F238E27FC236}">
                <a16:creationId xmlns:a16="http://schemas.microsoft.com/office/drawing/2014/main" id="{F95107EF-52E4-6644-1F90-40C8178B5B25}"/>
              </a:ext>
            </a:extLst>
          </p:cNvPr>
          <p:cNvSpPr/>
          <p:nvPr/>
        </p:nvSpPr>
        <p:spPr>
          <a:xfrm>
            <a:off x="5177546" y="2092894"/>
            <a:ext cx="2377440" cy="800706"/>
          </a:xfrm>
          <a:prstGeom prst="roundRect">
            <a:avLst/>
          </a:prstGeom>
          <a:solidFill>
            <a:schemeClr val="accent4">
              <a:lumMod val="40000"/>
              <a:lumOff val="60000"/>
            </a:schemeClr>
          </a:solidFill>
          <a:ln w="12700">
            <a:solidFill>
              <a:schemeClr val="accent1"/>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sz="1400" dirty="0">
                <a:solidFill>
                  <a:schemeClr val="tx1"/>
                </a:solidFill>
              </a:rPr>
              <a:t>John Hucko</a:t>
            </a:r>
          </a:p>
          <a:p>
            <a:pPr algn="ctr"/>
            <a:r>
              <a:rPr lang="en-US" sz="1400" dirty="0">
                <a:solidFill>
                  <a:schemeClr val="tx1"/>
                </a:solidFill>
                <a:cs typeface="Arial"/>
              </a:rPr>
              <a:t>Administrative Assistant</a:t>
            </a:r>
          </a:p>
        </p:txBody>
      </p:sp>
      <p:sp>
        <p:nvSpPr>
          <p:cNvPr id="21" name="Rounded Rectangle 21">
            <a:extLst>
              <a:ext uri="{FF2B5EF4-FFF2-40B4-BE49-F238E27FC236}">
                <a16:creationId xmlns:a16="http://schemas.microsoft.com/office/drawing/2014/main" id="{F9C2041F-0ABA-8B9B-76A1-56B303166916}"/>
              </a:ext>
            </a:extLst>
          </p:cNvPr>
          <p:cNvSpPr>
            <a:spLocks/>
          </p:cNvSpPr>
          <p:nvPr/>
        </p:nvSpPr>
        <p:spPr>
          <a:xfrm>
            <a:off x="3151360" y="5617848"/>
            <a:ext cx="2511478" cy="911587"/>
          </a:xfrm>
          <a:prstGeom prst="roundRect">
            <a:avLst/>
          </a:prstGeom>
          <a:solidFill>
            <a:schemeClr val="accent2">
              <a:lumMod val="40000"/>
              <a:lumOff val="60000"/>
            </a:schemeClr>
          </a:solidFill>
          <a:ln w="12700"/>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sz="1400" dirty="0">
                <a:solidFill>
                  <a:schemeClr val="tx1"/>
                </a:solidFill>
              </a:rPr>
              <a:t>Project Manager</a:t>
            </a:r>
          </a:p>
          <a:p>
            <a:pPr algn="ctr"/>
            <a:r>
              <a:rPr lang="en-US" sz="1400" dirty="0">
                <a:solidFill>
                  <a:schemeClr val="tx1"/>
                </a:solidFill>
              </a:rPr>
              <a:t>Vicki Verdoni (P/T)</a:t>
            </a:r>
          </a:p>
          <a:p>
            <a:pPr algn="ctr"/>
            <a:r>
              <a:rPr lang="en-US" sz="1400" dirty="0">
                <a:solidFill>
                  <a:schemeClr val="tx1"/>
                </a:solidFill>
              </a:rPr>
              <a:t>Project Support</a:t>
            </a:r>
          </a:p>
        </p:txBody>
      </p:sp>
      <p:sp>
        <p:nvSpPr>
          <p:cNvPr id="22" name="Rounded Rectangle 21">
            <a:extLst>
              <a:ext uri="{FF2B5EF4-FFF2-40B4-BE49-F238E27FC236}">
                <a16:creationId xmlns:a16="http://schemas.microsoft.com/office/drawing/2014/main" id="{7C700530-896A-AF8C-60CC-5EBA4B455ED6}"/>
              </a:ext>
            </a:extLst>
          </p:cNvPr>
          <p:cNvSpPr>
            <a:spLocks/>
          </p:cNvSpPr>
          <p:nvPr/>
        </p:nvSpPr>
        <p:spPr>
          <a:xfrm>
            <a:off x="9439669" y="5601975"/>
            <a:ext cx="2496550" cy="927460"/>
          </a:xfrm>
          <a:prstGeom prst="roundRect">
            <a:avLst/>
          </a:prstGeom>
          <a:solidFill>
            <a:schemeClr val="accent5">
              <a:lumMod val="40000"/>
              <a:lumOff val="60000"/>
            </a:schemeClr>
          </a:solidFill>
          <a:ln w="12700">
            <a:solidFill>
              <a:schemeClr val="accent5">
                <a:lumMod val="40000"/>
                <a:lumOff val="60000"/>
              </a:schemeClr>
            </a:solidFill>
          </a:ln>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sz="1400" dirty="0">
                <a:solidFill>
                  <a:schemeClr val="tx1"/>
                </a:solidFill>
              </a:rPr>
              <a:t>Project Manager</a:t>
            </a:r>
          </a:p>
          <a:p>
            <a:pPr algn="ctr"/>
            <a:r>
              <a:rPr lang="en-US" sz="1400" dirty="0">
                <a:solidFill>
                  <a:schemeClr val="tx1"/>
                </a:solidFill>
              </a:rPr>
              <a:t>Brooke Sparrow </a:t>
            </a:r>
          </a:p>
          <a:p>
            <a:pPr algn="ctr"/>
            <a:r>
              <a:rPr lang="en-US" sz="1400" dirty="0">
                <a:solidFill>
                  <a:schemeClr val="tx1"/>
                </a:solidFill>
              </a:rPr>
              <a:t> Project Support</a:t>
            </a:r>
          </a:p>
        </p:txBody>
      </p:sp>
      <p:sp>
        <p:nvSpPr>
          <p:cNvPr id="23" name="Rounded Rectangle 28">
            <a:extLst>
              <a:ext uri="{FF2B5EF4-FFF2-40B4-BE49-F238E27FC236}">
                <a16:creationId xmlns:a16="http://schemas.microsoft.com/office/drawing/2014/main" id="{03CC9F02-4F22-2267-2E21-01693E9AF6E0}"/>
              </a:ext>
            </a:extLst>
          </p:cNvPr>
          <p:cNvSpPr>
            <a:spLocks/>
          </p:cNvSpPr>
          <p:nvPr/>
        </p:nvSpPr>
        <p:spPr>
          <a:xfrm>
            <a:off x="6752942" y="5623265"/>
            <a:ext cx="2487591" cy="936317"/>
          </a:xfrm>
          <a:prstGeom prst="roundRect">
            <a:avLst/>
          </a:prstGeom>
          <a:solidFill>
            <a:schemeClr val="accent5">
              <a:lumMod val="40000"/>
              <a:lumOff val="60000"/>
            </a:schemeClr>
          </a:solidFill>
          <a:ln w="12700">
            <a:solidFill>
              <a:srgbClr val="7EA6C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Project Manager</a:t>
            </a:r>
          </a:p>
          <a:p>
            <a:pPr algn="ctr"/>
            <a:r>
              <a:rPr lang="en-US" sz="1400" dirty="0"/>
              <a:t>Jonathon Hensel </a:t>
            </a:r>
          </a:p>
          <a:p>
            <a:pPr algn="ctr"/>
            <a:r>
              <a:rPr lang="en-US" sz="1400" dirty="0"/>
              <a:t>Hydropower</a:t>
            </a:r>
          </a:p>
        </p:txBody>
      </p:sp>
      <p:sp>
        <p:nvSpPr>
          <p:cNvPr id="24" name="Rounded Rectangle 27">
            <a:extLst>
              <a:ext uri="{FF2B5EF4-FFF2-40B4-BE49-F238E27FC236}">
                <a16:creationId xmlns:a16="http://schemas.microsoft.com/office/drawing/2014/main" id="{2A2CD130-7E68-EDF3-EBE7-10E97F71730C}"/>
              </a:ext>
            </a:extLst>
          </p:cNvPr>
          <p:cNvSpPr>
            <a:spLocks/>
          </p:cNvSpPr>
          <p:nvPr/>
        </p:nvSpPr>
        <p:spPr>
          <a:xfrm>
            <a:off x="393358" y="3513640"/>
            <a:ext cx="2511478" cy="911587"/>
          </a:xfrm>
          <a:prstGeom prst="roundRect">
            <a:avLst/>
          </a:prstGeom>
          <a:solidFill>
            <a:schemeClr val="accent2">
              <a:lumMod val="40000"/>
              <a:lumOff val="60000"/>
            </a:schemeClr>
          </a:solidFill>
          <a:ln w="12700"/>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solidFill>
                  <a:srgbClr val="000000"/>
                </a:solidFill>
              </a:rPr>
              <a:t>Project Manager</a:t>
            </a:r>
          </a:p>
          <a:p>
            <a:pPr algn="ctr"/>
            <a:r>
              <a:rPr lang="en-US" sz="1400" dirty="0">
                <a:solidFill>
                  <a:srgbClr val="000000"/>
                </a:solidFill>
              </a:rPr>
              <a:t>Vacant </a:t>
            </a:r>
          </a:p>
          <a:p>
            <a:pPr algn="ctr"/>
            <a:r>
              <a:rPr lang="en-US" sz="1400" dirty="0">
                <a:solidFill>
                  <a:srgbClr val="000000"/>
                </a:solidFill>
              </a:rPr>
              <a:t>SRT PM, Sect 120 PM</a:t>
            </a:r>
          </a:p>
        </p:txBody>
      </p:sp>
      <p:sp>
        <p:nvSpPr>
          <p:cNvPr id="25" name="Rounded Rectangle 28">
            <a:extLst>
              <a:ext uri="{FF2B5EF4-FFF2-40B4-BE49-F238E27FC236}">
                <a16:creationId xmlns:a16="http://schemas.microsoft.com/office/drawing/2014/main" id="{3FC35465-1530-595C-94E8-4F2234BBE503}"/>
              </a:ext>
            </a:extLst>
          </p:cNvPr>
          <p:cNvSpPr>
            <a:spLocks/>
          </p:cNvSpPr>
          <p:nvPr/>
        </p:nvSpPr>
        <p:spPr>
          <a:xfrm>
            <a:off x="393358" y="4537078"/>
            <a:ext cx="2511478" cy="911587"/>
          </a:xfrm>
          <a:prstGeom prst="roundRect">
            <a:avLst/>
          </a:prstGeom>
          <a:solidFill>
            <a:schemeClr val="accent2">
              <a:lumMod val="40000"/>
              <a:lumOff val="60000"/>
            </a:schemeClr>
          </a:solidFill>
          <a:ln w="12700"/>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Project Manager</a:t>
            </a:r>
          </a:p>
          <a:p>
            <a:pPr algn="ctr"/>
            <a:r>
              <a:rPr lang="en-US" sz="1400" dirty="0"/>
              <a:t>Carlie Hively</a:t>
            </a:r>
          </a:p>
          <a:p>
            <a:pPr algn="ctr"/>
            <a:r>
              <a:rPr lang="en-US" sz="1400" dirty="0"/>
              <a:t>Dam Safety, UMRB PM</a:t>
            </a:r>
          </a:p>
        </p:txBody>
      </p:sp>
      <p:sp>
        <p:nvSpPr>
          <p:cNvPr id="26" name="Rounded Rectangle 27">
            <a:extLst>
              <a:ext uri="{FF2B5EF4-FFF2-40B4-BE49-F238E27FC236}">
                <a16:creationId xmlns:a16="http://schemas.microsoft.com/office/drawing/2014/main" id="{08E73B9A-B0E7-67DC-7538-218C2BEB02DE}"/>
              </a:ext>
            </a:extLst>
          </p:cNvPr>
          <p:cNvSpPr/>
          <p:nvPr/>
        </p:nvSpPr>
        <p:spPr>
          <a:xfrm>
            <a:off x="873981" y="892889"/>
            <a:ext cx="2253492" cy="1178916"/>
          </a:xfrm>
          <a:prstGeom prst="roundRect">
            <a:avLst/>
          </a:prstGeom>
          <a:solidFill>
            <a:schemeClr val="accent3">
              <a:lumMod val="20000"/>
              <a:lumOff val="80000"/>
            </a:schemeClr>
          </a:solidFill>
          <a:ln w="12700"/>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solidFill>
                  <a:srgbClr val="000000"/>
                </a:solidFill>
              </a:rPr>
              <a:t>Joe Bonneau</a:t>
            </a:r>
          </a:p>
          <a:p>
            <a:pPr algn="ctr"/>
            <a:r>
              <a:rPr lang="en-US" sz="1400" dirty="0">
                <a:solidFill>
                  <a:srgbClr val="000000"/>
                </a:solidFill>
              </a:rPr>
              <a:t> MRRP Program Manager </a:t>
            </a:r>
          </a:p>
        </p:txBody>
      </p:sp>
      <p:cxnSp>
        <p:nvCxnSpPr>
          <p:cNvPr id="27" name="Straight Connector 26">
            <a:extLst>
              <a:ext uri="{FF2B5EF4-FFF2-40B4-BE49-F238E27FC236}">
                <a16:creationId xmlns:a16="http://schemas.microsoft.com/office/drawing/2014/main" id="{7DB33033-10D7-8BDD-7071-A64543A39043}"/>
              </a:ext>
            </a:extLst>
          </p:cNvPr>
          <p:cNvCxnSpPr>
            <a:cxnSpLocks/>
            <a:endCxn id="9" idx="1"/>
          </p:cNvCxnSpPr>
          <p:nvPr/>
        </p:nvCxnSpPr>
        <p:spPr>
          <a:xfrm>
            <a:off x="3140372" y="1372579"/>
            <a:ext cx="669628" cy="72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3A1B0F-987D-A340-E910-01F7955EB687}"/>
              </a:ext>
            </a:extLst>
          </p:cNvPr>
          <p:cNvCxnSpPr>
            <a:cxnSpLocks/>
            <a:endCxn id="9" idx="2"/>
          </p:cNvCxnSpPr>
          <p:nvPr/>
        </p:nvCxnSpPr>
        <p:spPr>
          <a:xfrm flipV="1">
            <a:off x="6324925" y="1921391"/>
            <a:ext cx="0" cy="1570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55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1448474" y="128981"/>
            <a:ext cx="9886706" cy="832920"/>
          </a:xfrm>
        </p:spPr>
        <p:txBody>
          <a:bodyPr/>
          <a:lstStyle/>
          <a:p>
            <a:r>
              <a:rPr lang="en-US" dirty="0"/>
              <a:t>Omaha district online</a:t>
            </a:r>
          </a:p>
        </p:txBody>
      </p:sp>
      <p:sp>
        <p:nvSpPr>
          <p:cNvPr id="2" name="object 10">
            <a:extLst>
              <a:ext uri="{FF2B5EF4-FFF2-40B4-BE49-F238E27FC236}">
                <a16:creationId xmlns:a16="http://schemas.microsoft.com/office/drawing/2014/main" id="{EB14DCE8-E667-5E84-50B0-5E5D29372055}"/>
              </a:ext>
            </a:extLst>
          </p:cNvPr>
          <p:cNvSpPr txBox="1"/>
          <p:nvPr/>
        </p:nvSpPr>
        <p:spPr>
          <a:xfrm>
            <a:off x="624060" y="1289973"/>
            <a:ext cx="6830059" cy="4530725"/>
          </a:xfrm>
          <a:prstGeom prst="rect">
            <a:avLst/>
          </a:prstGeom>
        </p:spPr>
        <p:txBody>
          <a:bodyPr vert="horz" wrap="square" lIns="0" tIns="13335" rIns="0" bIns="0" rtlCol="0">
            <a:spAutoFit/>
          </a:bodyPr>
          <a:lstStyle/>
          <a:p>
            <a:pPr marL="12700">
              <a:lnSpc>
                <a:spcPct val="100000"/>
              </a:lnSpc>
              <a:spcBef>
                <a:spcPts val="105"/>
              </a:spcBef>
            </a:pPr>
            <a:r>
              <a:rPr sz="2600" spc="-5" dirty="0">
                <a:latin typeface="Arial"/>
                <a:cs typeface="Arial"/>
              </a:rPr>
              <a:t>Internet:</a:t>
            </a:r>
            <a:r>
              <a:rPr sz="2600" spc="5" dirty="0">
                <a:latin typeface="Arial"/>
                <a:cs typeface="Arial"/>
              </a:rPr>
              <a:t> </a:t>
            </a:r>
            <a:r>
              <a:rPr sz="2600" spc="-20" dirty="0">
                <a:latin typeface="Arial"/>
                <a:cs typeface="Arial"/>
                <a:hlinkClick r:id="rId2"/>
              </a:rPr>
              <a:t>www.nwo.usace.army.mil/</a:t>
            </a:r>
            <a:endParaRPr sz="2600">
              <a:latin typeface="Arial"/>
              <a:cs typeface="Arial"/>
            </a:endParaRPr>
          </a:p>
          <a:p>
            <a:pPr marL="12700" marR="5080">
              <a:lnSpc>
                <a:spcPct val="171500"/>
              </a:lnSpc>
              <a:spcBef>
                <a:spcPts val="40"/>
              </a:spcBef>
            </a:pPr>
            <a:r>
              <a:rPr sz="2600" spc="5" dirty="0">
                <a:latin typeface="Arial"/>
                <a:cs typeface="Arial"/>
              </a:rPr>
              <a:t>Facebook:</a:t>
            </a:r>
            <a:r>
              <a:rPr sz="2600" spc="-90" dirty="0">
                <a:latin typeface="Arial"/>
                <a:cs typeface="Arial"/>
              </a:rPr>
              <a:t> </a:t>
            </a:r>
            <a:r>
              <a:rPr sz="2600" spc="-5" dirty="0">
                <a:latin typeface="Arial"/>
                <a:cs typeface="Arial"/>
                <a:hlinkClick r:id="rId3"/>
              </a:rPr>
              <a:t>www.facebook.com/OmahaUSACE </a:t>
            </a:r>
            <a:r>
              <a:rPr sz="2600" spc="-5" dirty="0">
                <a:latin typeface="Arial"/>
                <a:cs typeface="Arial"/>
              </a:rPr>
              <a:t> </a:t>
            </a:r>
            <a:r>
              <a:rPr sz="2600" dirty="0">
                <a:latin typeface="Arial"/>
                <a:cs typeface="Arial"/>
              </a:rPr>
              <a:t>Google+: plus.google.com/+OmahaUSACE  </a:t>
            </a:r>
            <a:r>
              <a:rPr sz="2600" spc="-20" dirty="0">
                <a:latin typeface="Arial"/>
                <a:cs typeface="Arial"/>
              </a:rPr>
              <a:t>Twitter:</a:t>
            </a:r>
            <a:r>
              <a:rPr sz="2600" spc="-5" dirty="0">
                <a:latin typeface="Arial"/>
                <a:cs typeface="Arial"/>
              </a:rPr>
              <a:t> </a:t>
            </a:r>
            <a:r>
              <a:rPr sz="2600" spc="-15" dirty="0">
                <a:latin typeface="Arial"/>
                <a:cs typeface="Arial"/>
                <a:hlinkClick r:id="rId4"/>
              </a:rPr>
              <a:t>www.twitter.com/OmahaUSACE</a:t>
            </a:r>
            <a:endParaRPr sz="2600">
              <a:latin typeface="Arial"/>
              <a:cs typeface="Arial"/>
            </a:endParaRPr>
          </a:p>
          <a:p>
            <a:pPr marL="12700" marR="5080">
              <a:lnSpc>
                <a:spcPct val="171600"/>
              </a:lnSpc>
              <a:spcBef>
                <a:spcPts val="195"/>
              </a:spcBef>
            </a:pPr>
            <a:r>
              <a:rPr sz="2600" dirty="0">
                <a:latin typeface="Arial"/>
                <a:cs typeface="Arial"/>
              </a:rPr>
              <a:t>Flickr: </a:t>
            </a:r>
            <a:r>
              <a:rPr sz="2600" spc="-15" dirty="0">
                <a:latin typeface="Arial"/>
                <a:cs typeface="Arial"/>
                <a:hlinkClick r:id="rId5"/>
              </a:rPr>
              <a:t>www.flickr.com/OmahaUSACE </a:t>
            </a:r>
            <a:r>
              <a:rPr sz="2600" spc="-15" dirty="0">
                <a:latin typeface="Arial"/>
                <a:cs typeface="Arial"/>
              </a:rPr>
              <a:t> </a:t>
            </a:r>
            <a:r>
              <a:rPr sz="2600" spc="-40" dirty="0">
                <a:latin typeface="Arial"/>
                <a:cs typeface="Arial"/>
              </a:rPr>
              <a:t>YouTube: </a:t>
            </a:r>
            <a:r>
              <a:rPr sz="2600" spc="-5" dirty="0">
                <a:latin typeface="Arial"/>
                <a:cs typeface="Arial"/>
                <a:hlinkClick r:id="rId6"/>
              </a:rPr>
              <a:t>www.youtube.com/OmahaUSACE </a:t>
            </a:r>
            <a:r>
              <a:rPr sz="2600" spc="-5" dirty="0">
                <a:latin typeface="Arial"/>
                <a:cs typeface="Arial"/>
              </a:rPr>
              <a:t> </a:t>
            </a:r>
            <a:r>
              <a:rPr sz="2600" dirty="0">
                <a:latin typeface="Arial"/>
                <a:cs typeface="Arial"/>
              </a:rPr>
              <a:t>DVIDS:</a:t>
            </a:r>
            <a:r>
              <a:rPr sz="2600" spc="-40" dirty="0">
                <a:latin typeface="Arial"/>
                <a:cs typeface="Arial"/>
              </a:rPr>
              <a:t> </a:t>
            </a:r>
            <a:r>
              <a:rPr sz="2600" spc="-5" dirty="0">
                <a:latin typeface="Arial"/>
                <a:cs typeface="Arial"/>
                <a:hlinkClick r:id="rId7"/>
              </a:rPr>
              <a:t>www.dvidshub.net/unit/OmahaUSACE</a:t>
            </a:r>
            <a:endParaRPr sz="2600">
              <a:latin typeface="Arial"/>
              <a:cs typeface="Arial"/>
            </a:endParaRPr>
          </a:p>
        </p:txBody>
      </p:sp>
      <p:sp>
        <p:nvSpPr>
          <p:cNvPr id="3" name="object 11">
            <a:extLst>
              <a:ext uri="{FF2B5EF4-FFF2-40B4-BE49-F238E27FC236}">
                <a16:creationId xmlns:a16="http://schemas.microsoft.com/office/drawing/2014/main" id="{69E960C8-C10E-A4C2-1579-43CAE76B7A52}"/>
              </a:ext>
            </a:extLst>
          </p:cNvPr>
          <p:cNvSpPr/>
          <p:nvPr/>
        </p:nvSpPr>
        <p:spPr>
          <a:xfrm>
            <a:off x="9243059" y="1894332"/>
            <a:ext cx="2339339" cy="3069335"/>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902367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9474-07F8-BAAD-7FDF-ADEC68940F73}"/>
              </a:ext>
            </a:extLst>
          </p:cNvPr>
          <p:cNvSpPr>
            <a:spLocks noGrp="1"/>
          </p:cNvSpPr>
          <p:nvPr>
            <p:ph type="title"/>
          </p:nvPr>
        </p:nvSpPr>
        <p:spPr>
          <a:xfrm>
            <a:off x="266700" y="533400"/>
            <a:ext cx="11658600" cy="1046440"/>
          </a:xfrm>
        </p:spPr>
        <p:txBody>
          <a:bodyPr/>
          <a:lstStyle/>
          <a:p>
            <a:r>
              <a:rPr lang="en-US" sz="3600" dirty="0">
                <a:solidFill>
                  <a:schemeClr val="bg1"/>
                </a:solidFill>
              </a:rPr>
              <a:t>Questions?</a:t>
            </a:r>
            <a:br>
              <a:rPr lang="en-US" sz="3600" dirty="0"/>
            </a:br>
            <a:endParaRPr lang="en-US" dirty="0"/>
          </a:p>
        </p:txBody>
      </p:sp>
      <p:sp>
        <p:nvSpPr>
          <p:cNvPr id="8" name="object 11">
            <a:extLst>
              <a:ext uri="{FF2B5EF4-FFF2-40B4-BE49-F238E27FC236}">
                <a16:creationId xmlns:a16="http://schemas.microsoft.com/office/drawing/2014/main" id="{CC0273F7-FD1D-6B98-B0D3-8DBC9F5AEFCC}"/>
              </a:ext>
            </a:extLst>
          </p:cNvPr>
          <p:cNvSpPr txBox="1">
            <a:spLocks/>
          </p:cNvSpPr>
          <p:nvPr/>
        </p:nvSpPr>
        <p:spPr>
          <a:xfrm>
            <a:off x="5876620" y="6488588"/>
            <a:ext cx="123825" cy="113029"/>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pc="10" smtClean="0"/>
              <a:pPr marL="25400"/>
              <a:t>28</a:t>
            </a:fld>
            <a:endParaRPr lang="en-US" spc="10" dirty="0"/>
          </a:p>
        </p:txBody>
      </p:sp>
      <p:sp>
        <p:nvSpPr>
          <p:cNvPr id="11" name="object 3">
            <a:extLst>
              <a:ext uri="{FF2B5EF4-FFF2-40B4-BE49-F238E27FC236}">
                <a16:creationId xmlns:a16="http://schemas.microsoft.com/office/drawing/2014/main" id="{31E11DF5-BF89-03D1-9EC0-E58F9B9B4C3F}"/>
              </a:ext>
            </a:extLst>
          </p:cNvPr>
          <p:cNvSpPr/>
          <p:nvPr/>
        </p:nvSpPr>
        <p:spPr>
          <a:xfrm>
            <a:off x="3176583" y="777733"/>
            <a:ext cx="8482017" cy="524206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357830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450160" y="172305"/>
            <a:ext cx="6093640" cy="861774"/>
          </a:xfrm>
          <a:prstGeom prst="rect">
            <a:avLst/>
          </a:prstGeom>
        </p:spPr>
        <p:txBody>
          <a:bodyPr/>
          <a:lstStyle/>
          <a:p>
            <a:r>
              <a:rPr lang="en-US" sz="2800" dirty="0"/>
              <a:t>Missouri River System Operations</a:t>
            </a:r>
          </a:p>
        </p:txBody>
      </p:sp>
      <p:sp>
        <p:nvSpPr>
          <p:cNvPr id="2" name="Content Placeholder 1">
            <a:extLst>
              <a:ext uri="{FF2B5EF4-FFF2-40B4-BE49-F238E27FC236}">
                <a16:creationId xmlns:a16="http://schemas.microsoft.com/office/drawing/2014/main" id="{77F353B6-F2DE-4202-853C-D0C2E8ACBCB1}"/>
              </a:ext>
            </a:extLst>
          </p:cNvPr>
          <p:cNvSpPr>
            <a:spLocks noGrp="1"/>
          </p:cNvSpPr>
          <p:nvPr>
            <p:ph sz="quarter" idx="15"/>
          </p:nvPr>
        </p:nvSpPr>
        <p:spPr>
          <a:xfrm>
            <a:off x="8388145" y="1176501"/>
            <a:ext cx="3803855" cy="4738524"/>
          </a:xfrm>
        </p:spPr>
        <p:txBody>
          <a:bodyPr/>
          <a:lstStyle/>
          <a:p>
            <a:pPr lvl="1">
              <a:buFont typeface="Wingdings" panose="05000000000000000000" pitchFamily="2" charset="2"/>
              <a:buChar char="Ø"/>
            </a:pPr>
            <a:r>
              <a:rPr lang="en-US" sz="1600" dirty="0"/>
              <a:t>529,350 Square Miles</a:t>
            </a:r>
          </a:p>
          <a:p>
            <a:pPr lvl="2"/>
            <a:r>
              <a:rPr lang="en-US" sz="1400" dirty="0"/>
              <a:t>1/6 of CONUS</a:t>
            </a:r>
          </a:p>
          <a:p>
            <a:pPr lvl="1"/>
            <a:endParaRPr lang="en-US" sz="1600" dirty="0"/>
          </a:p>
          <a:p>
            <a:pPr lvl="1">
              <a:buFont typeface="Wingdings" panose="05000000000000000000" pitchFamily="2" charset="2"/>
              <a:buChar char="Ø"/>
            </a:pPr>
            <a:r>
              <a:rPr lang="en-US" sz="1600" dirty="0"/>
              <a:t>2,341 Miles Long</a:t>
            </a:r>
          </a:p>
          <a:p>
            <a:pPr lvl="1"/>
            <a:endParaRPr lang="en-US" sz="1600" dirty="0"/>
          </a:p>
          <a:p>
            <a:pPr lvl="1">
              <a:buFont typeface="Wingdings" panose="05000000000000000000" pitchFamily="2" charset="2"/>
              <a:buChar char="Ø"/>
            </a:pPr>
            <a:r>
              <a:rPr lang="en-US" sz="1600" dirty="0"/>
              <a:t>10 States, 2 Canadian Provinces</a:t>
            </a:r>
          </a:p>
          <a:p>
            <a:pPr lvl="1"/>
            <a:endParaRPr lang="en-US" sz="1600" dirty="0"/>
          </a:p>
          <a:p>
            <a:pPr lvl="1">
              <a:buFont typeface="Wingdings" panose="05000000000000000000" pitchFamily="2" charset="2"/>
              <a:buChar char="Ø"/>
            </a:pPr>
            <a:r>
              <a:rPr lang="en-US" sz="1600" b="1" dirty="0"/>
              <a:t>River of Thirds</a:t>
            </a:r>
          </a:p>
          <a:p>
            <a:pPr lvl="2"/>
            <a:r>
              <a:rPr lang="en-US" sz="1400" b="1" dirty="0"/>
              <a:t>1/3 Channelized</a:t>
            </a:r>
          </a:p>
          <a:p>
            <a:pPr lvl="2"/>
            <a:r>
              <a:rPr lang="en-US" sz="1400" b="1" dirty="0"/>
              <a:t>1/3 Impounded</a:t>
            </a:r>
          </a:p>
          <a:p>
            <a:pPr lvl="2"/>
            <a:r>
              <a:rPr lang="en-US" sz="1400" b="1" dirty="0"/>
              <a:t>1/3 Natural State</a:t>
            </a:r>
          </a:p>
          <a:p>
            <a:pPr lvl="1"/>
            <a:endParaRPr lang="en-US" sz="1600" dirty="0"/>
          </a:p>
          <a:p>
            <a:pPr lvl="1">
              <a:buFont typeface="Wingdings" panose="05000000000000000000" pitchFamily="2" charset="2"/>
              <a:buChar char="Ø"/>
            </a:pPr>
            <a:r>
              <a:rPr lang="en-US" sz="1600" dirty="0"/>
              <a:t>279,480 mi</a:t>
            </a:r>
            <a:r>
              <a:rPr lang="en-US" sz="1600" baseline="30000" dirty="0"/>
              <a:t>2</a:t>
            </a:r>
            <a:r>
              <a:rPr lang="en-US" sz="1600" dirty="0"/>
              <a:t> Regulated by Mainstem Projects</a:t>
            </a:r>
          </a:p>
          <a:p>
            <a:pPr lvl="1"/>
            <a:endParaRPr lang="en-US" sz="1600" dirty="0"/>
          </a:p>
          <a:p>
            <a:pPr lvl="1">
              <a:buFont typeface="Wingdings" panose="05000000000000000000" pitchFamily="2" charset="2"/>
              <a:buChar char="Ø"/>
            </a:pPr>
            <a:r>
              <a:rPr lang="en-US" sz="1600" dirty="0"/>
              <a:t>83,800 mi</a:t>
            </a:r>
            <a:r>
              <a:rPr lang="en-US" sz="1600" baseline="30000" dirty="0"/>
              <a:t>2</a:t>
            </a:r>
            <a:r>
              <a:rPr lang="en-US" sz="1600" dirty="0"/>
              <a:t> Regulated by Tributary Projects</a:t>
            </a:r>
          </a:p>
          <a:p>
            <a:pPr lvl="1"/>
            <a:endParaRPr lang="en-US" sz="1600" dirty="0"/>
          </a:p>
          <a:p>
            <a:pPr lvl="1">
              <a:buFont typeface="Wingdings" panose="05000000000000000000" pitchFamily="2" charset="2"/>
              <a:buChar char="Ø"/>
            </a:pPr>
            <a:r>
              <a:rPr lang="en-US" sz="1600" dirty="0"/>
              <a:t>165,070 mi</a:t>
            </a:r>
            <a:r>
              <a:rPr lang="en-US" sz="1600" baseline="30000" dirty="0"/>
              <a:t>2</a:t>
            </a:r>
            <a:r>
              <a:rPr lang="en-US" sz="1600" dirty="0"/>
              <a:t> Unregulated</a:t>
            </a:r>
          </a:p>
        </p:txBody>
      </p:sp>
      <p:pic>
        <p:nvPicPr>
          <p:cNvPr id="7" name="Content Placeholder 6">
            <a:extLst>
              <a:ext uri="{FF2B5EF4-FFF2-40B4-BE49-F238E27FC236}">
                <a16:creationId xmlns:a16="http://schemas.microsoft.com/office/drawing/2014/main" id="{652ACBAE-895E-47CF-9149-15ABA57F1572}"/>
              </a:ext>
            </a:extLst>
          </p:cNvPr>
          <p:cNvPicPr>
            <a:picLocks noGrp="1" noChangeAspect="1"/>
          </p:cNvPicPr>
          <p:nvPr>
            <p:ph sz="quarter" idx="16"/>
          </p:nvPr>
        </p:nvPicPr>
        <p:blipFill>
          <a:blip r:embed="rId3" cstate="email">
            <a:extLst>
              <a:ext uri="{28A0092B-C50C-407E-A947-70E740481C1C}">
                <a14:useLocalDpi xmlns:a14="http://schemas.microsoft.com/office/drawing/2010/main"/>
              </a:ext>
            </a:extLst>
          </a:blip>
          <a:stretch>
            <a:fillRect/>
          </a:stretch>
        </p:blipFill>
        <p:spPr>
          <a:xfrm>
            <a:off x="266700" y="1081847"/>
            <a:ext cx="7992397" cy="5299306"/>
          </a:xfrm>
          <a:prstGeom prst="rect">
            <a:avLst/>
          </a:prstGeom>
        </p:spPr>
      </p:pic>
    </p:spTree>
    <p:extLst>
      <p:ext uri="{BB962C8B-B14F-4D97-AF65-F5344CB8AC3E}">
        <p14:creationId xmlns:p14="http://schemas.microsoft.com/office/powerpoint/2010/main" val="20120656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54609" y="284479"/>
            <a:ext cx="8160791" cy="391159"/>
          </a:xfrm>
        </p:spPr>
        <p:txBody>
          <a:bodyPr>
            <a:noAutofit/>
          </a:bodyPr>
          <a:lstStyle/>
          <a:p>
            <a:r>
              <a:rPr lang="en-US" sz="2000" dirty="0"/>
              <a:t>Missouri River Basin – runoff above Sioux City, IA</a:t>
            </a:r>
          </a:p>
        </p:txBody>
      </p:sp>
      <p:sp>
        <p:nvSpPr>
          <p:cNvPr id="34" name="Content Placeholder 33">
            <a:extLst>
              <a:ext uri="{FF2B5EF4-FFF2-40B4-BE49-F238E27FC236}">
                <a16:creationId xmlns:a16="http://schemas.microsoft.com/office/drawing/2014/main" id="{194B3920-4852-4CFA-85F6-BC33529A9A4B}"/>
              </a:ext>
            </a:extLst>
          </p:cNvPr>
          <p:cNvSpPr>
            <a:spLocks noGrp="1"/>
          </p:cNvSpPr>
          <p:nvPr>
            <p:ph sz="quarter" idx="15"/>
          </p:nvPr>
        </p:nvSpPr>
        <p:spPr/>
        <p:txBody>
          <a:bodyPr/>
          <a:lstStyle/>
          <a:p>
            <a:pPr lvl="1"/>
            <a:r>
              <a:rPr lang="en-US" sz="1800" dirty="0"/>
              <a:t>Snowmelt and Rainfall Driven</a:t>
            </a:r>
          </a:p>
          <a:p>
            <a:pPr lvl="1"/>
            <a:endParaRPr lang="en-US" sz="1800" dirty="0"/>
          </a:p>
          <a:p>
            <a:pPr lvl="1"/>
            <a:r>
              <a:rPr lang="en-US" sz="1800" dirty="0"/>
              <a:t>Runoff Season Generally Begins Around 1 March</a:t>
            </a:r>
          </a:p>
          <a:p>
            <a:pPr lvl="1"/>
            <a:endParaRPr lang="en-US" sz="1800" dirty="0"/>
          </a:p>
          <a:p>
            <a:pPr lvl="1"/>
            <a:r>
              <a:rPr lang="en-US" sz="1800" dirty="0"/>
              <a:t>Three Primary Runoff Periods</a:t>
            </a:r>
          </a:p>
          <a:p>
            <a:pPr lvl="2"/>
            <a:r>
              <a:rPr lang="en-US" sz="1800" dirty="0"/>
              <a:t>March-April, Plains Snowpack and Rainfall (~25%)</a:t>
            </a:r>
          </a:p>
          <a:p>
            <a:pPr lvl="2"/>
            <a:r>
              <a:rPr lang="en-US" sz="1800" dirty="0"/>
              <a:t>May-July, Mountain Snowpack and Rainfall (~50%)</a:t>
            </a:r>
          </a:p>
          <a:p>
            <a:pPr lvl="2"/>
            <a:r>
              <a:rPr lang="en-US" sz="1800" dirty="0"/>
              <a:t>August-February, Rainfall and Base Flow (~25%)</a:t>
            </a:r>
          </a:p>
          <a:p>
            <a:pPr lvl="1"/>
            <a:endParaRPr lang="en-US" sz="1800" dirty="0"/>
          </a:p>
          <a:p>
            <a:pPr lvl="1"/>
            <a:r>
              <a:rPr lang="en-US" sz="1800" dirty="0"/>
              <a:t>Runoff – Highly Variable</a:t>
            </a:r>
          </a:p>
          <a:p>
            <a:pPr lvl="2"/>
            <a:r>
              <a:rPr lang="en-US" sz="1800" dirty="0"/>
              <a:t>Year to Year</a:t>
            </a:r>
          </a:p>
          <a:p>
            <a:pPr lvl="2"/>
            <a:r>
              <a:rPr lang="en-US" sz="1800" dirty="0"/>
              <a:t>Month to Month</a:t>
            </a:r>
          </a:p>
          <a:p>
            <a:pPr lvl="1"/>
            <a:endParaRPr lang="en-US" sz="1800" dirty="0"/>
          </a:p>
          <a:p>
            <a:endParaRPr lang="en-US" dirty="0"/>
          </a:p>
        </p:txBody>
      </p:sp>
      <p:sp>
        <p:nvSpPr>
          <p:cNvPr id="73" name="Content Placeholder 72">
            <a:extLst>
              <a:ext uri="{FF2B5EF4-FFF2-40B4-BE49-F238E27FC236}">
                <a16:creationId xmlns:a16="http://schemas.microsoft.com/office/drawing/2014/main" id="{583A34AD-DE05-48D2-AA73-2EEAD329076F}"/>
              </a:ext>
            </a:extLst>
          </p:cNvPr>
          <p:cNvSpPr>
            <a:spLocks noGrp="1"/>
          </p:cNvSpPr>
          <p:nvPr>
            <p:ph sz="quarter" idx="16"/>
          </p:nvPr>
        </p:nvSpPr>
        <p:spPr/>
        <p:txBody>
          <a:bodyPr/>
          <a:lstStyle/>
          <a:p>
            <a:endParaRPr lang="en-US" dirty="0"/>
          </a:p>
        </p:txBody>
      </p:sp>
      <p:grpSp>
        <p:nvGrpSpPr>
          <p:cNvPr id="37" name="Group 36">
            <a:extLst>
              <a:ext uri="{FF2B5EF4-FFF2-40B4-BE49-F238E27FC236}">
                <a16:creationId xmlns:a16="http://schemas.microsoft.com/office/drawing/2014/main" id="{429C79CF-647C-4C8B-A7B1-DE481C735407}"/>
              </a:ext>
            </a:extLst>
          </p:cNvPr>
          <p:cNvGrpSpPr/>
          <p:nvPr/>
        </p:nvGrpSpPr>
        <p:grpSpPr>
          <a:xfrm>
            <a:off x="266700" y="675638"/>
            <a:ext cx="7879282" cy="5953762"/>
            <a:chOff x="180975" y="1127125"/>
            <a:chExt cx="8743950" cy="5521325"/>
          </a:xfrm>
        </p:grpSpPr>
        <p:sp>
          <p:nvSpPr>
            <p:cNvPr id="38" name="Rectangle 37">
              <a:extLst>
                <a:ext uri="{FF2B5EF4-FFF2-40B4-BE49-F238E27FC236}">
                  <a16:creationId xmlns:a16="http://schemas.microsoft.com/office/drawing/2014/main" id="{57140C30-ED1D-40DB-B749-621806E30067}"/>
                </a:ext>
              </a:extLst>
            </p:cNvPr>
            <p:cNvSpPr/>
            <p:nvPr/>
          </p:nvSpPr>
          <p:spPr>
            <a:xfrm>
              <a:off x="180975" y="1127125"/>
              <a:ext cx="8743950" cy="5521325"/>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9" name="TextBox 38">
              <a:extLst>
                <a:ext uri="{FF2B5EF4-FFF2-40B4-BE49-F238E27FC236}">
                  <a16:creationId xmlns:a16="http://schemas.microsoft.com/office/drawing/2014/main" id="{DAA0FA1B-20DC-44E1-84AB-287EB0FFD755}"/>
                </a:ext>
              </a:extLst>
            </p:cNvPr>
            <p:cNvSpPr txBox="1"/>
            <p:nvPr/>
          </p:nvSpPr>
          <p:spPr>
            <a:xfrm>
              <a:off x="3757721" y="5909094"/>
              <a:ext cx="193588" cy="298812"/>
            </a:xfrm>
            <a:prstGeom prst="rect">
              <a:avLst/>
            </a:prstGeom>
            <a:noFill/>
          </p:spPr>
          <p:txBody>
            <a:bodyPr wrap="none" rtlCol="0">
              <a:spAutoFit/>
            </a:bodyPr>
            <a:lstStyle/>
            <a:p>
              <a:endParaRPr lang="en-US" sz="1350" dirty="0"/>
            </a:p>
          </p:txBody>
        </p:sp>
        <p:grpSp>
          <p:nvGrpSpPr>
            <p:cNvPr id="40" name="Group 39">
              <a:extLst>
                <a:ext uri="{FF2B5EF4-FFF2-40B4-BE49-F238E27FC236}">
                  <a16:creationId xmlns:a16="http://schemas.microsoft.com/office/drawing/2014/main" id="{0C0325BA-3D33-4F6A-BFC0-46C9B976B7A9}"/>
                </a:ext>
              </a:extLst>
            </p:cNvPr>
            <p:cNvGrpSpPr/>
            <p:nvPr/>
          </p:nvGrpSpPr>
          <p:grpSpPr>
            <a:xfrm>
              <a:off x="304800" y="1295400"/>
              <a:ext cx="8401027" cy="5075359"/>
              <a:chOff x="304800" y="1295400"/>
              <a:chExt cx="8401027" cy="5075359"/>
            </a:xfrm>
          </p:grpSpPr>
          <p:pic>
            <p:nvPicPr>
              <p:cNvPr id="41" name="Picture 40">
                <a:extLst>
                  <a:ext uri="{FF2B5EF4-FFF2-40B4-BE49-F238E27FC236}">
                    <a16:creationId xmlns:a16="http://schemas.microsoft.com/office/drawing/2014/main" id="{982B59D4-26E8-45B8-AC42-E5B4B781FE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 y="1874131"/>
                <a:ext cx="3113006" cy="2848102"/>
              </a:xfrm>
              <a:prstGeom prst="rect">
                <a:avLst/>
              </a:prstGeom>
            </p:spPr>
          </p:pic>
          <p:pic>
            <p:nvPicPr>
              <p:cNvPr id="42" name="Picture 41">
                <a:extLst>
                  <a:ext uri="{FF2B5EF4-FFF2-40B4-BE49-F238E27FC236}">
                    <a16:creationId xmlns:a16="http://schemas.microsoft.com/office/drawing/2014/main" id="{68AB978C-D201-40EC-B7C2-4D18E8B2805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72635" y="1874131"/>
                <a:ext cx="3113006" cy="2848102"/>
              </a:xfrm>
              <a:prstGeom prst="rect">
                <a:avLst/>
              </a:prstGeom>
            </p:spPr>
          </p:pic>
          <p:sp>
            <p:nvSpPr>
              <p:cNvPr id="43" name="Freeform 6">
                <a:extLst>
                  <a:ext uri="{FF2B5EF4-FFF2-40B4-BE49-F238E27FC236}">
                    <a16:creationId xmlns:a16="http://schemas.microsoft.com/office/drawing/2014/main" id="{24A7FA41-99EE-46F2-A91F-065F53F23A63}"/>
                  </a:ext>
                </a:extLst>
              </p:cNvPr>
              <p:cNvSpPr>
                <a:spLocks/>
              </p:cNvSpPr>
              <p:nvPr/>
            </p:nvSpPr>
            <p:spPr bwMode="auto">
              <a:xfrm>
                <a:off x="3382878" y="3213341"/>
                <a:ext cx="2166789" cy="1553606"/>
              </a:xfrm>
              <a:custGeom>
                <a:avLst/>
                <a:gdLst>
                  <a:gd name="T0" fmla="*/ 1043 w 1702"/>
                  <a:gd name="T1" fmla="*/ 391 h 1394"/>
                  <a:gd name="T2" fmla="*/ 1059 w 1702"/>
                  <a:gd name="T3" fmla="*/ 372 h 1394"/>
                  <a:gd name="T4" fmla="*/ 1094 w 1702"/>
                  <a:gd name="T5" fmla="*/ 355 h 1394"/>
                  <a:gd name="T6" fmla="*/ 1113 w 1702"/>
                  <a:gd name="T7" fmla="*/ 312 h 1394"/>
                  <a:gd name="T8" fmla="*/ 1111 w 1702"/>
                  <a:gd name="T9" fmla="*/ 275 h 1394"/>
                  <a:gd name="T10" fmla="*/ 1092 w 1702"/>
                  <a:gd name="T11" fmla="*/ 248 h 1394"/>
                  <a:gd name="T12" fmla="*/ 1025 w 1702"/>
                  <a:gd name="T13" fmla="*/ 224 h 1394"/>
                  <a:gd name="T14" fmla="*/ 921 w 1702"/>
                  <a:gd name="T15" fmla="*/ 217 h 1394"/>
                  <a:gd name="T16" fmla="*/ 902 w 1702"/>
                  <a:gd name="T17" fmla="*/ 204 h 1394"/>
                  <a:gd name="T18" fmla="*/ 912 w 1702"/>
                  <a:gd name="T19" fmla="*/ 185 h 1394"/>
                  <a:gd name="T20" fmla="*/ 961 w 1702"/>
                  <a:gd name="T21" fmla="*/ 180 h 1394"/>
                  <a:gd name="T22" fmla="*/ 1010 w 1702"/>
                  <a:gd name="T23" fmla="*/ 167 h 1394"/>
                  <a:gd name="T24" fmla="*/ 1022 w 1702"/>
                  <a:gd name="T25" fmla="*/ 136 h 1394"/>
                  <a:gd name="T26" fmla="*/ 1005 w 1702"/>
                  <a:gd name="T27" fmla="*/ 109 h 1394"/>
                  <a:gd name="T28" fmla="*/ 946 w 1702"/>
                  <a:gd name="T29" fmla="*/ 98 h 1394"/>
                  <a:gd name="T30" fmla="*/ 911 w 1702"/>
                  <a:gd name="T31" fmla="*/ 88 h 1394"/>
                  <a:gd name="T32" fmla="*/ 909 w 1702"/>
                  <a:gd name="T33" fmla="*/ 69 h 1394"/>
                  <a:gd name="T34" fmla="*/ 931 w 1702"/>
                  <a:gd name="T35" fmla="*/ 59 h 1394"/>
                  <a:gd name="T36" fmla="*/ 959 w 1702"/>
                  <a:gd name="T37" fmla="*/ 49 h 1394"/>
                  <a:gd name="T38" fmla="*/ 961 w 1702"/>
                  <a:gd name="T39" fmla="*/ 29 h 1394"/>
                  <a:gd name="T40" fmla="*/ 937 w 1702"/>
                  <a:gd name="T41" fmla="*/ 7 h 1394"/>
                  <a:gd name="T42" fmla="*/ 919 w 1702"/>
                  <a:gd name="T43" fmla="*/ 2 h 1394"/>
                  <a:gd name="T44" fmla="*/ 959 w 1702"/>
                  <a:gd name="T45" fmla="*/ 25 h 1394"/>
                  <a:gd name="T46" fmla="*/ 961 w 1702"/>
                  <a:gd name="T47" fmla="*/ 40 h 1394"/>
                  <a:gd name="T48" fmla="*/ 942 w 1702"/>
                  <a:gd name="T49" fmla="*/ 56 h 1394"/>
                  <a:gd name="T50" fmla="*/ 911 w 1702"/>
                  <a:gd name="T51" fmla="*/ 61 h 1394"/>
                  <a:gd name="T52" fmla="*/ 902 w 1702"/>
                  <a:gd name="T53" fmla="*/ 83 h 1394"/>
                  <a:gd name="T54" fmla="*/ 912 w 1702"/>
                  <a:gd name="T55" fmla="*/ 98 h 1394"/>
                  <a:gd name="T56" fmla="*/ 976 w 1702"/>
                  <a:gd name="T57" fmla="*/ 111 h 1394"/>
                  <a:gd name="T58" fmla="*/ 1010 w 1702"/>
                  <a:gd name="T59" fmla="*/ 130 h 1394"/>
                  <a:gd name="T60" fmla="*/ 1005 w 1702"/>
                  <a:gd name="T61" fmla="*/ 157 h 1394"/>
                  <a:gd name="T62" fmla="*/ 971 w 1702"/>
                  <a:gd name="T63" fmla="*/ 168 h 1394"/>
                  <a:gd name="T64" fmla="*/ 907 w 1702"/>
                  <a:gd name="T65" fmla="*/ 173 h 1394"/>
                  <a:gd name="T66" fmla="*/ 892 w 1702"/>
                  <a:gd name="T67" fmla="*/ 209 h 1394"/>
                  <a:gd name="T68" fmla="*/ 899 w 1702"/>
                  <a:gd name="T69" fmla="*/ 224 h 1394"/>
                  <a:gd name="T70" fmla="*/ 944 w 1702"/>
                  <a:gd name="T71" fmla="*/ 237 h 1394"/>
                  <a:gd name="T72" fmla="*/ 1035 w 1702"/>
                  <a:gd name="T73" fmla="*/ 243 h 1394"/>
                  <a:gd name="T74" fmla="*/ 1086 w 1702"/>
                  <a:gd name="T75" fmla="*/ 264 h 1394"/>
                  <a:gd name="T76" fmla="*/ 1097 w 1702"/>
                  <a:gd name="T77" fmla="*/ 293 h 1394"/>
                  <a:gd name="T78" fmla="*/ 1092 w 1702"/>
                  <a:gd name="T79" fmla="*/ 323 h 1394"/>
                  <a:gd name="T80" fmla="*/ 1060 w 1702"/>
                  <a:gd name="T81" fmla="*/ 347 h 1394"/>
                  <a:gd name="T82" fmla="*/ 1005 w 1702"/>
                  <a:gd name="T83" fmla="*/ 372 h 1394"/>
                  <a:gd name="T84" fmla="*/ 998 w 1702"/>
                  <a:gd name="T85" fmla="*/ 411 h 1394"/>
                  <a:gd name="T86" fmla="*/ 1013 w 1702"/>
                  <a:gd name="T87" fmla="*/ 446 h 1394"/>
                  <a:gd name="T88" fmla="*/ 1052 w 1702"/>
                  <a:gd name="T89" fmla="*/ 490 h 1394"/>
                  <a:gd name="T90" fmla="*/ 1054 w 1702"/>
                  <a:gd name="T91" fmla="*/ 509 h 1394"/>
                  <a:gd name="T92" fmla="*/ 978 w 1702"/>
                  <a:gd name="T93" fmla="*/ 589 h 1394"/>
                  <a:gd name="T94" fmla="*/ 1702 w 1702"/>
                  <a:gd name="T95" fmla="*/ 1394 h 1394"/>
                  <a:gd name="T96" fmla="*/ 1320 w 1702"/>
                  <a:gd name="T97" fmla="*/ 823 h 1394"/>
                  <a:gd name="T98" fmla="*/ 1170 w 1702"/>
                  <a:gd name="T99" fmla="*/ 573 h 1394"/>
                  <a:gd name="T100" fmla="*/ 1150 w 1702"/>
                  <a:gd name="T101" fmla="*/ 514 h 1394"/>
                  <a:gd name="T102" fmla="*/ 1143 w 1702"/>
                  <a:gd name="T103" fmla="*/ 480 h 1394"/>
                  <a:gd name="T104" fmla="*/ 1104 w 1702"/>
                  <a:gd name="T105" fmla="*/ 446 h 1394"/>
                  <a:gd name="T106" fmla="*/ 1047 w 1702"/>
                  <a:gd name="T107" fmla="*/ 411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2" h="1394">
                    <a:moveTo>
                      <a:pt x="1047" y="411"/>
                    </a:moveTo>
                    <a:lnTo>
                      <a:pt x="1047" y="411"/>
                    </a:lnTo>
                    <a:lnTo>
                      <a:pt x="1043" y="399"/>
                    </a:lnTo>
                    <a:lnTo>
                      <a:pt x="1043" y="391"/>
                    </a:lnTo>
                    <a:lnTo>
                      <a:pt x="1045" y="384"/>
                    </a:lnTo>
                    <a:lnTo>
                      <a:pt x="1049" y="379"/>
                    </a:lnTo>
                    <a:lnTo>
                      <a:pt x="1052" y="374"/>
                    </a:lnTo>
                    <a:lnTo>
                      <a:pt x="1059" y="372"/>
                    </a:lnTo>
                    <a:lnTo>
                      <a:pt x="1072" y="367"/>
                    </a:lnTo>
                    <a:lnTo>
                      <a:pt x="1081" y="364"/>
                    </a:lnTo>
                    <a:lnTo>
                      <a:pt x="1087" y="360"/>
                    </a:lnTo>
                    <a:lnTo>
                      <a:pt x="1094" y="355"/>
                    </a:lnTo>
                    <a:lnTo>
                      <a:pt x="1101" y="347"/>
                    </a:lnTo>
                    <a:lnTo>
                      <a:pt x="1107" y="339"/>
                    </a:lnTo>
                    <a:lnTo>
                      <a:pt x="1111" y="327"/>
                    </a:lnTo>
                    <a:lnTo>
                      <a:pt x="1113" y="312"/>
                    </a:lnTo>
                    <a:lnTo>
                      <a:pt x="1113" y="291"/>
                    </a:lnTo>
                    <a:lnTo>
                      <a:pt x="1113" y="291"/>
                    </a:lnTo>
                    <a:lnTo>
                      <a:pt x="1113" y="283"/>
                    </a:lnTo>
                    <a:lnTo>
                      <a:pt x="1111" y="275"/>
                    </a:lnTo>
                    <a:lnTo>
                      <a:pt x="1107" y="266"/>
                    </a:lnTo>
                    <a:lnTo>
                      <a:pt x="1102" y="259"/>
                    </a:lnTo>
                    <a:lnTo>
                      <a:pt x="1097" y="253"/>
                    </a:lnTo>
                    <a:lnTo>
                      <a:pt x="1092" y="248"/>
                    </a:lnTo>
                    <a:lnTo>
                      <a:pt x="1079" y="239"/>
                    </a:lnTo>
                    <a:lnTo>
                      <a:pt x="1062" y="232"/>
                    </a:lnTo>
                    <a:lnTo>
                      <a:pt x="1045" y="227"/>
                    </a:lnTo>
                    <a:lnTo>
                      <a:pt x="1025" y="224"/>
                    </a:lnTo>
                    <a:lnTo>
                      <a:pt x="1006" y="222"/>
                    </a:lnTo>
                    <a:lnTo>
                      <a:pt x="968" y="221"/>
                    </a:lnTo>
                    <a:lnTo>
                      <a:pt x="934" y="219"/>
                    </a:lnTo>
                    <a:lnTo>
                      <a:pt x="921" y="217"/>
                    </a:lnTo>
                    <a:lnTo>
                      <a:pt x="911" y="214"/>
                    </a:lnTo>
                    <a:lnTo>
                      <a:pt x="904" y="211"/>
                    </a:lnTo>
                    <a:lnTo>
                      <a:pt x="902" y="207"/>
                    </a:lnTo>
                    <a:lnTo>
                      <a:pt x="902" y="204"/>
                    </a:lnTo>
                    <a:lnTo>
                      <a:pt x="902" y="204"/>
                    </a:lnTo>
                    <a:lnTo>
                      <a:pt x="902" y="195"/>
                    </a:lnTo>
                    <a:lnTo>
                      <a:pt x="907" y="189"/>
                    </a:lnTo>
                    <a:lnTo>
                      <a:pt x="912" y="185"/>
                    </a:lnTo>
                    <a:lnTo>
                      <a:pt x="921" y="182"/>
                    </a:lnTo>
                    <a:lnTo>
                      <a:pt x="929" y="180"/>
                    </a:lnTo>
                    <a:lnTo>
                      <a:pt x="939" y="180"/>
                    </a:lnTo>
                    <a:lnTo>
                      <a:pt x="961" y="180"/>
                    </a:lnTo>
                    <a:lnTo>
                      <a:pt x="983" y="177"/>
                    </a:lnTo>
                    <a:lnTo>
                      <a:pt x="993" y="175"/>
                    </a:lnTo>
                    <a:lnTo>
                      <a:pt x="1003" y="172"/>
                    </a:lnTo>
                    <a:lnTo>
                      <a:pt x="1010" y="167"/>
                    </a:lnTo>
                    <a:lnTo>
                      <a:pt x="1017" y="158"/>
                    </a:lnTo>
                    <a:lnTo>
                      <a:pt x="1020" y="150"/>
                    </a:lnTo>
                    <a:lnTo>
                      <a:pt x="1022" y="136"/>
                    </a:lnTo>
                    <a:lnTo>
                      <a:pt x="1022" y="136"/>
                    </a:lnTo>
                    <a:lnTo>
                      <a:pt x="1020" y="128"/>
                    </a:lnTo>
                    <a:lnTo>
                      <a:pt x="1017" y="120"/>
                    </a:lnTo>
                    <a:lnTo>
                      <a:pt x="1012" y="115"/>
                    </a:lnTo>
                    <a:lnTo>
                      <a:pt x="1005" y="109"/>
                    </a:lnTo>
                    <a:lnTo>
                      <a:pt x="996" y="106"/>
                    </a:lnTo>
                    <a:lnTo>
                      <a:pt x="986" y="103"/>
                    </a:lnTo>
                    <a:lnTo>
                      <a:pt x="968" y="99"/>
                    </a:lnTo>
                    <a:lnTo>
                      <a:pt x="946" y="98"/>
                    </a:lnTo>
                    <a:lnTo>
                      <a:pt x="929" y="96"/>
                    </a:lnTo>
                    <a:lnTo>
                      <a:pt x="921" y="93"/>
                    </a:lnTo>
                    <a:lnTo>
                      <a:pt x="916" y="91"/>
                    </a:lnTo>
                    <a:lnTo>
                      <a:pt x="911" y="88"/>
                    </a:lnTo>
                    <a:lnTo>
                      <a:pt x="909" y="83"/>
                    </a:lnTo>
                    <a:lnTo>
                      <a:pt x="909" y="83"/>
                    </a:lnTo>
                    <a:lnTo>
                      <a:pt x="907" y="76"/>
                    </a:lnTo>
                    <a:lnTo>
                      <a:pt x="909" y="69"/>
                    </a:lnTo>
                    <a:lnTo>
                      <a:pt x="911" y="66"/>
                    </a:lnTo>
                    <a:lnTo>
                      <a:pt x="912" y="64"/>
                    </a:lnTo>
                    <a:lnTo>
                      <a:pt x="921" y="61"/>
                    </a:lnTo>
                    <a:lnTo>
                      <a:pt x="931" y="59"/>
                    </a:lnTo>
                    <a:lnTo>
                      <a:pt x="942" y="59"/>
                    </a:lnTo>
                    <a:lnTo>
                      <a:pt x="953" y="56"/>
                    </a:lnTo>
                    <a:lnTo>
                      <a:pt x="956" y="52"/>
                    </a:lnTo>
                    <a:lnTo>
                      <a:pt x="959" y="49"/>
                    </a:lnTo>
                    <a:lnTo>
                      <a:pt x="961" y="42"/>
                    </a:lnTo>
                    <a:lnTo>
                      <a:pt x="963" y="34"/>
                    </a:lnTo>
                    <a:lnTo>
                      <a:pt x="963" y="34"/>
                    </a:lnTo>
                    <a:lnTo>
                      <a:pt x="961" y="29"/>
                    </a:lnTo>
                    <a:lnTo>
                      <a:pt x="959" y="25"/>
                    </a:lnTo>
                    <a:lnTo>
                      <a:pt x="954" y="17"/>
                    </a:lnTo>
                    <a:lnTo>
                      <a:pt x="946" y="12"/>
                    </a:lnTo>
                    <a:lnTo>
                      <a:pt x="937" y="7"/>
                    </a:lnTo>
                    <a:lnTo>
                      <a:pt x="919" y="2"/>
                    </a:lnTo>
                    <a:lnTo>
                      <a:pt x="912" y="0"/>
                    </a:lnTo>
                    <a:lnTo>
                      <a:pt x="912" y="0"/>
                    </a:lnTo>
                    <a:lnTo>
                      <a:pt x="919" y="2"/>
                    </a:lnTo>
                    <a:lnTo>
                      <a:pt x="936" y="8"/>
                    </a:lnTo>
                    <a:lnTo>
                      <a:pt x="946" y="12"/>
                    </a:lnTo>
                    <a:lnTo>
                      <a:pt x="953" y="19"/>
                    </a:lnTo>
                    <a:lnTo>
                      <a:pt x="959" y="25"/>
                    </a:lnTo>
                    <a:lnTo>
                      <a:pt x="961" y="29"/>
                    </a:lnTo>
                    <a:lnTo>
                      <a:pt x="961" y="34"/>
                    </a:lnTo>
                    <a:lnTo>
                      <a:pt x="961" y="34"/>
                    </a:lnTo>
                    <a:lnTo>
                      <a:pt x="961" y="40"/>
                    </a:lnTo>
                    <a:lnTo>
                      <a:pt x="958" y="46"/>
                    </a:lnTo>
                    <a:lnTo>
                      <a:pt x="956" y="49"/>
                    </a:lnTo>
                    <a:lnTo>
                      <a:pt x="951" y="52"/>
                    </a:lnTo>
                    <a:lnTo>
                      <a:pt x="942" y="56"/>
                    </a:lnTo>
                    <a:lnTo>
                      <a:pt x="931" y="56"/>
                    </a:lnTo>
                    <a:lnTo>
                      <a:pt x="921" y="57"/>
                    </a:lnTo>
                    <a:lnTo>
                      <a:pt x="916" y="59"/>
                    </a:lnTo>
                    <a:lnTo>
                      <a:pt x="911" y="61"/>
                    </a:lnTo>
                    <a:lnTo>
                      <a:pt x="907" y="64"/>
                    </a:lnTo>
                    <a:lnTo>
                      <a:pt x="904" y="69"/>
                    </a:lnTo>
                    <a:lnTo>
                      <a:pt x="902" y="76"/>
                    </a:lnTo>
                    <a:lnTo>
                      <a:pt x="902" y="83"/>
                    </a:lnTo>
                    <a:lnTo>
                      <a:pt x="902" y="83"/>
                    </a:lnTo>
                    <a:lnTo>
                      <a:pt x="904" y="89"/>
                    </a:lnTo>
                    <a:lnTo>
                      <a:pt x="907" y="94"/>
                    </a:lnTo>
                    <a:lnTo>
                      <a:pt x="912" y="98"/>
                    </a:lnTo>
                    <a:lnTo>
                      <a:pt x="919" y="101"/>
                    </a:lnTo>
                    <a:lnTo>
                      <a:pt x="937" y="104"/>
                    </a:lnTo>
                    <a:lnTo>
                      <a:pt x="956" y="108"/>
                    </a:lnTo>
                    <a:lnTo>
                      <a:pt x="976" y="111"/>
                    </a:lnTo>
                    <a:lnTo>
                      <a:pt x="993" y="116"/>
                    </a:lnTo>
                    <a:lnTo>
                      <a:pt x="1001" y="120"/>
                    </a:lnTo>
                    <a:lnTo>
                      <a:pt x="1006" y="125"/>
                    </a:lnTo>
                    <a:lnTo>
                      <a:pt x="1010" y="130"/>
                    </a:lnTo>
                    <a:lnTo>
                      <a:pt x="1010" y="136"/>
                    </a:lnTo>
                    <a:lnTo>
                      <a:pt x="1010" y="136"/>
                    </a:lnTo>
                    <a:lnTo>
                      <a:pt x="1010" y="148"/>
                    </a:lnTo>
                    <a:lnTo>
                      <a:pt x="1005" y="157"/>
                    </a:lnTo>
                    <a:lnTo>
                      <a:pt x="998" y="162"/>
                    </a:lnTo>
                    <a:lnTo>
                      <a:pt x="991" y="167"/>
                    </a:lnTo>
                    <a:lnTo>
                      <a:pt x="981" y="168"/>
                    </a:lnTo>
                    <a:lnTo>
                      <a:pt x="971" y="168"/>
                    </a:lnTo>
                    <a:lnTo>
                      <a:pt x="948" y="168"/>
                    </a:lnTo>
                    <a:lnTo>
                      <a:pt x="926" y="168"/>
                    </a:lnTo>
                    <a:lnTo>
                      <a:pt x="916" y="170"/>
                    </a:lnTo>
                    <a:lnTo>
                      <a:pt x="907" y="173"/>
                    </a:lnTo>
                    <a:lnTo>
                      <a:pt x="900" y="179"/>
                    </a:lnTo>
                    <a:lnTo>
                      <a:pt x="895" y="185"/>
                    </a:lnTo>
                    <a:lnTo>
                      <a:pt x="892" y="195"/>
                    </a:lnTo>
                    <a:lnTo>
                      <a:pt x="892" y="209"/>
                    </a:lnTo>
                    <a:lnTo>
                      <a:pt x="892" y="209"/>
                    </a:lnTo>
                    <a:lnTo>
                      <a:pt x="894" y="216"/>
                    </a:lnTo>
                    <a:lnTo>
                      <a:pt x="895" y="221"/>
                    </a:lnTo>
                    <a:lnTo>
                      <a:pt x="899" y="224"/>
                    </a:lnTo>
                    <a:lnTo>
                      <a:pt x="904" y="227"/>
                    </a:lnTo>
                    <a:lnTo>
                      <a:pt x="914" y="232"/>
                    </a:lnTo>
                    <a:lnTo>
                      <a:pt x="927" y="236"/>
                    </a:lnTo>
                    <a:lnTo>
                      <a:pt x="944" y="237"/>
                    </a:lnTo>
                    <a:lnTo>
                      <a:pt x="961" y="239"/>
                    </a:lnTo>
                    <a:lnTo>
                      <a:pt x="998" y="239"/>
                    </a:lnTo>
                    <a:lnTo>
                      <a:pt x="1017" y="241"/>
                    </a:lnTo>
                    <a:lnTo>
                      <a:pt x="1035" y="243"/>
                    </a:lnTo>
                    <a:lnTo>
                      <a:pt x="1052" y="246"/>
                    </a:lnTo>
                    <a:lnTo>
                      <a:pt x="1067" y="253"/>
                    </a:lnTo>
                    <a:lnTo>
                      <a:pt x="1079" y="259"/>
                    </a:lnTo>
                    <a:lnTo>
                      <a:pt x="1086" y="264"/>
                    </a:lnTo>
                    <a:lnTo>
                      <a:pt x="1089" y="271"/>
                    </a:lnTo>
                    <a:lnTo>
                      <a:pt x="1092" y="278"/>
                    </a:lnTo>
                    <a:lnTo>
                      <a:pt x="1096" y="285"/>
                    </a:lnTo>
                    <a:lnTo>
                      <a:pt x="1097" y="293"/>
                    </a:lnTo>
                    <a:lnTo>
                      <a:pt x="1097" y="303"/>
                    </a:lnTo>
                    <a:lnTo>
                      <a:pt x="1097" y="303"/>
                    </a:lnTo>
                    <a:lnTo>
                      <a:pt x="1096" y="315"/>
                    </a:lnTo>
                    <a:lnTo>
                      <a:pt x="1092" y="323"/>
                    </a:lnTo>
                    <a:lnTo>
                      <a:pt x="1087" y="332"/>
                    </a:lnTo>
                    <a:lnTo>
                      <a:pt x="1079" y="337"/>
                    </a:lnTo>
                    <a:lnTo>
                      <a:pt x="1070" y="342"/>
                    </a:lnTo>
                    <a:lnTo>
                      <a:pt x="1060" y="347"/>
                    </a:lnTo>
                    <a:lnTo>
                      <a:pt x="1040" y="354"/>
                    </a:lnTo>
                    <a:lnTo>
                      <a:pt x="1020" y="362"/>
                    </a:lnTo>
                    <a:lnTo>
                      <a:pt x="1012" y="367"/>
                    </a:lnTo>
                    <a:lnTo>
                      <a:pt x="1005" y="372"/>
                    </a:lnTo>
                    <a:lnTo>
                      <a:pt x="998" y="379"/>
                    </a:lnTo>
                    <a:lnTo>
                      <a:pt x="996" y="389"/>
                    </a:lnTo>
                    <a:lnTo>
                      <a:pt x="995" y="399"/>
                    </a:lnTo>
                    <a:lnTo>
                      <a:pt x="998" y="411"/>
                    </a:lnTo>
                    <a:lnTo>
                      <a:pt x="998" y="411"/>
                    </a:lnTo>
                    <a:lnTo>
                      <a:pt x="1001" y="424"/>
                    </a:lnTo>
                    <a:lnTo>
                      <a:pt x="1006" y="436"/>
                    </a:lnTo>
                    <a:lnTo>
                      <a:pt x="1013" y="446"/>
                    </a:lnTo>
                    <a:lnTo>
                      <a:pt x="1020" y="455"/>
                    </a:lnTo>
                    <a:lnTo>
                      <a:pt x="1032" y="468"/>
                    </a:lnTo>
                    <a:lnTo>
                      <a:pt x="1043" y="480"/>
                    </a:lnTo>
                    <a:lnTo>
                      <a:pt x="1052" y="490"/>
                    </a:lnTo>
                    <a:lnTo>
                      <a:pt x="1054" y="493"/>
                    </a:lnTo>
                    <a:lnTo>
                      <a:pt x="1055" y="498"/>
                    </a:lnTo>
                    <a:lnTo>
                      <a:pt x="1055" y="504"/>
                    </a:lnTo>
                    <a:lnTo>
                      <a:pt x="1054" y="509"/>
                    </a:lnTo>
                    <a:lnTo>
                      <a:pt x="1049" y="515"/>
                    </a:lnTo>
                    <a:lnTo>
                      <a:pt x="1043" y="522"/>
                    </a:lnTo>
                    <a:lnTo>
                      <a:pt x="1043" y="522"/>
                    </a:lnTo>
                    <a:lnTo>
                      <a:pt x="978" y="589"/>
                    </a:lnTo>
                    <a:lnTo>
                      <a:pt x="944" y="625"/>
                    </a:lnTo>
                    <a:lnTo>
                      <a:pt x="0" y="1394"/>
                    </a:lnTo>
                    <a:lnTo>
                      <a:pt x="1702" y="1394"/>
                    </a:lnTo>
                    <a:lnTo>
                      <a:pt x="1702" y="1394"/>
                    </a:lnTo>
                    <a:lnTo>
                      <a:pt x="1614" y="1266"/>
                    </a:lnTo>
                    <a:lnTo>
                      <a:pt x="1525" y="1135"/>
                    </a:lnTo>
                    <a:lnTo>
                      <a:pt x="1422" y="982"/>
                    </a:lnTo>
                    <a:lnTo>
                      <a:pt x="1320" y="823"/>
                    </a:lnTo>
                    <a:lnTo>
                      <a:pt x="1274" y="749"/>
                    </a:lnTo>
                    <a:lnTo>
                      <a:pt x="1232" y="682"/>
                    </a:lnTo>
                    <a:lnTo>
                      <a:pt x="1197" y="621"/>
                    </a:lnTo>
                    <a:lnTo>
                      <a:pt x="1170" y="573"/>
                    </a:lnTo>
                    <a:lnTo>
                      <a:pt x="1161" y="552"/>
                    </a:lnTo>
                    <a:lnTo>
                      <a:pt x="1155" y="536"/>
                    </a:lnTo>
                    <a:lnTo>
                      <a:pt x="1150" y="524"/>
                    </a:lnTo>
                    <a:lnTo>
                      <a:pt x="1150" y="514"/>
                    </a:lnTo>
                    <a:lnTo>
                      <a:pt x="1150" y="514"/>
                    </a:lnTo>
                    <a:lnTo>
                      <a:pt x="1150" y="502"/>
                    </a:lnTo>
                    <a:lnTo>
                      <a:pt x="1148" y="490"/>
                    </a:lnTo>
                    <a:lnTo>
                      <a:pt x="1143" y="480"/>
                    </a:lnTo>
                    <a:lnTo>
                      <a:pt x="1138" y="472"/>
                    </a:lnTo>
                    <a:lnTo>
                      <a:pt x="1131" y="465"/>
                    </a:lnTo>
                    <a:lnTo>
                      <a:pt x="1123" y="458"/>
                    </a:lnTo>
                    <a:lnTo>
                      <a:pt x="1104" y="446"/>
                    </a:lnTo>
                    <a:lnTo>
                      <a:pt x="1069" y="428"/>
                    </a:lnTo>
                    <a:lnTo>
                      <a:pt x="1055" y="421"/>
                    </a:lnTo>
                    <a:lnTo>
                      <a:pt x="1050" y="416"/>
                    </a:lnTo>
                    <a:lnTo>
                      <a:pt x="1047" y="411"/>
                    </a:lnTo>
                    <a:lnTo>
                      <a:pt x="1047" y="411"/>
                    </a:lnTo>
                    <a:close/>
                  </a:path>
                </a:pathLst>
              </a:custGeom>
              <a:gradFill flip="none" rotWithShape="1">
                <a:gsLst>
                  <a:gs pos="30000">
                    <a:srgbClr val="0080B7"/>
                  </a:gs>
                  <a:gs pos="100000">
                    <a:srgbClr val="00AEEF">
                      <a:shade val="30000"/>
                      <a:satMod val="115000"/>
                      <a:alpha val="79000"/>
                    </a:srgbClr>
                  </a:gs>
                  <a:gs pos="57000">
                    <a:srgbClr val="0078AC"/>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sz="1350"/>
              </a:p>
            </p:txBody>
          </p:sp>
          <p:sp>
            <p:nvSpPr>
              <p:cNvPr id="44" name="Freeform 7">
                <a:extLst>
                  <a:ext uri="{FF2B5EF4-FFF2-40B4-BE49-F238E27FC236}">
                    <a16:creationId xmlns:a16="http://schemas.microsoft.com/office/drawing/2014/main" id="{94153494-C689-4CBB-A697-07D571A2E8D8}"/>
                  </a:ext>
                </a:extLst>
              </p:cNvPr>
              <p:cNvSpPr>
                <a:spLocks/>
              </p:cNvSpPr>
              <p:nvPr/>
            </p:nvSpPr>
            <p:spPr bwMode="auto">
              <a:xfrm>
                <a:off x="762588" y="3626148"/>
                <a:ext cx="2161696" cy="1143588"/>
              </a:xfrm>
              <a:custGeom>
                <a:avLst/>
                <a:gdLst>
                  <a:gd name="T0" fmla="*/ 1008 w 1698"/>
                  <a:gd name="T1" fmla="*/ 310 h 1096"/>
                  <a:gd name="T2" fmla="*/ 808 w 1698"/>
                  <a:gd name="T3" fmla="*/ 251 h 1096"/>
                  <a:gd name="T4" fmla="*/ 724 w 1698"/>
                  <a:gd name="T5" fmla="*/ 221 h 1096"/>
                  <a:gd name="T6" fmla="*/ 720 w 1698"/>
                  <a:gd name="T7" fmla="*/ 212 h 1096"/>
                  <a:gd name="T8" fmla="*/ 832 w 1698"/>
                  <a:gd name="T9" fmla="*/ 214 h 1096"/>
                  <a:gd name="T10" fmla="*/ 929 w 1698"/>
                  <a:gd name="T11" fmla="*/ 207 h 1096"/>
                  <a:gd name="T12" fmla="*/ 951 w 1698"/>
                  <a:gd name="T13" fmla="*/ 189 h 1096"/>
                  <a:gd name="T14" fmla="*/ 944 w 1698"/>
                  <a:gd name="T15" fmla="*/ 165 h 1096"/>
                  <a:gd name="T16" fmla="*/ 901 w 1698"/>
                  <a:gd name="T17" fmla="*/ 138 h 1096"/>
                  <a:gd name="T18" fmla="*/ 808 w 1698"/>
                  <a:gd name="T19" fmla="*/ 99 h 1096"/>
                  <a:gd name="T20" fmla="*/ 796 w 1698"/>
                  <a:gd name="T21" fmla="*/ 83 h 1096"/>
                  <a:gd name="T22" fmla="*/ 865 w 1698"/>
                  <a:gd name="T23" fmla="*/ 78 h 1096"/>
                  <a:gd name="T24" fmla="*/ 949 w 1698"/>
                  <a:gd name="T25" fmla="*/ 71 h 1096"/>
                  <a:gd name="T26" fmla="*/ 961 w 1698"/>
                  <a:gd name="T27" fmla="*/ 62 h 1096"/>
                  <a:gd name="T28" fmla="*/ 922 w 1698"/>
                  <a:gd name="T29" fmla="*/ 49 h 1096"/>
                  <a:gd name="T30" fmla="*/ 857 w 1698"/>
                  <a:gd name="T31" fmla="*/ 35 h 1096"/>
                  <a:gd name="T32" fmla="*/ 902 w 1698"/>
                  <a:gd name="T33" fmla="*/ 30 h 1096"/>
                  <a:gd name="T34" fmla="*/ 959 w 1698"/>
                  <a:gd name="T35" fmla="*/ 22 h 1096"/>
                  <a:gd name="T36" fmla="*/ 944 w 1698"/>
                  <a:gd name="T37" fmla="*/ 14 h 1096"/>
                  <a:gd name="T38" fmla="*/ 843 w 1698"/>
                  <a:gd name="T39" fmla="*/ 0 h 1096"/>
                  <a:gd name="T40" fmla="*/ 936 w 1698"/>
                  <a:gd name="T41" fmla="*/ 15 h 1096"/>
                  <a:gd name="T42" fmla="*/ 956 w 1698"/>
                  <a:gd name="T43" fmla="*/ 22 h 1096"/>
                  <a:gd name="T44" fmla="*/ 901 w 1698"/>
                  <a:gd name="T45" fmla="*/ 27 h 1096"/>
                  <a:gd name="T46" fmla="*/ 853 w 1698"/>
                  <a:gd name="T47" fmla="*/ 34 h 1096"/>
                  <a:gd name="T48" fmla="*/ 864 w 1698"/>
                  <a:gd name="T49" fmla="*/ 42 h 1096"/>
                  <a:gd name="T50" fmla="*/ 948 w 1698"/>
                  <a:gd name="T51" fmla="*/ 59 h 1096"/>
                  <a:gd name="T52" fmla="*/ 949 w 1698"/>
                  <a:gd name="T53" fmla="*/ 66 h 1096"/>
                  <a:gd name="T54" fmla="*/ 909 w 1698"/>
                  <a:gd name="T55" fmla="*/ 72 h 1096"/>
                  <a:gd name="T56" fmla="*/ 795 w 1698"/>
                  <a:gd name="T57" fmla="*/ 72 h 1096"/>
                  <a:gd name="T58" fmla="*/ 784 w 1698"/>
                  <a:gd name="T59" fmla="*/ 84 h 1096"/>
                  <a:gd name="T60" fmla="*/ 816 w 1698"/>
                  <a:gd name="T61" fmla="*/ 108 h 1096"/>
                  <a:gd name="T62" fmla="*/ 916 w 1698"/>
                  <a:gd name="T63" fmla="*/ 153 h 1096"/>
                  <a:gd name="T64" fmla="*/ 936 w 1698"/>
                  <a:gd name="T65" fmla="*/ 175 h 1096"/>
                  <a:gd name="T66" fmla="*/ 922 w 1698"/>
                  <a:gd name="T67" fmla="*/ 189 h 1096"/>
                  <a:gd name="T68" fmla="*/ 826 w 1698"/>
                  <a:gd name="T69" fmla="*/ 190 h 1096"/>
                  <a:gd name="T70" fmla="*/ 677 w 1698"/>
                  <a:gd name="T71" fmla="*/ 185 h 1096"/>
                  <a:gd name="T72" fmla="*/ 658 w 1698"/>
                  <a:gd name="T73" fmla="*/ 195 h 1096"/>
                  <a:gd name="T74" fmla="*/ 668 w 1698"/>
                  <a:gd name="T75" fmla="*/ 214 h 1096"/>
                  <a:gd name="T76" fmla="*/ 749 w 1698"/>
                  <a:gd name="T77" fmla="*/ 280 h 1096"/>
                  <a:gd name="T78" fmla="*/ 786 w 1698"/>
                  <a:gd name="T79" fmla="*/ 318 h 1096"/>
                  <a:gd name="T80" fmla="*/ 786 w 1698"/>
                  <a:gd name="T81" fmla="*/ 342 h 1096"/>
                  <a:gd name="T82" fmla="*/ 741 w 1698"/>
                  <a:gd name="T83" fmla="*/ 429 h 1096"/>
                  <a:gd name="T84" fmla="*/ 611 w 1698"/>
                  <a:gd name="T85" fmla="*/ 574 h 1096"/>
                  <a:gd name="T86" fmla="*/ 325 w 1698"/>
                  <a:gd name="T87" fmla="*/ 834 h 1096"/>
                  <a:gd name="T88" fmla="*/ 0 w 1698"/>
                  <a:gd name="T89" fmla="*/ 1096 h 1096"/>
                  <a:gd name="T90" fmla="*/ 1535 w 1698"/>
                  <a:gd name="T91" fmla="*/ 879 h 1096"/>
                  <a:gd name="T92" fmla="*/ 1267 w 1698"/>
                  <a:gd name="T93" fmla="*/ 551 h 1096"/>
                  <a:gd name="T94" fmla="*/ 1097 w 1698"/>
                  <a:gd name="T95" fmla="*/ 369 h 1096"/>
                  <a:gd name="T96" fmla="*/ 1042 w 1698"/>
                  <a:gd name="T97" fmla="*/ 327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8" h="1096">
                    <a:moveTo>
                      <a:pt x="1042" y="327"/>
                    </a:moveTo>
                    <a:lnTo>
                      <a:pt x="1042" y="327"/>
                    </a:lnTo>
                    <a:lnTo>
                      <a:pt x="1027" y="318"/>
                    </a:lnTo>
                    <a:lnTo>
                      <a:pt x="1008" y="310"/>
                    </a:lnTo>
                    <a:lnTo>
                      <a:pt x="963" y="293"/>
                    </a:lnTo>
                    <a:lnTo>
                      <a:pt x="911" y="278"/>
                    </a:lnTo>
                    <a:lnTo>
                      <a:pt x="858" y="264"/>
                    </a:lnTo>
                    <a:lnTo>
                      <a:pt x="808" y="251"/>
                    </a:lnTo>
                    <a:lnTo>
                      <a:pt x="764" y="238"/>
                    </a:lnTo>
                    <a:lnTo>
                      <a:pt x="747" y="232"/>
                    </a:lnTo>
                    <a:lnTo>
                      <a:pt x="734" y="226"/>
                    </a:lnTo>
                    <a:lnTo>
                      <a:pt x="724" y="221"/>
                    </a:lnTo>
                    <a:lnTo>
                      <a:pt x="720" y="216"/>
                    </a:lnTo>
                    <a:lnTo>
                      <a:pt x="720" y="216"/>
                    </a:lnTo>
                    <a:lnTo>
                      <a:pt x="719" y="214"/>
                    </a:lnTo>
                    <a:lnTo>
                      <a:pt x="720" y="212"/>
                    </a:lnTo>
                    <a:lnTo>
                      <a:pt x="727" y="211"/>
                    </a:lnTo>
                    <a:lnTo>
                      <a:pt x="737" y="211"/>
                    </a:lnTo>
                    <a:lnTo>
                      <a:pt x="751" y="211"/>
                    </a:lnTo>
                    <a:lnTo>
                      <a:pt x="832" y="214"/>
                    </a:lnTo>
                    <a:lnTo>
                      <a:pt x="875" y="216"/>
                    </a:lnTo>
                    <a:lnTo>
                      <a:pt x="895" y="214"/>
                    </a:lnTo>
                    <a:lnTo>
                      <a:pt x="914" y="212"/>
                    </a:lnTo>
                    <a:lnTo>
                      <a:pt x="929" y="207"/>
                    </a:lnTo>
                    <a:lnTo>
                      <a:pt x="941" y="202"/>
                    </a:lnTo>
                    <a:lnTo>
                      <a:pt x="946" y="199"/>
                    </a:lnTo>
                    <a:lnTo>
                      <a:pt x="949" y="194"/>
                    </a:lnTo>
                    <a:lnTo>
                      <a:pt x="951" y="189"/>
                    </a:lnTo>
                    <a:lnTo>
                      <a:pt x="951" y="184"/>
                    </a:lnTo>
                    <a:lnTo>
                      <a:pt x="951" y="184"/>
                    </a:lnTo>
                    <a:lnTo>
                      <a:pt x="949" y="175"/>
                    </a:lnTo>
                    <a:lnTo>
                      <a:pt x="944" y="165"/>
                    </a:lnTo>
                    <a:lnTo>
                      <a:pt x="936" y="158"/>
                    </a:lnTo>
                    <a:lnTo>
                      <a:pt x="926" y="152"/>
                    </a:lnTo>
                    <a:lnTo>
                      <a:pt x="914" y="143"/>
                    </a:lnTo>
                    <a:lnTo>
                      <a:pt x="901" y="138"/>
                    </a:lnTo>
                    <a:lnTo>
                      <a:pt x="870" y="126"/>
                    </a:lnTo>
                    <a:lnTo>
                      <a:pt x="842" y="115"/>
                    </a:lnTo>
                    <a:lnTo>
                      <a:pt x="818" y="104"/>
                    </a:lnTo>
                    <a:lnTo>
                      <a:pt x="808" y="99"/>
                    </a:lnTo>
                    <a:lnTo>
                      <a:pt x="801" y="94"/>
                    </a:lnTo>
                    <a:lnTo>
                      <a:pt x="796" y="89"/>
                    </a:lnTo>
                    <a:lnTo>
                      <a:pt x="796" y="83"/>
                    </a:lnTo>
                    <a:lnTo>
                      <a:pt x="796" y="83"/>
                    </a:lnTo>
                    <a:lnTo>
                      <a:pt x="798" y="81"/>
                    </a:lnTo>
                    <a:lnTo>
                      <a:pt x="801" y="79"/>
                    </a:lnTo>
                    <a:lnTo>
                      <a:pt x="818" y="78"/>
                    </a:lnTo>
                    <a:lnTo>
                      <a:pt x="865" y="78"/>
                    </a:lnTo>
                    <a:lnTo>
                      <a:pt x="892" y="78"/>
                    </a:lnTo>
                    <a:lnTo>
                      <a:pt x="917" y="76"/>
                    </a:lnTo>
                    <a:lnTo>
                      <a:pt x="939" y="74"/>
                    </a:lnTo>
                    <a:lnTo>
                      <a:pt x="949" y="71"/>
                    </a:lnTo>
                    <a:lnTo>
                      <a:pt x="956" y="69"/>
                    </a:lnTo>
                    <a:lnTo>
                      <a:pt x="956" y="69"/>
                    </a:lnTo>
                    <a:lnTo>
                      <a:pt x="959" y="66"/>
                    </a:lnTo>
                    <a:lnTo>
                      <a:pt x="961" y="62"/>
                    </a:lnTo>
                    <a:lnTo>
                      <a:pt x="959" y="61"/>
                    </a:lnTo>
                    <a:lnTo>
                      <a:pt x="954" y="57"/>
                    </a:lnTo>
                    <a:lnTo>
                      <a:pt x="941" y="54"/>
                    </a:lnTo>
                    <a:lnTo>
                      <a:pt x="922" y="49"/>
                    </a:lnTo>
                    <a:lnTo>
                      <a:pt x="882" y="42"/>
                    </a:lnTo>
                    <a:lnTo>
                      <a:pt x="865" y="39"/>
                    </a:lnTo>
                    <a:lnTo>
                      <a:pt x="857" y="35"/>
                    </a:lnTo>
                    <a:lnTo>
                      <a:pt x="857" y="35"/>
                    </a:lnTo>
                    <a:lnTo>
                      <a:pt x="857" y="34"/>
                    </a:lnTo>
                    <a:lnTo>
                      <a:pt x="858" y="34"/>
                    </a:lnTo>
                    <a:lnTo>
                      <a:pt x="867" y="32"/>
                    </a:lnTo>
                    <a:lnTo>
                      <a:pt x="902" y="30"/>
                    </a:lnTo>
                    <a:lnTo>
                      <a:pt x="939" y="29"/>
                    </a:lnTo>
                    <a:lnTo>
                      <a:pt x="953" y="25"/>
                    </a:lnTo>
                    <a:lnTo>
                      <a:pt x="958" y="24"/>
                    </a:lnTo>
                    <a:lnTo>
                      <a:pt x="959" y="22"/>
                    </a:lnTo>
                    <a:lnTo>
                      <a:pt x="959" y="22"/>
                    </a:lnTo>
                    <a:lnTo>
                      <a:pt x="959" y="20"/>
                    </a:lnTo>
                    <a:lnTo>
                      <a:pt x="956" y="17"/>
                    </a:lnTo>
                    <a:lnTo>
                      <a:pt x="944" y="14"/>
                    </a:lnTo>
                    <a:lnTo>
                      <a:pt x="926" y="10"/>
                    </a:lnTo>
                    <a:lnTo>
                      <a:pt x="904" y="7"/>
                    </a:lnTo>
                    <a:lnTo>
                      <a:pt x="864" y="2"/>
                    </a:lnTo>
                    <a:lnTo>
                      <a:pt x="843" y="0"/>
                    </a:lnTo>
                    <a:lnTo>
                      <a:pt x="820" y="0"/>
                    </a:lnTo>
                    <a:lnTo>
                      <a:pt x="820" y="0"/>
                    </a:lnTo>
                    <a:lnTo>
                      <a:pt x="889" y="9"/>
                    </a:lnTo>
                    <a:lnTo>
                      <a:pt x="936" y="15"/>
                    </a:lnTo>
                    <a:lnTo>
                      <a:pt x="951" y="19"/>
                    </a:lnTo>
                    <a:lnTo>
                      <a:pt x="954" y="20"/>
                    </a:lnTo>
                    <a:lnTo>
                      <a:pt x="956" y="22"/>
                    </a:lnTo>
                    <a:lnTo>
                      <a:pt x="956" y="22"/>
                    </a:lnTo>
                    <a:lnTo>
                      <a:pt x="954" y="22"/>
                    </a:lnTo>
                    <a:lnTo>
                      <a:pt x="951" y="24"/>
                    </a:lnTo>
                    <a:lnTo>
                      <a:pt x="938" y="25"/>
                    </a:lnTo>
                    <a:lnTo>
                      <a:pt x="901" y="27"/>
                    </a:lnTo>
                    <a:lnTo>
                      <a:pt x="880" y="29"/>
                    </a:lnTo>
                    <a:lnTo>
                      <a:pt x="865" y="30"/>
                    </a:lnTo>
                    <a:lnTo>
                      <a:pt x="855" y="32"/>
                    </a:lnTo>
                    <a:lnTo>
                      <a:pt x="853" y="34"/>
                    </a:lnTo>
                    <a:lnTo>
                      <a:pt x="853" y="35"/>
                    </a:lnTo>
                    <a:lnTo>
                      <a:pt x="853" y="35"/>
                    </a:lnTo>
                    <a:lnTo>
                      <a:pt x="857" y="39"/>
                    </a:lnTo>
                    <a:lnTo>
                      <a:pt x="864" y="42"/>
                    </a:lnTo>
                    <a:lnTo>
                      <a:pt x="879" y="46"/>
                    </a:lnTo>
                    <a:lnTo>
                      <a:pt x="916" y="52"/>
                    </a:lnTo>
                    <a:lnTo>
                      <a:pt x="934" y="56"/>
                    </a:lnTo>
                    <a:lnTo>
                      <a:pt x="948" y="59"/>
                    </a:lnTo>
                    <a:lnTo>
                      <a:pt x="951" y="61"/>
                    </a:lnTo>
                    <a:lnTo>
                      <a:pt x="953" y="62"/>
                    </a:lnTo>
                    <a:lnTo>
                      <a:pt x="953" y="64"/>
                    </a:lnTo>
                    <a:lnTo>
                      <a:pt x="949" y="66"/>
                    </a:lnTo>
                    <a:lnTo>
                      <a:pt x="949" y="66"/>
                    </a:lnTo>
                    <a:lnTo>
                      <a:pt x="943" y="69"/>
                    </a:lnTo>
                    <a:lnTo>
                      <a:pt x="933" y="71"/>
                    </a:lnTo>
                    <a:lnTo>
                      <a:pt x="909" y="72"/>
                    </a:lnTo>
                    <a:lnTo>
                      <a:pt x="853" y="71"/>
                    </a:lnTo>
                    <a:lnTo>
                      <a:pt x="826" y="71"/>
                    </a:lnTo>
                    <a:lnTo>
                      <a:pt x="803" y="71"/>
                    </a:lnTo>
                    <a:lnTo>
                      <a:pt x="795" y="72"/>
                    </a:lnTo>
                    <a:lnTo>
                      <a:pt x="789" y="76"/>
                    </a:lnTo>
                    <a:lnTo>
                      <a:pt x="786" y="79"/>
                    </a:lnTo>
                    <a:lnTo>
                      <a:pt x="784" y="84"/>
                    </a:lnTo>
                    <a:lnTo>
                      <a:pt x="784" y="84"/>
                    </a:lnTo>
                    <a:lnTo>
                      <a:pt x="788" y="89"/>
                    </a:lnTo>
                    <a:lnTo>
                      <a:pt x="795" y="94"/>
                    </a:lnTo>
                    <a:lnTo>
                      <a:pt x="805" y="101"/>
                    </a:lnTo>
                    <a:lnTo>
                      <a:pt x="816" y="108"/>
                    </a:lnTo>
                    <a:lnTo>
                      <a:pt x="845" y="120"/>
                    </a:lnTo>
                    <a:lnTo>
                      <a:pt x="875" y="133"/>
                    </a:lnTo>
                    <a:lnTo>
                      <a:pt x="902" y="147"/>
                    </a:lnTo>
                    <a:lnTo>
                      <a:pt x="916" y="153"/>
                    </a:lnTo>
                    <a:lnTo>
                      <a:pt x="924" y="160"/>
                    </a:lnTo>
                    <a:lnTo>
                      <a:pt x="933" y="167"/>
                    </a:lnTo>
                    <a:lnTo>
                      <a:pt x="936" y="172"/>
                    </a:lnTo>
                    <a:lnTo>
                      <a:pt x="936" y="175"/>
                    </a:lnTo>
                    <a:lnTo>
                      <a:pt x="936" y="179"/>
                    </a:lnTo>
                    <a:lnTo>
                      <a:pt x="933" y="184"/>
                    </a:lnTo>
                    <a:lnTo>
                      <a:pt x="933" y="184"/>
                    </a:lnTo>
                    <a:lnTo>
                      <a:pt x="922" y="189"/>
                    </a:lnTo>
                    <a:lnTo>
                      <a:pt x="909" y="192"/>
                    </a:lnTo>
                    <a:lnTo>
                      <a:pt x="892" y="192"/>
                    </a:lnTo>
                    <a:lnTo>
                      <a:pt x="872" y="194"/>
                    </a:lnTo>
                    <a:lnTo>
                      <a:pt x="826" y="190"/>
                    </a:lnTo>
                    <a:lnTo>
                      <a:pt x="778" y="187"/>
                    </a:lnTo>
                    <a:lnTo>
                      <a:pt x="731" y="184"/>
                    </a:lnTo>
                    <a:lnTo>
                      <a:pt x="690" y="184"/>
                    </a:lnTo>
                    <a:lnTo>
                      <a:pt x="677" y="185"/>
                    </a:lnTo>
                    <a:lnTo>
                      <a:pt x="665" y="187"/>
                    </a:lnTo>
                    <a:lnTo>
                      <a:pt x="662" y="190"/>
                    </a:lnTo>
                    <a:lnTo>
                      <a:pt x="660" y="192"/>
                    </a:lnTo>
                    <a:lnTo>
                      <a:pt x="658" y="195"/>
                    </a:lnTo>
                    <a:lnTo>
                      <a:pt x="658" y="199"/>
                    </a:lnTo>
                    <a:lnTo>
                      <a:pt x="658" y="199"/>
                    </a:lnTo>
                    <a:lnTo>
                      <a:pt x="662" y="206"/>
                    </a:lnTo>
                    <a:lnTo>
                      <a:pt x="668" y="214"/>
                    </a:lnTo>
                    <a:lnTo>
                      <a:pt x="683" y="229"/>
                    </a:lnTo>
                    <a:lnTo>
                      <a:pt x="704" y="246"/>
                    </a:lnTo>
                    <a:lnTo>
                      <a:pt x="727" y="263"/>
                    </a:lnTo>
                    <a:lnTo>
                      <a:pt x="749" y="280"/>
                    </a:lnTo>
                    <a:lnTo>
                      <a:pt x="768" y="296"/>
                    </a:lnTo>
                    <a:lnTo>
                      <a:pt x="776" y="303"/>
                    </a:lnTo>
                    <a:lnTo>
                      <a:pt x="781" y="312"/>
                    </a:lnTo>
                    <a:lnTo>
                      <a:pt x="786" y="318"/>
                    </a:lnTo>
                    <a:lnTo>
                      <a:pt x="788" y="327"/>
                    </a:lnTo>
                    <a:lnTo>
                      <a:pt x="788" y="327"/>
                    </a:lnTo>
                    <a:lnTo>
                      <a:pt x="788" y="334"/>
                    </a:lnTo>
                    <a:lnTo>
                      <a:pt x="786" y="342"/>
                    </a:lnTo>
                    <a:lnTo>
                      <a:pt x="781" y="360"/>
                    </a:lnTo>
                    <a:lnTo>
                      <a:pt x="771" y="382"/>
                    </a:lnTo>
                    <a:lnTo>
                      <a:pt x="757" y="404"/>
                    </a:lnTo>
                    <a:lnTo>
                      <a:pt x="741" y="429"/>
                    </a:lnTo>
                    <a:lnTo>
                      <a:pt x="720" y="455"/>
                    </a:lnTo>
                    <a:lnTo>
                      <a:pt x="697" y="483"/>
                    </a:lnTo>
                    <a:lnTo>
                      <a:pt x="670" y="512"/>
                    </a:lnTo>
                    <a:lnTo>
                      <a:pt x="611" y="574"/>
                    </a:lnTo>
                    <a:lnTo>
                      <a:pt x="544" y="638"/>
                    </a:lnTo>
                    <a:lnTo>
                      <a:pt x="473" y="704"/>
                    </a:lnTo>
                    <a:lnTo>
                      <a:pt x="399" y="770"/>
                    </a:lnTo>
                    <a:lnTo>
                      <a:pt x="325" y="834"/>
                    </a:lnTo>
                    <a:lnTo>
                      <a:pt x="253" y="894"/>
                    </a:lnTo>
                    <a:lnTo>
                      <a:pt x="125" y="999"/>
                    </a:lnTo>
                    <a:lnTo>
                      <a:pt x="34" y="1069"/>
                    </a:lnTo>
                    <a:lnTo>
                      <a:pt x="0" y="1096"/>
                    </a:lnTo>
                    <a:lnTo>
                      <a:pt x="1698" y="1096"/>
                    </a:lnTo>
                    <a:lnTo>
                      <a:pt x="1698" y="1096"/>
                    </a:lnTo>
                    <a:lnTo>
                      <a:pt x="1619" y="990"/>
                    </a:lnTo>
                    <a:lnTo>
                      <a:pt x="1535" y="879"/>
                    </a:lnTo>
                    <a:lnTo>
                      <a:pt x="1432" y="749"/>
                    </a:lnTo>
                    <a:lnTo>
                      <a:pt x="1379" y="682"/>
                    </a:lnTo>
                    <a:lnTo>
                      <a:pt x="1323" y="615"/>
                    </a:lnTo>
                    <a:lnTo>
                      <a:pt x="1267" y="551"/>
                    </a:lnTo>
                    <a:lnTo>
                      <a:pt x="1215" y="490"/>
                    </a:lnTo>
                    <a:lnTo>
                      <a:pt x="1165" y="435"/>
                    </a:lnTo>
                    <a:lnTo>
                      <a:pt x="1118" y="389"/>
                    </a:lnTo>
                    <a:lnTo>
                      <a:pt x="1097" y="369"/>
                    </a:lnTo>
                    <a:lnTo>
                      <a:pt x="1077" y="352"/>
                    </a:lnTo>
                    <a:lnTo>
                      <a:pt x="1059" y="337"/>
                    </a:lnTo>
                    <a:lnTo>
                      <a:pt x="1042" y="327"/>
                    </a:lnTo>
                    <a:lnTo>
                      <a:pt x="1042" y="327"/>
                    </a:lnTo>
                    <a:close/>
                  </a:path>
                </a:pathLst>
              </a:custGeom>
              <a:gradFill flip="none" rotWithShape="1">
                <a:gsLst>
                  <a:gs pos="30000">
                    <a:srgbClr val="0080B7"/>
                  </a:gs>
                  <a:gs pos="100000">
                    <a:srgbClr val="00AEEF">
                      <a:shade val="30000"/>
                      <a:satMod val="115000"/>
                      <a:alpha val="79000"/>
                    </a:srgbClr>
                  </a:gs>
                  <a:gs pos="57000">
                    <a:srgbClr val="0078AC"/>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sz="1350"/>
              </a:p>
            </p:txBody>
          </p:sp>
          <p:pic>
            <p:nvPicPr>
              <p:cNvPr id="45" name="Picture 44">
                <a:extLst>
                  <a:ext uri="{FF2B5EF4-FFF2-40B4-BE49-F238E27FC236}">
                    <a16:creationId xmlns:a16="http://schemas.microsoft.com/office/drawing/2014/main" id="{E0D25E7C-1205-470C-B612-117316D467D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92821" y="1893833"/>
                <a:ext cx="3113006" cy="2783575"/>
              </a:xfrm>
              <a:prstGeom prst="rect">
                <a:avLst/>
              </a:prstGeom>
            </p:spPr>
          </p:pic>
          <p:sp>
            <p:nvSpPr>
              <p:cNvPr id="46" name="Freeform 5">
                <a:extLst>
                  <a:ext uri="{FF2B5EF4-FFF2-40B4-BE49-F238E27FC236}">
                    <a16:creationId xmlns:a16="http://schemas.microsoft.com/office/drawing/2014/main" id="{F179A663-772E-4EC0-BD5F-FC3A5EDC2AA2}"/>
                  </a:ext>
                </a:extLst>
              </p:cNvPr>
              <p:cNvSpPr>
                <a:spLocks/>
              </p:cNvSpPr>
              <p:nvPr/>
            </p:nvSpPr>
            <p:spPr bwMode="auto">
              <a:xfrm>
                <a:off x="6032179" y="3941331"/>
                <a:ext cx="2140054" cy="825614"/>
              </a:xfrm>
              <a:custGeom>
                <a:avLst/>
                <a:gdLst>
                  <a:gd name="T0" fmla="*/ 1471 w 1681"/>
                  <a:gd name="T1" fmla="*/ 666 h 972"/>
                  <a:gd name="T2" fmla="*/ 1409 w 1681"/>
                  <a:gd name="T3" fmla="*/ 598 h 972"/>
                  <a:gd name="T4" fmla="*/ 1244 w 1681"/>
                  <a:gd name="T5" fmla="*/ 559 h 972"/>
                  <a:gd name="T6" fmla="*/ 1087 w 1681"/>
                  <a:gd name="T7" fmla="*/ 502 h 972"/>
                  <a:gd name="T8" fmla="*/ 1040 w 1681"/>
                  <a:gd name="T9" fmla="*/ 438 h 972"/>
                  <a:gd name="T10" fmla="*/ 1028 w 1681"/>
                  <a:gd name="T11" fmla="*/ 337 h 972"/>
                  <a:gd name="T12" fmla="*/ 1020 w 1681"/>
                  <a:gd name="T13" fmla="*/ 255 h 972"/>
                  <a:gd name="T14" fmla="*/ 932 w 1681"/>
                  <a:gd name="T15" fmla="*/ 112 h 972"/>
                  <a:gd name="T16" fmla="*/ 779 w 1681"/>
                  <a:gd name="T17" fmla="*/ 0 h 972"/>
                  <a:gd name="T18" fmla="*/ 883 w 1681"/>
                  <a:gd name="T19" fmla="*/ 78 h 972"/>
                  <a:gd name="T20" fmla="*/ 962 w 1681"/>
                  <a:gd name="T21" fmla="*/ 213 h 972"/>
                  <a:gd name="T22" fmla="*/ 967 w 1681"/>
                  <a:gd name="T23" fmla="*/ 381 h 972"/>
                  <a:gd name="T24" fmla="*/ 1006 w 1681"/>
                  <a:gd name="T25" fmla="*/ 519 h 972"/>
                  <a:gd name="T26" fmla="*/ 1109 w 1681"/>
                  <a:gd name="T27" fmla="*/ 586 h 972"/>
                  <a:gd name="T28" fmla="*/ 1225 w 1681"/>
                  <a:gd name="T29" fmla="*/ 640 h 972"/>
                  <a:gd name="T30" fmla="*/ 1323 w 1681"/>
                  <a:gd name="T31" fmla="*/ 738 h 972"/>
                  <a:gd name="T32" fmla="*/ 1356 w 1681"/>
                  <a:gd name="T33" fmla="*/ 879 h 972"/>
                  <a:gd name="T34" fmla="*/ 1326 w 1681"/>
                  <a:gd name="T35" fmla="*/ 861 h 972"/>
                  <a:gd name="T36" fmla="*/ 1291 w 1681"/>
                  <a:gd name="T37" fmla="*/ 797 h 972"/>
                  <a:gd name="T38" fmla="*/ 1201 w 1681"/>
                  <a:gd name="T39" fmla="*/ 699 h 972"/>
                  <a:gd name="T40" fmla="*/ 991 w 1681"/>
                  <a:gd name="T41" fmla="*/ 603 h 972"/>
                  <a:gd name="T42" fmla="*/ 836 w 1681"/>
                  <a:gd name="T43" fmla="*/ 575 h 972"/>
                  <a:gd name="T44" fmla="*/ 740 w 1681"/>
                  <a:gd name="T45" fmla="*/ 492 h 972"/>
                  <a:gd name="T46" fmla="*/ 705 w 1681"/>
                  <a:gd name="T47" fmla="*/ 322 h 972"/>
                  <a:gd name="T48" fmla="*/ 643 w 1681"/>
                  <a:gd name="T49" fmla="*/ 204 h 972"/>
                  <a:gd name="T50" fmla="*/ 585 w 1681"/>
                  <a:gd name="T51" fmla="*/ 169 h 972"/>
                  <a:gd name="T52" fmla="*/ 659 w 1681"/>
                  <a:gd name="T53" fmla="*/ 236 h 972"/>
                  <a:gd name="T54" fmla="*/ 666 w 1681"/>
                  <a:gd name="T55" fmla="*/ 337 h 972"/>
                  <a:gd name="T56" fmla="*/ 639 w 1681"/>
                  <a:gd name="T57" fmla="*/ 386 h 972"/>
                  <a:gd name="T58" fmla="*/ 649 w 1681"/>
                  <a:gd name="T59" fmla="*/ 494 h 972"/>
                  <a:gd name="T60" fmla="*/ 696 w 1681"/>
                  <a:gd name="T61" fmla="*/ 664 h 972"/>
                  <a:gd name="T62" fmla="*/ 675 w 1681"/>
                  <a:gd name="T63" fmla="*/ 740 h 972"/>
                  <a:gd name="T64" fmla="*/ 644 w 1681"/>
                  <a:gd name="T65" fmla="*/ 809 h 972"/>
                  <a:gd name="T66" fmla="*/ 668 w 1681"/>
                  <a:gd name="T67" fmla="*/ 896 h 972"/>
                  <a:gd name="T68" fmla="*/ 629 w 1681"/>
                  <a:gd name="T69" fmla="*/ 903 h 972"/>
                  <a:gd name="T70" fmla="*/ 596 w 1681"/>
                  <a:gd name="T71" fmla="*/ 777 h 972"/>
                  <a:gd name="T72" fmla="*/ 579 w 1681"/>
                  <a:gd name="T73" fmla="*/ 713 h 972"/>
                  <a:gd name="T74" fmla="*/ 493 w 1681"/>
                  <a:gd name="T75" fmla="*/ 655 h 972"/>
                  <a:gd name="T76" fmla="*/ 370 w 1681"/>
                  <a:gd name="T77" fmla="*/ 600 h 972"/>
                  <a:gd name="T78" fmla="*/ 353 w 1681"/>
                  <a:gd name="T79" fmla="*/ 543 h 972"/>
                  <a:gd name="T80" fmla="*/ 390 w 1681"/>
                  <a:gd name="T81" fmla="*/ 352 h 972"/>
                  <a:gd name="T82" fmla="*/ 368 w 1681"/>
                  <a:gd name="T83" fmla="*/ 179 h 972"/>
                  <a:gd name="T84" fmla="*/ 289 w 1681"/>
                  <a:gd name="T85" fmla="*/ 86 h 972"/>
                  <a:gd name="T86" fmla="*/ 234 w 1681"/>
                  <a:gd name="T87" fmla="*/ 59 h 972"/>
                  <a:gd name="T88" fmla="*/ 308 w 1681"/>
                  <a:gd name="T89" fmla="*/ 125 h 972"/>
                  <a:gd name="T90" fmla="*/ 353 w 1681"/>
                  <a:gd name="T91" fmla="*/ 263 h 972"/>
                  <a:gd name="T92" fmla="*/ 341 w 1681"/>
                  <a:gd name="T93" fmla="*/ 327 h 972"/>
                  <a:gd name="T94" fmla="*/ 257 w 1681"/>
                  <a:gd name="T95" fmla="*/ 401 h 972"/>
                  <a:gd name="T96" fmla="*/ 116 w 1681"/>
                  <a:gd name="T97" fmla="*/ 490 h 972"/>
                  <a:gd name="T98" fmla="*/ 94 w 1681"/>
                  <a:gd name="T99" fmla="*/ 543 h 972"/>
                  <a:gd name="T100" fmla="*/ 107 w 1681"/>
                  <a:gd name="T101" fmla="*/ 664 h 972"/>
                  <a:gd name="T102" fmla="*/ 136 w 1681"/>
                  <a:gd name="T103" fmla="*/ 785 h 972"/>
                  <a:gd name="T104" fmla="*/ 99 w 1681"/>
                  <a:gd name="T105" fmla="*/ 857 h 972"/>
                  <a:gd name="T106" fmla="*/ 10 w 1681"/>
                  <a:gd name="T107" fmla="*/ 943 h 972"/>
                  <a:gd name="T108" fmla="*/ 1052 w 1681"/>
                  <a:gd name="T109" fmla="*/ 972 h 972"/>
                  <a:gd name="T110" fmla="*/ 1668 w 1681"/>
                  <a:gd name="T111" fmla="*/ 950 h 972"/>
                  <a:gd name="T112" fmla="*/ 1577 w 1681"/>
                  <a:gd name="T113" fmla="*/ 88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1" h="972">
                    <a:moveTo>
                      <a:pt x="1530" y="805"/>
                    </a:moveTo>
                    <a:lnTo>
                      <a:pt x="1530" y="805"/>
                    </a:lnTo>
                    <a:lnTo>
                      <a:pt x="1509" y="756"/>
                    </a:lnTo>
                    <a:lnTo>
                      <a:pt x="1493" y="716"/>
                    </a:lnTo>
                    <a:lnTo>
                      <a:pt x="1478" y="681"/>
                    </a:lnTo>
                    <a:lnTo>
                      <a:pt x="1471" y="666"/>
                    </a:lnTo>
                    <a:lnTo>
                      <a:pt x="1462" y="650"/>
                    </a:lnTo>
                    <a:lnTo>
                      <a:pt x="1454" y="639"/>
                    </a:lnTo>
                    <a:lnTo>
                      <a:pt x="1446" y="627"/>
                    </a:lnTo>
                    <a:lnTo>
                      <a:pt x="1434" y="617"/>
                    </a:lnTo>
                    <a:lnTo>
                      <a:pt x="1422" y="607"/>
                    </a:lnTo>
                    <a:lnTo>
                      <a:pt x="1409" y="598"/>
                    </a:lnTo>
                    <a:lnTo>
                      <a:pt x="1393" y="591"/>
                    </a:lnTo>
                    <a:lnTo>
                      <a:pt x="1377" y="585"/>
                    </a:lnTo>
                    <a:lnTo>
                      <a:pt x="1356" y="580"/>
                    </a:lnTo>
                    <a:lnTo>
                      <a:pt x="1356" y="580"/>
                    </a:lnTo>
                    <a:lnTo>
                      <a:pt x="1301" y="570"/>
                    </a:lnTo>
                    <a:lnTo>
                      <a:pt x="1244" y="559"/>
                    </a:lnTo>
                    <a:lnTo>
                      <a:pt x="1215" y="553"/>
                    </a:lnTo>
                    <a:lnTo>
                      <a:pt x="1186" y="548"/>
                    </a:lnTo>
                    <a:lnTo>
                      <a:pt x="1159" y="539"/>
                    </a:lnTo>
                    <a:lnTo>
                      <a:pt x="1132" y="529"/>
                    </a:lnTo>
                    <a:lnTo>
                      <a:pt x="1109" y="517"/>
                    </a:lnTo>
                    <a:lnTo>
                      <a:pt x="1087" y="502"/>
                    </a:lnTo>
                    <a:lnTo>
                      <a:pt x="1077" y="494"/>
                    </a:lnTo>
                    <a:lnTo>
                      <a:pt x="1068" y="485"/>
                    </a:lnTo>
                    <a:lnTo>
                      <a:pt x="1060" y="475"/>
                    </a:lnTo>
                    <a:lnTo>
                      <a:pt x="1052" y="463"/>
                    </a:lnTo>
                    <a:lnTo>
                      <a:pt x="1045" y="452"/>
                    </a:lnTo>
                    <a:lnTo>
                      <a:pt x="1040" y="438"/>
                    </a:lnTo>
                    <a:lnTo>
                      <a:pt x="1035" y="425"/>
                    </a:lnTo>
                    <a:lnTo>
                      <a:pt x="1031" y="410"/>
                    </a:lnTo>
                    <a:lnTo>
                      <a:pt x="1028" y="393"/>
                    </a:lnTo>
                    <a:lnTo>
                      <a:pt x="1028" y="376"/>
                    </a:lnTo>
                    <a:lnTo>
                      <a:pt x="1026" y="357"/>
                    </a:lnTo>
                    <a:lnTo>
                      <a:pt x="1028" y="337"/>
                    </a:lnTo>
                    <a:lnTo>
                      <a:pt x="1028" y="337"/>
                    </a:lnTo>
                    <a:lnTo>
                      <a:pt x="1028" y="320"/>
                    </a:lnTo>
                    <a:lnTo>
                      <a:pt x="1028" y="303"/>
                    </a:lnTo>
                    <a:lnTo>
                      <a:pt x="1026" y="287"/>
                    </a:lnTo>
                    <a:lnTo>
                      <a:pt x="1025" y="270"/>
                    </a:lnTo>
                    <a:lnTo>
                      <a:pt x="1020" y="255"/>
                    </a:lnTo>
                    <a:lnTo>
                      <a:pt x="1016" y="239"/>
                    </a:lnTo>
                    <a:lnTo>
                      <a:pt x="1005" y="211"/>
                    </a:lnTo>
                    <a:lnTo>
                      <a:pt x="989" y="182"/>
                    </a:lnTo>
                    <a:lnTo>
                      <a:pt x="973" y="157"/>
                    </a:lnTo>
                    <a:lnTo>
                      <a:pt x="952" y="133"/>
                    </a:lnTo>
                    <a:lnTo>
                      <a:pt x="932" y="112"/>
                    </a:lnTo>
                    <a:lnTo>
                      <a:pt x="910" y="90"/>
                    </a:lnTo>
                    <a:lnTo>
                      <a:pt x="888" y="71"/>
                    </a:lnTo>
                    <a:lnTo>
                      <a:pt x="867" y="56"/>
                    </a:lnTo>
                    <a:lnTo>
                      <a:pt x="846" y="41"/>
                    </a:lnTo>
                    <a:lnTo>
                      <a:pt x="808" y="16"/>
                    </a:lnTo>
                    <a:lnTo>
                      <a:pt x="779" y="0"/>
                    </a:lnTo>
                    <a:lnTo>
                      <a:pt x="779" y="0"/>
                    </a:lnTo>
                    <a:lnTo>
                      <a:pt x="803" y="14"/>
                    </a:lnTo>
                    <a:lnTo>
                      <a:pt x="833" y="34"/>
                    </a:lnTo>
                    <a:lnTo>
                      <a:pt x="850" y="48"/>
                    </a:lnTo>
                    <a:lnTo>
                      <a:pt x="867" y="61"/>
                    </a:lnTo>
                    <a:lnTo>
                      <a:pt x="883" y="78"/>
                    </a:lnTo>
                    <a:lnTo>
                      <a:pt x="900" y="96"/>
                    </a:lnTo>
                    <a:lnTo>
                      <a:pt x="915" y="115"/>
                    </a:lnTo>
                    <a:lnTo>
                      <a:pt x="930" y="137"/>
                    </a:lnTo>
                    <a:lnTo>
                      <a:pt x="942" y="160"/>
                    </a:lnTo>
                    <a:lnTo>
                      <a:pt x="954" y="186"/>
                    </a:lnTo>
                    <a:lnTo>
                      <a:pt x="962" y="213"/>
                    </a:lnTo>
                    <a:lnTo>
                      <a:pt x="967" y="243"/>
                    </a:lnTo>
                    <a:lnTo>
                      <a:pt x="971" y="273"/>
                    </a:lnTo>
                    <a:lnTo>
                      <a:pt x="971" y="307"/>
                    </a:lnTo>
                    <a:lnTo>
                      <a:pt x="971" y="307"/>
                    </a:lnTo>
                    <a:lnTo>
                      <a:pt x="967" y="346"/>
                    </a:lnTo>
                    <a:lnTo>
                      <a:pt x="967" y="381"/>
                    </a:lnTo>
                    <a:lnTo>
                      <a:pt x="969" y="411"/>
                    </a:lnTo>
                    <a:lnTo>
                      <a:pt x="973" y="440"/>
                    </a:lnTo>
                    <a:lnTo>
                      <a:pt x="978" y="463"/>
                    </a:lnTo>
                    <a:lnTo>
                      <a:pt x="986" y="485"/>
                    </a:lnTo>
                    <a:lnTo>
                      <a:pt x="994" y="504"/>
                    </a:lnTo>
                    <a:lnTo>
                      <a:pt x="1006" y="519"/>
                    </a:lnTo>
                    <a:lnTo>
                      <a:pt x="1018" y="534"/>
                    </a:lnTo>
                    <a:lnTo>
                      <a:pt x="1033" y="546"/>
                    </a:lnTo>
                    <a:lnTo>
                      <a:pt x="1050" y="558"/>
                    </a:lnTo>
                    <a:lnTo>
                      <a:pt x="1067" y="568"/>
                    </a:lnTo>
                    <a:lnTo>
                      <a:pt x="1087" y="578"/>
                    </a:lnTo>
                    <a:lnTo>
                      <a:pt x="1109" y="586"/>
                    </a:lnTo>
                    <a:lnTo>
                      <a:pt x="1156" y="605"/>
                    </a:lnTo>
                    <a:lnTo>
                      <a:pt x="1156" y="605"/>
                    </a:lnTo>
                    <a:lnTo>
                      <a:pt x="1171" y="612"/>
                    </a:lnTo>
                    <a:lnTo>
                      <a:pt x="1188" y="620"/>
                    </a:lnTo>
                    <a:lnTo>
                      <a:pt x="1207" y="630"/>
                    </a:lnTo>
                    <a:lnTo>
                      <a:pt x="1225" y="640"/>
                    </a:lnTo>
                    <a:lnTo>
                      <a:pt x="1244" y="654"/>
                    </a:lnTo>
                    <a:lnTo>
                      <a:pt x="1260" y="669"/>
                    </a:lnTo>
                    <a:lnTo>
                      <a:pt x="1277" y="684"/>
                    </a:lnTo>
                    <a:lnTo>
                      <a:pt x="1294" y="701"/>
                    </a:lnTo>
                    <a:lnTo>
                      <a:pt x="1309" y="719"/>
                    </a:lnTo>
                    <a:lnTo>
                      <a:pt x="1323" y="738"/>
                    </a:lnTo>
                    <a:lnTo>
                      <a:pt x="1334" y="760"/>
                    </a:lnTo>
                    <a:lnTo>
                      <a:pt x="1345" y="782"/>
                    </a:lnTo>
                    <a:lnTo>
                      <a:pt x="1351" y="804"/>
                    </a:lnTo>
                    <a:lnTo>
                      <a:pt x="1356" y="829"/>
                    </a:lnTo>
                    <a:lnTo>
                      <a:pt x="1358" y="854"/>
                    </a:lnTo>
                    <a:lnTo>
                      <a:pt x="1356" y="879"/>
                    </a:lnTo>
                    <a:lnTo>
                      <a:pt x="1356" y="879"/>
                    </a:lnTo>
                    <a:lnTo>
                      <a:pt x="1356" y="874"/>
                    </a:lnTo>
                    <a:lnTo>
                      <a:pt x="1353" y="871"/>
                    </a:lnTo>
                    <a:lnTo>
                      <a:pt x="1350" y="866"/>
                    </a:lnTo>
                    <a:lnTo>
                      <a:pt x="1343" y="864"/>
                    </a:lnTo>
                    <a:lnTo>
                      <a:pt x="1326" y="861"/>
                    </a:lnTo>
                    <a:lnTo>
                      <a:pt x="1306" y="859"/>
                    </a:lnTo>
                    <a:lnTo>
                      <a:pt x="1306" y="859"/>
                    </a:lnTo>
                    <a:lnTo>
                      <a:pt x="1304" y="844"/>
                    </a:lnTo>
                    <a:lnTo>
                      <a:pt x="1302" y="829"/>
                    </a:lnTo>
                    <a:lnTo>
                      <a:pt x="1297" y="814"/>
                    </a:lnTo>
                    <a:lnTo>
                      <a:pt x="1291" y="797"/>
                    </a:lnTo>
                    <a:lnTo>
                      <a:pt x="1282" y="782"/>
                    </a:lnTo>
                    <a:lnTo>
                      <a:pt x="1272" y="765"/>
                    </a:lnTo>
                    <a:lnTo>
                      <a:pt x="1259" y="748"/>
                    </a:lnTo>
                    <a:lnTo>
                      <a:pt x="1242" y="733"/>
                    </a:lnTo>
                    <a:lnTo>
                      <a:pt x="1223" y="716"/>
                    </a:lnTo>
                    <a:lnTo>
                      <a:pt x="1201" y="699"/>
                    </a:lnTo>
                    <a:lnTo>
                      <a:pt x="1176" y="684"/>
                    </a:lnTo>
                    <a:lnTo>
                      <a:pt x="1146" y="667"/>
                    </a:lnTo>
                    <a:lnTo>
                      <a:pt x="1114" y="650"/>
                    </a:lnTo>
                    <a:lnTo>
                      <a:pt x="1077" y="635"/>
                    </a:lnTo>
                    <a:lnTo>
                      <a:pt x="1037" y="620"/>
                    </a:lnTo>
                    <a:lnTo>
                      <a:pt x="991" y="603"/>
                    </a:lnTo>
                    <a:lnTo>
                      <a:pt x="991" y="603"/>
                    </a:lnTo>
                    <a:lnTo>
                      <a:pt x="967" y="596"/>
                    </a:lnTo>
                    <a:lnTo>
                      <a:pt x="944" y="593"/>
                    </a:lnTo>
                    <a:lnTo>
                      <a:pt x="898" y="586"/>
                    </a:lnTo>
                    <a:lnTo>
                      <a:pt x="856" y="580"/>
                    </a:lnTo>
                    <a:lnTo>
                      <a:pt x="836" y="575"/>
                    </a:lnTo>
                    <a:lnTo>
                      <a:pt x="816" y="570"/>
                    </a:lnTo>
                    <a:lnTo>
                      <a:pt x="799" y="561"/>
                    </a:lnTo>
                    <a:lnTo>
                      <a:pt x="782" y="549"/>
                    </a:lnTo>
                    <a:lnTo>
                      <a:pt x="767" y="534"/>
                    </a:lnTo>
                    <a:lnTo>
                      <a:pt x="752" y="516"/>
                    </a:lnTo>
                    <a:lnTo>
                      <a:pt x="740" y="492"/>
                    </a:lnTo>
                    <a:lnTo>
                      <a:pt x="730" y="463"/>
                    </a:lnTo>
                    <a:lnTo>
                      <a:pt x="723" y="430"/>
                    </a:lnTo>
                    <a:lnTo>
                      <a:pt x="717" y="388"/>
                    </a:lnTo>
                    <a:lnTo>
                      <a:pt x="717" y="388"/>
                    </a:lnTo>
                    <a:lnTo>
                      <a:pt x="712" y="354"/>
                    </a:lnTo>
                    <a:lnTo>
                      <a:pt x="705" y="322"/>
                    </a:lnTo>
                    <a:lnTo>
                      <a:pt x="696" y="295"/>
                    </a:lnTo>
                    <a:lnTo>
                      <a:pt x="686" y="270"/>
                    </a:lnTo>
                    <a:lnTo>
                      <a:pt x="676" y="250"/>
                    </a:lnTo>
                    <a:lnTo>
                      <a:pt x="666" y="231"/>
                    </a:lnTo>
                    <a:lnTo>
                      <a:pt x="654" y="216"/>
                    </a:lnTo>
                    <a:lnTo>
                      <a:pt x="643" y="204"/>
                    </a:lnTo>
                    <a:lnTo>
                      <a:pt x="633" y="194"/>
                    </a:lnTo>
                    <a:lnTo>
                      <a:pt x="621" y="186"/>
                    </a:lnTo>
                    <a:lnTo>
                      <a:pt x="602" y="176"/>
                    </a:lnTo>
                    <a:lnTo>
                      <a:pt x="590" y="169"/>
                    </a:lnTo>
                    <a:lnTo>
                      <a:pt x="585" y="169"/>
                    </a:lnTo>
                    <a:lnTo>
                      <a:pt x="585" y="169"/>
                    </a:lnTo>
                    <a:lnTo>
                      <a:pt x="592" y="172"/>
                    </a:lnTo>
                    <a:lnTo>
                      <a:pt x="607" y="182"/>
                    </a:lnTo>
                    <a:lnTo>
                      <a:pt x="627" y="201"/>
                    </a:lnTo>
                    <a:lnTo>
                      <a:pt x="639" y="211"/>
                    </a:lnTo>
                    <a:lnTo>
                      <a:pt x="649" y="223"/>
                    </a:lnTo>
                    <a:lnTo>
                      <a:pt x="659" y="236"/>
                    </a:lnTo>
                    <a:lnTo>
                      <a:pt x="668" y="251"/>
                    </a:lnTo>
                    <a:lnTo>
                      <a:pt x="673" y="266"/>
                    </a:lnTo>
                    <a:lnTo>
                      <a:pt x="676" y="282"/>
                    </a:lnTo>
                    <a:lnTo>
                      <a:pt x="678" y="300"/>
                    </a:lnTo>
                    <a:lnTo>
                      <a:pt x="675" y="317"/>
                    </a:lnTo>
                    <a:lnTo>
                      <a:pt x="666" y="337"/>
                    </a:lnTo>
                    <a:lnTo>
                      <a:pt x="661" y="346"/>
                    </a:lnTo>
                    <a:lnTo>
                      <a:pt x="654" y="356"/>
                    </a:lnTo>
                    <a:lnTo>
                      <a:pt x="654" y="356"/>
                    </a:lnTo>
                    <a:lnTo>
                      <a:pt x="648" y="366"/>
                    </a:lnTo>
                    <a:lnTo>
                      <a:pt x="643" y="376"/>
                    </a:lnTo>
                    <a:lnTo>
                      <a:pt x="639" y="386"/>
                    </a:lnTo>
                    <a:lnTo>
                      <a:pt x="636" y="398"/>
                    </a:lnTo>
                    <a:lnTo>
                      <a:pt x="634" y="408"/>
                    </a:lnTo>
                    <a:lnTo>
                      <a:pt x="634" y="420"/>
                    </a:lnTo>
                    <a:lnTo>
                      <a:pt x="638" y="443"/>
                    </a:lnTo>
                    <a:lnTo>
                      <a:pt x="643" y="469"/>
                    </a:lnTo>
                    <a:lnTo>
                      <a:pt x="649" y="494"/>
                    </a:lnTo>
                    <a:lnTo>
                      <a:pt x="668" y="546"/>
                    </a:lnTo>
                    <a:lnTo>
                      <a:pt x="676" y="571"/>
                    </a:lnTo>
                    <a:lnTo>
                      <a:pt x="685" y="598"/>
                    </a:lnTo>
                    <a:lnTo>
                      <a:pt x="691" y="625"/>
                    </a:lnTo>
                    <a:lnTo>
                      <a:pt x="695" y="650"/>
                    </a:lnTo>
                    <a:lnTo>
                      <a:pt x="696" y="664"/>
                    </a:lnTo>
                    <a:lnTo>
                      <a:pt x="695" y="677"/>
                    </a:lnTo>
                    <a:lnTo>
                      <a:pt x="693" y="689"/>
                    </a:lnTo>
                    <a:lnTo>
                      <a:pt x="691" y="703"/>
                    </a:lnTo>
                    <a:lnTo>
                      <a:pt x="686" y="714"/>
                    </a:lnTo>
                    <a:lnTo>
                      <a:pt x="681" y="728"/>
                    </a:lnTo>
                    <a:lnTo>
                      <a:pt x="675" y="740"/>
                    </a:lnTo>
                    <a:lnTo>
                      <a:pt x="666" y="751"/>
                    </a:lnTo>
                    <a:lnTo>
                      <a:pt x="666" y="751"/>
                    </a:lnTo>
                    <a:lnTo>
                      <a:pt x="656" y="767"/>
                    </a:lnTo>
                    <a:lnTo>
                      <a:pt x="649" y="782"/>
                    </a:lnTo>
                    <a:lnTo>
                      <a:pt x="644" y="795"/>
                    </a:lnTo>
                    <a:lnTo>
                      <a:pt x="644" y="809"/>
                    </a:lnTo>
                    <a:lnTo>
                      <a:pt x="644" y="820"/>
                    </a:lnTo>
                    <a:lnTo>
                      <a:pt x="648" y="832"/>
                    </a:lnTo>
                    <a:lnTo>
                      <a:pt x="654" y="856"/>
                    </a:lnTo>
                    <a:lnTo>
                      <a:pt x="663" y="876"/>
                    </a:lnTo>
                    <a:lnTo>
                      <a:pt x="666" y="886"/>
                    </a:lnTo>
                    <a:lnTo>
                      <a:pt x="668" y="896"/>
                    </a:lnTo>
                    <a:lnTo>
                      <a:pt x="668" y="906"/>
                    </a:lnTo>
                    <a:lnTo>
                      <a:pt x="666" y="916"/>
                    </a:lnTo>
                    <a:lnTo>
                      <a:pt x="661" y="927"/>
                    </a:lnTo>
                    <a:lnTo>
                      <a:pt x="653" y="935"/>
                    </a:lnTo>
                    <a:lnTo>
                      <a:pt x="653" y="935"/>
                    </a:lnTo>
                    <a:lnTo>
                      <a:pt x="629" y="903"/>
                    </a:lnTo>
                    <a:lnTo>
                      <a:pt x="621" y="886"/>
                    </a:lnTo>
                    <a:lnTo>
                      <a:pt x="612" y="869"/>
                    </a:lnTo>
                    <a:lnTo>
                      <a:pt x="606" y="851"/>
                    </a:lnTo>
                    <a:lnTo>
                      <a:pt x="601" y="829"/>
                    </a:lnTo>
                    <a:lnTo>
                      <a:pt x="597" y="805"/>
                    </a:lnTo>
                    <a:lnTo>
                      <a:pt x="596" y="777"/>
                    </a:lnTo>
                    <a:lnTo>
                      <a:pt x="596" y="777"/>
                    </a:lnTo>
                    <a:lnTo>
                      <a:pt x="596" y="762"/>
                    </a:lnTo>
                    <a:lnTo>
                      <a:pt x="592" y="748"/>
                    </a:lnTo>
                    <a:lnTo>
                      <a:pt x="589" y="735"/>
                    </a:lnTo>
                    <a:lnTo>
                      <a:pt x="585" y="724"/>
                    </a:lnTo>
                    <a:lnTo>
                      <a:pt x="579" y="713"/>
                    </a:lnTo>
                    <a:lnTo>
                      <a:pt x="572" y="704"/>
                    </a:lnTo>
                    <a:lnTo>
                      <a:pt x="564" y="696"/>
                    </a:lnTo>
                    <a:lnTo>
                      <a:pt x="555" y="687"/>
                    </a:lnTo>
                    <a:lnTo>
                      <a:pt x="537" y="676"/>
                    </a:lnTo>
                    <a:lnTo>
                      <a:pt x="515" y="664"/>
                    </a:lnTo>
                    <a:lnTo>
                      <a:pt x="493" y="655"/>
                    </a:lnTo>
                    <a:lnTo>
                      <a:pt x="469" y="647"/>
                    </a:lnTo>
                    <a:lnTo>
                      <a:pt x="424" y="632"/>
                    </a:lnTo>
                    <a:lnTo>
                      <a:pt x="404" y="623"/>
                    </a:lnTo>
                    <a:lnTo>
                      <a:pt x="385" y="613"/>
                    </a:lnTo>
                    <a:lnTo>
                      <a:pt x="378" y="607"/>
                    </a:lnTo>
                    <a:lnTo>
                      <a:pt x="370" y="600"/>
                    </a:lnTo>
                    <a:lnTo>
                      <a:pt x="365" y="593"/>
                    </a:lnTo>
                    <a:lnTo>
                      <a:pt x="360" y="585"/>
                    </a:lnTo>
                    <a:lnTo>
                      <a:pt x="356" y="576"/>
                    </a:lnTo>
                    <a:lnTo>
                      <a:pt x="353" y="566"/>
                    </a:lnTo>
                    <a:lnTo>
                      <a:pt x="353" y="554"/>
                    </a:lnTo>
                    <a:lnTo>
                      <a:pt x="353" y="543"/>
                    </a:lnTo>
                    <a:lnTo>
                      <a:pt x="353" y="543"/>
                    </a:lnTo>
                    <a:lnTo>
                      <a:pt x="358" y="499"/>
                    </a:lnTo>
                    <a:lnTo>
                      <a:pt x="367" y="465"/>
                    </a:lnTo>
                    <a:lnTo>
                      <a:pt x="380" y="411"/>
                    </a:lnTo>
                    <a:lnTo>
                      <a:pt x="387" y="384"/>
                    </a:lnTo>
                    <a:lnTo>
                      <a:pt x="390" y="352"/>
                    </a:lnTo>
                    <a:lnTo>
                      <a:pt x="392" y="312"/>
                    </a:lnTo>
                    <a:lnTo>
                      <a:pt x="388" y="258"/>
                    </a:lnTo>
                    <a:lnTo>
                      <a:pt x="388" y="258"/>
                    </a:lnTo>
                    <a:lnTo>
                      <a:pt x="385" y="229"/>
                    </a:lnTo>
                    <a:lnTo>
                      <a:pt x="378" y="202"/>
                    </a:lnTo>
                    <a:lnTo>
                      <a:pt x="368" y="179"/>
                    </a:lnTo>
                    <a:lnTo>
                      <a:pt x="358" y="157"/>
                    </a:lnTo>
                    <a:lnTo>
                      <a:pt x="345" y="138"/>
                    </a:lnTo>
                    <a:lnTo>
                      <a:pt x="331" y="122"/>
                    </a:lnTo>
                    <a:lnTo>
                      <a:pt x="318" y="108"/>
                    </a:lnTo>
                    <a:lnTo>
                      <a:pt x="304" y="96"/>
                    </a:lnTo>
                    <a:lnTo>
                      <a:pt x="289" y="86"/>
                    </a:lnTo>
                    <a:lnTo>
                      <a:pt x="276" y="78"/>
                    </a:lnTo>
                    <a:lnTo>
                      <a:pt x="252" y="64"/>
                    </a:lnTo>
                    <a:lnTo>
                      <a:pt x="235" y="59"/>
                    </a:lnTo>
                    <a:lnTo>
                      <a:pt x="229" y="56"/>
                    </a:lnTo>
                    <a:lnTo>
                      <a:pt x="229" y="56"/>
                    </a:lnTo>
                    <a:lnTo>
                      <a:pt x="234" y="59"/>
                    </a:lnTo>
                    <a:lnTo>
                      <a:pt x="247" y="66"/>
                    </a:lnTo>
                    <a:lnTo>
                      <a:pt x="264" y="78"/>
                    </a:lnTo>
                    <a:lnTo>
                      <a:pt x="276" y="88"/>
                    </a:lnTo>
                    <a:lnTo>
                      <a:pt x="286" y="98"/>
                    </a:lnTo>
                    <a:lnTo>
                      <a:pt x="298" y="110"/>
                    </a:lnTo>
                    <a:lnTo>
                      <a:pt x="308" y="125"/>
                    </a:lnTo>
                    <a:lnTo>
                      <a:pt x="318" y="142"/>
                    </a:lnTo>
                    <a:lnTo>
                      <a:pt x="328" y="160"/>
                    </a:lnTo>
                    <a:lnTo>
                      <a:pt x="336" y="182"/>
                    </a:lnTo>
                    <a:lnTo>
                      <a:pt x="345" y="206"/>
                    </a:lnTo>
                    <a:lnTo>
                      <a:pt x="350" y="233"/>
                    </a:lnTo>
                    <a:lnTo>
                      <a:pt x="353" y="263"/>
                    </a:lnTo>
                    <a:lnTo>
                      <a:pt x="353" y="263"/>
                    </a:lnTo>
                    <a:lnTo>
                      <a:pt x="353" y="277"/>
                    </a:lnTo>
                    <a:lnTo>
                      <a:pt x="353" y="292"/>
                    </a:lnTo>
                    <a:lnTo>
                      <a:pt x="350" y="303"/>
                    </a:lnTo>
                    <a:lnTo>
                      <a:pt x="346" y="315"/>
                    </a:lnTo>
                    <a:lnTo>
                      <a:pt x="341" y="327"/>
                    </a:lnTo>
                    <a:lnTo>
                      <a:pt x="335" y="337"/>
                    </a:lnTo>
                    <a:lnTo>
                      <a:pt x="328" y="347"/>
                    </a:lnTo>
                    <a:lnTo>
                      <a:pt x="319" y="356"/>
                    </a:lnTo>
                    <a:lnTo>
                      <a:pt x="301" y="373"/>
                    </a:lnTo>
                    <a:lnTo>
                      <a:pt x="281" y="388"/>
                    </a:lnTo>
                    <a:lnTo>
                      <a:pt x="257" y="401"/>
                    </a:lnTo>
                    <a:lnTo>
                      <a:pt x="234" y="413"/>
                    </a:lnTo>
                    <a:lnTo>
                      <a:pt x="185" y="438"/>
                    </a:lnTo>
                    <a:lnTo>
                      <a:pt x="163" y="452"/>
                    </a:lnTo>
                    <a:lnTo>
                      <a:pt x="141" y="465"/>
                    </a:lnTo>
                    <a:lnTo>
                      <a:pt x="124" y="482"/>
                    </a:lnTo>
                    <a:lnTo>
                      <a:pt x="116" y="490"/>
                    </a:lnTo>
                    <a:lnTo>
                      <a:pt x="109" y="499"/>
                    </a:lnTo>
                    <a:lnTo>
                      <a:pt x="104" y="509"/>
                    </a:lnTo>
                    <a:lnTo>
                      <a:pt x="99" y="519"/>
                    </a:lnTo>
                    <a:lnTo>
                      <a:pt x="96" y="531"/>
                    </a:lnTo>
                    <a:lnTo>
                      <a:pt x="94" y="543"/>
                    </a:lnTo>
                    <a:lnTo>
                      <a:pt x="94" y="543"/>
                    </a:lnTo>
                    <a:lnTo>
                      <a:pt x="92" y="568"/>
                    </a:lnTo>
                    <a:lnTo>
                      <a:pt x="92" y="590"/>
                    </a:lnTo>
                    <a:lnTo>
                      <a:pt x="96" y="610"/>
                    </a:lnTo>
                    <a:lnTo>
                      <a:pt x="97" y="628"/>
                    </a:lnTo>
                    <a:lnTo>
                      <a:pt x="102" y="647"/>
                    </a:lnTo>
                    <a:lnTo>
                      <a:pt x="107" y="664"/>
                    </a:lnTo>
                    <a:lnTo>
                      <a:pt x="117" y="692"/>
                    </a:lnTo>
                    <a:lnTo>
                      <a:pt x="128" y="719"/>
                    </a:lnTo>
                    <a:lnTo>
                      <a:pt x="134" y="746"/>
                    </a:lnTo>
                    <a:lnTo>
                      <a:pt x="136" y="758"/>
                    </a:lnTo>
                    <a:lnTo>
                      <a:pt x="138" y="772"/>
                    </a:lnTo>
                    <a:lnTo>
                      <a:pt x="136" y="785"/>
                    </a:lnTo>
                    <a:lnTo>
                      <a:pt x="133" y="799"/>
                    </a:lnTo>
                    <a:lnTo>
                      <a:pt x="133" y="799"/>
                    </a:lnTo>
                    <a:lnTo>
                      <a:pt x="126" y="815"/>
                    </a:lnTo>
                    <a:lnTo>
                      <a:pt x="117" y="832"/>
                    </a:lnTo>
                    <a:lnTo>
                      <a:pt x="109" y="846"/>
                    </a:lnTo>
                    <a:lnTo>
                      <a:pt x="99" y="857"/>
                    </a:lnTo>
                    <a:lnTo>
                      <a:pt x="87" y="869"/>
                    </a:lnTo>
                    <a:lnTo>
                      <a:pt x="77" y="881"/>
                    </a:lnTo>
                    <a:lnTo>
                      <a:pt x="55" y="900"/>
                    </a:lnTo>
                    <a:lnTo>
                      <a:pt x="33" y="916"/>
                    </a:lnTo>
                    <a:lnTo>
                      <a:pt x="16" y="933"/>
                    </a:lnTo>
                    <a:lnTo>
                      <a:pt x="10" y="943"/>
                    </a:lnTo>
                    <a:lnTo>
                      <a:pt x="5" y="952"/>
                    </a:lnTo>
                    <a:lnTo>
                      <a:pt x="1" y="962"/>
                    </a:lnTo>
                    <a:lnTo>
                      <a:pt x="0" y="972"/>
                    </a:lnTo>
                    <a:lnTo>
                      <a:pt x="585" y="972"/>
                    </a:lnTo>
                    <a:lnTo>
                      <a:pt x="676" y="972"/>
                    </a:lnTo>
                    <a:lnTo>
                      <a:pt x="1052" y="972"/>
                    </a:lnTo>
                    <a:lnTo>
                      <a:pt x="1272" y="972"/>
                    </a:lnTo>
                    <a:lnTo>
                      <a:pt x="1681" y="972"/>
                    </a:lnTo>
                    <a:lnTo>
                      <a:pt x="1681" y="972"/>
                    </a:lnTo>
                    <a:lnTo>
                      <a:pt x="1678" y="964"/>
                    </a:lnTo>
                    <a:lnTo>
                      <a:pt x="1673" y="957"/>
                    </a:lnTo>
                    <a:lnTo>
                      <a:pt x="1668" y="950"/>
                    </a:lnTo>
                    <a:lnTo>
                      <a:pt x="1659" y="945"/>
                    </a:lnTo>
                    <a:lnTo>
                      <a:pt x="1642" y="935"/>
                    </a:lnTo>
                    <a:lnTo>
                      <a:pt x="1622" y="921"/>
                    </a:lnTo>
                    <a:lnTo>
                      <a:pt x="1600" y="906"/>
                    </a:lnTo>
                    <a:lnTo>
                      <a:pt x="1589" y="895"/>
                    </a:lnTo>
                    <a:lnTo>
                      <a:pt x="1577" y="883"/>
                    </a:lnTo>
                    <a:lnTo>
                      <a:pt x="1565" y="868"/>
                    </a:lnTo>
                    <a:lnTo>
                      <a:pt x="1553" y="851"/>
                    </a:lnTo>
                    <a:lnTo>
                      <a:pt x="1541" y="829"/>
                    </a:lnTo>
                    <a:lnTo>
                      <a:pt x="1530" y="805"/>
                    </a:lnTo>
                    <a:lnTo>
                      <a:pt x="1530" y="805"/>
                    </a:lnTo>
                    <a:close/>
                  </a:path>
                </a:pathLst>
              </a:custGeom>
              <a:gradFill flip="none" rotWithShape="1">
                <a:gsLst>
                  <a:gs pos="30000">
                    <a:srgbClr val="0080B7"/>
                  </a:gs>
                  <a:gs pos="100000">
                    <a:srgbClr val="00AEEF">
                      <a:shade val="30000"/>
                      <a:satMod val="115000"/>
                      <a:alpha val="79000"/>
                    </a:srgbClr>
                  </a:gs>
                  <a:gs pos="57000">
                    <a:srgbClr val="0078AC"/>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sz="1350"/>
              </a:p>
            </p:txBody>
          </p:sp>
          <p:sp>
            <p:nvSpPr>
              <p:cNvPr id="47" name="Rectangle 46">
                <a:extLst>
                  <a:ext uri="{FF2B5EF4-FFF2-40B4-BE49-F238E27FC236}">
                    <a16:creationId xmlns:a16="http://schemas.microsoft.com/office/drawing/2014/main" id="{F39A668B-AD5F-4414-AC74-AC9D1235BA85}"/>
                  </a:ext>
                </a:extLst>
              </p:cNvPr>
              <p:cNvSpPr/>
              <p:nvPr/>
            </p:nvSpPr>
            <p:spPr>
              <a:xfrm>
                <a:off x="761157" y="4764158"/>
                <a:ext cx="2159139" cy="1606601"/>
              </a:xfrm>
              <a:prstGeom prst="rect">
                <a:avLst/>
              </a:prstGeom>
              <a:gradFill flip="none" rotWithShape="1">
                <a:gsLst>
                  <a:gs pos="0">
                    <a:srgbClr val="007AAE"/>
                  </a:gs>
                  <a:gs pos="100000">
                    <a:srgbClr val="00AEEF">
                      <a:shade val="30000"/>
                      <a:satMod val="115000"/>
                      <a:alpha val="0"/>
                    </a:srgb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48" name="Rectangle 47">
                <a:extLst>
                  <a:ext uri="{FF2B5EF4-FFF2-40B4-BE49-F238E27FC236}">
                    <a16:creationId xmlns:a16="http://schemas.microsoft.com/office/drawing/2014/main" id="{76143992-2073-4577-A979-50A71F2C7390}"/>
                  </a:ext>
                </a:extLst>
              </p:cNvPr>
              <p:cNvSpPr/>
              <p:nvPr/>
            </p:nvSpPr>
            <p:spPr>
              <a:xfrm>
                <a:off x="3386649" y="4764158"/>
                <a:ext cx="2166556" cy="1606601"/>
              </a:xfrm>
              <a:prstGeom prst="rect">
                <a:avLst/>
              </a:prstGeom>
              <a:gradFill flip="none" rotWithShape="1">
                <a:gsLst>
                  <a:gs pos="0">
                    <a:srgbClr val="007AAE"/>
                  </a:gs>
                  <a:gs pos="100000">
                    <a:srgbClr val="00AEEF">
                      <a:shade val="30000"/>
                      <a:satMod val="115000"/>
                      <a:alpha val="0"/>
                    </a:srgb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49" name="Rectangle 48">
                <a:extLst>
                  <a:ext uri="{FF2B5EF4-FFF2-40B4-BE49-F238E27FC236}">
                    <a16:creationId xmlns:a16="http://schemas.microsoft.com/office/drawing/2014/main" id="{2804767B-8FE6-459B-BB7F-5DF256A446FB}"/>
                  </a:ext>
                </a:extLst>
              </p:cNvPr>
              <p:cNvSpPr/>
              <p:nvPr/>
            </p:nvSpPr>
            <p:spPr>
              <a:xfrm>
                <a:off x="6023550" y="4764158"/>
                <a:ext cx="2159139" cy="1606601"/>
              </a:xfrm>
              <a:prstGeom prst="rect">
                <a:avLst/>
              </a:prstGeom>
              <a:gradFill flip="none" rotWithShape="1">
                <a:gsLst>
                  <a:gs pos="0">
                    <a:srgbClr val="007AAE"/>
                  </a:gs>
                  <a:gs pos="100000">
                    <a:srgbClr val="00AEEF">
                      <a:shade val="30000"/>
                      <a:satMod val="115000"/>
                      <a:alpha val="0"/>
                    </a:srgb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sz="1350" dirty="0"/>
              </a:p>
            </p:txBody>
          </p:sp>
          <p:grpSp>
            <p:nvGrpSpPr>
              <p:cNvPr id="50" name="Group 49">
                <a:extLst>
                  <a:ext uri="{FF2B5EF4-FFF2-40B4-BE49-F238E27FC236}">
                    <a16:creationId xmlns:a16="http://schemas.microsoft.com/office/drawing/2014/main" id="{B5404F51-67D4-4127-8712-93E4A1167085}"/>
                  </a:ext>
                </a:extLst>
              </p:cNvPr>
              <p:cNvGrpSpPr/>
              <p:nvPr/>
            </p:nvGrpSpPr>
            <p:grpSpPr>
              <a:xfrm>
                <a:off x="809407" y="4886878"/>
                <a:ext cx="2042429" cy="395196"/>
                <a:chOff x="393700" y="5118100"/>
                <a:chExt cx="2273300" cy="449854"/>
              </a:xfrm>
            </p:grpSpPr>
            <p:sp>
              <p:nvSpPr>
                <p:cNvPr id="66" name="TextBox 65">
                  <a:extLst>
                    <a:ext uri="{FF2B5EF4-FFF2-40B4-BE49-F238E27FC236}">
                      <a16:creationId xmlns:a16="http://schemas.microsoft.com/office/drawing/2014/main" id="{D85FD5FE-DD0D-4484-BE50-01E7B2EF4AF3}"/>
                    </a:ext>
                  </a:extLst>
                </p:cNvPr>
                <p:cNvSpPr txBox="1"/>
                <p:nvPr/>
              </p:nvSpPr>
              <p:spPr>
                <a:xfrm>
                  <a:off x="393700" y="5118100"/>
                  <a:ext cx="2273300" cy="209317"/>
                </a:xfrm>
                <a:prstGeom prst="rect">
                  <a:avLst/>
                </a:prstGeom>
                <a:noFill/>
              </p:spPr>
              <p:txBody>
                <a:bodyPr wrap="square" lIns="0" tIns="0" rIns="0" bIns="0" rtlCol="0">
                  <a:spAutoFit/>
                </a:bodyPr>
                <a:lstStyle/>
                <a:p>
                  <a:pPr algn="ctr"/>
                  <a:r>
                    <a:rPr lang="en-US" sz="1200" b="1" dirty="0">
                      <a:solidFill>
                        <a:schemeClr val="tx2"/>
                      </a:solidFill>
                    </a:rPr>
                    <a:t>Plains Snowpack</a:t>
                  </a:r>
                </a:p>
              </p:txBody>
            </p:sp>
            <p:sp>
              <p:nvSpPr>
                <p:cNvPr id="67" name="TextBox 66">
                  <a:extLst>
                    <a:ext uri="{FF2B5EF4-FFF2-40B4-BE49-F238E27FC236}">
                      <a16:creationId xmlns:a16="http://schemas.microsoft.com/office/drawing/2014/main" id="{E22A010B-AF0B-4FE2-B414-1F9D0EF096F8}"/>
                    </a:ext>
                  </a:extLst>
                </p:cNvPr>
                <p:cNvSpPr txBox="1"/>
                <p:nvPr/>
              </p:nvSpPr>
              <p:spPr>
                <a:xfrm>
                  <a:off x="393700" y="5384802"/>
                  <a:ext cx="2273300" cy="183152"/>
                </a:xfrm>
                <a:prstGeom prst="rect">
                  <a:avLst/>
                </a:prstGeom>
                <a:noFill/>
              </p:spPr>
              <p:txBody>
                <a:bodyPr wrap="square" lIns="0" tIns="0" rIns="0" bIns="0" rtlCol="0">
                  <a:spAutoFit/>
                </a:bodyPr>
                <a:lstStyle/>
                <a:p>
                  <a:pPr algn="ctr"/>
                  <a:r>
                    <a:rPr lang="en-US" sz="1050" dirty="0">
                      <a:solidFill>
                        <a:schemeClr val="tx2"/>
                      </a:solidFill>
                    </a:rPr>
                    <a:t>+ Rainfall</a:t>
                  </a:r>
                </a:p>
              </p:txBody>
            </p:sp>
          </p:grpSp>
          <p:sp>
            <p:nvSpPr>
              <p:cNvPr id="51" name="Rectangle 50">
                <a:extLst>
                  <a:ext uri="{FF2B5EF4-FFF2-40B4-BE49-F238E27FC236}">
                    <a16:creationId xmlns:a16="http://schemas.microsoft.com/office/drawing/2014/main" id="{BB4FFA81-E95A-47A0-AED5-8767D8C83289}"/>
                  </a:ext>
                </a:extLst>
              </p:cNvPr>
              <p:cNvSpPr/>
              <p:nvPr/>
            </p:nvSpPr>
            <p:spPr>
              <a:xfrm>
                <a:off x="761157" y="5489360"/>
                <a:ext cx="2159139" cy="334709"/>
              </a:xfrm>
              <a:prstGeom prst="rect">
                <a:avLst/>
              </a:prstGeom>
              <a:solidFill>
                <a:schemeClr val="tx2"/>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52" name="TextBox 51">
                <a:extLst>
                  <a:ext uri="{FF2B5EF4-FFF2-40B4-BE49-F238E27FC236}">
                    <a16:creationId xmlns:a16="http://schemas.microsoft.com/office/drawing/2014/main" id="{1F5DE113-AEFB-4CFB-86DC-A08E1FB33E26}"/>
                  </a:ext>
                </a:extLst>
              </p:cNvPr>
              <p:cNvSpPr txBox="1"/>
              <p:nvPr/>
            </p:nvSpPr>
            <p:spPr>
              <a:xfrm>
                <a:off x="809407" y="5535043"/>
                <a:ext cx="2042429" cy="206870"/>
              </a:xfrm>
              <a:prstGeom prst="rect">
                <a:avLst/>
              </a:prstGeom>
              <a:noFill/>
            </p:spPr>
            <p:txBody>
              <a:bodyPr wrap="square" lIns="0" tIns="0" rIns="0" bIns="0" rtlCol="0">
                <a:spAutoFit/>
              </a:bodyPr>
              <a:lstStyle/>
              <a:p>
                <a:pPr algn="ctr"/>
                <a:r>
                  <a:rPr lang="en-US" sz="1350" b="1" dirty="0">
                    <a:solidFill>
                      <a:schemeClr val="bg1"/>
                    </a:solidFill>
                  </a:rPr>
                  <a:t>March &amp; April</a:t>
                </a:r>
              </a:p>
            </p:txBody>
          </p:sp>
          <p:grpSp>
            <p:nvGrpSpPr>
              <p:cNvPr id="53" name="Group 52">
                <a:extLst>
                  <a:ext uri="{FF2B5EF4-FFF2-40B4-BE49-F238E27FC236}">
                    <a16:creationId xmlns:a16="http://schemas.microsoft.com/office/drawing/2014/main" id="{E771B57F-5160-44CB-9453-71BEF00DA9CD}"/>
                  </a:ext>
                </a:extLst>
              </p:cNvPr>
              <p:cNvGrpSpPr/>
              <p:nvPr/>
            </p:nvGrpSpPr>
            <p:grpSpPr>
              <a:xfrm>
                <a:off x="3445167" y="4886888"/>
                <a:ext cx="2042429" cy="395196"/>
                <a:chOff x="3276600" y="5118100"/>
                <a:chExt cx="2273300" cy="449853"/>
              </a:xfrm>
            </p:grpSpPr>
            <p:sp>
              <p:nvSpPr>
                <p:cNvPr id="64" name="TextBox 63">
                  <a:extLst>
                    <a:ext uri="{FF2B5EF4-FFF2-40B4-BE49-F238E27FC236}">
                      <a16:creationId xmlns:a16="http://schemas.microsoft.com/office/drawing/2014/main" id="{25241C77-6529-410A-A9C8-C68D71C705B2}"/>
                    </a:ext>
                  </a:extLst>
                </p:cNvPr>
                <p:cNvSpPr txBox="1"/>
                <p:nvPr/>
              </p:nvSpPr>
              <p:spPr>
                <a:xfrm>
                  <a:off x="3276600" y="5118100"/>
                  <a:ext cx="2273300" cy="209316"/>
                </a:xfrm>
                <a:prstGeom prst="rect">
                  <a:avLst/>
                </a:prstGeom>
                <a:noFill/>
              </p:spPr>
              <p:txBody>
                <a:bodyPr wrap="square" lIns="0" tIns="0" rIns="0" bIns="0" rtlCol="0">
                  <a:spAutoFit/>
                </a:bodyPr>
                <a:lstStyle/>
                <a:p>
                  <a:pPr algn="ctr"/>
                  <a:r>
                    <a:rPr lang="en-US" sz="1200" b="1" dirty="0">
                      <a:solidFill>
                        <a:schemeClr val="tx2"/>
                      </a:solidFill>
                    </a:rPr>
                    <a:t>Mountain Snowpack</a:t>
                  </a:r>
                </a:p>
              </p:txBody>
            </p:sp>
            <p:sp>
              <p:nvSpPr>
                <p:cNvPr id="65" name="TextBox 64">
                  <a:extLst>
                    <a:ext uri="{FF2B5EF4-FFF2-40B4-BE49-F238E27FC236}">
                      <a16:creationId xmlns:a16="http://schemas.microsoft.com/office/drawing/2014/main" id="{7394B3F2-0914-4228-82F2-22A459898C5D}"/>
                    </a:ext>
                  </a:extLst>
                </p:cNvPr>
                <p:cNvSpPr txBox="1"/>
                <p:nvPr/>
              </p:nvSpPr>
              <p:spPr>
                <a:xfrm>
                  <a:off x="3276600" y="5384801"/>
                  <a:ext cx="2273300" cy="183152"/>
                </a:xfrm>
                <a:prstGeom prst="rect">
                  <a:avLst/>
                </a:prstGeom>
                <a:noFill/>
              </p:spPr>
              <p:txBody>
                <a:bodyPr wrap="square" lIns="0" tIns="0" rIns="0" bIns="0" rtlCol="0">
                  <a:spAutoFit/>
                </a:bodyPr>
                <a:lstStyle/>
                <a:p>
                  <a:pPr algn="ctr"/>
                  <a:r>
                    <a:rPr lang="en-US" sz="1050" dirty="0">
                      <a:solidFill>
                        <a:schemeClr val="tx2"/>
                      </a:solidFill>
                    </a:rPr>
                    <a:t>+ Rainfall</a:t>
                  </a:r>
                </a:p>
              </p:txBody>
            </p:sp>
          </p:grpSp>
          <p:sp>
            <p:nvSpPr>
              <p:cNvPr id="54" name="Rectangle 53">
                <a:extLst>
                  <a:ext uri="{FF2B5EF4-FFF2-40B4-BE49-F238E27FC236}">
                    <a16:creationId xmlns:a16="http://schemas.microsoft.com/office/drawing/2014/main" id="{6039B506-7DAB-489B-B251-F803245CAFAF}"/>
                  </a:ext>
                </a:extLst>
              </p:cNvPr>
              <p:cNvSpPr/>
              <p:nvPr/>
            </p:nvSpPr>
            <p:spPr>
              <a:xfrm>
                <a:off x="3396918" y="5489360"/>
                <a:ext cx="2159139" cy="334709"/>
              </a:xfrm>
              <a:prstGeom prst="rect">
                <a:avLst/>
              </a:prstGeom>
              <a:solidFill>
                <a:schemeClr val="tx2"/>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55" name="TextBox 54">
                <a:extLst>
                  <a:ext uri="{FF2B5EF4-FFF2-40B4-BE49-F238E27FC236}">
                    <a16:creationId xmlns:a16="http://schemas.microsoft.com/office/drawing/2014/main" id="{0EAF4F00-0C16-47DD-8911-208A941DA53E}"/>
                  </a:ext>
                </a:extLst>
              </p:cNvPr>
              <p:cNvSpPr txBox="1"/>
              <p:nvPr/>
            </p:nvSpPr>
            <p:spPr>
              <a:xfrm>
                <a:off x="3445168" y="5535043"/>
                <a:ext cx="2042429" cy="206870"/>
              </a:xfrm>
              <a:prstGeom prst="rect">
                <a:avLst/>
              </a:prstGeom>
              <a:noFill/>
            </p:spPr>
            <p:txBody>
              <a:bodyPr wrap="square" lIns="0" tIns="0" rIns="0" bIns="0" rtlCol="0">
                <a:spAutoFit/>
              </a:bodyPr>
              <a:lstStyle/>
              <a:p>
                <a:pPr algn="ctr"/>
                <a:r>
                  <a:rPr lang="en-US" sz="1350" b="1" dirty="0">
                    <a:solidFill>
                      <a:schemeClr val="bg1"/>
                    </a:solidFill>
                  </a:rPr>
                  <a:t>May – July</a:t>
                </a:r>
              </a:p>
            </p:txBody>
          </p:sp>
          <p:sp>
            <p:nvSpPr>
              <p:cNvPr id="56" name="TextBox 55">
                <a:extLst>
                  <a:ext uri="{FF2B5EF4-FFF2-40B4-BE49-F238E27FC236}">
                    <a16:creationId xmlns:a16="http://schemas.microsoft.com/office/drawing/2014/main" id="{EB58D7A9-F829-4346-8611-158AD2594E6D}"/>
                  </a:ext>
                </a:extLst>
              </p:cNvPr>
              <p:cNvSpPr txBox="1"/>
              <p:nvPr/>
            </p:nvSpPr>
            <p:spPr>
              <a:xfrm>
                <a:off x="6081905" y="4976995"/>
                <a:ext cx="2042429" cy="183884"/>
              </a:xfrm>
              <a:prstGeom prst="rect">
                <a:avLst/>
              </a:prstGeom>
              <a:noFill/>
            </p:spPr>
            <p:txBody>
              <a:bodyPr wrap="square" lIns="0" tIns="0" rIns="0" bIns="0" rtlCol="0">
                <a:spAutoFit/>
              </a:bodyPr>
              <a:lstStyle/>
              <a:p>
                <a:pPr algn="ctr"/>
                <a:r>
                  <a:rPr lang="en-US" sz="1200" b="1" dirty="0">
                    <a:solidFill>
                      <a:schemeClr val="tx2"/>
                    </a:solidFill>
                  </a:rPr>
                  <a:t>Rainfall</a:t>
                </a:r>
              </a:p>
            </p:txBody>
          </p:sp>
          <p:sp>
            <p:nvSpPr>
              <p:cNvPr id="57" name="Rectangle 56">
                <a:extLst>
                  <a:ext uri="{FF2B5EF4-FFF2-40B4-BE49-F238E27FC236}">
                    <a16:creationId xmlns:a16="http://schemas.microsoft.com/office/drawing/2014/main" id="{BDBC436D-02FB-46F2-BA1E-0DE0449F12EF}"/>
                  </a:ext>
                </a:extLst>
              </p:cNvPr>
              <p:cNvSpPr/>
              <p:nvPr/>
            </p:nvSpPr>
            <p:spPr>
              <a:xfrm>
                <a:off x="6023550" y="5489360"/>
                <a:ext cx="2159139" cy="334709"/>
              </a:xfrm>
              <a:prstGeom prst="rect">
                <a:avLst/>
              </a:prstGeom>
              <a:solidFill>
                <a:schemeClr val="tx2"/>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58" name="TextBox 57">
                <a:extLst>
                  <a:ext uri="{FF2B5EF4-FFF2-40B4-BE49-F238E27FC236}">
                    <a16:creationId xmlns:a16="http://schemas.microsoft.com/office/drawing/2014/main" id="{51B766FB-DC12-4577-9AFC-04B7712937C3}"/>
                  </a:ext>
                </a:extLst>
              </p:cNvPr>
              <p:cNvSpPr txBox="1"/>
              <p:nvPr/>
            </p:nvSpPr>
            <p:spPr>
              <a:xfrm>
                <a:off x="6081905" y="5535043"/>
                <a:ext cx="2042429" cy="206870"/>
              </a:xfrm>
              <a:prstGeom prst="rect">
                <a:avLst/>
              </a:prstGeom>
              <a:noFill/>
            </p:spPr>
            <p:txBody>
              <a:bodyPr wrap="square" lIns="0" tIns="0" rIns="0" bIns="0" rtlCol="0">
                <a:spAutoFit/>
              </a:bodyPr>
              <a:lstStyle/>
              <a:p>
                <a:pPr algn="ctr"/>
                <a:r>
                  <a:rPr lang="en-US" sz="1350" b="1" dirty="0">
                    <a:solidFill>
                      <a:schemeClr val="bg1"/>
                    </a:solidFill>
                  </a:rPr>
                  <a:t>August – February</a:t>
                </a:r>
              </a:p>
            </p:txBody>
          </p:sp>
          <p:sp>
            <p:nvSpPr>
              <p:cNvPr id="59" name="Rectangle 58">
                <a:extLst>
                  <a:ext uri="{FF2B5EF4-FFF2-40B4-BE49-F238E27FC236}">
                    <a16:creationId xmlns:a16="http://schemas.microsoft.com/office/drawing/2014/main" id="{2D401A97-760A-49F9-A8BC-1928EFC7B99A}"/>
                  </a:ext>
                </a:extLst>
              </p:cNvPr>
              <p:cNvSpPr/>
              <p:nvPr/>
            </p:nvSpPr>
            <p:spPr>
              <a:xfrm>
                <a:off x="761157" y="5879853"/>
                <a:ext cx="2159139" cy="334709"/>
              </a:xfrm>
              <a:prstGeom prst="rect">
                <a:avLst/>
              </a:prstGeom>
              <a:solidFill>
                <a:srgbClr val="FFC00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60" name="TextBox 59">
                <a:extLst>
                  <a:ext uri="{FF2B5EF4-FFF2-40B4-BE49-F238E27FC236}">
                    <a16:creationId xmlns:a16="http://schemas.microsoft.com/office/drawing/2014/main" id="{FF0AB55E-BD49-42B8-8156-D1A4C7B7A964}"/>
                  </a:ext>
                </a:extLst>
              </p:cNvPr>
              <p:cNvSpPr txBox="1"/>
              <p:nvPr/>
            </p:nvSpPr>
            <p:spPr>
              <a:xfrm>
                <a:off x="809407" y="5925536"/>
                <a:ext cx="2042429" cy="183884"/>
              </a:xfrm>
              <a:prstGeom prst="rect">
                <a:avLst/>
              </a:prstGeom>
              <a:noFill/>
            </p:spPr>
            <p:txBody>
              <a:bodyPr wrap="square" lIns="0" tIns="0" rIns="0" bIns="0" rtlCol="0">
                <a:spAutoFit/>
              </a:bodyPr>
              <a:lstStyle/>
              <a:p>
                <a:pPr algn="ctr"/>
                <a:r>
                  <a:rPr lang="en-US" sz="1200" b="1" dirty="0">
                    <a:solidFill>
                      <a:srgbClr val="17375E"/>
                    </a:solidFill>
                  </a:rPr>
                  <a:t>~ 25% annual runoff</a:t>
                </a:r>
              </a:p>
            </p:txBody>
          </p:sp>
          <p:sp>
            <p:nvSpPr>
              <p:cNvPr id="61" name="Rectangle 60">
                <a:extLst>
                  <a:ext uri="{FF2B5EF4-FFF2-40B4-BE49-F238E27FC236}">
                    <a16:creationId xmlns:a16="http://schemas.microsoft.com/office/drawing/2014/main" id="{A7A00FEE-1B33-43BA-A76A-8C583B1F0891}"/>
                  </a:ext>
                </a:extLst>
              </p:cNvPr>
              <p:cNvSpPr/>
              <p:nvPr/>
            </p:nvSpPr>
            <p:spPr>
              <a:xfrm>
                <a:off x="3396918" y="5879853"/>
                <a:ext cx="2159139" cy="334709"/>
              </a:xfrm>
              <a:prstGeom prst="rect">
                <a:avLst/>
              </a:prstGeom>
              <a:solidFill>
                <a:srgbClr val="FFC00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62" name="TextBox 61">
                <a:extLst>
                  <a:ext uri="{FF2B5EF4-FFF2-40B4-BE49-F238E27FC236}">
                    <a16:creationId xmlns:a16="http://schemas.microsoft.com/office/drawing/2014/main" id="{188CA1C4-9E91-4D35-846F-23667B1C1274}"/>
                  </a:ext>
                </a:extLst>
              </p:cNvPr>
              <p:cNvSpPr txBox="1"/>
              <p:nvPr/>
            </p:nvSpPr>
            <p:spPr>
              <a:xfrm>
                <a:off x="3445168" y="5925536"/>
                <a:ext cx="2042429" cy="183884"/>
              </a:xfrm>
              <a:prstGeom prst="rect">
                <a:avLst/>
              </a:prstGeom>
              <a:noFill/>
            </p:spPr>
            <p:txBody>
              <a:bodyPr wrap="square" lIns="0" tIns="0" rIns="0" bIns="0" rtlCol="0">
                <a:spAutoFit/>
              </a:bodyPr>
              <a:lstStyle/>
              <a:p>
                <a:pPr algn="ctr"/>
                <a:r>
                  <a:rPr lang="en-US" sz="1200" b="1" dirty="0">
                    <a:solidFill>
                      <a:srgbClr val="17375E"/>
                    </a:solidFill>
                  </a:rPr>
                  <a:t>~ 50% annual runoff</a:t>
                </a:r>
              </a:p>
            </p:txBody>
          </p:sp>
          <p:sp>
            <p:nvSpPr>
              <p:cNvPr id="63" name="TextBox 62">
                <a:extLst>
                  <a:ext uri="{FF2B5EF4-FFF2-40B4-BE49-F238E27FC236}">
                    <a16:creationId xmlns:a16="http://schemas.microsoft.com/office/drawing/2014/main" id="{6424E6BA-903C-4424-8D82-700E7C0C19E3}"/>
                  </a:ext>
                </a:extLst>
              </p:cNvPr>
              <p:cNvSpPr txBox="1"/>
              <p:nvPr/>
            </p:nvSpPr>
            <p:spPr>
              <a:xfrm>
                <a:off x="609268" y="1295400"/>
                <a:ext cx="7771284" cy="485464"/>
              </a:xfrm>
              <a:prstGeom prst="rect">
                <a:avLst/>
              </a:prstGeom>
              <a:noFill/>
            </p:spPr>
            <p:txBody>
              <a:bodyPr wrap="square" lIns="0" tIns="0" rIns="0" bIns="0" rtlCol="0">
                <a:spAutoFit/>
              </a:bodyPr>
              <a:lstStyle/>
              <a:p>
                <a:pPr algn="ctr"/>
                <a:r>
                  <a:rPr lang="en-US" sz="1600" b="1" dirty="0">
                    <a:solidFill>
                      <a:srgbClr val="FFC000"/>
                    </a:solidFill>
                  </a:rPr>
                  <a:t>Average Annual Runoff </a:t>
                </a:r>
                <a:r>
                  <a:rPr lang="en-US" sz="1600" b="1" dirty="0">
                    <a:solidFill>
                      <a:schemeClr val="tx2"/>
                    </a:solidFill>
                  </a:rPr>
                  <a:t>~ 25.8 million acre-feet</a:t>
                </a:r>
              </a:p>
              <a:p>
                <a:pPr algn="ctr"/>
                <a:r>
                  <a:rPr lang="en-US" sz="1600" b="1" dirty="0">
                    <a:solidFill>
                      <a:srgbClr val="F3C221"/>
                    </a:solidFill>
                  </a:rPr>
                  <a:t>Forecast 2021 Runoff (1 June) </a:t>
                </a:r>
                <a:r>
                  <a:rPr lang="en-US" sz="1600" b="1" dirty="0">
                    <a:solidFill>
                      <a:schemeClr val="tx2"/>
                    </a:solidFill>
                  </a:rPr>
                  <a:t>~ 17.9 million acre-feet</a:t>
                </a:r>
              </a:p>
            </p:txBody>
          </p:sp>
        </p:grpSp>
      </p:grpSp>
    </p:spTree>
    <p:extLst>
      <p:ext uri="{BB962C8B-B14F-4D97-AF65-F5344CB8AC3E}">
        <p14:creationId xmlns:p14="http://schemas.microsoft.com/office/powerpoint/2010/main" val="7938784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1" y="284479"/>
            <a:ext cx="7615870" cy="430887"/>
          </a:xfrm>
        </p:spPr>
        <p:txBody>
          <a:bodyPr/>
          <a:lstStyle/>
          <a:p>
            <a:r>
              <a:rPr lang="en-US" sz="2800" dirty="0"/>
              <a:t>Missouri River Mainstem Reservoir System</a:t>
            </a:r>
          </a:p>
        </p:txBody>
      </p:sp>
      <p:sp>
        <p:nvSpPr>
          <p:cNvPr id="11" name="Content Placeholder 10">
            <a:extLst>
              <a:ext uri="{FF2B5EF4-FFF2-40B4-BE49-F238E27FC236}">
                <a16:creationId xmlns:a16="http://schemas.microsoft.com/office/drawing/2014/main" id="{A5C945BE-179C-4E1D-899D-9BC3CFA70499}"/>
              </a:ext>
            </a:extLst>
          </p:cNvPr>
          <p:cNvSpPr>
            <a:spLocks noGrp="1"/>
          </p:cNvSpPr>
          <p:nvPr>
            <p:ph sz="quarter" idx="15"/>
          </p:nvPr>
        </p:nvSpPr>
        <p:spPr>
          <a:xfrm>
            <a:off x="8205888" y="1104392"/>
            <a:ext cx="3617843" cy="2589143"/>
          </a:xfrm>
        </p:spPr>
        <p:txBody>
          <a:bodyPr/>
          <a:lstStyle/>
          <a:p>
            <a:pPr marL="285750" indent="-285750">
              <a:buFont typeface="Arial" panose="020B0604020202020204" pitchFamily="34" charset="0"/>
              <a:buChar char="•"/>
            </a:pPr>
            <a:r>
              <a:rPr lang="en-US" sz="1600" dirty="0"/>
              <a:t>Largest Reservoir Storage System in North America (72.4 MAF)</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Garrison, Oahe and Fort Peck are the 3</a:t>
            </a:r>
            <a:r>
              <a:rPr lang="en-US" sz="1600" baseline="30000" dirty="0"/>
              <a:t>rd</a:t>
            </a:r>
            <a:r>
              <a:rPr lang="en-US" sz="1600" dirty="0"/>
              <a:t>, 4</a:t>
            </a:r>
            <a:r>
              <a:rPr lang="en-US" sz="1600" baseline="30000" dirty="0"/>
              <a:t>th</a:t>
            </a:r>
            <a:r>
              <a:rPr lang="en-US" sz="1600" dirty="0"/>
              <a:t>, and 5</a:t>
            </a:r>
            <a:r>
              <a:rPr lang="en-US" sz="1600" baseline="30000" dirty="0"/>
              <a:t>th</a:t>
            </a:r>
            <a:r>
              <a:rPr lang="en-US" sz="1600" dirty="0"/>
              <a:t> Largest Storage Reservoirs in the Federal Inventory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Total Storage ~ 3 x Ave Runoff</a:t>
            </a:r>
            <a:br>
              <a:rPr lang="en-US" sz="1600" dirty="0"/>
            </a:br>
            <a:r>
              <a:rPr lang="en-US" sz="1600" dirty="0"/>
              <a:t>(see below)</a:t>
            </a:r>
          </a:p>
        </p:txBody>
      </p:sp>
      <p:graphicFrame>
        <p:nvGraphicFramePr>
          <p:cNvPr id="6" name="Table 5"/>
          <p:cNvGraphicFramePr>
            <a:graphicFrameLocks noGrp="1" noChangeAspect="1"/>
          </p:cNvGraphicFramePr>
          <p:nvPr/>
        </p:nvGraphicFramePr>
        <p:xfrm>
          <a:off x="4874876" y="1802031"/>
          <a:ext cx="2345055" cy="2487546"/>
        </p:xfrm>
        <a:graphic>
          <a:graphicData uri="http://schemas.openxmlformats.org/drawingml/2006/table">
            <a:tbl>
              <a:tblPr firstRow="1" bandRow="1">
                <a:tableStyleId>{5C22544A-7EE6-4342-B048-85BDC9FD1C3A}</a:tableStyleId>
              </a:tblPr>
              <a:tblGrid>
                <a:gridCol w="1310951">
                  <a:extLst>
                    <a:ext uri="{9D8B030D-6E8A-4147-A177-3AD203B41FA5}">
                      <a16:colId xmlns:a16="http://schemas.microsoft.com/office/drawing/2014/main" val="20000"/>
                    </a:ext>
                  </a:extLst>
                </a:gridCol>
                <a:gridCol w="1034104">
                  <a:extLst>
                    <a:ext uri="{9D8B030D-6E8A-4147-A177-3AD203B41FA5}">
                      <a16:colId xmlns:a16="http://schemas.microsoft.com/office/drawing/2014/main" val="20001"/>
                    </a:ext>
                  </a:extLst>
                </a:gridCol>
              </a:tblGrid>
              <a:tr h="329373">
                <a:tc rowSpan="3">
                  <a:txBody>
                    <a:bodyPr/>
                    <a:lstStyle/>
                    <a:p>
                      <a:pPr algn="r"/>
                      <a:r>
                        <a:rPr lang="en-US" sz="1400" b="1" dirty="0">
                          <a:solidFill>
                            <a:sysClr val="windowText" lastClr="000000"/>
                          </a:solidFill>
                        </a:rPr>
                        <a:t>Height Indicates</a:t>
                      </a:r>
                      <a:r>
                        <a:rPr lang="en-US" sz="1400" b="1" baseline="0" dirty="0">
                          <a:solidFill>
                            <a:sysClr val="windowText" lastClr="000000"/>
                          </a:solidFill>
                        </a:rPr>
                        <a:t> Relative Volume (acre-feet)</a:t>
                      </a:r>
                      <a:endParaRPr lang="en-US" sz="1400" b="1" dirty="0">
                        <a:solidFill>
                          <a:sysClr val="windowText" lastClr="000000"/>
                        </a:solidFill>
                      </a:endParaRPr>
                    </a:p>
                  </a:txBody>
                  <a:tcPr>
                    <a:lnL w="12700" cmpd="sng">
                      <a:noFill/>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200" b="0" dirty="0">
                          <a:solidFill>
                            <a:schemeClr val="tx1"/>
                          </a:solidFill>
                        </a:rPr>
                        <a:t>&gt; 10 Mil</a:t>
                      </a:r>
                    </a:p>
                  </a:txBody>
                  <a:tcPr>
                    <a:lnL w="76200" cap="flat" cmpd="sng" algn="ctr">
                      <a:noFill/>
                      <a:prstDash val="solid"/>
                      <a:round/>
                      <a:headEnd type="none" w="med" len="med"/>
                      <a:tailEnd type="none" w="med" len="med"/>
                    </a:lnL>
                    <a:lnR w="12700" cmpd="sng">
                      <a:noFill/>
                    </a:lnR>
                    <a:lnT w="76200" cap="flat" cmpd="sng" algn="ctr">
                      <a:solidFill>
                        <a:schemeClr val="accent6"/>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1716">
                <a:tc vMerge="1">
                  <a:txBody>
                    <a:bodyPr/>
                    <a:lstStyle/>
                    <a:p>
                      <a:endParaRPr lang="en-US" sz="105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dirty="0">
                          <a:solidFill>
                            <a:schemeClr val="tx1"/>
                          </a:solidFill>
                        </a:rPr>
                        <a:t>&lt; 10 Mil to</a:t>
                      </a:r>
                      <a:br>
                        <a:rPr lang="en-US" sz="1200" b="0" dirty="0">
                          <a:solidFill>
                            <a:schemeClr val="tx1"/>
                          </a:solidFill>
                        </a:rPr>
                      </a:br>
                      <a:r>
                        <a:rPr lang="en-US" sz="1200" b="0" dirty="0">
                          <a:solidFill>
                            <a:schemeClr val="tx1"/>
                          </a:solidFill>
                        </a:rPr>
                        <a:t>&gt;</a:t>
                      </a:r>
                      <a:r>
                        <a:rPr lang="en-US" sz="1200" b="0" baseline="0" dirty="0">
                          <a:solidFill>
                            <a:schemeClr val="tx1"/>
                          </a:solidFill>
                        </a:rPr>
                        <a:t> 1 Mil</a:t>
                      </a:r>
                      <a:endParaRPr lang="en-US" sz="1200" b="0" dirty="0">
                        <a:solidFill>
                          <a:schemeClr val="tx1"/>
                        </a:solidFill>
                      </a:endParaRPr>
                    </a:p>
                  </a:txBody>
                  <a:tcPr>
                    <a:lnL w="12700" cmpd="sng">
                      <a:noFill/>
                    </a:lnL>
                    <a:lnR w="12700" cmpd="sng">
                      <a:noFill/>
                    </a:lnR>
                    <a:lnT w="76200" cap="flat" cmpd="sng" algn="ctr">
                      <a:solidFill>
                        <a:srgbClr val="FFC000"/>
                      </a:solidFill>
                      <a:prstDash val="solid"/>
                      <a:round/>
                      <a:headEnd type="none" w="med" len="med"/>
                      <a:tailEnd type="none" w="med" len="med"/>
                    </a:lnT>
                    <a:lnB w="762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716">
                <a:tc vMerge="1">
                  <a:txBody>
                    <a:bodyPr/>
                    <a:lstStyle/>
                    <a:p>
                      <a:endParaRPr lang="en-US" sz="105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dirty="0">
                          <a:solidFill>
                            <a:schemeClr val="tx1"/>
                          </a:solidFill>
                        </a:rPr>
                        <a:t>&lt; 1Mil to</a:t>
                      </a:r>
                      <a:br>
                        <a:rPr lang="en-US" sz="1200" b="0" dirty="0">
                          <a:solidFill>
                            <a:schemeClr val="tx1"/>
                          </a:solidFill>
                        </a:rPr>
                      </a:br>
                      <a:r>
                        <a:rPr lang="en-US" sz="1200" b="0" dirty="0">
                          <a:solidFill>
                            <a:schemeClr val="tx1"/>
                          </a:solidFill>
                        </a:rPr>
                        <a:t>&gt; 500 K</a:t>
                      </a:r>
                    </a:p>
                  </a:txBody>
                  <a:tcPr>
                    <a:lnL w="12700" cmpd="sng">
                      <a:noFill/>
                    </a:lnL>
                    <a:lnR w="12700" cmpd="sng">
                      <a:noFill/>
                    </a:lnR>
                    <a:lnT w="76200" cap="flat" cmpd="sng" algn="ctr">
                      <a:solidFill>
                        <a:srgbClr val="FFFF00"/>
                      </a:solidFill>
                      <a:prstDash val="solid"/>
                      <a:round/>
                      <a:headEnd type="none" w="med" len="med"/>
                      <a:tailEnd type="none" w="med" len="med"/>
                    </a:lnT>
                    <a:lnB w="762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1716">
                <a:tc>
                  <a:txBody>
                    <a:bodyPr/>
                    <a:lstStyle/>
                    <a:p>
                      <a:pPr algn="r"/>
                      <a:endParaRPr lang="en-US" sz="12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dirty="0">
                          <a:solidFill>
                            <a:schemeClr val="tx1"/>
                          </a:solidFill>
                        </a:rPr>
                        <a:t>&lt; 500 K to</a:t>
                      </a:r>
                      <a:br>
                        <a:rPr lang="en-US" sz="1200" b="0" dirty="0">
                          <a:solidFill>
                            <a:schemeClr val="tx1"/>
                          </a:solidFill>
                        </a:rPr>
                      </a:br>
                      <a:r>
                        <a:rPr lang="en-US" sz="1200" b="0" dirty="0">
                          <a:solidFill>
                            <a:schemeClr val="tx1"/>
                          </a:solidFill>
                        </a:rPr>
                        <a:t>&gt; 250 K</a:t>
                      </a:r>
                    </a:p>
                  </a:txBody>
                  <a:tcPr>
                    <a:lnL w="12700" cmpd="sng">
                      <a:noFill/>
                    </a:lnL>
                    <a:lnR w="12700" cmpd="sng">
                      <a:noFill/>
                    </a:lnR>
                    <a:lnT w="76200" cap="flat" cmpd="sng" algn="ctr">
                      <a:solidFill>
                        <a:srgbClr val="00B050"/>
                      </a:solidFill>
                      <a:prstDash val="solid"/>
                      <a:round/>
                      <a:headEnd type="none" w="med" len="med"/>
                      <a:tailEnd type="none" w="med" len="med"/>
                    </a:lnT>
                    <a:lnB w="762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1716">
                <a:tc>
                  <a:txBody>
                    <a:bodyPr/>
                    <a:lstStyle/>
                    <a:p>
                      <a:endParaRPr lang="en-US" sz="105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dirty="0">
                          <a:solidFill>
                            <a:schemeClr val="tx1"/>
                          </a:solidFill>
                        </a:rPr>
                        <a:t>&lt; 250 K to</a:t>
                      </a:r>
                      <a:br>
                        <a:rPr lang="en-US" sz="1200" b="0" dirty="0">
                          <a:solidFill>
                            <a:schemeClr val="tx1"/>
                          </a:solidFill>
                        </a:rPr>
                      </a:br>
                      <a:r>
                        <a:rPr lang="en-US" sz="1200" b="0" dirty="0">
                          <a:solidFill>
                            <a:schemeClr val="tx1"/>
                          </a:solidFill>
                        </a:rPr>
                        <a:t>&gt; 100 K </a:t>
                      </a:r>
                    </a:p>
                  </a:txBody>
                  <a:tcPr>
                    <a:lnL w="12700" cmpd="sng">
                      <a:noFill/>
                    </a:lnL>
                    <a:lnR w="12700" cmpd="sng">
                      <a:noFill/>
                    </a:lnR>
                    <a:lnT w="76200" cap="flat" cmpd="sng" algn="ctr">
                      <a:solidFill>
                        <a:srgbClr val="00B0F0"/>
                      </a:solidFill>
                      <a:prstDash val="solid"/>
                      <a:round/>
                      <a:headEnd type="none" w="med" len="med"/>
                      <a:tailEnd type="none" w="med" len="med"/>
                    </a:lnT>
                    <a:lnB w="762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9373">
                <a:tc>
                  <a:txBody>
                    <a:bodyPr/>
                    <a:lstStyle/>
                    <a:p>
                      <a:endParaRPr lang="en-US" sz="105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dirty="0">
                          <a:solidFill>
                            <a:schemeClr val="tx1"/>
                          </a:solidFill>
                        </a:rPr>
                        <a:t>&lt; 100 K</a:t>
                      </a:r>
                    </a:p>
                  </a:txBody>
                  <a:tcPr>
                    <a:lnL w="12700" cmpd="sng">
                      <a:noFill/>
                    </a:lnL>
                    <a:lnR w="12700" cmpd="sng">
                      <a:noFill/>
                    </a:lnR>
                    <a:lnT w="762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4" name="Rectangle 3">
            <a:extLst>
              <a:ext uri="{FF2B5EF4-FFF2-40B4-BE49-F238E27FC236}">
                <a16:creationId xmlns:a16="http://schemas.microsoft.com/office/drawing/2014/main" id="{0D811D33-A05C-420C-B0B7-7D8536212755}"/>
              </a:ext>
            </a:extLst>
          </p:cNvPr>
          <p:cNvSpPr/>
          <p:nvPr/>
        </p:nvSpPr>
        <p:spPr>
          <a:xfrm>
            <a:off x="9165265" y="5114260"/>
            <a:ext cx="1435395" cy="10520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Content Placeholder 4">
            <a:extLst>
              <a:ext uri="{FF2B5EF4-FFF2-40B4-BE49-F238E27FC236}">
                <a16:creationId xmlns:a16="http://schemas.microsoft.com/office/drawing/2014/main" id="{DA6C27F1-49C1-4E21-8E12-2F0EC54911CA}"/>
              </a:ext>
            </a:extLst>
          </p:cNvPr>
          <p:cNvPicPr>
            <a:picLocks noGrp="1" noChangeAspect="1"/>
          </p:cNvPicPr>
          <p:nvPr>
            <p:ph sz="quarter" idx="16"/>
          </p:nvPr>
        </p:nvPicPr>
        <p:blipFill>
          <a:blip r:embed="rId3" cstate="screen">
            <a:extLst>
              <a:ext uri="{28A0092B-C50C-407E-A947-70E740481C1C}">
                <a14:useLocalDpi xmlns:a14="http://schemas.microsoft.com/office/drawing/2010/main"/>
              </a:ext>
            </a:extLst>
          </a:blip>
          <a:stretch>
            <a:fillRect/>
          </a:stretch>
        </p:blipFill>
        <p:spPr>
          <a:xfrm>
            <a:off x="158404" y="1512332"/>
            <a:ext cx="7994476" cy="5216687"/>
          </a:xfrm>
          <a:ln w="19050">
            <a:solidFill>
              <a:schemeClr val="tx1"/>
            </a:solidFill>
          </a:ln>
        </p:spPr>
      </p:pic>
      <p:pic>
        <p:nvPicPr>
          <p:cNvPr id="8" name="Picture 7">
            <a:extLst>
              <a:ext uri="{FF2B5EF4-FFF2-40B4-BE49-F238E27FC236}">
                <a16:creationId xmlns:a16="http://schemas.microsoft.com/office/drawing/2014/main" id="{3AEEB055-278F-4B63-A657-B2FC0240334B}"/>
              </a:ext>
            </a:extLst>
          </p:cNvPr>
          <p:cNvPicPr>
            <a:picLocks noChangeAspect="1"/>
          </p:cNvPicPr>
          <p:nvPr/>
        </p:nvPicPr>
        <p:blipFill>
          <a:blip r:embed="rId4"/>
          <a:stretch>
            <a:fillRect/>
          </a:stretch>
        </p:blipFill>
        <p:spPr>
          <a:xfrm>
            <a:off x="7453423" y="3787828"/>
            <a:ext cx="4623037" cy="2979799"/>
          </a:xfrm>
          <a:prstGeom prst="rect">
            <a:avLst/>
          </a:prstGeom>
        </p:spPr>
      </p:pic>
      <p:sp>
        <p:nvSpPr>
          <p:cNvPr id="2" name="TextBox 1">
            <a:extLst>
              <a:ext uri="{FF2B5EF4-FFF2-40B4-BE49-F238E27FC236}">
                <a16:creationId xmlns:a16="http://schemas.microsoft.com/office/drawing/2014/main" id="{8C876E75-371F-445F-8A59-E747E19C2836}"/>
              </a:ext>
            </a:extLst>
          </p:cNvPr>
          <p:cNvSpPr txBox="1"/>
          <p:nvPr/>
        </p:nvSpPr>
        <p:spPr>
          <a:xfrm>
            <a:off x="2053532" y="1094393"/>
            <a:ext cx="3865161" cy="369332"/>
          </a:xfrm>
          <a:prstGeom prst="rect">
            <a:avLst/>
          </a:prstGeom>
          <a:noFill/>
        </p:spPr>
        <p:txBody>
          <a:bodyPr wrap="none" rtlCol="0">
            <a:spAutoFit/>
          </a:bodyPr>
          <a:lstStyle/>
          <a:p>
            <a:r>
              <a:rPr lang="en-US" dirty="0"/>
              <a:t>USACE Reservoir Storage Capacity</a:t>
            </a:r>
          </a:p>
        </p:txBody>
      </p:sp>
      <p:sp>
        <p:nvSpPr>
          <p:cNvPr id="5" name="TextBox 4">
            <a:extLst>
              <a:ext uri="{FF2B5EF4-FFF2-40B4-BE49-F238E27FC236}">
                <a16:creationId xmlns:a16="http://schemas.microsoft.com/office/drawing/2014/main" id="{E2267239-37DD-4130-AC03-9A75AC92F9A0}"/>
              </a:ext>
            </a:extLst>
          </p:cNvPr>
          <p:cNvSpPr txBox="1"/>
          <p:nvPr/>
        </p:nvSpPr>
        <p:spPr>
          <a:xfrm>
            <a:off x="158404" y="1537702"/>
            <a:ext cx="1976567" cy="307777"/>
          </a:xfrm>
          <a:prstGeom prst="rect">
            <a:avLst/>
          </a:prstGeom>
          <a:noFill/>
          <a:ln>
            <a:solidFill>
              <a:schemeClr val="tx1"/>
            </a:solidFill>
          </a:ln>
        </p:spPr>
        <p:txBody>
          <a:bodyPr wrap="none" rtlCol="0">
            <a:spAutoFit/>
          </a:bodyPr>
          <a:lstStyle/>
          <a:p>
            <a:r>
              <a:rPr lang="en-US" sz="1400" dirty="0"/>
              <a:t>1 Acre-Foot ~ 1230 M</a:t>
            </a:r>
            <a:r>
              <a:rPr lang="en-US" sz="1400" baseline="30000" dirty="0"/>
              <a:t>2</a:t>
            </a:r>
          </a:p>
        </p:txBody>
      </p:sp>
    </p:spTree>
    <p:extLst>
      <p:ext uri="{BB962C8B-B14F-4D97-AF65-F5344CB8AC3E}">
        <p14:creationId xmlns:p14="http://schemas.microsoft.com/office/powerpoint/2010/main" val="4004948395"/>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7DA32-BCA2-4CDC-B44C-715DB17199A1}"/>
              </a:ext>
            </a:extLst>
          </p:cNvPr>
          <p:cNvSpPr>
            <a:spLocks noGrp="1"/>
          </p:cNvSpPr>
          <p:nvPr>
            <p:ph sz="quarter" idx="15"/>
          </p:nvPr>
        </p:nvSpPr>
        <p:spPr>
          <a:xfrm>
            <a:off x="266700" y="1028700"/>
            <a:ext cx="5721406" cy="3785652"/>
          </a:xfrm>
        </p:spPr>
        <p:txBody>
          <a:bodyPr/>
          <a:lstStyle/>
          <a:p>
            <a:pPr lvl="1"/>
            <a:r>
              <a:rPr lang="en-US" sz="1800" dirty="0"/>
              <a:t>Upper Three Projects (Big 3) Drive the System</a:t>
            </a:r>
          </a:p>
          <a:p>
            <a:pPr marL="457200" lvl="1"/>
            <a:r>
              <a:rPr lang="en-US" sz="1800" dirty="0"/>
              <a:t>88% of Total Storage</a:t>
            </a:r>
          </a:p>
          <a:p>
            <a:pPr marL="457200" lvl="1"/>
            <a:r>
              <a:rPr lang="en-US" sz="1800" dirty="0"/>
              <a:t>85 % of Flood Control Storage</a:t>
            </a:r>
          </a:p>
          <a:p>
            <a:pPr marL="457200" lvl="1"/>
            <a:r>
              <a:rPr lang="en-US" sz="1800" dirty="0"/>
              <a:t>96% of Carryover Multiple Use Storage</a:t>
            </a:r>
          </a:p>
          <a:p>
            <a:pPr lvl="1"/>
            <a:endParaRPr lang="en-US" sz="1800" dirty="0"/>
          </a:p>
          <a:p>
            <a:pPr lvl="1"/>
            <a:r>
              <a:rPr lang="en-US" sz="1800" dirty="0"/>
              <a:t>Big Bend, and </a:t>
            </a:r>
            <a:r>
              <a:rPr lang="en-US" sz="1800" dirty="0" err="1"/>
              <a:t>Gavins</a:t>
            </a:r>
            <a:r>
              <a:rPr lang="en-US" sz="1800" dirty="0"/>
              <a:t> Point are Re-Regulation Projects (do not fluctuate)</a:t>
            </a:r>
          </a:p>
          <a:p>
            <a:pPr lvl="1"/>
            <a:endParaRPr lang="en-US" sz="1800" dirty="0"/>
          </a:p>
          <a:p>
            <a:pPr lvl="1"/>
            <a:r>
              <a:rPr lang="en-US" sz="1800" dirty="0"/>
              <a:t>Fort Randall Provides Winter Storage/Hydropower, and Local Flood Control</a:t>
            </a:r>
          </a:p>
          <a:p>
            <a:pPr lvl="1"/>
            <a:endParaRPr lang="en-US" sz="1800" dirty="0"/>
          </a:p>
          <a:p>
            <a:pPr lvl="1"/>
            <a:r>
              <a:rPr lang="en-US" sz="1800" dirty="0"/>
              <a:t>Big Bend, Fort Randall and </a:t>
            </a:r>
            <a:r>
              <a:rPr lang="en-US" sz="1800" dirty="0" err="1"/>
              <a:t>Gavins</a:t>
            </a:r>
            <a:r>
              <a:rPr lang="en-US" sz="1800" dirty="0"/>
              <a:t> Point are Relatively Un-effected by Drought</a:t>
            </a:r>
          </a:p>
          <a:p>
            <a:endParaRPr lang="en-US" dirty="0"/>
          </a:p>
        </p:txBody>
      </p:sp>
      <p:sp>
        <p:nvSpPr>
          <p:cNvPr id="2" name="Title 1"/>
          <p:cNvSpPr>
            <a:spLocks noGrp="1"/>
          </p:cNvSpPr>
          <p:nvPr>
            <p:ph type="title"/>
          </p:nvPr>
        </p:nvSpPr>
        <p:spPr>
          <a:xfrm>
            <a:off x="4042728" y="284479"/>
            <a:ext cx="6549072" cy="391159"/>
          </a:xfrm>
        </p:spPr>
        <p:txBody>
          <a:bodyPr/>
          <a:lstStyle/>
          <a:p>
            <a:r>
              <a:rPr lang="en-US" sz="2800" dirty="0"/>
              <a:t>Mainstem Projects - Storage</a:t>
            </a:r>
          </a:p>
        </p:txBody>
      </p:sp>
      <p:pic>
        <p:nvPicPr>
          <p:cNvPr id="7" name="Content Placeholder 6">
            <a:extLst>
              <a:ext uri="{FF2B5EF4-FFF2-40B4-BE49-F238E27FC236}">
                <a16:creationId xmlns:a16="http://schemas.microsoft.com/office/drawing/2014/main" id="{35AC1007-DCD9-4BC7-B12E-262A691FFA66}"/>
              </a:ext>
            </a:extLst>
          </p:cNvPr>
          <p:cNvPicPr>
            <a:picLocks noGrp="1" noChangeAspect="1"/>
          </p:cNvPicPr>
          <p:nvPr>
            <p:ph sz="quarter" idx="19"/>
          </p:nvPr>
        </p:nvPicPr>
        <p:blipFill rotWithShape="1">
          <a:blip r:embed="rId3"/>
          <a:srcRect l="11730" t="2529" r="2551" b="12192"/>
          <a:stretch/>
        </p:blipFill>
        <p:spPr>
          <a:xfrm>
            <a:off x="5135546" y="1019075"/>
            <a:ext cx="6790532" cy="5600700"/>
          </a:xfrm>
          <a:prstGeom prst="rect">
            <a:avLst/>
          </a:prstGeom>
        </p:spPr>
      </p:pic>
    </p:spTree>
    <p:extLst>
      <p:ext uri="{BB962C8B-B14F-4D97-AF65-F5344CB8AC3E}">
        <p14:creationId xmlns:p14="http://schemas.microsoft.com/office/powerpoint/2010/main" val="222240129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63651" y="155357"/>
            <a:ext cx="11237141" cy="785419"/>
          </a:xfrm>
        </p:spPr>
        <p:txBody>
          <a:bodyPr>
            <a:noAutofit/>
          </a:bodyPr>
          <a:lstStyle/>
          <a:p>
            <a:r>
              <a:rPr lang="en-US" sz="3000" dirty="0">
                <a:solidFill>
                  <a:schemeClr val="tx1"/>
                </a:solidFill>
              </a:rPr>
              <a:t>History of MRRP formation to Present day</a:t>
            </a:r>
          </a:p>
        </p:txBody>
      </p:sp>
      <p:sp>
        <p:nvSpPr>
          <p:cNvPr id="302" name="Isosceles Triangle 301"/>
          <p:cNvSpPr/>
          <p:nvPr/>
        </p:nvSpPr>
        <p:spPr>
          <a:xfrm rot="5400000">
            <a:off x="11327427" y="3836705"/>
            <a:ext cx="758748" cy="781361"/>
          </a:xfrm>
          <a:prstGeom prst="triangle">
            <a:avLst>
              <a:gd name="adj" fmla="val 48782"/>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0000"/>
              </a:solidFill>
            </a:endParaRPr>
          </a:p>
        </p:txBody>
      </p:sp>
      <p:sp>
        <p:nvSpPr>
          <p:cNvPr id="304" name="Isosceles Triangle 388"/>
          <p:cNvSpPr/>
          <p:nvPr/>
        </p:nvSpPr>
        <p:spPr>
          <a:xfrm rot="5400000">
            <a:off x="3312332" y="-1116632"/>
            <a:ext cx="2303831" cy="8544612"/>
          </a:xfrm>
          <a:custGeom>
            <a:avLst/>
            <a:gdLst/>
            <a:ahLst/>
            <a:cxnLst/>
            <a:rect l="l" t="t" r="r" b="b"/>
            <a:pathLst>
              <a:path w="2303831" h="8544612">
                <a:moveTo>
                  <a:pt x="0" y="8489267"/>
                </a:moveTo>
                <a:lnTo>
                  <a:pt x="2686" y="8489408"/>
                </a:lnTo>
                <a:cubicBezTo>
                  <a:pt x="34393" y="8501093"/>
                  <a:pt x="65160" y="8479317"/>
                  <a:pt x="93700" y="8397279"/>
                </a:cubicBezTo>
                <a:cubicBezTo>
                  <a:pt x="287403" y="7836066"/>
                  <a:pt x="335465" y="3167426"/>
                  <a:pt x="1009914" y="4225215"/>
                </a:cubicBezTo>
                <a:cubicBezTo>
                  <a:pt x="1797820" y="5463169"/>
                  <a:pt x="1978227" y="669175"/>
                  <a:pt x="1989782" y="335362"/>
                </a:cubicBezTo>
                <a:lnTo>
                  <a:pt x="1948487" y="335362"/>
                </a:lnTo>
                <a:lnTo>
                  <a:pt x="2126159" y="0"/>
                </a:lnTo>
                <a:lnTo>
                  <a:pt x="2303831" y="335362"/>
                </a:lnTo>
                <a:lnTo>
                  <a:pt x="2234583" y="335362"/>
                </a:lnTo>
                <a:cubicBezTo>
                  <a:pt x="2192771" y="2107086"/>
                  <a:pt x="1967809" y="4342406"/>
                  <a:pt x="1521778" y="4736531"/>
                </a:cubicBezTo>
                <a:cubicBezTo>
                  <a:pt x="1394799" y="4846822"/>
                  <a:pt x="1171235" y="4898591"/>
                  <a:pt x="1054950" y="4702042"/>
                </a:cubicBezTo>
                <a:cubicBezTo>
                  <a:pt x="476737" y="3709440"/>
                  <a:pt x="488847" y="7846623"/>
                  <a:pt x="295144" y="8407837"/>
                </a:cubicBezTo>
                <a:cubicBezTo>
                  <a:pt x="209352" y="8657280"/>
                  <a:pt x="0" y="8489267"/>
                  <a:pt x="0" y="8489267"/>
                </a:cubicBezTo>
                <a:close/>
              </a:path>
            </a:pathLst>
          </a:custGeom>
          <a:solidFill>
            <a:schemeClr val="accent6">
              <a:lumMod val="60000"/>
              <a:lumOff val="40000"/>
            </a:schemeClr>
          </a:solidFill>
          <a:ln w="2857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3" name="Group 2">
            <a:extLst>
              <a:ext uri="{FF2B5EF4-FFF2-40B4-BE49-F238E27FC236}">
                <a16:creationId xmlns:a16="http://schemas.microsoft.com/office/drawing/2014/main" id="{F7FFD23F-9A79-47A4-8B26-8A1D6DDDE031}"/>
              </a:ext>
            </a:extLst>
          </p:cNvPr>
          <p:cNvGrpSpPr/>
          <p:nvPr/>
        </p:nvGrpSpPr>
        <p:grpSpPr>
          <a:xfrm>
            <a:off x="159583" y="4018270"/>
            <a:ext cx="11247351" cy="2310586"/>
            <a:chOff x="159583" y="4018270"/>
            <a:chExt cx="11247351" cy="2310586"/>
          </a:xfrm>
        </p:grpSpPr>
        <p:sp>
          <p:nvSpPr>
            <p:cNvPr id="2" name="Rectangle 1">
              <a:extLst>
                <a:ext uri="{FF2B5EF4-FFF2-40B4-BE49-F238E27FC236}">
                  <a16:creationId xmlns:a16="http://schemas.microsoft.com/office/drawing/2014/main" id="{EB010950-527B-4278-844E-D3426D3190D8}"/>
                </a:ext>
              </a:extLst>
            </p:cNvPr>
            <p:cNvSpPr/>
            <p:nvPr/>
          </p:nvSpPr>
          <p:spPr>
            <a:xfrm>
              <a:off x="8241475" y="4018270"/>
              <a:ext cx="3165459" cy="452186"/>
            </a:xfrm>
            <a:prstGeom prst="rect">
              <a:avLst/>
            </a:prstGeom>
            <a:solidFill>
              <a:srgbClr val="EC7881"/>
            </a:solidFill>
            <a:ln>
              <a:solidFill>
                <a:srgbClr val="EC788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5" name="Isosceles Triangle 389"/>
            <p:cNvSpPr/>
            <p:nvPr/>
          </p:nvSpPr>
          <p:spPr>
            <a:xfrm rot="5400000">
              <a:off x="3374064" y="966366"/>
              <a:ext cx="2148009" cy="8576971"/>
            </a:xfrm>
            <a:custGeom>
              <a:avLst/>
              <a:gdLst/>
              <a:ahLst/>
              <a:cxnLst/>
              <a:rect l="l" t="t" r="r" b="b"/>
              <a:pathLst>
                <a:path w="2148009" h="8576971">
                  <a:moveTo>
                    <a:pt x="0" y="335362"/>
                  </a:moveTo>
                  <a:lnTo>
                    <a:pt x="177672" y="0"/>
                  </a:lnTo>
                  <a:lnTo>
                    <a:pt x="355344" y="335362"/>
                  </a:lnTo>
                  <a:lnTo>
                    <a:pt x="300810" y="335362"/>
                  </a:lnTo>
                  <a:cubicBezTo>
                    <a:pt x="306294" y="657309"/>
                    <a:pt x="402146" y="5468816"/>
                    <a:pt x="1212667" y="4243094"/>
                  </a:cubicBezTo>
                  <a:cubicBezTo>
                    <a:pt x="1905474" y="3197238"/>
                    <a:pt x="1872049" y="7866006"/>
                    <a:pt x="2055929" y="8430514"/>
                  </a:cubicBezTo>
                  <a:cubicBezTo>
                    <a:pt x="2083032" y="8513037"/>
                    <a:pt x="2113415" y="8535347"/>
                    <a:pt x="2145321" y="8524217"/>
                  </a:cubicBezTo>
                  <a:lnTo>
                    <a:pt x="2148009" y="8524123"/>
                  </a:lnTo>
                  <a:cubicBezTo>
                    <a:pt x="2148009" y="8524123"/>
                    <a:pt x="1935756" y="8688457"/>
                    <a:pt x="1854331" y="8437554"/>
                  </a:cubicBezTo>
                  <a:cubicBezTo>
                    <a:pt x="1670451" y="7873046"/>
                    <a:pt x="1754763" y="3736703"/>
                    <a:pt x="1159315" y="4719063"/>
                  </a:cubicBezTo>
                  <a:cubicBezTo>
                    <a:pt x="1039618" y="4913553"/>
                    <a:pt x="816992" y="4857890"/>
                    <a:pt x="691957" y="4745400"/>
                  </a:cubicBezTo>
                  <a:cubicBezTo>
                    <a:pt x="253112" y="4343769"/>
                    <a:pt x="67159" y="2107087"/>
                    <a:pt x="56107" y="335362"/>
                  </a:cubicBezTo>
                  <a:close/>
                </a:path>
              </a:pathLst>
            </a:custGeom>
            <a:solidFill>
              <a:schemeClr val="accent6">
                <a:lumMod val="60000"/>
                <a:lumOff val="40000"/>
              </a:schemeClr>
            </a:solidFill>
            <a:ln w="2857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
        <p:nvSpPr>
          <p:cNvPr id="307" name="Text Box 22"/>
          <p:cNvSpPr txBox="1">
            <a:spLocks noChangeArrowheads="1"/>
          </p:cNvSpPr>
          <p:nvPr/>
        </p:nvSpPr>
        <p:spPr bwMode="auto">
          <a:xfrm>
            <a:off x="3801612" y="1228528"/>
            <a:ext cx="2721706" cy="400110"/>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000" b="1" dirty="0">
                <a:solidFill>
                  <a:srgbClr val="000000"/>
                </a:solidFill>
              </a:rPr>
              <a:t>Mitigation Track</a:t>
            </a:r>
            <a:endParaRPr lang="en-US" sz="2000" dirty="0">
              <a:solidFill>
                <a:srgbClr val="000000"/>
              </a:solidFill>
            </a:endParaRPr>
          </a:p>
        </p:txBody>
      </p:sp>
      <p:cxnSp>
        <p:nvCxnSpPr>
          <p:cNvPr id="309" name="Straight Arrow Connector 308"/>
          <p:cNvCxnSpPr/>
          <p:nvPr/>
        </p:nvCxnSpPr>
        <p:spPr>
          <a:xfrm>
            <a:off x="7255068" y="3752217"/>
            <a:ext cx="0" cy="305684"/>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sp>
        <p:nvSpPr>
          <p:cNvPr id="311" name="TextBox 310"/>
          <p:cNvSpPr txBox="1"/>
          <p:nvPr/>
        </p:nvSpPr>
        <p:spPr>
          <a:xfrm>
            <a:off x="194227" y="1147014"/>
            <a:ext cx="893832" cy="536044"/>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1912</a:t>
            </a:r>
          </a:p>
          <a:p>
            <a:pPr algn="ctr" eaLnBrk="0" fontAlgn="base" hangingPunct="0">
              <a:lnSpc>
                <a:spcPct val="85000"/>
              </a:lnSpc>
              <a:spcAft>
                <a:spcPts val="100"/>
              </a:spcAft>
            </a:pPr>
            <a:r>
              <a:rPr lang="en-US" sz="1000" dirty="0">
                <a:solidFill>
                  <a:srgbClr val="000000"/>
                </a:solidFill>
              </a:rPr>
              <a:t>BSNP construction</a:t>
            </a:r>
            <a:r>
              <a:rPr lang="en-US" sz="1000" b="1" dirty="0">
                <a:solidFill>
                  <a:srgbClr val="000000"/>
                </a:solidFill>
              </a:rPr>
              <a:t> </a:t>
            </a:r>
            <a:r>
              <a:rPr lang="en-US" sz="1000" dirty="0">
                <a:solidFill>
                  <a:srgbClr val="000000"/>
                </a:solidFill>
              </a:rPr>
              <a:t>begins</a:t>
            </a:r>
            <a:endParaRPr lang="en-US" sz="1000" b="1" dirty="0">
              <a:solidFill>
                <a:srgbClr val="000000"/>
              </a:solidFill>
            </a:endParaRPr>
          </a:p>
        </p:txBody>
      </p:sp>
      <p:sp>
        <p:nvSpPr>
          <p:cNvPr id="313" name="TextBox 312"/>
          <p:cNvSpPr txBox="1"/>
          <p:nvPr/>
        </p:nvSpPr>
        <p:spPr>
          <a:xfrm>
            <a:off x="1738577" y="1202412"/>
            <a:ext cx="823433" cy="405239"/>
          </a:xfrm>
          <a:prstGeom prst="rect">
            <a:avLst/>
          </a:prstGeom>
          <a:noFill/>
        </p:spPr>
        <p:txBody>
          <a:bodyPr wrap="square" lIns="0" tIns="0" rIns="0" bIns="0" rtlCol="0" anchor="t" anchorCtr="0">
            <a:spAutoFit/>
          </a:bodyPr>
          <a:lstStyle/>
          <a:p>
            <a:pPr algn="ctr">
              <a:lnSpc>
                <a:spcPct val="85000"/>
              </a:lnSpc>
              <a:spcAft>
                <a:spcPts val="100"/>
              </a:spcAft>
            </a:pPr>
            <a:r>
              <a:rPr lang="en-US" sz="1000" b="1" dirty="0">
                <a:solidFill>
                  <a:srgbClr val="000000"/>
                </a:solidFill>
                <a:cs typeface="Arial" panose="020B0604020202020204" pitchFamily="34" charset="0"/>
              </a:rPr>
              <a:t>~1980</a:t>
            </a:r>
          </a:p>
          <a:p>
            <a:pPr algn="ctr">
              <a:lnSpc>
                <a:spcPct val="85000"/>
              </a:lnSpc>
              <a:spcAft>
                <a:spcPts val="100"/>
              </a:spcAft>
            </a:pPr>
            <a:r>
              <a:rPr lang="en-US" sz="1000" dirty="0">
                <a:solidFill>
                  <a:srgbClr val="000000"/>
                </a:solidFill>
                <a:cs typeface="Arial" panose="020B0604020202020204" pitchFamily="34" charset="0"/>
              </a:rPr>
              <a:t>BSNP</a:t>
            </a:r>
            <a:br>
              <a:rPr lang="en-US" sz="1000" dirty="0">
                <a:solidFill>
                  <a:srgbClr val="000000"/>
                </a:solidFill>
                <a:cs typeface="Arial" panose="020B0604020202020204" pitchFamily="34" charset="0"/>
              </a:rPr>
            </a:br>
            <a:r>
              <a:rPr lang="en-US" sz="1000" dirty="0">
                <a:solidFill>
                  <a:srgbClr val="000000"/>
                </a:solidFill>
                <a:cs typeface="Arial" panose="020B0604020202020204" pitchFamily="34" charset="0"/>
              </a:rPr>
              <a:t>Complete</a:t>
            </a:r>
          </a:p>
        </p:txBody>
      </p:sp>
      <p:sp>
        <p:nvSpPr>
          <p:cNvPr id="322" name="TextBox 321"/>
          <p:cNvSpPr txBox="1"/>
          <p:nvPr/>
        </p:nvSpPr>
        <p:spPr>
          <a:xfrm>
            <a:off x="3077778" y="1630212"/>
            <a:ext cx="1006312" cy="548868"/>
          </a:xfrm>
          <a:prstGeom prst="rect">
            <a:avLst/>
          </a:prstGeom>
          <a:noFill/>
        </p:spPr>
        <p:txBody>
          <a:bodyPr wrap="square" lIns="0" tIns="0" rIns="0" bIns="0" rtlCol="0" anchor="t" anchorCtr="0">
            <a:spAutoFit/>
          </a:bodyPr>
          <a:lstStyle/>
          <a:p>
            <a:pPr algn="ctr">
              <a:lnSpc>
                <a:spcPct val="85000"/>
              </a:lnSpc>
              <a:spcAft>
                <a:spcPts val="100"/>
              </a:spcAft>
            </a:pPr>
            <a:r>
              <a:rPr lang="en-US" sz="1000" b="1" dirty="0">
                <a:solidFill>
                  <a:srgbClr val="000000"/>
                </a:solidFill>
                <a:cs typeface="Arial" panose="020B0604020202020204" pitchFamily="34" charset="0"/>
              </a:rPr>
              <a:t>1986</a:t>
            </a:r>
          </a:p>
          <a:p>
            <a:pPr algn="ctr">
              <a:lnSpc>
                <a:spcPct val="85000"/>
              </a:lnSpc>
              <a:spcAft>
                <a:spcPts val="100"/>
              </a:spcAft>
            </a:pPr>
            <a:r>
              <a:rPr lang="en-US" sz="1000" dirty="0">
                <a:solidFill>
                  <a:srgbClr val="000000"/>
                </a:solidFill>
                <a:cs typeface="Arial" panose="020B0604020202020204" pitchFamily="34" charset="0"/>
              </a:rPr>
              <a:t>WRDA authorizes BSNP </a:t>
            </a:r>
          </a:p>
          <a:p>
            <a:pPr algn="ctr">
              <a:lnSpc>
                <a:spcPct val="85000"/>
              </a:lnSpc>
              <a:spcAft>
                <a:spcPts val="100"/>
              </a:spcAft>
            </a:pPr>
            <a:r>
              <a:rPr lang="en-US" sz="1000" dirty="0">
                <a:solidFill>
                  <a:srgbClr val="000000"/>
                </a:solidFill>
                <a:cs typeface="Arial" panose="020B0604020202020204" pitchFamily="34" charset="0"/>
              </a:rPr>
              <a:t>Mitigation</a:t>
            </a:r>
          </a:p>
        </p:txBody>
      </p:sp>
      <p:sp>
        <p:nvSpPr>
          <p:cNvPr id="323" name="TextBox 322"/>
          <p:cNvSpPr txBox="1"/>
          <p:nvPr/>
        </p:nvSpPr>
        <p:spPr>
          <a:xfrm>
            <a:off x="4011646" y="1871461"/>
            <a:ext cx="893832" cy="666849"/>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1990</a:t>
            </a:r>
          </a:p>
          <a:p>
            <a:pPr algn="ctr" eaLnBrk="0" fontAlgn="base" hangingPunct="0">
              <a:lnSpc>
                <a:spcPct val="85000"/>
              </a:lnSpc>
              <a:spcAft>
                <a:spcPts val="100"/>
              </a:spcAft>
            </a:pPr>
            <a:r>
              <a:rPr lang="en-US" sz="1000" dirty="0">
                <a:solidFill>
                  <a:srgbClr val="000000"/>
                </a:solidFill>
              </a:rPr>
              <a:t>BSNP Mitigation Reaffirmation Report </a:t>
            </a:r>
          </a:p>
        </p:txBody>
      </p:sp>
      <p:sp>
        <p:nvSpPr>
          <p:cNvPr id="324" name="TextBox 323"/>
          <p:cNvSpPr txBox="1"/>
          <p:nvPr/>
        </p:nvSpPr>
        <p:spPr>
          <a:xfrm>
            <a:off x="4758947" y="2610964"/>
            <a:ext cx="1056990" cy="679673"/>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1991</a:t>
            </a:r>
          </a:p>
          <a:p>
            <a:pPr algn="ctr" eaLnBrk="0" fontAlgn="base" hangingPunct="0">
              <a:lnSpc>
                <a:spcPct val="85000"/>
              </a:lnSpc>
              <a:spcAft>
                <a:spcPts val="100"/>
              </a:spcAft>
            </a:pPr>
            <a:r>
              <a:rPr lang="en-US" sz="1000" dirty="0">
                <a:solidFill>
                  <a:srgbClr val="000000"/>
                </a:solidFill>
              </a:rPr>
              <a:t>Completion of 1</a:t>
            </a:r>
            <a:r>
              <a:rPr lang="en-US" sz="1000" baseline="30000" dirty="0">
                <a:solidFill>
                  <a:srgbClr val="000000"/>
                </a:solidFill>
              </a:rPr>
              <a:t>st</a:t>
            </a:r>
            <a:r>
              <a:rPr lang="en-US" sz="1000" dirty="0">
                <a:solidFill>
                  <a:srgbClr val="000000"/>
                </a:solidFill>
              </a:rPr>
              <a:t> BSNP </a:t>
            </a:r>
          </a:p>
          <a:p>
            <a:pPr algn="ctr" eaLnBrk="0" fontAlgn="base" hangingPunct="0">
              <a:lnSpc>
                <a:spcPct val="85000"/>
              </a:lnSpc>
              <a:spcAft>
                <a:spcPts val="100"/>
              </a:spcAft>
            </a:pPr>
            <a:r>
              <a:rPr lang="en-US" sz="1000" dirty="0">
                <a:solidFill>
                  <a:srgbClr val="000000"/>
                </a:solidFill>
              </a:rPr>
              <a:t>Mitigation Site, Grand Pass, MO</a:t>
            </a:r>
            <a:r>
              <a:rPr lang="en-US" sz="900" dirty="0">
                <a:solidFill>
                  <a:srgbClr val="000000"/>
                </a:solidFill>
              </a:rPr>
              <a:t> </a:t>
            </a:r>
          </a:p>
        </p:txBody>
      </p:sp>
      <p:sp>
        <p:nvSpPr>
          <p:cNvPr id="325" name="TextBox 324"/>
          <p:cNvSpPr txBox="1"/>
          <p:nvPr/>
        </p:nvSpPr>
        <p:spPr>
          <a:xfrm>
            <a:off x="5843000" y="2978169"/>
            <a:ext cx="745916" cy="679673"/>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1999</a:t>
            </a:r>
          </a:p>
          <a:p>
            <a:pPr algn="ctr" eaLnBrk="0" fontAlgn="base" hangingPunct="0">
              <a:lnSpc>
                <a:spcPct val="85000"/>
              </a:lnSpc>
              <a:spcAft>
                <a:spcPts val="100"/>
              </a:spcAft>
            </a:pPr>
            <a:r>
              <a:rPr lang="sv-SE" sz="1000" dirty="0">
                <a:solidFill>
                  <a:srgbClr val="000000"/>
                </a:solidFill>
              </a:rPr>
              <a:t>WRDA expands BSNP </a:t>
            </a:r>
          </a:p>
          <a:p>
            <a:pPr algn="ctr" eaLnBrk="0" fontAlgn="base" hangingPunct="0">
              <a:lnSpc>
                <a:spcPct val="85000"/>
              </a:lnSpc>
              <a:spcAft>
                <a:spcPts val="100"/>
              </a:spcAft>
            </a:pPr>
            <a:r>
              <a:rPr lang="sv-SE" sz="1000" dirty="0">
                <a:solidFill>
                  <a:srgbClr val="000000"/>
                </a:solidFill>
              </a:rPr>
              <a:t>Mitigation </a:t>
            </a:r>
          </a:p>
        </p:txBody>
      </p:sp>
      <p:sp>
        <p:nvSpPr>
          <p:cNvPr id="326" name="TextBox 325"/>
          <p:cNvSpPr txBox="1"/>
          <p:nvPr/>
        </p:nvSpPr>
        <p:spPr>
          <a:xfrm>
            <a:off x="6808152" y="3028581"/>
            <a:ext cx="893832" cy="679673"/>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2003</a:t>
            </a:r>
          </a:p>
          <a:p>
            <a:pPr algn="ctr" eaLnBrk="0" fontAlgn="base" hangingPunct="0">
              <a:lnSpc>
                <a:spcPct val="85000"/>
              </a:lnSpc>
              <a:spcAft>
                <a:spcPts val="100"/>
              </a:spcAft>
            </a:pPr>
            <a:r>
              <a:rPr lang="en-US" sz="1000" dirty="0">
                <a:solidFill>
                  <a:srgbClr val="000000"/>
                </a:solidFill>
              </a:rPr>
              <a:t>SEIS for expanded BSNP </a:t>
            </a:r>
          </a:p>
          <a:p>
            <a:pPr algn="ctr" eaLnBrk="0" fontAlgn="base" hangingPunct="0">
              <a:lnSpc>
                <a:spcPct val="85000"/>
              </a:lnSpc>
              <a:spcAft>
                <a:spcPts val="100"/>
              </a:spcAft>
            </a:pPr>
            <a:r>
              <a:rPr lang="en-US" sz="1000" dirty="0">
                <a:solidFill>
                  <a:srgbClr val="000000"/>
                </a:solidFill>
              </a:rPr>
              <a:t>Mitigation</a:t>
            </a:r>
          </a:p>
        </p:txBody>
      </p:sp>
      <p:sp>
        <p:nvSpPr>
          <p:cNvPr id="329" name="TextBox 328"/>
          <p:cNvSpPr txBox="1"/>
          <p:nvPr/>
        </p:nvSpPr>
        <p:spPr>
          <a:xfrm>
            <a:off x="1101833" y="2850603"/>
            <a:ext cx="1015752" cy="797654"/>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1970s</a:t>
            </a:r>
          </a:p>
          <a:p>
            <a:pPr algn="ctr" eaLnBrk="0" fontAlgn="base" hangingPunct="0">
              <a:lnSpc>
                <a:spcPct val="85000"/>
              </a:lnSpc>
              <a:spcAft>
                <a:spcPts val="100"/>
              </a:spcAft>
            </a:pPr>
            <a:r>
              <a:rPr lang="en-US" sz="1000" dirty="0">
                <a:solidFill>
                  <a:srgbClr val="000000"/>
                </a:solidFill>
              </a:rPr>
              <a:t>Notching of structures for environmental and other reasons begins </a:t>
            </a:r>
          </a:p>
        </p:txBody>
      </p:sp>
      <p:cxnSp>
        <p:nvCxnSpPr>
          <p:cNvPr id="330" name="Straight Arrow Connector 329"/>
          <p:cNvCxnSpPr/>
          <p:nvPr/>
        </p:nvCxnSpPr>
        <p:spPr>
          <a:xfrm>
            <a:off x="6227146" y="3657842"/>
            <a:ext cx="0" cy="305684"/>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a:off x="1598351" y="2344220"/>
            <a:ext cx="0" cy="416887"/>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cxnSp>
        <p:nvCxnSpPr>
          <p:cNvPr id="333" name="Straight Arrow Connector 332"/>
          <p:cNvCxnSpPr/>
          <p:nvPr/>
        </p:nvCxnSpPr>
        <p:spPr>
          <a:xfrm>
            <a:off x="3550113" y="2243265"/>
            <a:ext cx="0" cy="255105"/>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a:off x="4412343" y="2562296"/>
            <a:ext cx="352" cy="405183"/>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sp>
        <p:nvSpPr>
          <p:cNvPr id="337" name="TextBox 336"/>
          <p:cNvSpPr txBox="1"/>
          <p:nvPr/>
        </p:nvSpPr>
        <p:spPr>
          <a:xfrm>
            <a:off x="2358391" y="6086225"/>
            <a:ext cx="1006312" cy="428322"/>
          </a:xfrm>
          <a:prstGeom prst="rect">
            <a:avLst/>
          </a:prstGeom>
          <a:noFill/>
        </p:spPr>
        <p:txBody>
          <a:bodyPr wrap="square" lIns="0" tIns="0" rIns="0" bIns="0" rtlCol="0" anchor="t" anchorCtr="0">
            <a:spAutoFit/>
          </a:bodyPr>
          <a:lstStyle/>
          <a:p>
            <a:pPr algn="ctr">
              <a:lnSpc>
                <a:spcPct val="90000"/>
              </a:lnSpc>
              <a:spcAft>
                <a:spcPts val="75"/>
              </a:spcAft>
            </a:pPr>
            <a:r>
              <a:rPr lang="en-US" sz="1000" b="1" dirty="0">
                <a:solidFill>
                  <a:srgbClr val="000000"/>
                </a:solidFill>
                <a:cs typeface="Arial" panose="020B0604020202020204" pitchFamily="34" charset="0"/>
              </a:rPr>
              <a:t>1985</a:t>
            </a:r>
          </a:p>
          <a:p>
            <a:pPr algn="ctr">
              <a:lnSpc>
                <a:spcPct val="90000"/>
              </a:lnSpc>
              <a:spcAft>
                <a:spcPts val="75"/>
              </a:spcAft>
            </a:pPr>
            <a:r>
              <a:rPr lang="en-US" sz="1000" dirty="0">
                <a:solidFill>
                  <a:srgbClr val="000000"/>
                </a:solidFill>
                <a:cs typeface="Arial" panose="020B0604020202020204" pitchFamily="34" charset="0"/>
              </a:rPr>
              <a:t>Least Tern</a:t>
            </a:r>
            <a:br>
              <a:rPr lang="en-US" sz="1000" dirty="0">
                <a:solidFill>
                  <a:srgbClr val="000000"/>
                </a:solidFill>
                <a:cs typeface="Arial" panose="020B0604020202020204" pitchFamily="34" charset="0"/>
              </a:rPr>
            </a:br>
            <a:r>
              <a:rPr lang="en-US" sz="1000" dirty="0">
                <a:solidFill>
                  <a:srgbClr val="000000"/>
                </a:solidFill>
                <a:cs typeface="Arial" panose="020B0604020202020204" pitchFamily="34" charset="0"/>
              </a:rPr>
              <a:t>Endangered</a:t>
            </a:r>
          </a:p>
        </p:txBody>
      </p:sp>
      <p:sp>
        <p:nvSpPr>
          <p:cNvPr id="338" name="TextBox 337"/>
          <p:cNvSpPr txBox="1"/>
          <p:nvPr/>
        </p:nvSpPr>
        <p:spPr>
          <a:xfrm>
            <a:off x="2870543" y="4968879"/>
            <a:ext cx="1006312" cy="428322"/>
          </a:xfrm>
          <a:prstGeom prst="rect">
            <a:avLst/>
          </a:prstGeom>
          <a:noFill/>
        </p:spPr>
        <p:txBody>
          <a:bodyPr wrap="square" lIns="0" tIns="0" rIns="0" bIns="0" rtlCol="0" anchor="t" anchorCtr="0">
            <a:spAutoFit/>
          </a:bodyPr>
          <a:lstStyle/>
          <a:p>
            <a:pPr algn="ctr">
              <a:lnSpc>
                <a:spcPct val="90000"/>
              </a:lnSpc>
              <a:spcAft>
                <a:spcPts val="75"/>
              </a:spcAft>
            </a:pPr>
            <a:r>
              <a:rPr lang="en-US" sz="1000" b="1" dirty="0">
                <a:solidFill>
                  <a:srgbClr val="000000"/>
                </a:solidFill>
                <a:cs typeface="Arial" panose="020B0604020202020204" pitchFamily="34" charset="0"/>
              </a:rPr>
              <a:t>1986</a:t>
            </a:r>
          </a:p>
          <a:p>
            <a:pPr algn="ctr">
              <a:lnSpc>
                <a:spcPct val="90000"/>
              </a:lnSpc>
              <a:spcAft>
                <a:spcPts val="75"/>
              </a:spcAft>
            </a:pPr>
            <a:r>
              <a:rPr lang="en-US" sz="1000" dirty="0">
                <a:solidFill>
                  <a:srgbClr val="000000"/>
                </a:solidFill>
                <a:cs typeface="Arial" panose="020B0604020202020204" pitchFamily="34" charset="0"/>
              </a:rPr>
              <a:t>Piping Plover Threatened</a:t>
            </a:r>
          </a:p>
        </p:txBody>
      </p:sp>
      <p:grpSp>
        <p:nvGrpSpPr>
          <p:cNvPr id="340" name="Group 5"/>
          <p:cNvGrpSpPr>
            <a:grpSpLocks noChangeAspect="1"/>
          </p:cNvGrpSpPr>
          <p:nvPr/>
        </p:nvGrpSpPr>
        <p:grpSpPr bwMode="auto">
          <a:xfrm>
            <a:off x="2190977" y="5481697"/>
            <a:ext cx="839390" cy="475780"/>
            <a:chOff x="129" y="600"/>
            <a:chExt cx="2230" cy="1264"/>
          </a:xfrm>
          <a:solidFill>
            <a:srgbClr val="FFC000"/>
          </a:solidFill>
          <a:effectLst>
            <a:outerShdw blurRad="76200" dir="13500000" sy="23000" kx="1200000" algn="br" rotWithShape="0">
              <a:prstClr val="black">
                <a:alpha val="20000"/>
              </a:prstClr>
            </a:outerShdw>
          </a:effectLst>
        </p:grpSpPr>
        <p:sp>
          <p:nvSpPr>
            <p:cNvPr id="341" name="Freeform 8"/>
            <p:cNvSpPr>
              <a:spLocks/>
            </p:cNvSpPr>
            <p:nvPr/>
          </p:nvSpPr>
          <p:spPr bwMode="auto">
            <a:xfrm>
              <a:off x="1582" y="1658"/>
              <a:ext cx="265" cy="206"/>
            </a:xfrm>
            <a:custGeom>
              <a:avLst/>
              <a:gdLst>
                <a:gd name="T0" fmla="*/ 11 w 112"/>
                <a:gd name="T1" fmla="*/ 0 h 87"/>
                <a:gd name="T2" fmla="*/ 18 w 112"/>
                <a:gd name="T3" fmla="*/ 12 h 87"/>
                <a:gd name="T4" fmla="*/ 20 w 112"/>
                <a:gd name="T5" fmla="*/ 28 h 87"/>
                <a:gd name="T6" fmla="*/ 50 w 112"/>
                <a:gd name="T7" fmla="*/ 79 h 87"/>
                <a:gd name="T8" fmla="*/ 78 w 112"/>
                <a:gd name="T9" fmla="*/ 82 h 87"/>
                <a:gd name="T10" fmla="*/ 108 w 112"/>
                <a:gd name="T11" fmla="*/ 82 h 87"/>
                <a:gd name="T12" fmla="*/ 112 w 112"/>
                <a:gd name="T13" fmla="*/ 85 h 87"/>
                <a:gd name="T14" fmla="*/ 42 w 112"/>
                <a:gd name="T15" fmla="*/ 85 h 87"/>
                <a:gd name="T16" fmla="*/ 29 w 112"/>
                <a:gd name="T17" fmla="*/ 85 h 87"/>
                <a:gd name="T18" fmla="*/ 27 w 112"/>
                <a:gd name="T19" fmla="*/ 87 h 87"/>
                <a:gd name="T20" fmla="*/ 19 w 112"/>
                <a:gd name="T21" fmla="*/ 83 h 87"/>
                <a:gd name="T22" fmla="*/ 26 w 112"/>
                <a:gd name="T23" fmla="*/ 77 h 87"/>
                <a:gd name="T24" fmla="*/ 5 w 112"/>
                <a:gd name="T25" fmla="*/ 28 h 87"/>
                <a:gd name="T26" fmla="*/ 0 w 112"/>
                <a:gd name="T2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87">
                  <a:moveTo>
                    <a:pt x="11" y="0"/>
                  </a:moveTo>
                  <a:cubicBezTo>
                    <a:pt x="11" y="0"/>
                    <a:pt x="16" y="10"/>
                    <a:pt x="18" y="12"/>
                  </a:cubicBezTo>
                  <a:cubicBezTo>
                    <a:pt x="20" y="14"/>
                    <a:pt x="18" y="24"/>
                    <a:pt x="20" y="28"/>
                  </a:cubicBezTo>
                  <a:cubicBezTo>
                    <a:pt x="22" y="33"/>
                    <a:pt x="45" y="77"/>
                    <a:pt x="50" y="79"/>
                  </a:cubicBezTo>
                  <a:cubicBezTo>
                    <a:pt x="55" y="82"/>
                    <a:pt x="75" y="83"/>
                    <a:pt x="78" y="82"/>
                  </a:cubicBezTo>
                  <a:cubicBezTo>
                    <a:pt x="81" y="82"/>
                    <a:pt x="108" y="82"/>
                    <a:pt x="108" y="82"/>
                  </a:cubicBezTo>
                  <a:cubicBezTo>
                    <a:pt x="112" y="85"/>
                    <a:pt x="112" y="85"/>
                    <a:pt x="112" y="85"/>
                  </a:cubicBezTo>
                  <a:cubicBezTo>
                    <a:pt x="42" y="85"/>
                    <a:pt x="42" y="85"/>
                    <a:pt x="42" y="85"/>
                  </a:cubicBezTo>
                  <a:cubicBezTo>
                    <a:pt x="42" y="85"/>
                    <a:pt x="31" y="82"/>
                    <a:pt x="29" y="85"/>
                  </a:cubicBezTo>
                  <a:cubicBezTo>
                    <a:pt x="27" y="87"/>
                    <a:pt x="27" y="87"/>
                    <a:pt x="27" y="87"/>
                  </a:cubicBezTo>
                  <a:cubicBezTo>
                    <a:pt x="27" y="87"/>
                    <a:pt x="16" y="85"/>
                    <a:pt x="19" y="83"/>
                  </a:cubicBezTo>
                  <a:cubicBezTo>
                    <a:pt x="21" y="80"/>
                    <a:pt x="25" y="82"/>
                    <a:pt x="26" y="77"/>
                  </a:cubicBezTo>
                  <a:cubicBezTo>
                    <a:pt x="26" y="72"/>
                    <a:pt x="10" y="31"/>
                    <a:pt x="5" y="28"/>
                  </a:cubicBezTo>
                  <a:cubicBezTo>
                    <a:pt x="1" y="25"/>
                    <a:pt x="3" y="3"/>
                    <a:pt x="0" y="0"/>
                  </a:cubicBezTo>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42" name="Freeform 9"/>
            <p:cNvSpPr>
              <a:spLocks/>
            </p:cNvSpPr>
            <p:nvPr/>
          </p:nvSpPr>
          <p:spPr bwMode="auto">
            <a:xfrm>
              <a:off x="1455" y="1658"/>
              <a:ext cx="156" cy="203"/>
            </a:xfrm>
            <a:custGeom>
              <a:avLst/>
              <a:gdLst>
                <a:gd name="T0" fmla="*/ 2 w 66"/>
                <a:gd name="T1" fmla="*/ 3 h 86"/>
                <a:gd name="T2" fmla="*/ 2 w 66"/>
                <a:gd name="T3" fmla="*/ 21 h 86"/>
                <a:gd name="T4" fmla="*/ 17 w 66"/>
                <a:gd name="T5" fmla="*/ 74 h 86"/>
                <a:gd name="T6" fmla="*/ 10 w 66"/>
                <a:gd name="T7" fmla="*/ 82 h 86"/>
                <a:gd name="T8" fmla="*/ 23 w 66"/>
                <a:gd name="T9" fmla="*/ 85 h 86"/>
                <a:gd name="T10" fmla="*/ 31 w 66"/>
                <a:gd name="T11" fmla="*/ 85 h 86"/>
                <a:gd name="T12" fmla="*/ 66 w 66"/>
                <a:gd name="T13" fmla="*/ 85 h 86"/>
                <a:gd name="T14" fmla="*/ 66 w 66"/>
                <a:gd name="T15" fmla="*/ 81 h 86"/>
                <a:gd name="T16" fmla="*/ 51 w 66"/>
                <a:gd name="T17" fmla="*/ 77 h 86"/>
                <a:gd name="T18" fmla="*/ 33 w 66"/>
                <a:gd name="T19" fmla="*/ 68 h 86"/>
                <a:gd name="T20" fmla="*/ 18 w 66"/>
                <a:gd name="T21" fmla="*/ 23 h 86"/>
                <a:gd name="T22" fmla="*/ 18 w 66"/>
                <a:gd name="T2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86">
                  <a:moveTo>
                    <a:pt x="2" y="3"/>
                  </a:moveTo>
                  <a:cubicBezTo>
                    <a:pt x="2" y="8"/>
                    <a:pt x="0" y="19"/>
                    <a:pt x="2" y="21"/>
                  </a:cubicBezTo>
                  <a:cubicBezTo>
                    <a:pt x="4" y="22"/>
                    <a:pt x="17" y="71"/>
                    <a:pt x="17" y="74"/>
                  </a:cubicBezTo>
                  <a:cubicBezTo>
                    <a:pt x="17" y="78"/>
                    <a:pt x="12" y="80"/>
                    <a:pt x="10" y="82"/>
                  </a:cubicBezTo>
                  <a:cubicBezTo>
                    <a:pt x="8" y="85"/>
                    <a:pt x="19" y="86"/>
                    <a:pt x="23" y="85"/>
                  </a:cubicBezTo>
                  <a:cubicBezTo>
                    <a:pt x="26" y="83"/>
                    <a:pt x="29" y="85"/>
                    <a:pt x="31" y="85"/>
                  </a:cubicBezTo>
                  <a:cubicBezTo>
                    <a:pt x="33" y="84"/>
                    <a:pt x="66" y="85"/>
                    <a:pt x="66" y="85"/>
                  </a:cubicBezTo>
                  <a:cubicBezTo>
                    <a:pt x="66" y="81"/>
                    <a:pt x="66" y="81"/>
                    <a:pt x="66" y="81"/>
                  </a:cubicBezTo>
                  <a:cubicBezTo>
                    <a:pt x="66" y="81"/>
                    <a:pt x="61" y="77"/>
                    <a:pt x="51" y="77"/>
                  </a:cubicBezTo>
                  <a:cubicBezTo>
                    <a:pt x="41" y="77"/>
                    <a:pt x="35" y="72"/>
                    <a:pt x="33" y="68"/>
                  </a:cubicBezTo>
                  <a:cubicBezTo>
                    <a:pt x="31" y="65"/>
                    <a:pt x="16" y="32"/>
                    <a:pt x="18" y="23"/>
                  </a:cubicBezTo>
                  <a:cubicBezTo>
                    <a:pt x="20" y="13"/>
                    <a:pt x="18" y="0"/>
                    <a:pt x="18" y="0"/>
                  </a:cubicBezTo>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43" name="Freeform 6"/>
            <p:cNvSpPr>
              <a:spLocks/>
            </p:cNvSpPr>
            <p:nvPr/>
          </p:nvSpPr>
          <p:spPr bwMode="auto">
            <a:xfrm>
              <a:off x="151" y="609"/>
              <a:ext cx="2057" cy="1068"/>
            </a:xfrm>
            <a:custGeom>
              <a:avLst/>
              <a:gdLst>
                <a:gd name="T0" fmla="*/ 407 w 871"/>
                <a:gd name="T1" fmla="*/ 306 h 452"/>
                <a:gd name="T2" fmla="*/ 376 w 871"/>
                <a:gd name="T3" fmla="*/ 315 h 452"/>
                <a:gd name="T4" fmla="*/ 150 w 871"/>
                <a:gd name="T5" fmla="*/ 339 h 452"/>
                <a:gd name="T6" fmla="*/ 22 w 871"/>
                <a:gd name="T7" fmla="*/ 354 h 452"/>
                <a:gd name="T8" fmla="*/ 175 w 871"/>
                <a:gd name="T9" fmla="*/ 361 h 452"/>
                <a:gd name="T10" fmla="*/ 13 w 871"/>
                <a:gd name="T11" fmla="*/ 382 h 452"/>
                <a:gd name="T12" fmla="*/ 3 w 871"/>
                <a:gd name="T13" fmla="*/ 387 h 452"/>
                <a:gd name="T14" fmla="*/ 48 w 871"/>
                <a:gd name="T15" fmla="*/ 390 h 452"/>
                <a:gd name="T16" fmla="*/ 45 w 871"/>
                <a:gd name="T17" fmla="*/ 395 h 452"/>
                <a:gd name="T18" fmla="*/ 95 w 871"/>
                <a:gd name="T19" fmla="*/ 395 h 452"/>
                <a:gd name="T20" fmla="*/ 147 w 871"/>
                <a:gd name="T21" fmla="*/ 396 h 452"/>
                <a:gd name="T22" fmla="*/ 298 w 871"/>
                <a:gd name="T23" fmla="*/ 389 h 452"/>
                <a:gd name="T24" fmla="*/ 354 w 871"/>
                <a:gd name="T25" fmla="*/ 408 h 452"/>
                <a:gd name="T26" fmla="*/ 414 w 871"/>
                <a:gd name="T27" fmla="*/ 430 h 452"/>
                <a:gd name="T28" fmla="*/ 419 w 871"/>
                <a:gd name="T29" fmla="*/ 434 h 452"/>
                <a:gd name="T30" fmla="*/ 424 w 871"/>
                <a:gd name="T31" fmla="*/ 434 h 452"/>
                <a:gd name="T32" fmla="*/ 434 w 871"/>
                <a:gd name="T33" fmla="*/ 434 h 452"/>
                <a:gd name="T34" fmla="*/ 439 w 871"/>
                <a:gd name="T35" fmla="*/ 438 h 452"/>
                <a:gd name="T36" fmla="*/ 445 w 871"/>
                <a:gd name="T37" fmla="*/ 441 h 452"/>
                <a:gd name="T38" fmla="*/ 452 w 871"/>
                <a:gd name="T39" fmla="*/ 445 h 452"/>
                <a:gd name="T40" fmla="*/ 463 w 871"/>
                <a:gd name="T41" fmla="*/ 445 h 452"/>
                <a:gd name="T42" fmla="*/ 490 w 871"/>
                <a:gd name="T43" fmla="*/ 445 h 452"/>
                <a:gd name="T44" fmla="*/ 509 w 871"/>
                <a:gd name="T45" fmla="*/ 441 h 452"/>
                <a:gd name="T46" fmla="*/ 517 w 871"/>
                <a:gd name="T47" fmla="*/ 441 h 452"/>
                <a:gd name="T48" fmla="*/ 524 w 871"/>
                <a:gd name="T49" fmla="*/ 441 h 452"/>
                <a:gd name="T50" fmla="*/ 531 w 871"/>
                <a:gd name="T51" fmla="*/ 442 h 452"/>
                <a:gd name="T52" fmla="*/ 531 w 871"/>
                <a:gd name="T53" fmla="*/ 446 h 452"/>
                <a:gd name="T54" fmla="*/ 534 w 871"/>
                <a:gd name="T55" fmla="*/ 446 h 452"/>
                <a:gd name="T56" fmla="*/ 536 w 871"/>
                <a:gd name="T57" fmla="*/ 443 h 452"/>
                <a:gd name="T58" fmla="*/ 538 w 871"/>
                <a:gd name="T59" fmla="*/ 446 h 452"/>
                <a:gd name="T60" fmla="*/ 544 w 871"/>
                <a:gd name="T61" fmla="*/ 445 h 452"/>
                <a:gd name="T62" fmla="*/ 544 w 871"/>
                <a:gd name="T63" fmla="*/ 450 h 452"/>
                <a:gd name="T64" fmla="*/ 550 w 871"/>
                <a:gd name="T65" fmla="*/ 450 h 452"/>
                <a:gd name="T66" fmla="*/ 556 w 871"/>
                <a:gd name="T67" fmla="*/ 445 h 452"/>
                <a:gd name="T68" fmla="*/ 558 w 871"/>
                <a:gd name="T69" fmla="*/ 450 h 452"/>
                <a:gd name="T70" fmla="*/ 562 w 871"/>
                <a:gd name="T71" fmla="*/ 445 h 452"/>
                <a:gd name="T72" fmla="*/ 562 w 871"/>
                <a:gd name="T73" fmla="*/ 448 h 452"/>
                <a:gd name="T74" fmla="*/ 568 w 871"/>
                <a:gd name="T75" fmla="*/ 442 h 452"/>
                <a:gd name="T76" fmla="*/ 571 w 871"/>
                <a:gd name="T77" fmla="*/ 450 h 452"/>
                <a:gd name="T78" fmla="*/ 575 w 871"/>
                <a:gd name="T79" fmla="*/ 445 h 452"/>
                <a:gd name="T80" fmla="*/ 581 w 871"/>
                <a:gd name="T81" fmla="*/ 445 h 452"/>
                <a:gd name="T82" fmla="*/ 586 w 871"/>
                <a:gd name="T83" fmla="*/ 445 h 452"/>
                <a:gd name="T84" fmla="*/ 590 w 871"/>
                <a:gd name="T85" fmla="*/ 441 h 452"/>
                <a:gd name="T86" fmla="*/ 590 w 871"/>
                <a:gd name="T87" fmla="*/ 445 h 452"/>
                <a:gd name="T88" fmla="*/ 594 w 871"/>
                <a:gd name="T89" fmla="*/ 439 h 452"/>
                <a:gd name="T90" fmla="*/ 594 w 871"/>
                <a:gd name="T91" fmla="*/ 443 h 452"/>
                <a:gd name="T92" fmla="*/ 599 w 871"/>
                <a:gd name="T93" fmla="*/ 442 h 452"/>
                <a:gd name="T94" fmla="*/ 606 w 871"/>
                <a:gd name="T95" fmla="*/ 450 h 452"/>
                <a:gd name="T96" fmla="*/ 613 w 871"/>
                <a:gd name="T97" fmla="*/ 450 h 452"/>
                <a:gd name="T98" fmla="*/ 618 w 871"/>
                <a:gd name="T99" fmla="*/ 442 h 452"/>
                <a:gd name="T100" fmla="*/ 618 w 871"/>
                <a:gd name="T101" fmla="*/ 438 h 452"/>
                <a:gd name="T102" fmla="*/ 618 w 871"/>
                <a:gd name="T103" fmla="*/ 420 h 452"/>
                <a:gd name="T104" fmla="*/ 741 w 871"/>
                <a:gd name="T105" fmla="*/ 341 h 452"/>
                <a:gd name="T106" fmla="*/ 774 w 871"/>
                <a:gd name="T107" fmla="*/ 222 h 452"/>
                <a:gd name="T108" fmla="*/ 780 w 871"/>
                <a:gd name="T109" fmla="*/ 128 h 452"/>
                <a:gd name="T110" fmla="*/ 831 w 871"/>
                <a:gd name="T111" fmla="*/ 92 h 452"/>
                <a:gd name="T112" fmla="*/ 826 w 871"/>
                <a:gd name="T113" fmla="*/ 57 h 452"/>
                <a:gd name="T114" fmla="*/ 812 w 871"/>
                <a:gd name="T115" fmla="*/ 31 h 452"/>
                <a:gd name="T116" fmla="*/ 724 w 871"/>
                <a:gd name="T117" fmla="*/ 6 h 452"/>
                <a:gd name="T118" fmla="*/ 671 w 871"/>
                <a:gd name="T119" fmla="*/ 107 h 452"/>
                <a:gd name="T120" fmla="*/ 622 w 871"/>
                <a:gd name="T121" fmla="*/ 186 h 452"/>
                <a:gd name="T122" fmla="*/ 469 w 871"/>
                <a:gd name="T123" fmla="*/ 269 h 452"/>
                <a:gd name="T124" fmla="*/ 407 w 871"/>
                <a:gd name="T125" fmla="*/ 30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1" h="452">
                  <a:moveTo>
                    <a:pt x="407" y="306"/>
                  </a:moveTo>
                  <a:cubicBezTo>
                    <a:pt x="376" y="315"/>
                    <a:pt x="376" y="315"/>
                    <a:pt x="376" y="315"/>
                  </a:cubicBezTo>
                  <a:cubicBezTo>
                    <a:pt x="376" y="315"/>
                    <a:pt x="192" y="335"/>
                    <a:pt x="150" y="339"/>
                  </a:cubicBezTo>
                  <a:cubicBezTo>
                    <a:pt x="107" y="344"/>
                    <a:pt x="22" y="354"/>
                    <a:pt x="22" y="354"/>
                  </a:cubicBezTo>
                  <a:cubicBezTo>
                    <a:pt x="175" y="361"/>
                    <a:pt x="175" y="361"/>
                    <a:pt x="175" y="361"/>
                  </a:cubicBezTo>
                  <a:cubicBezTo>
                    <a:pt x="13" y="382"/>
                    <a:pt x="13" y="382"/>
                    <a:pt x="13" y="382"/>
                  </a:cubicBezTo>
                  <a:cubicBezTo>
                    <a:pt x="13" y="382"/>
                    <a:pt x="5" y="384"/>
                    <a:pt x="3" y="387"/>
                  </a:cubicBezTo>
                  <a:cubicBezTo>
                    <a:pt x="0" y="389"/>
                    <a:pt x="48" y="390"/>
                    <a:pt x="48" y="390"/>
                  </a:cubicBezTo>
                  <a:cubicBezTo>
                    <a:pt x="48" y="390"/>
                    <a:pt x="45" y="393"/>
                    <a:pt x="45" y="395"/>
                  </a:cubicBezTo>
                  <a:cubicBezTo>
                    <a:pt x="45" y="398"/>
                    <a:pt x="95" y="395"/>
                    <a:pt x="95" y="395"/>
                  </a:cubicBezTo>
                  <a:cubicBezTo>
                    <a:pt x="95" y="395"/>
                    <a:pt x="132" y="398"/>
                    <a:pt x="147" y="396"/>
                  </a:cubicBezTo>
                  <a:cubicBezTo>
                    <a:pt x="162" y="394"/>
                    <a:pt x="298" y="389"/>
                    <a:pt x="298" y="389"/>
                  </a:cubicBezTo>
                  <a:cubicBezTo>
                    <a:pt x="298" y="389"/>
                    <a:pt x="345" y="407"/>
                    <a:pt x="354" y="408"/>
                  </a:cubicBezTo>
                  <a:cubicBezTo>
                    <a:pt x="362" y="410"/>
                    <a:pt x="409" y="431"/>
                    <a:pt x="414" y="430"/>
                  </a:cubicBezTo>
                  <a:cubicBezTo>
                    <a:pt x="419" y="430"/>
                    <a:pt x="419" y="434"/>
                    <a:pt x="419" y="434"/>
                  </a:cubicBezTo>
                  <a:cubicBezTo>
                    <a:pt x="424" y="434"/>
                    <a:pt x="424" y="434"/>
                    <a:pt x="424" y="434"/>
                  </a:cubicBezTo>
                  <a:cubicBezTo>
                    <a:pt x="434" y="434"/>
                    <a:pt x="434" y="434"/>
                    <a:pt x="434" y="434"/>
                  </a:cubicBezTo>
                  <a:cubicBezTo>
                    <a:pt x="434" y="434"/>
                    <a:pt x="437" y="436"/>
                    <a:pt x="439" y="438"/>
                  </a:cubicBezTo>
                  <a:cubicBezTo>
                    <a:pt x="441" y="439"/>
                    <a:pt x="441" y="439"/>
                    <a:pt x="445" y="441"/>
                  </a:cubicBezTo>
                  <a:cubicBezTo>
                    <a:pt x="448" y="443"/>
                    <a:pt x="451" y="446"/>
                    <a:pt x="452" y="445"/>
                  </a:cubicBezTo>
                  <a:cubicBezTo>
                    <a:pt x="454" y="443"/>
                    <a:pt x="463" y="445"/>
                    <a:pt x="463" y="445"/>
                  </a:cubicBezTo>
                  <a:cubicBezTo>
                    <a:pt x="463" y="445"/>
                    <a:pt x="485" y="448"/>
                    <a:pt x="490" y="445"/>
                  </a:cubicBezTo>
                  <a:cubicBezTo>
                    <a:pt x="496" y="441"/>
                    <a:pt x="509" y="441"/>
                    <a:pt x="509" y="441"/>
                  </a:cubicBezTo>
                  <a:cubicBezTo>
                    <a:pt x="509" y="441"/>
                    <a:pt x="514" y="441"/>
                    <a:pt x="517" y="441"/>
                  </a:cubicBezTo>
                  <a:cubicBezTo>
                    <a:pt x="519" y="441"/>
                    <a:pt x="524" y="441"/>
                    <a:pt x="524" y="441"/>
                  </a:cubicBezTo>
                  <a:cubicBezTo>
                    <a:pt x="531" y="442"/>
                    <a:pt x="531" y="442"/>
                    <a:pt x="531" y="442"/>
                  </a:cubicBezTo>
                  <a:cubicBezTo>
                    <a:pt x="531" y="446"/>
                    <a:pt x="531" y="446"/>
                    <a:pt x="531" y="446"/>
                  </a:cubicBezTo>
                  <a:cubicBezTo>
                    <a:pt x="534" y="446"/>
                    <a:pt x="534" y="446"/>
                    <a:pt x="534" y="446"/>
                  </a:cubicBezTo>
                  <a:cubicBezTo>
                    <a:pt x="536" y="443"/>
                    <a:pt x="536" y="443"/>
                    <a:pt x="536" y="443"/>
                  </a:cubicBezTo>
                  <a:cubicBezTo>
                    <a:pt x="538" y="446"/>
                    <a:pt x="538" y="446"/>
                    <a:pt x="538" y="446"/>
                  </a:cubicBezTo>
                  <a:cubicBezTo>
                    <a:pt x="544" y="445"/>
                    <a:pt x="544" y="445"/>
                    <a:pt x="544" y="445"/>
                  </a:cubicBezTo>
                  <a:cubicBezTo>
                    <a:pt x="544" y="450"/>
                    <a:pt x="544" y="450"/>
                    <a:pt x="544" y="450"/>
                  </a:cubicBezTo>
                  <a:cubicBezTo>
                    <a:pt x="550" y="450"/>
                    <a:pt x="550" y="450"/>
                    <a:pt x="550" y="450"/>
                  </a:cubicBezTo>
                  <a:cubicBezTo>
                    <a:pt x="556" y="445"/>
                    <a:pt x="556" y="445"/>
                    <a:pt x="556" y="445"/>
                  </a:cubicBezTo>
                  <a:cubicBezTo>
                    <a:pt x="558" y="450"/>
                    <a:pt x="558" y="450"/>
                    <a:pt x="558" y="450"/>
                  </a:cubicBezTo>
                  <a:cubicBezTo>
                    <a:pt x="562" y="445"/>
                    <a:pt x="562" y="445"/>
                    <a:pt x="562" y="445"/>
                  </a:cubicBezTo>
                  <a:cubicBezTo>
                    <a:pt x="562" y="448"/>
                    <a:pt x="562" y="448"/>
                    <a:pt x="562" y="448"/>
                  </a:cubicBezTo>
                  <a:cubicBezTo>
                    <a:pt x="568" y="442"/>
                    <a:pt x="568" y="442"/>
                    <a:pt x="568" y="442"/>
                  </a:cubicBezTo>
                  <a:cubicBezTo>
                    <a:pt x="571" y="450"/>
                    <a:pt x="571" y="450"/>
                    <a:pt x="571" y="450"/>
                  </a:cubicBezTo>
                  <a:cubicBezTo>
                    <a:pt x="575" y="445"/>
                    <a:pt x="575" y="445"/>
                    <a:pt x="575" y="445"/>
                  </a:cubicBezTo>
                  <a:cubicBezTo>
                    <a:pt x="581" y="445"/>
                    <a:pt x="581" y="445"/>
                    <a:pt x="581" y="445"/>
                  </a:cubicBezTo>
                  <a:cubicBezTo>
                    <a:pt x="586" y="445"/>
                    <a:pt x="586" y="445"/>
                    <a:pt x="586" y="445"/>
                  </a:cubicBezTo>
                  <a:cubicBezTo>
                    <a:pt x="590" y="441"/>
                    <a:pt x="590" y="441"/>
                    <a:pt x="590" y="441"/>
                  </a:cubicBezTo>
                  <a:cubicBezTo>
                    <a:pt x="590" y="445"/>
                    <a:pt x="590" y="445"/>
                    <a:pt x="590" y="445"/>
                  </a:cubicBezTo>
                  <a:cubicBezTo>
                    <a:pt x="594" y="439"/>
                    <a:pt x="594" y="439"/>
                    <a:pt x="594" y="439"/>
                  </a:cubicBezTo>
                  <a:cubicBezTo>
                    <a:pt x="594" y="443"/>
                    <a:pt x="594" y="443"/>
                    <a:pt x="594" y="443"/>
                  </a:cubicBezTo>
                  <a:cubicBezTo>
                    <a:pt x="599" y="442"/>
                    <a:pt x="599" y="442"/>
                    <a:pt x="599" y="442"/>
                  </a:cubicBezTo>
                  <a:cubicBezTo>
                    <a:pt x="599" y="442"/>
                    <a:pt x="600" y="449"/>
                    <a:pt x="606" y="450"/>
                  </a:cubicBezTo>
                  <a:cubicBezTo>
                    <a:pt x="612" y="452"/>
                    <a:pt x="611" y="450"/>
                    <a:pt x="613" y="450"/>
                  </a:cubicBezTo>
                  <a:cubicBezTo>
                    <a:pt x="616" y="450"/>
                    <a:pt x="618" y="442"/>
                    <a:pt x="618" y="442"/>
                  </a:cubicBezTo>
                  <a:cubicBezTo>
                    <a:pt x="618" y="438"/>
                    <a:pt x="618" y="438"/>
                    <a:pt x="618" y="438"/>
                  </a:cubicBezTo>
                  <a:cubicBezTo>
                    <a:pt x="618" y="438"/>
                    <a:pt x="616" y="422"/>
                    <a:pt x="618" y="420"/>
                  </a:cubicBezTo>
                  <a:cubicBezTo>
                    <a:pt x="621" y="417"/>
                    <a:pt x="710" y="396"/>
                    <a:pt x="741" y="341"/>
                  </a:cubicBezTo>
                  <a:cubicBezTo>
                    <a:pt x="773" y="286"/>
                    <a:pt x="773" y="234"/>
                    <a:pt x="774" y="222"/>
                  </a:cubicBezTo>
                  <a:cubicBezTo>
                    <a:pt x="776" y="210"/>
                    <a:pt x="777" y="135"/>
                    <a:pt x="780" y="128"/>
                  </a:cubicBezTo>
                  <a:cubicBezTo>
                    <a:pt x="784" y="121"/>
                    <a:pt x="792" y="88"/>
                    <a:pt x="831" y="92"/>
                  </a:cubicBezTo>
                  <a:cubicBezTo>
                    <a:pt x="871" y="97"/>
                    <a:pt x="826" y="57"/>
                    <a:pt x="826" y="57"/>
                  </a:cubicBezTo>
                  <a:cubicBezTo>
                    <a:pt x="812" y="31"/>
                    <a:pt x="812" y="31"/>
                    <a:pt x="812" y="31"/>
                  </a:cubicBezTo>
                  <a:cubicBezTo>
                    <a:pt x="812" y="31"/>
                    <a:pt x="770" y="0"/>
                    <a:pt x="724" y="6"/>
                  </a:cubicBezTo>
                  <a:cubicBezTo>
                    <a:pt x="677" y="12"/>
                    <a:pt x="671" y="93"/>
                    <a:pt x="671" y="107"/>
                  </a:cubicBezTo>
                  <a:cubicBezTo>
                    <a:pt x="671" y="122"/>
                    <a:pt x="664" y="168"/>
                    <a:pt x="622" y="186"/>
                  </a:cubicBezTo>
                  <a:cubicBezTo>
                    <a:pt x="581" y="204"/>
                    <a:pt x="487" y="256"/>
                    <a:pt x="469" y="269"/>
                  </a:cubicBezTo>
                  <a:cubicBezTo>
                    <a:pt x="450" y="282"/>
                    <a:pt x="418" y="306"/>
                    <a:pt x="407" y="306"/>
                  </a:cubicBezTo>
                  <a:close/>
                </a:path>
              </a:pathLst>
            </a:custGeom>
            <a:gradFill flip="none" rotWithShape="1">
              <a:gsLst>
                <a:gs pos="24000">
                  <a:schemeClr val="bg1"/>
                </a:gs>
                <a:gs pos="90417">
                  <a:schemeClr val="bg1">
                    <a:shade val="100000"/>
                    <a:satMod val="115000"/>
                    <a:lumMod val="57000"/>
                  </a:schemeClr>
                </a:gs>
                <a:gs pos="71000">
                  <a:schemeClr val="bg1">
                    <a:shade val="100000"/>
                    <a:satMod val="115000"/>
                    <a:lumMod val="95000"/>
                  </a:schemeClr>
                </a:gs>
                <a:gs pos="35000">
                  <a:schemeClr val="bg1">
                    <a:shade val="100000"/>
                    <a:satMod val="115000"/>
                    <a:lumMod val="94000"/>
                  </a:schemeClr>
                </a:gs>
              </a:gsLst>
              <a:lin ang="6600000" scaled="0"/>
              <a:tileRect/>
            </a:gra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44" name="Freeform 7"/>
            <p:cNvSpPr>
              <a:spLocks/>
            </p:cNvSpPr>
            <p:nvPr/>
          </p:nvSpPr>
          <p:spPr bwMode="auto">
            <a:xfrm>
              <a:off x="170" y="1311"/>
              <a:ext cx="996" cy="151"/>
            </a:xfrm>
            <a:custGeom>
              <a:avLst/>
              <a:gdLst>
                <a:gd name="T0" fmla="*/ 422 w 422"/>
                <a:gd name="T1" fmla="*/ 0 h 64"/>
                <a:gd name="T2" fmla="*/ 394 w 422"/>
                <a:gd name="T3" fmla="*/ 9 h 64"/>
                <a:gd name="T4" fmla="*/ 14 w 422"/>
                <a:gd name="T5" fmla="*/ 57 h 64"/>
                <a:gd name="T6" fmla="*/ 162 w 422"/>
                <a:gd name="T7" fmla="*/ 64 h 64"/>
                <a:gd name="T8" fmla="*/ 225 w 422"/>
                <a:gd name="T9" fmla="*/ 60 h 64"/>
                <a:gd name="T10" fmla="*/ 422 w 422"/>
                <a:gd name="T11" fmla="*/ 3 h 64"/>
              </a:gdLst>
              <a:ahLst/>
              <a:cxnLst>
                <a:cxn ang="0">
                  <a:pos x="T0" y="T1"/>
                </a:cxn>
                <a:cxn ang="0">
                  <a:pos x="T2" y="T3"/>
                </a:cxn>
                <a:cxn ang="0">
                  <a:pos x="T4" y="T5"/>
                </a:cxn>
                <a:cxn ang="0">
                  <a:pos x="T6" y="T7"/>
                </a:cxn>
                <a:cxn ang="0">
                  <a:pos x="T8" y="T9"/>
                </a:cxn>
                <a:cxn ang="0">
                  <a:pos x="T10" y="T11"/>
                </a:cxn>
              </a:cxnLst>
              <a:rect l="0" t="0" r="r" b="b"/>
              <a:pathLst>
                <a:path w="422" h="64">
                  <a:moveTo>
                    <a:pt x="422" y="0"/>
                  </a:moveTo>
                  <a:cubicBezTo>
                    <a:pt x="422" y="0"/>
                    <a:pt x="404" y="9"/>
                    <a:pt x="394" y="9"/>
                  </a:cubicBezTo>
                  <a:cubicBezTo>
                    <a:pt x="383" y="9"/>
                    <a:pt x="27" y="53"/>
                    <a:pt x="14" y="57"/>
                  </a:cubicBezTo>
                  <a:cubicBezTo>
                    <a:pt x="0" y="62"/>
                    <a:pt x="162" y="64"/>
                    <a:pt x="162" y="64"/>
                  </a:cubicBezTo>
                  <a:cubicBezTo>
                    <a:pt x="225" y="60"/>
                    <a:pt x="225" y="60"/>
                    <a:pt x="225" y="60"/>
                  </a:cubicBezTo>
                  <a:cubicBezTo>
                    <a:pt x="225" y="60"/>
                    <a:pt x="411" y="28"/>
                    <a:pt x="422" y="3"/>
                  </a:cubicBezTo>
                </a:path>
              </a:pathLst>
            </a:custGeom>
            <a:gradFill flip="none" rotWithShape="1">
              <a:gsLst>
                <a:gs pos="0">
                  <a:srgbClr val="95979A">
                    <a:tint val="66000"/>
                    <a:satMod val="160000"/>
                  </a:srgbClr>
                </a:gs>
                <a:gs pos="50000">
                  <a:srgbClr val="95979A">
                    <a:tint val="44500"/>
                    <a:satMod val="160000"/>
                  </a:srgbClr>
                </a:gs>
                <a:gs pos="100000">
                  <a:srgbClr val="95979A">
                    <a:tint val="23500"/>
                    <a:satMod val="160000"/>
                  </a:srgb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45" name="Freeform 10"/>
            <p:cNvSpPr>
              <a:spLocks/>
            </p:cNvSpPr>
            <p:nvPr/>
          </p:nvSpPr>
          <p:spPr bwMode="auto">
            <a:xfrm>
              <a:off x="1932" y="739"/>
              <a:ext cx="427" cy="114"/>
            </a:xfrm>
            <a:custGeom>
              <a:avLst/>
              <a:gdLst>
                <a:gd name="T0" fmla="*/ 66 w 181"/>
                <a:gd name="T1" fmla="*/ 0 h 48"/>
                <a:gd name="T2" fmla="*/ 181 w 181"/>
                <a:gd name="T3" fmla="*/ 48 h 48"/>
                <a:gd name="T4" fmla="*/ 52 w 181"/>
                <a:gd name="T5" fmla="*/ 33 h 48"/>
                <a:gd name="T6" fmla="*/ 16 w 181"/>
                <a:gd name="T7" fmla="*/ 27 h 48"/>
                <a:gd name="T8" fmla="*/ 68 w 181"/>
                <a:gd name="T9" fmla="*/ 16 h 48"/>
                <a:gd name="T10" fmla="*/ 66 w 181"/>
                <a:gd name="T11" fmla="*/ 0 h 48"/>
              </a:gdLst>
              <a:ahLst/>
              <a:cxnLst>
                <a:cxn ang="0">
                  <a:pos x="T0" y="T1"/>
                </a:cxn>
                <a:cxn ang="0">
                  <a:pos x="T2" y="T3"/>
                </a:cxn>
                <a:cxn ang="0">
                  <a:pos x="T4" y="T5"/>
                </a:cxn>
                <a:cxn ang="0">
                  <a:pos x="T6" y="T7"/>
                </a:cxn>
                <a:cxn ang="0">
                  <a:pos x="T8" y="T9"/>
                </a:cxn>
                <a:cxn ang="0">
                  <a:pos x="T10" y="T11"/>
                </a:cxn>
              </a:cxnLst>
              <a:rect l="0" t="0" r="r" b="b"/>
              <a:pathLst>
                <a:path w="181" h="48">
                  <a:moveTo>
                    <a:pt x="66" y="0"/>
                  </a:moveTo>
                  <a:cubicBezTo>
                    <a:pt x="66" y="0"/>
                    <a:pt x="143" y="20"/>
                    <a:pt x="181" y="48"/>
                  </a:cubicBezTo>
                  <a:cubicBezTo>
                    <a:pt x="181" y="48"/>
                    <a:pt x="104" y="47"/>
                    <a:pt x="52" y="33"/>
                  </a:cubicBezTo>
                  <a:cubicBezTo>
                    <a:pt x="52" y="33"/>
                    <a:pt x="31" y="24"/>
                    <a:pt x="16" y="27"/>
                  </a:cubicBezTo>
                  <a:cubicBezTo>
                    <a:pt x="0" y="29"/>
                    <a:pt x="58" y="14"/>
                    <a:pt x="68" y="16"/>
                  </a:cubicBezTo>
                  <a:cubicBezTo>
                    <a:pt x="79" y="17"/>
                    <a:pt x="69" y="0"/>
                    <a:pt x="66" y="0"/>
                  </a:cubicBezTo>
                  <a:close/>
                </a:path>
              </a:pathLst>
            </a:custGeom>
            <a:solidFill>
              <a:srgbClr val="FFC000"/>
            </a:soli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46" name="Freeform 11"/>
            <p:cNvSpPr>
              <a:spLocks/>
            </p:cNvSpPr>
            <p:nvPr/>
          </p:nvSpPr>
          <p:spPr bwMode="auto">
            <a:xfrm>
              <a:off x="1736" y="600"/>
              <a:ext cx="354" cy="262"/>
            </a:xfrm>
            <a:custGeom>
              <a:avLst/>
              <a:gdLst>
                <a:gd name="T0" fmla="*/ 150 w 150"/>
                <a:gd name="T1" fmla="*/ 69 h 111"/>
                <a:gd name="T2" fmla="*/ 80 w 150"/>
                <a:gd name="T3" fmla="*/ 34 h 111"/>
                <a:gd name="T4" fmla="*/ 138 w 150"/>
                <a:gd name="T5" fmla="*/ 33 h 111"/>
                <a:gd name="T6" fmla="*/ 49 w 150"/>
                <a:gd name="T7" fmla="*/ 9 h 111"/>
                <a:gd name="T8" fmla="*/ 0 w 150"/>
                <a:gd name="T9" fmla="*/ 111 h 111"/>
                <a:gd name="T10" fmla="*/ 53 w 150"/>
                <a:gd name="T11" fmla="*/ 61 h 111"/>
                <a:gd name="T12" fmla="*/ 150 w 150"/>
                <a:gd name="T13" fmla="*/ 69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150" y="69"/>
                  </a:moveTo>
                  <a:cubicBezTo>
                    <a:pt x="150" y="69"/>
                    <a:pt x="87" y="36"/>
                    <a:pt x="80" y="34"/>
                  </a:cubicBezTo>
                  <a:cubicBezTo>
                    <a:pt x="73" y="33"/>
                    <a:pt x="131" y="32"/>
                    <a:pt x="138" y="33"/>
                  </a:cubicBezTo>
                  <a:cubicBezTo>
                    <a:pt x="146" y="34"/>
                    <a:pt x="95" y="0"/>
                    <a:pt x="49" y="9"/>
                  </a:cubicBezTo>
                  <a:cubicBezTo>
                    <a:pt x="3" y="18"/>
                    <a:pt x="0" y="111"/>
                    <a:pt x="0" y="111"/>
                  </a:cubicBezTo>
                  <a:cubicBezTo>
                    <a:pt x="0" y="111"/>
                    <a:pt x="17" y="60"/>
                    <a:pt x="53" y="61"/>
                  </a:cubicBezTo>
                  <a:cubicBezTo>
                    <a:pt x="90" y="62"/>
                    <a:pt x="150" y="69"/>
                    <a:pt x="150" y="69"/>
                  </a:cubicBez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47" name="Oval 12"/>
            <p:cNvSpPr>
              <a:spLocks noChangeArrowheads="1"/>
            </p:cNvSpPr>
            <p:nvPr/>
          </p:nvSpPr>
          <p:spPr bwMode="auto">
            <a:xfrm>
              <a:off x="1877" y="699"/>
              <a:ext cx="67" cy="66"/>
            </a:xfrm>
            <a:prstGeom prst="ellipse">
              <a:avLst/>
            </a:prstGeom>
            <a:solidFill>
              <a:schemeClr val="tx1"/>
            </a:solidFill>
            <a:ln w="0" cap="sq">
              <a:no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48" name="Freeform 13"/>
            <p:cNvSpPr>
              <a:spLocks/>
            </p:cNvSpPr>
            <p:nvPr/>
          </p:nvSpPr>
          <p:spPr bwMode="auto">
            <a:xfrm>
              <a:off x="200" y="1434"/>
              <a:ext cx="539" cy="24"/>
            </a:xfrm>
            <a:custGeom>
              <a:avLst/>
              <a:gdLst>
                <a:gd name="T0" fmla="*/ 228 w 228"/>
                <a:gd name="T1" fmla="*/ 0 h 10"/>
                <a:gd name="T2" fmla="*/ 20 w 228"/>
                <a:gd name="T3" fmla="*/ 2 h 10"/>
                <a:gd name="T4" fmla="*/ 1 w 228"/>
                <a:gd name="T5" fmla="*/ 5 h 10"/>
                <a:gd name="T6" fmla="*/ 194 w 228"/>
                <a:gd name="T7" fmla="*/ 8 h 10"/>
                <a:gd name="T8" fmla="*/ 228 w 228"/>
                <a:gd name="T9" fmla="*/ 0 h 10"/>
              </a:gdLst>
              <a:ahLst/>
              <a:cxnLst>
                <a:cxn ang="0">
                  <a:pos x="T0" y="T1"/>
                </a:cxn>
                <a:cxn ang="0">
                  <a:pos x="T2" y="T3"/>
                </a:cxn>
                <a:cxn ang="0">
                  <a:pos x="T4" y="T5"/>
                </a:cxn>
                <a:cxn ang="0">
                  <a:pos x="T6" y="T7"/>
                </a:cxn>
                <a:cxn ang="0">
                  <a:pos x="T8" y="T9"/>
                </a:cxn>
              </a:cxnLst>
              <a:rect l="0" t="0" r="r" b="b"/>
              <a:pathLst>
                <a:path w="228" h="10">
                  <a:moveTo>
                    <a:pt x="228" y="0"/>
                  </a:moveTo>
                  <a:cubicBezTo>
                    <a:pt x="20" y="2"/>
                    <a:pt x="20" y="2"/>
                    <a:pt x="20" y="2"/>
                  </a:cubicBezTo>
                  <a:cubicBezTo>
                    <a:pt x="20" y="2"/>
                    <a:pt x="1" y="1"/>
                    <a:pt x="1" y="5"/>
                  </a:cubicBezTo>
                  <a:cubicBezTo>
                    <a:pt x="0" y="10"/>
                    <a:pt x="194" y="8"/>
                    <a:pt x="194" y="8"/>
                  </a:cubicBezTo>
                  <a:lnTo>
                    <a:pt x="228" y="0"/>
                  </a:lnTo>
                  <a:close/>
                </a:path>
              </a:pathLst>
            </a:custGeom>
            <a:gradFill flip="none" rotWithShape="1">
              <a:gsLst>
                <a:gs pos="0">
                  <a:srgbClr val="000000">
                    <a:tint val="66000"/>
                    <a:satMod val="160000"/>
                    <a:lumMod val="23000"/>
                  </a:srgbClr>
                </a:gs>
                <a:gs pos="100000">
                  <a:srgbClr val="000000">
                    <a:tint val="23500"/>
                    <a:satMod val="160000"/>
                    <a:lumMod val="77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49" name="Freeform 14"/>
            <p:cNvSpPr>
              <a:spLocks/>
            </p:cNvSpPr>
            <p:nvPr/>
          </p:nvSpPr>
          <p:spPr bwMode="auto">
            <a:xfrm>
              <a:off x="129" y="1434"/>
              <a:ext cx="1122" cy="123"/>
            </a:xfrm>
            <a:custGeom>
              <a:avLst/>
              <a:gdLst>
                <a:gd name="T0" fmla="*/ 167 w 475"/>
                <a:gd name="T1" fmla="*/ 23 h 52"/>
                <a:gd name="T2" fmla="*/ 63 w 475"/>
                <a:gd name="T3" fmla="*/ 27 h 52"/>
                <a:gd name="T4" fmla="*/ 12 w 475"/>
                <a:gd name="T5" fmla="*/ 38 h 52"/>
                <a:gd name="T6" fmla="*/ 57 w 475"/>
                <a:gd name="T7" fmla="*/ 41 h 52"/>
                <a:gd name="T8" fmla="*/ 54 w 475"/>
                <a:gd name="T9" fmla="*/ 50 h 52"/>
                <a:gd name="T10" fmla="*/ 263 w 475"/>
                <a:gd name="T11" fmla="*/ 45 h 52"/>
                <a:gd name="T12" fmla="*/ 475 w 475"/>
                <a:gd name="T13" fmla="*/ 24 h 52"/>
                <a:gd name="T14" fmla="*/ 427 w 47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5" h="52">
                  <a:moveTo>
                    <a:pt x="167" y="23"/>
                  </a:moveTo>
                  <a:cubicBezTo>
                    <a:pt x="63" y="27"/>
                    <a:pt x="63" y="27"/>
                    <a:pt x="63" y="27"/>
                  </a:cubicBezTo>
                  <a:cubicBezTo>
                    <a:pt x="63" y="27"/>
                    <a:pt x="23" y="31"/>
                    <a:pt x="12" y="38"/>
                  </a:cubicBezTo>
                  <a:cubicBezTo>
                    <a:pt x="0" y="45"/>
                    <a:pt x="57" y="41"/>
                    <a:pt x="57" y="41"/>
                  </a:cubicBezTo>
                  <a:cubicBezTo>
                    <a:pt x="57" y="41"/>
                    <a:pt x="50" y="48"/>
                    <a:pt x="54" y="50"/>
                  </a:cubicBezTo>
                  <a:cubicBezTo>
                    <a:pt x="57" y="52"/>
                    <a:pt x="263" y="45"/>
                    <a:pt x="263" y="45"/>
                  </a:cubicBezTo>
                  <a:cubicBezTo>
                    <a:pt x="475" y="24"/>
                    <a:pt x="475" y="24"/>
                    <a:pt x="475" y="24"/>
                  </a:cubicBezTo>
                  <a:cubicBezTo>
                    <a:pt x="427" y="0"/>
                    <a:pt x="427" y="0"/>
                    <a:pt x="427" y="0"/>
                  </a:cubicBezTo>
                </a:path>
              </a:pathLst>
            </a:custGeom>
            <a:gradFill flip="none" rotWithShape="1">
              <a:gsLst>
                <a:gs pos="83000">
                  <a:srgbClr val="000000">
                    <a:tint val="66000"/>
                    <a:satMod val="160000"/>
                    <a:lumMod val="23000"/>
                  </a:srgbClr>
                </a:gs>
                <a:gs pos="100000">
                  <a:srgbClr val="000000">
                    <a:tint val="23500"/>
                    <a:satMod val="160000"/>
                    <a:lumMod val="77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50" name="Freeform 15"/>
            <p:cNvSpPr>
              <a:spLocks/>
            </p:cNvSpPr>
            <p:nvPr/>
          </p:nvSpPr>
          <p:spPr bwMode="auto">
            <a:xfrm>
              <a:off x="318" y="1044"/>
              <a:ext cx="1569" cy="518"/>
            </a:xfrm>
            <a:custGeom>
              <a:avLst/>
              <a:gdLst>
                <a:gd name="T0" fmla="*/ 597 w 664"/>
                <a:gd name="T1" fmla="*/ 16 h 219"/>
                <a:gd name="T2" fmla="*/ 655 w 664"/>
                <a:gd name="T3" fmla="*/ 41 h 219"/>
                <a:gd name="T4" fmla="*/ 664 w 664"/>
                <a:gd name="T5" fmla="*/ 68 h 219"/>
                <a:gd name="T6" fmla="*/ 664 w 664"/>
                <a:gd name="T7" fmla="*/ 82 h 219"/>
                <a:gd name="T8" fmla="*/ 660 w 664"/>
                <a:gd name="T9" fmla="*/ 91 h 219"/>
                <a:gd name="T10" fmla="*/ 653 w 664"/>
                <a:gd name="T11" fmla="*/ 100 h 219"/>
                <a:gd name="T12" fmla="*/ 643 w 664"/>
                <a:gd name="T13" fmla="*/ 112 h 219"/>
                <a:gd name="T14" fmla="*/ 635 w 664"/>
                <a:gd name="T15" fmla="*/ 119 h 219"/>
                <a:gd name="T16" fmla="*/ 531 w 664"/>
                <a:gd name="T17" fmla="*/ 194 h 219"/>
                <a:gd name="T18" fmla="*/ 502 w 664"/>
                <a:gd name="T19" fmla="*/ 196 h 219"/>
                <a:gd name="T20" fmla="*/ 461 w 664"/>
                <a:gd name="T21" fmla="*/ 202 h 219"/>
                <a:gd name="T22" fmla="*/ 400 w 664"/>
                <a:gd name="T23" fmla="*/ 189 h 219"/>
                <a:gd name="T24" fmla="*/ 358 w 664"/>
                <a:gd name="T25" fmla="*/ 178 h 219"/>
                <a:gd name="T26" fmla="*/ 24 w 664"/>
                <a:gd name="T27" fmla="*/ 211 h 219"/>
                <a:gd name="T28" fmla="*/ 323 w 664"/>
                <a:gd name="T29" fmla="*/ 133 h 219"/>
                <a:gd name="T30" fmla="*/ 362 w 664"/>
                <a:gd name="T31" fmla="*/ 110 h 219"/>
                <a:gd name="T32" fmla="*/ 597 w 664"/>
                <a:gd name="T33" fmla="*/ 1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4" h="219">
                  <a:moveTo>
                    <a:pt x="597" y="16"/>
                  </a:moveTo>
                  <a:cubicBezTo>
                    <a:pt x="597" y="16"/>
                    <a:pt x="649" y="23"/>
                    <a:pt x="655" y="41"/>
                  </a:cubicBezTo>
                  <a:cubicBezTo>
                    <a:pt x="660" y="60"/>
                    <a:pt x="664" y="68"/>
                    <a:pt x="664" y="68"/>
                  </a:cubicBezTo>
                  <a:cubicBezTo>
                    <a:pt x="664" y="82"/>
                    <a:pt x="664" y="82"/>
                    <a:pt x="664" y="82"/>
                  </a:cubicBezTo>
                  <a:cubicBezTo>
                    <a:pt x="664" y="82"/>
                    <a:pt x="661" y="88"/>
                    <a:pt x="660" y="91"/>
                  </a:cubicBezTo>
                  <a:cubicBezTo>
                    <a:pt x="659" y="93"/>
                    <a:pt x="657" y="95"/>
                    <a:pt x="653" y="100"/>
                  </a:cubicBezTo>
                  <a:cubicBezTo>
                    <a:pt x="649" y="105"/>
                    <a:pt x="644" y="111"/>
                    <a:pt x="643" y="112"/>
                  </a:cubicBezTo>
                  <a:cubicBezTo>
                    <a:pt x="641" y="114"/>
                    <a:pt x="637" y="116"/>
                    <a:pt x="635" y="119"/>
                  </a:cubicBezTo>
                  <a:cubicBezTo>
                    <a:pt x="634" y="121"/>
                    <a:pt x="597" y="181"/>
                    <a:pt x="531" y="194"/>
                  </a:cubicBezTo>
                  <a:cubicBezTo>
                    <a:pt x="531" y="194"/>
                    <a:pt x="523" y="200"/>
                    <a:pt x="502" y="196"/>
                  </a:cubicBezTo>
                  <a:cubicBezTo>
                    <a:pt x="502" y="196"/>
                    <a:pt x="488" y="205"/>
                    <a:pt x="461" y="202"/>
                  </a:cubicBezTo>
                  <a:cubicBezTo>
                    <a:pt x="461" y="202"/>
                    <a:pt x="425" y="206"/>
                    <a:pt x="400" y="189"/>
                  </a:cubicBezTo>
                  <a:cubicBezTo>
                    <a:pt x="400" y="189"/>
                    <a:pt x="372" y="190"/>
                    <a:pt x="358" y="178"/>
                  </a:cubicBezTo>
                  <a:cubicBezTo>
                    <a:pt x="358" y="178"/>
                    <a:pt x="49" y="219"/>
                    <a:pt x="24" y="211"/>
                  </a:cubicBezTo>
                  <a:cubicBezTo>
                    <a:pt x="0" y="203"/>
                    <a:pt x="313" y="133"/>
                    <a:pt x="323" y="133"/>
                  </a:cubicBezTo>
                  <a:cubicBezTo>
                    <a:pt x="332" y="133"/>
                    <a:pt x="356" y="119"/>
                    <a:pt x="362" y="110"/>
                  </a:cubicBezTo>
                  <a:cubicBezTo>
                    <a:pt x="368" y="101"/>
                    <a:pt x="512" y="0"/>
                    <a:pt x="597" y="16"/>
                  </a:cubicBezTo>
                  <a:close/>
                </a:path>
              </a:pathLst>
            </a:custGeom>
            <a:gradFill flip="none" rotWithShape="1">
              <a:gsLst>
                <a:gs pos="0">
                  <a:srgbClr val="616161"/>
                </a:gs>
                <a:gs pos="95417">
                  <a:srgbClr val="000000">
                    <a:tint val="23500"/>
                    <a:satMod val="160000"/>
                    <a:lumMod val="90000"/>
                    <a:lumOff val="10000"/>
                  </a:srgbClr>
                </a:gs>
                <a:gs pos="82000">
                  <a:srgbClr val="000000">
                    <a:tint val="23500"/>
                    <a:satMod val="160000"/>
                    <a:lumMod val="89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grpSp>
      <p:grpSp>
        <p:nvGrpSpPr>
          <p:cNvPr id="351" name="Group 86"/>
          <p:cNvGrpSpPr>
            <a:grpSpLocks noChangeAspect="1"/>
          </p:cNvGrpSpPr>
          <p:nvPr/>
        </p:nvGrpSpPr>
        <p:grpSpPr bwMode="auto">
          <a:xfrm rot="380280">
            <a:off x="2938472" y="5446338"/>
            <a:ext cx="639631" cy="466039"/>
            <a:chOff x="-1827" y="1197"/>
            <a:chExt cx="2045" cy="1490"/>
          </a:xfrm>
          <a:effectLst>
            <a:outerShdw blurRad="101600" dist="76200" dir="13500000" sy="23000" kx="1200000" algn="br" rotWithShape="0">
              <a:prstClr val="black">
                <a:alpha val="20000"/>
              </a:prstClr>
            </a:outerShdw>
          </a:effectLst>
        </p:grpSpPr>
        <p:sp>
          <p:nvSpPr>
            <p:cNvPr id="352" name="Freeform 87"/>
            <p:cNvSpPr>
              <a:spLocks/>
            </p:cNvSpPr>
            <p:nvPr/>
          </p:nvSpPr>
          <p:spPr bwMode="auto">
            <a:xfrm>
              <a:off x="-731" y="2196"/>
              <a:ext cx="160" cy="491"/>
            </a:xfrm>
            <a:custGeom>
              <a:avLst/>
              <a:gdLst>
                <a:gd name="T0" fmla="*/ 8 w 68"/>
                <a:gd name="T1" fmla="*/ 8 h 208"/>
                <a:gd name="T2" fmla="*/ 0 w 68"/>
                <a:gd name="T3" fmla="*/ 44 h 208"/>
                <a:gd name="T4" fmla="*/ 30 w 68"/>
                <a:gd name="T5" fmla="*/ 170 h 208"/>
                <a:gd name="T6" fmla="*/ 24 w 68"/>
                <a:gd name="T7" fmla="*/ 194 h 208"/>
                <a:gd name="T8" fmla="*/ 18 w 68"/>
                <a:gd name="T9" fmla="*/ 203 h 208"/>
                <a:gd name="T10" fmla="*/ 30 w 68"/>
                <a:gd name="T11" fmla="*/ 203 h 208"/>
                <a:gd name="T12" fmla="*/ 46 w 68"/>
                <a:gd name="T13" fmla="*/ 192 h 208"/>
                <a:gd name="T14" fmla="*/ 68 w 68"/>
                <a:gd name="T15" fmla="*/ 192 h 208"/>
                <a:gd name="T16" fmla="*/ 64 w 68"/>
                <a:gd name="T17" fmla="*/ 172 h 208"/>
                <a:gd name="T18" fmla="*/ 48 w 68"/>
                <a:gd name="T19" fmla="*/ 164 h 208"/>
                <a:gd name="T20" fmla="*/ 29 w 68"/>
                <a:gd name="T21" fmla="*/ 78 h 208"/>
                <a:gd name="T22" fmla="*/ 29 w 68"/>
                <a:gd name="T23" fmla="*/ 28 h 208"/>
                <a:gd name="T24" fmla="*/ 39 w 68"/>
                <a:gd name="T2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08">
                  <a:moveTo>
                    <a:pt x="8" y="8"/>
                  </a:moveTo>
                  <a:cubicBezTo>
                    <a:pt x="8" y="8"/>
                    <a:pt x="0" y="35"/>
                    <a:pt x="0" y="44"/>
                  </a:cubicBezTo>
                  <a:cubicBezTo>
                    <a:pt x="0" y="52"/>
                    <a:pt x="32" y="162"/>
                    <a:pt x="30" y="170"/>
                  </a:cubicBezTo>
                  <a:cubicBezTo>
                    <a:pt x="29" y="178"/>
                    <a:pt x="26" y="189"/>
                    <a:pt x="24" y="194"/>
                  </a:cubicBezTo>
                  <a:cubicBezTo>
                    <a:pt x="22" y="198"/>
                    <a:pt x="18" y="203"/>
                    <a:pt x="18" y="203"/>
                  </a:cubicBezTo>
                  <a:cubicBezTo>
                    <a:pt x="18" y="203"/>
                    <a:pt x="30" y="208"/>
                    <a:pt x="30" y="203"/>
                  </a:cubicBezTo>
                  <a:cubicBezTo>
                    <a:pt x="30" y="198"/>
                    <a:pt x="38" y="192"/>
                    <a:pt x="46" y="192"/>
                  </a:cubicBezTo>
                  <a:cubicBezTo>
                    <a:pt x="53" y="192"/>
                    <a:pt x="68" y="192"/>
                    <a:pt x="68" y="192"/>
                  </a:cubicBezTo>
                  <a:cubicBezTo>
                    <a:pt x="64" y="172"/>
                    <a:pt x="64" y="172"/>
                    <a:pt x="64" y="172"/>
                  </a:cubicBezTo>
                  <a:cubicBezTo>
                    <a:pt x="64" y="172"/>
                    <a:pt x="50" y="171"/>
                    <a:pt x="48" y="164"/>
                  </a:cubicBezTo>
                  <a:cubicBezTo>
                    <a:pt x="46" y="158"/>
                    <a:pt x="29" y="78"/>
                    <a:pt x="29" y="78"/>
                  </a:cubicBezTo>
                  <a:cubicBezTo>
                    <a:pt x="29" y="28"/>
                    <a:pt x="29" y="28"/>
                    <a:pt x="29" y="28"/>
                  </a:cubicBezTo>
                  <a:cubicBezTo>
                    <a:pt x="39" y="0"/>
                    <a:pt x="39" y="0"/>
                    <a:pt x="39" y="0"/>
                  </a:cubicBezTo>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53" name="Freeform 88"/>
            <p:cNvSpPr>
              <a:spLocks/>
            </p:cNvSpPr>
            <p:nvPr/>
          </p:nvSpPr>
          <p:spPr bwMode="auto">
            <a:xfrm>
              <a:off x="-675" y="2229"/>
              <a:ext cx="383" cy="454"/>
            </a:xfrm>
            <a:custGeom>
              <a:avLst/>
              <a:gdLst>
                <a:gd name="T0" fmla="*/ 162 w 162"/>
                <a:gd name="T1" fmla="*/ 162 h 192"/>
                <a:gd name="T2" fmla="*/ 145 w 162"/>
                <a:gd name="T3" fmla="*/ 162 h 192"/>
                <a:gd name="T4" fmla="*/ 114 w 162"/>
                <a:gd name="T5" fmla="*/ 168 h 192"/>
                <a:gd name="T6" fmla="*/ 114 w 162"/>
                <a:gd name="T7" fmla="*/ 164 h 192"/>
                <a:gd name="T8" fmla="*/ 120 w 162"/>
                <a:gd name="T9" fmla="*/ 164 h 192"/>
                <a:gd name="T10" fmla="*/ 102 w 162"/>
                <a:gd name="T11" fmla="*/ 160 h 192"/>
                <a:gd name="T12" fmla="*/ 58 w 162"/>
                <a:gd name="T13" fmla="*/ 160 h 192"/>
                <a:gd name="T14" fmla="*/ 26 w 162"/>
                <a:gd name="T15" fmla="*/ 62 h 192"/>
                <a:gd name="T16" fmla="*/ 26 w 162"/>
                <a:gd name="T17" fmla="*/ 41 h 192"/>
                <a:gd name="T18" fmla="*/ 25 w 162"/>
                <a:gd name="T19" fmla="*/ 7 h 192"/>
                <a:gd name="T20" fmla="*/ 8 w 162"/>
                <a:gd name="T21" fmla="*/ 2 h 192"/>
                <a:gd name="T22" fmla="*/ 0 w 162"/>
                <a:gd name="T23" fmla="*/ 39 h 192"/>
                <a:gd name="T24" fmla="*/ 4 w 162"/>
                <a:gd name="T25" fmla="*/ 50 h 192"/>
                <a:gd name="T26" fmla="*/ 5 w 162"/>
                <a:gd name="T27" fmla="*/ 64 h 192"/>
                <a:gd name="T28" fmla="*/ 37 w 162"/>
                <a:gd name="T29" fmla="*/ 159 h 192"/>
                <a:gd name="T30" fmla="*/ 40 w 162"/>
                <a:gd name="T31" fmla="*/ 177 h 192"/>
                <a:gd name="T32" fmla="*/ 31 w 162"/>
                <a:gd name="T33" fmla="*/ 192 h 192"/>
                <a:gd name="T34" fmla="*/ 49 w 162"/>
                <a:gd name="T35" fmla="*/ 183 h 192"/>
                <a:gd name="T36" fmla="*/ 72 w 162"/>
                <a:gd name="T37" fmla="*/ 186 h 192"/>
                <a:gd name="T38" fmla="*/ 107 w 162"/>
                <a:gd name="T39" fmla="*/ 183 h 192"/>
                <a:gd name="T40" fmla="*/ 128 w 162"/>
                <a:gd name="T41" fmla="*/ 184 h 192"/>
                <a:gd name="T42" fmla="*/ 139 w 162"/>
                <a:gd name="T43" fmla="*/ 186 h 192"/>
                <a:gd name="T44" fmla="*/ 134 w 162"/>
                <a:gd name="T45" fmla="*/ 177 h 192"/>
                <a:gd name="T46" fmla="*/ 113 w 162"/>
                <a:gd name="T47" fmla="*/ 176 h 192"/>
                <a:gd name="T48" fmla="*/ 148 w 162"/>
                <a:gd name="T49" fmla="*/ 168 h 192"/>
                <a:gd name="T50" fmla="*/ 162 w 162"/>
                <a:gd name="T51" fmla="*/ 16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92">
                  <a:moveTo>
                    <a:pt x="162" y="162"/>
                  </a:moveTo>
                  <a:cubicBezTo>
                    <a:pt x="162" y="162"/>
                    <a:pt x="150" y="158"/>
                    <a:pt x="145" y="162"/>
                  </a:cubicBezTo>
                  <a:cubicBezTo>
                    <a:pt x="145" y="162"/>
                    <a:pt x="120" y="168"/>
                    <a:pt x="114" y="168"/>
                  </a:cubicBezTo>
                  <a:cubicBezTo>
                    <a:pt x="108" y="168"/>
                    <a:pt x="108" y="161"/>
                    <a:pt x="114" y="164"/>
                  </a:cubicBezTo>
                  <a:cubicBezTo>
                    <a:pt x="121" y="168"/>
                    <a:pt x="120" y="164"/>
                    <a:pt x="120" y="164"/>
                  </a:cubicBezTo>
                  <a:cubicBezTo>
                    <a:pt x="120" y="164"/>
                    <a:pt x="110" y="158"/>
                    <a:pt x="102" y="160"/>
                  </a:cubicBezTo>
                  <a:cubicBezTo>
                    <a:pt x="94" y="162"/>
                    <a:pt x="61" y="167"/>
                    <a:pt x="58" y="160"/>
                  </a:cubicBezTo>
                  <a:cubicBezTo>
                    <a:pt x="54" y="153"/>
                    <a:pt x="26" y="67"/>
                    <a:pt x="26" y="62"/>
                  </a:cubicBezTo>
                  <a:cubicBezTo>
                    <a:pt x="25" y="56"/>
                    <a:pt x="24" y="46"/>
                    <a:pt x="26" y="41"/>
                  </a:cubicBezTo>
                  <a:cubicBezTo>
                    <a:pt x="27" y="36"/>
                    <a:pt x="23" y="14"/>
                    <a:pt x="25" y="7"/>
                  </a:cubicBezTo>
                  <a:cubicBezTo>
                    <a:pt x="26" y="0"/>
                    <a:pt x="8" y="2"/>
                    <a:pt x="8" y="2"/>
                  </a:cubicBezTo>
                  <a:cubicBezTo>
                    <a:pt x="0" y="39"/>
                    <a:pt x="0" y="39"/>
                    <a:pt x="0" y="39"/>
                  </a:cubicBezTo>
                  <a:cubicBezTo>
                    <a:pt x="0" y="39"/>
                    <a:pt x="2" y="44"/>
                    <a:pt x="4" y="50"/>
                  </a:cubicBezTo>
                  <a:cubicBezTo>
                    <a:pt x="5" y="56"/>
                    <a:pt x="5" y="64"/>
                    <a:pt x="5" y="64"/>
                  </a:cubicBezTo>
                  <a:cubicBezTo>
                    <a:pt x="5" y="64"/>
                    <a:pt x="35" y="152"/>
                    <a:pt x="37" y="159"/>
                  </a:cubicBezTo>
                  <a:cubicBezTo>
                    <a:pt x="39" y="166"/>
                    <a:pt x="40" y="175"/>
                    <a:pt x="40" y="177"/>
                  </a:cubicBezTo>
                  <a:cubicBezTo>
                    <a:pt x="40" y="179"/>
                    <a:pt x="31" y="192"/>
                    <a:pt x="31" y="192"/>
                  </a:cubicBezTo>
                  <a:cubicBezTo>
                    <a:pt x="31" y="192"/>
                    <a:pt x="44" y="181"/>
                    <a:pt x="49" y="183"/>
                  </a:cubicBezTo>
                  <a:cubicBezTo>
                    <a:pt x="54" y="185"/>
                    <a:pt x="66" y="185"/>
                    <a:pt x="72" y="186"/>
                  </a:cubicBezTo>
                  <a:cubicBezTo>
                    <a:pt x="78" y="188"/>
                    <a:pt x="103" y="183"/>
                    <a:pt x="107" y="183"/>
                  </a:cubicBezTo>
                  <a:cubicBezTo>
                    <a:pt x="111" y="183"/>
                    <a:pt x="123" y="181"/>
                    <a:pt x="128" y="184"/>
                  </a:cubicBezTo>
                  <a:cubicBezTo>
                    <a:pt x="132" y="186"/>
                    <a:pt x="139" y="186"/>
                    <a:pt x="139" y="186"/>
                  </a:cubicBezTo>
                  <a:cubicBezTo>
                    <a:pt x="139" y="186"/>
                    <a:pt x="142" y="179"/>
                    <a:pt x="134" y="177"/>
                  </a:cubicBezTo>
                  <a:cubicBezTo>
                    <a:pt x="126" y="175"/>
                    <a:pt x="113" y="176"/>
                    <a:pt x="113" y="176"/>
                  </a:cubicBezTo>
                  <a:cubicBezTo>
                    <a:pt x="113" y="176"/>
                    <a:pt x="141" y="166"/>
                    <a:pt x="148" y="168"/>
                  </a:cubicBezTo>
                  <a:cubicBezTo>
                    <a:pt x="156" y="169"/>
                    <a:pt x="159" y="159"/>
                    <a:pt x="162" y="162"/>
                  </a:cubicBez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54" name="Freeform 89"/>
            <p:cNvSpPr>
              <a:spLocks/>
            </p:cNvSpPr>
            <p:nvPr/>
          </p:nvSpPr>
          <p:spPr bwMode="auto">
            <a:xfrm>
              <a:off x="-1813" y="1197"/>
              <a:ext cx="1925" cy="1075"/>
            </a:xfrm>
            <a:custGeom>
              <a:avLst/>
              <a:gdLst>
                <a:gd name="T0" fmla="*/ 520 w 815"/>
                <a:gd name="T1" fmla="*/ 423 h 455"/>
                <a:gd name="T2" fmla="*/ 508 w 815"/>
                <a:gd name="T3" fmla="*/ 439 h 455"/>
                <a:gd name="T4" fmla="*/ 507 w 815"/>
                <a:gd name="T5" fmla="*/ 444 h 455"/>
                <a:gd name="T6" fmla="*/ 507 w 815"/>
                <a:gd name="T7" fmla="*/ 453 h 455"/>
                <a:gd name="T8" fmla="*/ 498 w 815"/>
                <a:gd name="T9" fmla="*/ 453 h 455"/>
                <a:gd name="T10" fmla="*/ 495 w 815"/>
                <a:gd name="T11" fmla="*/ 449 h 455"/>
                <a:gd name="T12" fmla="*/ 492 w 815"/>
                <a:gd name="T13" fmla="*/ 449 h 455"/>
                <a:gd name="T14" fmla="*/ 492 w 815"/>
                <a:gd name="T15" fmla="*/ 444 h 455"/>
                <a:gd name="T16" fmla="*/ 489 w 815"/>
                <a:gd name="T17" fmla="*/ 444 h 455"/>
                <a:gd name="T18" fmla="*/ 485 w 815"/>
                <a:gd name="T19" fmla="*/ 443 h 455"/>
                <a:gd name="T20" fmla="*/ 488 w 815"/>
                <a:gd name="T21" fmla="*/ 433 h 455"/>
                <a:gd name="T22" fmla="*/ 485 w 815"/>
                <a:gd name="T23" fmla="*/ 430 h 455"/>
                <a:gd name="T24" fmla="*/ 458 w 815"/>
                <a:gd name="T25" fmla="*/ 433 h 455"/>
                <a:gd name="T26" fmla="*/ 446 w 815"/>
                <a:gd name="T27" fmla="*/ 433 h 455"/>
                <a:gd name="T28" fmla="*/ 434 w 815"/>
                <a:gd name="T29" fmla="*/ 433 h 455"/>
                <a:gd name="T30" fmla="*/ 424 w 815"/>
                <a:gd name="T31" fmla="*/ 433 h 455"/>
                <a:gd name="T32" fmla="*/ 424 w 815"/>
                <a:gd name="T33" fmla="*/ 429 h 455"/>
                <a:gd name="T34" fmla="*/ 411 w 815"/>
                <a:gd name="T35" fmla="*/ 423 h 455"/>
                <a:gd name="T36" fmla="*/ 402 w 815"/>
                <a:gd name="T37" fmla="*/ 423 h 455"/>
                <a:gd name="T38" fmla="*/ 398 w 815"/>
                <a:gd name="T39" fmla="*/ 422 h 455"/>
                <a:gd name="T40" fmla="*/ 382 w 815"/>
                <a:gd name="T41" fmla="*/ 419 h 455"/>
                <a:gd name="T42" fmla="*/ 364 w 815"/>
                <a:gd name="T43" fmla="*/ 419 h 455"/>
                <a:gd name="T44" fmla="*/ 353 w 815"/>
                <a:gd name="T45" fmla="*/ 415 h 455"/>
                <a:gd name="T46" fmla="*/ 339 w 815"/>
                <a:gd name="T47" fmla="*/ 415 h 455"/>
                <a:gd name="T48" fmla="*/ 317 w 815"/>
                <a:gd name="T49" fmla="*/ 409 h 455"/>
                <a:gd name="T50" fmla="*/ 312 w 815"/>
                <a:gd name="T51" fmla="*/ 403 h 455"/>
                <a:gd name="T52" fmla="*/ 303 w 815"/>
                <a:gd name="T53" fmla="*/ 403 h 455"/>
                <a:gd name="T54" fmla="*/ 292 w 815"/>
                <a:gd name="T55" fmla="*/ 402 h 455"/>
                <a:gd name="T56" fmla="*/ 235 w 815"/>
                <a:gd name="T57" fmla="*/ 383 h 455"/>
                <a:gd name="T58" fmla="*/ 220 w 815"/>
                <a:gd name="T59" fmla="*/ 373 h 455"/>
                <a:gd name="T60" fmla="*/ 206 w 815"/>
                <a:gd name="T61" fmla="*/ 367 h 455"/>
                <a:gd name="T62" fmla="*/ 185 w 815"/>
                <a:gd name="T63" fmla="*/ 364 h 455"/>
                <a:gd name="T64" fmla="*/ 16 w 815"/>
                <a:gd name="T65" fmla="*/ 373 h 455"/>
                <a:gd name="T66" fmla="*/ 12 w 815"/>
                <a:gd name="T67" fmla="*/ 369 h 455"/>
                <a:gd name="T68" fmla="*/ 4 w 815"/>
                <a:gd name="T69" fmla="*/ 367 h 455"/>
                <a:gd name="T70" fmla="*/ 0 w 815"/>
                <a:gd name="T71" fmla="*/ 364 h 455"/>
                <a:gd name="T72" fmla="*/ 124 w 815"/>
                <a:gd name="T73" fmla="*/ 315 h 455"/>
                <a:gd name="T74" fmla="*/ 266 w 815"/>
                <a:gd name="T75" fmla="*/ 261 h 455"/>
                <a:gd name="T76" fmla="*/ 581 w 815"/>
                <a:gd name="T77" fmla="*/ 91 h 455"/>
                <a:gd name="T78" fmla="*/ 718 w 815"/>
                <a:gd name="T79" fmla="*/ 3 h 455"/>
                <a:gd name="T80" fmla="*/ 804 w 815"/>
                <a:gd name="T81" fmla="*/ 79 h 455"/>
                <a:gd name="T82" fmla="*/ 804 w 815"/>
                <a:gd name="T83" fmla="*/ 96 h 455"/>
                <a:gd name="T84" fmla="*/ 804 w 815"/>
                <a:gd name="T85" fmla="*/ 122 h 455"/>
                <a:gd name="T86" fmla="*/ 784 w 815"/>
                <a:gd name="T87" fmla="*/ 142 h 455"/>
                <a:gd name="T88" fmla="*/ 759 w 815"/>
                <a:gd name="T89" fmla="*/ 167 h 455"/>
                <a:gd name="T90" fmla="*/ 728 w 815"/>
                <a:gd name="T91" fmla="*/ 262 h 455"/>
                <a:gd name="T92" fmla="*/ 520 w 815"/>
                <a:gd name="T93" fmla="*/ 423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5" h="455">
                  <a:moveTo>
                    <a:pt x="520" y="423"/>
                  </a:moveTo>
                  <a:cubicBezTo>
                    <a:pt x="508" y="439"/>
                    <a:pt x="508" y="439"/>
                    <a:pt x="508" y="439"/>
                  </a:cubicBezTo>
                  <a:cubicBezTo>
                    <a:pt x="508" y="439"/>
                    <a:pt x="507" y="439"/>
                    <a:pt x="507" y="444"/>
                  </a:cubicBezTo>
                  <a:cubicBezTo>
                    <a:pt x="507" y="449"/>
                    <a:pt x="510" y="450"/>
                    <a:pt x="507" y="453"/>
                  </a:cubicBezTo>
                  <a:cubicBezTo>
                    <a:pt x="504" y="455"/>
                    <a:pt x="498" y="453"/>
                    <a:pt x="498" y="453"/>
                  </a:cubicBezTo>
                  <a:cubicBezTo>
                    <a:pt x="498" y="453"/>
                    <a:pt x="498" y="448"/>
                    <a:pt x="495" y="449"/>
                  </a:cubicBezTo>
                  <a:cubicBezTo>
                    <a:pt x="492" y="449"/>
                    <a:pt x="492" y="449"/>
                    <a:pt x="492" y="449"/>
                  </a:cubicBezTo>
                  <a:cubicBezTo>
                    <a:pt x="492" y="444"/>
                    <a:pt x="492" y="444"/>
                    <a:pt x="492" y="444"/>
                  </a:cubicBezTo>
                  <a:cubicBezTo>
                    <a:pt x="489" y="444"/>
                    <a:pt x="489" y="444"/>
                    <a:pt x="489" y="444"/>
                  </a:cubicBezTo>
                  <a:cubicBezTo>
                    <a:pt x="489" y="444"/>
                    <a:pt x="484" y="447"/>
                    <a:pt x="485" y="443"/>
                  </a:cubicBezTo>
                  <a:cubicBezTo>
                    <a:pt x="486" y="440"/>
                    <a:pt x="488" y="436"/>
                    <a:pt x="488" y="433"/>
                  </a:cubicBezTo>
                  <a:cubicBezTo>
                    <a:pt x="488" y="431"/>
                    <a:pt x="485" y="430"/>
                    <a:pt x="485" y="430"/>
                  </a:cubicBezTo>
                  <a:cubicBezTo>
                    <a:pt x="458" y="433"/>
                    <a:pt x="458" y="433"/>
                    <a:pt x="458" y="433"/>
                  </a:cubicBezTo>
                  <a:cubicBezTo>
                    <a:pt x="446" y="433"/>
                    <a:pt x="446" y="433"/>
                    <a:pt x="446" y="433"/>
                  </a:cubicBezTo>
                  <a:cubicBezTo>
                    <a:pt x="434" y="433"/>
                    <a:pt x="434" y="433"/>
                    <a:pt x="434" y="433"/>
                  </a:cubicBezTo>
                  <a:cubicBezTo>
                    <a:pt x="424" y="433"/>
                    <a:pt x="424" y="433"/>
                    <a:pt x="424" y="433"/>
                  </a:cubicBezTo>
                  <a:cubicBezTo>
                    <a:pt x="424" y="433"/>
                    <a:pt x="419" y="431"/>
                    <a:pt x="424" y="429"/>
                  </a:cubicBezTo>
                  <a:cubicBezTo>
                    <a:pt x="430" y="428"/>
                    <a:pt x="413" y="421"/>
                    <a:pt x="411" y="423"/>
                  </a:cubicBezTo>
                  <a:cubicBezTo>
                    <a:pt x="409" y="425"/>
                    <a:pt x="402" y="423"/>
                    <a:pt x="402" y="423"/>
                  </a:cubicBezTo>
                  <a:cubicBezTo>
                    <a:pt x="402" y="423"/>
                    <a:pt x="402" y="425"/>
                    <a:pt x="398" y="422"/>
                  </a:cubicBezTo>
                  <a:cubicBezTo>
                    <a:pt x="394" y="420"/>
                    <a:pt x="392" y="420"/>
                    <a:pt x="382" y="419"/>
                  </a:cubicBezTo>
                  <a:cubicBezTo>
                    <a:pt x="373" y="419"/>
                    <a:pt x="364" y="419"/>
                    <a:pt x="364" y="419"/>
                  </a:cubicBezTo>
                  <a:cubicBezTo>
                    <a:pt x="364" y="419"/>
                    <a:pt x="356" y="415"/>
                    <a:pt x="353" y="415"/>
                  </a:cubicBezTo>
                  <a:cubicBezTo>
                    <a:pt x="350" y="415"/>
                    <a:pt x="342" y="419"/>
                    <a:pt x="339" y="415"/>
                  </a:cubicBezTo>
                  <a:cubicBezTo>
                    <a:pt x="336" y="412"/>
                    <a:pt x="317" y="409"/>
                    <a:pt x="317" y="409"/>
                  </a:cubicBezTo>
                  <a:cubicBezTo>
                    <a:pt x="317" y="409"/>
                    <a:pt x="317" y="405"/>
                    <a:pt x="312" y="403"/>
                  </a:cubicBezTo>
                  <a:cubicBezTo>
                    <a:pt x="308" y="401"/>
                    <a:pt x="303" y="403"/>
                    <a:pt x="303" y="403"/>
                  </a:cubicBezTo>
                  <a:cubicBezTo>
                    <a:pt x="303" y="403"/>
                    <a:pt x="294" y="405"/>
                    <a:pt x="292" y="402"/>
                  </a:cubicBezTo>
                  <a:cubicBezTo>
                    <a:pt x="290" y="400"/>
                    <a:pt x="244" y="389"/>
                    <a:pt x="235" y="383"/>
                  </a:cubicBezTo>
                  <a:cubicBezTo>
                    <a:pt x="226" y="377"/>
                    <a:pt x="224" y="375"/>
                    <a:pt x="220" y="373"/>
                  </a:cubicBezTo>
                  <a:cubicBezTo>
                    <a:pt x="217" y="371"/>
                    <a:pt x="211" y="367"/>
                    <a:pt x="206" y="367"/>
                  </a:cubicBezTo>
                  <a:cubicBezTo>
                    <a:pt x="200" y="366"/>
                    <a:pt x="188" y="364"/>
                    <a:pt x="185" y="364"/>
                  </a:cubicBezTo>
                  <a:cubicBezTo>
                    <a:pt x="182" y="364"/>
                    <a:pt x="16" y="373"/>
                    <a:pt x="16" y="373"/>
                  </a:cubicBezTo>
                  <a:cubicBezTo>
                    <a:pt x="12" y="369"/>
                    <a:pt x="12" y="369"/>
                    <a:pt x="12" y="369"/>
                  </a:cubicBezTo>
                  <a:cubicBezTo>
                    <a:pt x="4" y="367"/>
                    <a:pt x="4" y="367"/>
                    <a:pt x="4" y="367"/>
                  </a:cubicBezTo>
                  <a:cubicBezTo>
                    <a:pt x="0" y="364"/>
                    <a:pt x="0" y="364"/>
                    <a:pt x="0" y="364"/>
                  </a:cubicBezTo>
                  <a:cubicBezTo>
                    <a:pt x="124" y="315"/>
                    <a:pt x="124" y="315"/>
                    <a:pt x="124" y="315"/>
                  </a:cubicBezTo>
                  <a:cubicBezTo>
                    <a:pt x="266" y="261"/>
                    <a:pt x="266" y="261"/>
                    <a:pt x="266" y="261"/>
                  </a:cubicBezTo>
                  <a:cubicBezTo>
                    <a:pt x="266" y="261"/>
                    <a:pt x="430" y="114"/>
                    <a:pt x="581" y="91"/>
                  </a:cubicBezTo>
                  <a:cubicBezTo>
                    <a:pt x="581" y="91"/>
                    <a:pt x="620" y="0"/>
                    <a:pt x="718" y="3"/>
                  </a:cubicBezTo>
                  <a:cubicBezTo>
                    <a:pt x="815" y="7"/>
                    <a:pt x="804" y="79"/>
                    <a:pt x="804" y="79"/>
                  </a:cubicBezTo>
                  <a:cubicBezTo>
                    <a:pt x="804" y="96"/>
                    <a:pt x="804" y="96"/>
                    <a:pt x="804" y="96"/>
                  </a:cubicBezTo>
                  <a:cubicBezTo>
                    <a:pt x="804" y="122"/>
                    <a:pt x="804" y="122"/>
                    <a:pt x="804" y="122"/>
                  </a:cubicBezTo>
                  <a:cubicBezTo>
                    <a:pt x="804" y="122"/>
                    <a:pt x="785" y="140"/>
                    <a:pt x="784" y="142"/>
                  </a:cubicBezTo>
                  <a:cubicBezTo>
                    <a:pt x="782" y="144"/>
                    <a:pt x="765" y="163"/>
                    <a:pt x="759" y="167"/>
                  </a:cubicBezTo>
                  <a:cubicBezTo>
                    <a:pt x="753" y="171"/>
                    <a:pt x="752" y="226"/>
                    <a:pt x="728" y="262"/>
                  </a:cubicBezTo>
                  <a:cubicBezTo>
                    <a:pt x="704" y="298"/>
                    <a:pt x="652" y="390"/>
                    <a:pt x="520" y="423"/>
                  </a:cubicBezTo>
                  <a:close/>
                </a:path>
              </a:pathLst>
            </a:custGeom>
            <a:gradFill flip="none" rotWithShape="1">
              <a:gsLst>
                <a:gs pos="0">
                  <a:srgbClr val="AC9E96">
                    <a:tint val="66000"/>
                    <a:satMod val="160000"/>
                  </a:srgbClr>
                </a:gs>
                <a:gs pos="50000">
                  <a:srgbClr val="AC9E96">
                    <a:tint val="44500"/>
                    <a:satMod val="160000"/>
                  </a:srgbClr>
                </a:gs>
                <a:gs pos="100000">
                  <a:srgbClr val="AC9E96">
                    <a:tint val="23500"/>
                    <a:satMod val="160000"/>
                  </a:srgbClr>
                </a:gs>
              </a:gsLst>
              <a:lin ang="5400000" scaled="1"/>
              <a:tileRect/>
            </a:gra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55" name="Freeform 90"/>
            <p:cNvSpPr>
              <a:spLocks/>
            </p:cNvSpPr>
            <p:nvPr/>
          </p:nvSpPr>
          <p:spPr bwMode="auto">
            <a:xfrm>
              <a:off x="-1711" y="1273"/>
              <a:ext cx="1792" cy="994"/>
            </a:xfrm>
            <a:custGeom>
              <a:avLst/>
              <a:gdLst>
                <a:gd name="T0" fmla="*/ 744 w 759"/>
                <a:gd name="T1" fmla="*/ 11 h 421"/>
                <a:gd name="T2" fmla="*/ 733 w 759"/>
                <a:gd name="T3" fmla="*/ 14 h 421"/>
                <a:gd name="T4" fmla="*/ 715 w 759"/>
                <a:gd name="T5" fmla="*/ 25 h 421"/>
                <a:gd name="T6" fmla="*/ 701 w 759"/>
                <a:gd name="T7" fmla="*/ 17 h 421"/>
                <a:gd name="T8" fmla="*/ 620 w 759"/>
                <a:gd name="T9" fmla="*/ 25 h 421"/>
                <a:gd name="T10" fmla="*/ 632 w 759"/>
                <a:gd name="T11" fmla="*/ 41 h 421"/>
                <a:gd name="T12" fmla="*/ 658 w 759"/>
                <a:gd name="T13" fmla="*/ 68 h 421"/>
                <a:gd name="T14" fmla="*/ 641 w 759"/>
                <a:gd name="T15" fmla="*/ 83 h 421"/>
                <a:gd name="T16" fmla="*/ 625 w 759"/>
                <a:gd name="T17" fmla="*/ 92 h 421"/>
                <a:gd name="T18" fmla="*/ 589 w 759"/>
                <a:gd name="T19" fmla="*/ 69 h 421"/>
                <a:gd name="T20" fmla="*/ 567 w 759"/>
                <a:gd name="T21" fmla="*/ 52 h 421"/>
                <a:gd name="T22" fmla="*/ 559 w 759"/>
                <a:gd name="T23" fmla="*/ 29 h 421"/>
                <a:gd name="T24" fmla="*/ 571 w 759"/>
                <a:gd name="T25" fmla="*/ 141 h 421"/>
                <a:gd name="T26" fmla="*/ 559 w 759"/>
                <a:gd name="T27" fmla="*/ 175 h 421"/>
                <a:gd name="T28" fmla="*/ 554 w 759"/>
                <a:gd name="T29" fmla="*/ 189 h 421"/>
                <a:gd name="T30" fmla="*/ 520 w 759"/>
                <a:gd name="T31" fmla="*/ 209 h 421"/>
                <a:gd name="T32" fmla="*/ 508 w 759"/>
                <a:gd name="T33" fmla="*/ 236 h 421"/>
                <a:gd name="T34" fmla="*/ 495 w 759"/>
                <a:gd name="T35" fmla="*/ 265 h 421"/>
                <a:gd name="T36" fmla="*/ 469 w 759"/>
                <a:gd name="T37" fmla="*/ 279 h 421"/>
                <a:gd name="T38" fmla="*/ 427 w 759"/>
                <a:gd name="T39" fmla="*/ 287 h 421"/>
                <a:gd name="T40" fmla="*/ 381 w 759"/>
                <a:gd name="T41" fmla="*/ 285 h 421"/>
                <a:gd name="T42" fmla="*/ 359 w 759"/>
                <a:gd name="T43" fmla="*/ 288 h 421"/>
                <a:gd name="T44" fmla="*/ 342 w 759"/>
                <a:gd name="T45" fmla="*/ 301 h 421"/>
                <a:gd name="T46" fmla="*/ 291 w 759"/>
                <a:gd name="T47" fmla="*/ 309 h 421"/>
                <a:gd name="T48" fmla="*/ 285 w 759"/>
                <a:gd name="T49" fmla="*/ 297 h 421"/>
                <a:gd name="T50" fmla="*/ 245 w 759"/>
                <a:gd name="T51" fmla="*/ 312 h 421"/>
                <a:gd name="T52" fmla="*/ 201 w 759"/>
                <a:gd name="T53" fmla="*/ 312 h 421"/>
                <a:gd name="T54" fmla="*/ 187 w 759"/>
                <a:gd name="T55" fmla="*/ 307 h 421"/>
                <a:gd name="T56" fmla="*/ 175 w 759"/>
                <a:gd name="T57" fmla="*/ 303 h 421"/>
                <a:gd name="T58" fmla="*/ 147 w 759"/>
                <a:gd name="T59" fmla="*/ 312 h 421"/>
                <a:gd name="T60" fmla="*/ 115 w 759"/>
                <a:gd name="T61" fmla="*/ 315 h 421"/>
                <a:gd name="T62" fmla="*/ 83 w 759"/>
                <a:gd name="T63" fmla="*/ 319 h 421"/>
                <a:gd name="T64" fmla="*/ 61 w 759"/>
                <a:gd name="T65" fmla="*/ 326 h 421"/>
                <a:gd name="T66" fmla="*/ 37 w 759"/>
                <a:gd name="T67" fmla="*/ 326 h 421"/>
                <a:gd name="T68" fmla="*/ 3 w 759"/>
                <a:gd name="T69" fmla="*/ 331 h 421"/>
                <a:gd name="T70" fmla="*/ 167 w 759"/>
                <a:gd name="T71" fmla="*/ 332 h 421"/>
                <a:gd name="T72" fmla="*/ 211 w 759"/>
                <a:gd name="T73" fmla="*/ 341 h 421"/>
                <a:gd name="T74" fmla="*/ 238 w 759"/>
                <a:gd name="T75" fmla="*/ 351 h 421"/>
                <a:gd name="T76" fmla="*/ 273 w 759"/>
                <a:gd name="T77" fmla="*/ 354 h 421"/>
                <a:gd name="T78" fmla="*/ 310 w 759"/>
                <a:gd name="T79" fmla="*/ 355 h 421"/>
                <a:gd name="T80" fmla="*/ 389 w 759"/>
                <a:gd name="T81" fmla="*/ 367 h 421"/>
                <a:gd name="T82" fmla="*/ 372 w 759"/>
                <a:gd name="T83" fmla="*/ 357 h 421"/>
                <a:gd name="T84" fmla="*/ 394 w 759"/>
                <a:gd name="T85" fmla="*/ 344 h 421"/>
                <a:gd name="T86" fmla="*/ 433 w 759"/>
                <a:gd name="T87" fmla="*/ 361 h 421"/>
                <a:gd name="T88" fmla="*/ 445 w 759"/>
                <a:gd name="T89" fmla="*/ 372 h 421"/>
                <a:gd name="T90" fmla="*/ 439 w 759"/>
                <a:gd name="T91" fmla="*/ 387 h 421"/>
                <a:gd name="T92" fmla="*/ 453 w 759"/>
                <a:gd name="T93" fmla="*/ 394 h 421"/>
                <a:gd name="T94" fmla="*/ 464 w 759"/>
                <a:gd name="T95" fmla="*/ 421 h 421"/>
                <a:gd name="T96" fmla="*/ 483 w 759"/>
                <a:gd name="T97" fmla="*/ 389 h 421"/>
                <a:gd name="T98" fmla="*/ 503 w 759"/>
                <a:gd name="T99" fmla="*/ 365 h 421"/>
                <a:gd name="T100" fmla="*/ 534 w 759"/>
                <a:gd name="T101" fmla="*/ 353 h 421"/>
                <a:gd name="T102" fmla="*/ 561 w 759"/>
                <a:gd name="T103" fmla="*/ 339 h 421"/>
                <a:gd name="T104" fmla="*/ 585 w 759"/>
                <a:gd name="T105" fmla="*/ 333 h 421"/>
                <a:gd name="T106" fmla="*/ 610 w 759"/>
                <a:gd name="T107" fmla="*/ 322 h 421"/>
                <a:gd name="T108" fmla="*/ 691 w 759"/>
                <a:gd name="T109" fmla="*/ 210 h 421"/>
                <a:gd name="T110" fmla="*/ 707 w 759"/>
                <a:gd name="T111" fmla="*/ 151 h 421"/>
                <a:gd name="T112" fmla="*/ 741 w 759"/>
                <a:gd name="T113" fmla="*/ 110 h 421"/>
                <a:gd name="T114" fmla="*/ 757 w 759"/>
                <a:gd name="T115" fmla="*/ 72 h 421"/>
                <a:gd name="T116" fmla="*/ 748 w 759"/>
                <a:gd name="T11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9" h="421">
                  <a:moveTo>
                    <a:pt x="748" y="0"/>
                  </a:moveTo>
                  <a:cubicBezTo>
                    <a:pt x="748" y="1"/>
                    <a:pt x="745" y="9"/>
                    <a:pt x="744" y="11"/>
                  </a:cubicBezTo>
                  <a:cubicBezTo>
                    <a:pt x="743" y="13"/>
                    <a:pt x="736" y="14"/>
                    <a:pt x="736" y="14"/>
                  </a:cubicBezTo>
                  <a:cubicBezTo>
                    <a:pt x="736" y="14"/>
                    <a:pt x="736" y="7"/>
                    <a:pt x="733" y="14"/>
                  </a:cubicBezTo>
                  <a:cubicBezTo>
                    <a:pt x="729" y="21"/>
                    <a:pt x="729" y="21"/>
                    <a:pt x="725" y="23"/>
                  </a:cubicBezTo>
                  <a:cubicBezTo>
                    <a:pt x="721" y="25"/>
                    <a:pt x="715" y="25"/>
                    <a:pt x="715" y="25"/>
                  </a:cubicBezTo>
                  <a:cubicBezTo>
                    <a:pt x="711" y="23"/>
                    <a:pt x="711" y="23"/>
                    <a:pt x="711" y="23"/>
                  </a:cubicBezTo>
                  <a:cubicBezTo>
                    <a:pt x="711" y="23"/>
                    <a:pt x="703" y="19"/>
                    <a:pt x="701" y="17"/>
                  </a:cubicBezTo>
                  <a:cubicBezTo>
                    <a:pt x="699" y="15"/>
                    <a:pt x="681" y="7"/>
                    <a:pt x="665" y="9"/>
                  </a:cubicBezTo>
                  <a:cubicBezTo>
                    <a:pt x="650" y="11"/>
                    <a:pt x="623" y="22"/>
                    <a:pt x="620" y="25"/>
                  </a:cubicBezTo>
                  <a:cubicBezTo>
                    <a:pt x="617" y="29"/>
                    <a:pt x="609" y="33"/>
                    <a:pt x="606" y="36"/>
                  </a:cubicBezTo>
                  <a:cubicBezTo>
                    <a:pt x="603" y="39"/>
                    <a:pt x="618" y="36"/>
                    <a:pt x="632" y="41"/>
                  </a:cubicBezTo>
                  <a:cubicBezTo>
                    <a:pt x="646" y="47"/>
                    <a:pt x="653" y="46"/>
                    <a:pt x="655" y="53"/>
                  </a:cubicBezTo>
                  <a:cubicBezTo>
                    <a:pt x="656" y="61"/>
                    <a:pt x="659" y="63"/>
                    <a:pt x="658" y="68"/>
                  </a:cubicBezTo>
                  <a:cubicBezTo>
                    <a:pt x="657" y="73"/>
                    <a:pt x="659" y="75"/>
                    <a:pt x="653" y="79"/>
                  </a:cubicBezTo>
                  <a:cubicBezTo>
                    <a:pt x="648" y="82"/>
                    <a:pt x="644" y="79"/>
                    <a:pt x="641" y="83"/>
                  </a:cubicBezTo>
                  <a:cubicBezTo>
                    <a:pt x="637" y="88"/>
                    <a:pt x="642" y="89"/>
                    <a:pt x="636" y="92"/>
                  </a:cubicBezTo>
                  <a:cubicBezTo>
                    <a:pt x="630" y="95"/>
                    <a:pt x="625" y="92"/>
                    <a:pt x="625" y="92"/>
                  </a:cubicBezTo>
                  <a:cubicBezTo>
                    <a:pt x="625" y="92"/>
                    <a:pt x="609" y="86"/>
                    <a:pt x="606" y="83"/>
                  </a:cubicBezTo>
                  <a:cubicBezTo>
                    <a:pt x="603" y="79"/>
                    <a:pt x="589" y="71"/>
                    <a:pt x="589" y="69"/>
                  </a:cubicBezTo>
                  <a:cubicBezTo>
                    <a:pt x="588" y="67"/>
                    <a:pt x="583" y="57"/>
                    <a:pt x="580" y="56"/>
                  </a:cubicBezTo>
                  <a:cubicBezTo>
                    <a:pt x="577" y="55"/>
                    <a:pt x="567" y="52"/>
                    <a:pt x="567" y="52"/>
                  </a:cubicBezTo>
                  <a:cubicBezTo>
                    <a:pt x="559" y="47"/>
                    <a:pt x="559" y="47"/>
                    <a:pt x="559" y="47"/>
                  </a:cubicBezTo>
                  <a:cubicBezTo>
                    <a:pt x="559" y="29"/>
                    <a:pt x="559" y="29"/>
                    <a:pt x="559" y="29"/>
                  </a:cubicBezTo>
                  <a:cubicBezTo>
                    <a:pt x="541" y="61"/>
                    <a:pt x="541" y="61"/>
                    <a:pt x="541" y="61"/>
                  </a:cubicBezTo>
                  <a:cubicBezTo>
                    <a:pt x="571" y="141"/>
                    <a:pt x="571" y="141"/>
                    <a:pt x="571" y="141"/>
                  </a:cubicBezTo>
                  <a:cubicBezTo>
                    <a:pt x="571" y="141"/>
                    <a:pt x="578" y="142"/>
                    <a:pt x="573" y="151"/>
                  </a:cubicBezTo>
                  <a:cubicBezTo>
                    <a:pt x="567" y="161"/>
                    <a:pt x="559" y="175"/>
                    <a:pt x="559" y="175"/>
                  </a:cubicBezTo>
                  <a:cubicBezTo>
                    <a:pt x="559" y="175"/>
                    <a:pt x="560" y="176"/>
                    <a:pt x="559" y="179"/>
                  </a:cubicBezTo>
                  <a:cubicBezTo>
                    <a:pt x="559" y="183"/>
                    <a:pt x="567" y="185"/>
                    <a:pt x="554" y="189"/>
                  </a:cubicBezTo>
                  <a:cubicBezTo>
                    <a:pt x="541" y="194"/>
                    <a:pt x="550" y="187"/>
                    <a:pt x="541" y="194"/>
                  </a:cubicBezTo>
                  <a:cubicBezTo>
                    <a:pt x="533" y="201"/>
                    <a:pt x="535" y="194"/>
                    <a:pt x="520" y="209"/>
                  </a:cubicBezTo>
                  <a:cubicBezTo>
                    <a:pt x="505" y="223"/>
                    <a:pt x="503" y="226"/>
                    <a:pt x="503" y="226"/>
                  </a:cubicBezTo>
                  <a:cubicBezTo>
                    <a:pt x="503" y="226"/>
                    <a:pt x="508" y="227"/>
                    <a:pt x="508" y="236"/>
                  </a:cubicBezTo>
                  <a:cubicBezTo>
                    <a:pt x="508" y="245"/>
                    <a:pt x="513" y="241"/>
                    <a:pt x="507" y="249"/>
                  </a:cubicBezTo>
                  <a:cubicBezTo>
                    <a:pt x="502" y="257"/>
                    <a:pt x="499" y="265"/>
                    <a:pt x="495" y="265"/>
                  </a:cubicBezTo>
                  <a:cubicBezTo>
                    <a:pt x="491" y="265"/>
                    <a:pt x="487" y="262"/>
                    <a:pt x="483" y="269"/>
                  </a:cubicBezTo>
                  <a:cubicBezTo>
                    <a:pt x="479" y="277"/>
                    <a:pt x="473" y="277"/>
                    <a:pt x="469" y="279"/>
                  </a:cubicBezTo>
                  <a:cubicBezTo>
                    <a:pt x="465" y="282"/>
                    <a:pt x="463" y="285"/>
                    <a:pt x="455" y="287"/>
                  </a:cubicBezTo>
                  <a:cubicBezTo>
                    <a:pt x="446" y="288"/>
                    <a:pt x="432" y="287"/>
                    <a:pt x="427" y="287"/>
                  </a:cubicBezTo>
                  <a:cubicBezTo>
                    <a:pt x="421" y="286"/>
                    <a:pt x="407" y="289"/>
                    <a:pt x="404" y="287"/>
                  </a:cubicBezTo>
                  <a:cubicBezTo>
                    <a:pt x="401" y="286"/>
                    <a:pt x="384" y="285"/>
                    <a:pt x="381" y="285"/>
                  </a:cubicBezTo>
                  <a:cubicBezTo>
                    <a:pt x="379" y="285"/>
                    <a:pt x="375" y="279"/>
                    <a:pt x="372" y="281"/>
                  </a:cubicBezTo>
                  <a:cubicBezTo>
                    <a:pt x="369" y="282"/>
                    <a:pt x="360" y="284"/>
                    <a:pt x="359" y="288"/>
                  </a:cubicBezTo>
                  <a:cubicBezTo>
                    <a:pt x="358" y="292"/>
                    <a:pt x="361" y="293"/>
                    <a:pt x="355" y="295"/>
                  </a:cubicBezTo>
                  <a:cubicBezTo>
                    <a:pt x="350" y="298"/>
                    <a:pt x="349" y="299"/>
                    <a:pt x="342" y="301"/>
                  </a:cubicBezTo>
                  <a:cubicBezTo>
                    <a:pt x="335" y="302"/>
                    <a:pt x="319" y="306"/>
                    <a:pt x="319" y="306"/>
                  </a:cubicBezTo>
                  <a:cubicBezTo>
                    <a:pt x="291" y="309"/>
                    <a:pt x="291" y="309"/>
                    <a:pt x="291" y="309"/>
                  </a:cubicBezTo>
                  <a:cubicBezTo>
                    <a:pt x="291" y="303"/>
                    <a:pt x="291" y="303"/>
                    <a:pt x="291" y="303"/>
                  </a:cubicBezTo>
                  <a:cubicBezTo>
                    <a:pt x="291" y="303"/>
                    <a:pt x="290" y="294"/>
                    <a:pt x="285" y="297"/>
                  </a:cubicBezTo>
                  <a:cubicBezTo>
                    <a:pt x="281" y="301"/>
                    <a:pt x="259" y="309"/>
                    <a:pt x="259" y="309"/>
                  </a:cubicBezTo>
                  <a:cubicBezTo>
                    <a:pt x="245" y="312"/>
                    <a:pt x="245" y="312"/>
                    <a:pt x="245" y="312"/>
                  </a:cubicBezTo>
                  <a:cubicBezTo>
                    <a:pt x="245" y="312"/>
                    <a:pt x="225" y="313"/>
                    <a:pt x="223" y="312"/>
                  </a:cubicBezTo>
                  <a:cubicBezTo>
                    <a:pt x="221" y="311"/>
                    <a:pt x="201" y="312"/>
                    <a:pt x="201" y="312"/>
                  </a:cubicBezTo>
                  <a:cubicBezTo>
                    <a:pt x="201" y="312"/>
                    <a:pt x="203" y="307"/>
                    <a:pt x="201" y="307"/>
                  </a:cubicBezTo>
                  <a:cubicBezTo>
                    <a:pt x="199" y="307"/>
                    <a:pt x="187" y="307"/>
                    <a:pt x="187" y="307"/>
                  </a:cubicBezTo>
                  <a:cubicBezTo>
                    <a:pt x="181" y="307"/>
                    <a:pt x="181" y="307"/>
                    <a:pt x="181" y="307"/>
                  </a:cubicBezTo>
                  <a:cubicBezTo>
                    <a:pt x="181" y="307"/>
                    <a:pt x="179" y="303"/>
                    <a:pt x="175" y="303"/>
                  </a:cubicBezTo>
                  <a:cubicBezTo>
                    <a:pt x="172" y="303"/>
                    <a:pt x="165" y="303"/>
                    <a:pt x="163" y="305"/>
                  </a:cubicBezTo>
                  <a:cubicBezTo>
                    <a:pt x="160" y="307"/>
                    <a:pt x="148" y="313"/>
                    <a:pt x="147" y="312"/>
                  </a:cubicBezTo>
                  <a:cubicBezTo>
                    <a:pt x="147" y="312"/>
                    <a:pt x="140" y="315"/>
                    <a:pt x="137" y="315"/>
                  </a:cubicBezTo>
                  <a:cubicBezTo>
                    <a:pt x="135" y="316"/>
                    <a:pt x="117" y="314"/>
                    <a:pt x="115" y="315"/>
                  </a:cubicBezTo>
                  <a:cubicBezTo>
                    <a:pt x="113" y="317"/>
                    <a:pt x="109" y="316"/>
                    <a:pt x="106" y="315"/>
                  </a:cubicBezTo>
                  <a:cubicBezTo>
                    <a:pt x="103" y="315"/>
                    <a:pt x="83" y="319"/>
                    <a:pt x="83" y="319"/>
                  </a:cubicBezTo>
                  <a:cubicBezTo>
                    <a:pt x="71" y="322"/>
                    <a:pt x="71" y="322"/>
                    <a:pt x="71" y="322"/>
                  </a:cubicBezTo>
                  <a:cubicBezTo>
                    <a:pt x="61" y="326"/>
                    <a:pt x="61" y="326"/>
                    <a:pt x="61" y="326"/>
                  </a:cubicBezTo>
                  <a:cubicBezTo>
                    <a:pt x="46" y="326"/>
                    <a:pt x="46" y="326"/>
                    <a:pt x="46" y="326"/>
                  </a:cubicBezTo>
                  <a:cubicBezTo>
                    <a:pt x="37" y="326"/>
                    <a:pt x="37" y="326"/>
                    <a:pt x="37" y="326"/>
                  </a:cubicBezTo>
                  <a:cubicBezTo>
                    <a:pt x="9" y="326"/>
                    <a:pt x="9" y="326"/>
                    <a:pt x="9" y="326"/>
                  </a:cubicBezTo>
                  <a:cubicBezTo>
                    <a:pt x="9" y="326"/>
                    <a:pt x="0" y="331"/>
                    <a:pt x="3" y="331"/>
                  </a:cubicBezTo>
                  <a:cubicBezTo>
                    <a:pt x="5" y="331"/>
                    <a:pt x="45" y="337"/>
                    <a:pt x="45" y="337"/>
                  </a:cubicBezTo>
                  <a:cubicBezTo>
                    <a:pt x="45" y="337"/>
                    <a:pt x="153" y="328"/>
                    <a:pt x="167" y="332"/>
                  </a:cubicBezTo>
                  <a:cubicBezTo>
                    <a:pt x="180" y="336"/>
                    <a:pt x="171" y="337"/>
                    <a:pt x="177" y="341"/>
                  </a:cubicBezTo>
                  <a:cubicBezTo>
                    <a:pt x="184" y="346"/>
                    <a:pt x="210" y="338"/>
                    <a:pt x="211" y="341"/>
                  </a:cubicBezTo>
                  <a:cubicBezTo>
                    <a:pt x="213" y="345"/>
                    <a:pt x="223" y="341"/>
                    <a:pt x="227" y="346"/>
                  </a:cubicBezTo>
                  <a:cubicBezTo>
                    <a:pt x="231" y="351"/>
                    <a:pt x="233" y="349"/>
                    <a:pt x="238" y="351"/>
                  </a:cubicBezTo>
                  <a:cubicBezTo>
                    <a:pt x="243" y="353"/>
                    <a:pt x="247" y="353"/>
                    <a:pt x="251" y="354"/>
                  </a:cubicBezTo>
                  <a:cubicBezTo>
                    <a:pt x="255" y="355"/>
                    <a:pt x="269" y="353"/>
                    <a:pt x="273" y="354"/>
                  </a:cubicBezTo>
                  <a:cubicBezTo>
                    <a:pt x="278" y="355"/>
                    <a:pt x="293" y="354"/>
                    <a:pt x="293" y="354"/>
                  </a:cubicBezTo>
                  <a:cubicBezTo>
                    <a:pt x="293" y="354"/>
                    <a:pt x="294" y="348"/>
                    <a:pt x="310" y="355"/>
                  </a:cubicBezTo>
                  <a:cubicBezTo>
                    <a:pt x="326" y="361"/>
                    <a:pt x="347" y="365"/>
                    <a:pt x="365" y="367"/>
                  </a:cubicBezTo>
                  <a:cubicBezTo>
                    <a:pt x="383" y="369"/>
                    <a:pt x="389" y="367"/>
                    <a:pt x="389" y="367"/>
                  </a:cubicBezTo>
                  <a:cubicBezTo>
                    <a:pt x="389" y="367"/>
                    <a:pt x="401" y="367"/>
                    <a:pt x="387" y="362"/>
                  </a:cubicBezTo>
                  <a:cubicBezTo>
                    <a:pt x="372" y="357"/>
                    <a:pt x="372" y="357"/>
                    <a:pt x="372" y="357"/>
                  </a:cubicBezTo>
                  <a:cubicBezTo>
                    <a:pt x="359" y="344"/>
                    <a:pt x="359" y="344"/>
                    <a:pt x="359" y="344"/>
                  </a:cubicBezTo>
                  <a:cubicBezTo>
                    <a:pt x="359" y="344"/>
                    <a:pt x="393" y="341"/>
                    <a:pt x="394" y="344"/>
                  </a:cubicBezTo>
                  <a:cubicBezTo>
                    <a:pt x="395" y="347"/>
                    <a:pt x="402" y="349"/>
                    <a:pt x="409" y="354"/>
                  </a:cubicBezTo>
                  <a:cubicBezTo>
                    <a:pt x="415" y="359"/>
                    <a:pt x="433" y="360"/>
                    <a:pt x="433" y="361"/>
                  </a:cubicBezTo>
                  <a:cubicBezTo>
                    <a:pt x="434" y="363"/>
                    <a:pt x="443" y="362"/>
                    <a:pt x="444" y="365"/>
                  </a:cubicBezTo>
                  <a:cubicBezTo>
                    <a:pt x="445" y="367"/>
                    <a:pt x="445" y="372"/>
                    <a:pt x="445" y="372"/>
                  </a:cubicBezTo>
                  <a:cubicBezTo>
                    <a:pt x="445" y="381"/>
                    <a:pt x="445" y="381"/>
                    <a:pt x="445" y="381"/>
                  </a:cubicBezTo>
                  <a:cubicBezTo>
                    <a:pt x="439" y="387"/>
                    <a:pt x="439" y="387"/>
                    <a:pt x="439" y="387"/>
                  </a:cubicBezTo>
                  <a:cubicBezTo>
                    <a:pt x="439" y="387"/>
                    <a:pt x="438" y="390"/>
                    <a:pt x="441" y="391"/>
                  </a:cubicBezTo>
                  <a:cubicBezTo>
                    <a:pt x="445" y="391"/>
                    <a:pt x="453" y="392"/>
                    <a:pt x="453" y="394"/>
                  </a:cubicBezTo>
                  <a:cubicBezTo>
                    <a:pt x="452" y="396"/>
                    <a:pt x="459" y="416"/>
                    <a:pt x="459" y="416"/>
                  </a:cubicBezTo>
                  <a:cubicBezTo>
                    <a:pt x="464" y="421"/>
                    <a:pt x="464" y="421"/>
                    <a:pt x="464" y="421"/>
                  </a:cubicBezTo>
                  <a:cubicBezTo>
                    <a:pt x="471" y="391"/>
                    <a:pt x="471" y="391"/>
                    <a:pt x="471" y="391"/>
                  </a:cubicBezTo>
                  <a:cubicBezTo>
                    <a:pt x="483" y="389"/>
                    <a:pt x="483" y="389"/>
                    <a:pt x="483" y="389"/>
                  </a:cubicBezTo>
                  <a:cubicBezTo>
                    <a:pt x="483" y="389"/>
                    <a:pt x="477" y="378"/>
                    <a:pt x="483" y="375"/>
                  </a:cubicBezTo>
                  <a:cubicBezTo>
                    <a:pt x="490" y="371"/>
                    <a:pt x="503" y="365"/>
                    <a:pt x="503" y="365"/>
                  </a:cubicBezTo>
                  <a:cubicBezTo>
                    <a:pt x="503" y="365"/>
                    <a:pt x="516" y="359"/>
                    <a:pt x="520" y="357"/>
                  </a:cubicBezTo>
                  <a:cubicBezTo>
                    <a:pt x="524" y="355"/>
                    <a:pt x="534" y="353"/>
                    <a:pt x="534" y="353"/>
                  </a:cubicBezTo>
                  <a:cubicBezTo>
                    <a:pt x="534" y="353"/>
                    <a:pt x="545" y="349"/>
                    <a:pt x="547" y="348"/>
                  </a:cubicBezTo>
                  <a:cubicBezTo>
                    <a:pt x="549" y="347"/>
                    <a:pt x="561" y="339"/>
                    <a:pt x="561" y="339"/>
                  </a:cubicBezTo>
                  <a:cubicBezTo>
                    <a:pt x="577" y="335"/>
                    <a:pt x="577" y="335"/>
                    <a:pt x="577" y="335"/>
                  </a:cubicBezTo>
                  <a:cubicBezTo>
                    <a:pt x="577" y="335"/>
                    <a:pt x="582" y="336"/>
                    <a:pt x="585" y="333"/>
                  </a:cubicBezTo>
                  <a:cubicBezTo>
                    <a:pt x="587" y="331"/>
                    <a:pt x="597" y="326"/>
                    <a:pt x="597" y="326"/>
                  </a:cubicBezTo>
                  <a:cubicBezTo>
                    <a:pt x="610" y="322"/>
                    <a:pt x="610" y="322"/>
                    <a:pt x="610" y="322"/>
                  </a:cubicBezTo>
                  <a:cubicBezTo>
                    <a:pt x="610" y="322"/>
                    <a:pt x="649" y="280"/>
                    <a:pt x="657" y="265"/>
                  </a:cubicBezTo>
                  <a:cubicBezTo>
                    <a:pt x="665" y="249"/>
                    <a:pt x="689" y="219"/>
                    <a:pt x="691" y="210"/>
                  </a:cubicBezTo>
                  <a:cubicBezTo>
                    <a:pt x="694" y="202"/>
                    <a:pt x="697" y="186"/>
                    <a:pt x="697" y="186"/>
                  </a:cubicBezTo>
                  <a:cubicBezTo>
                    <a:pt x="707" y="151"/>
                    <a:pt x="707" y="151"/>
                    <a:pt x="707" y="151"/>
                  </a:cubicBezTo>
                  <a:cubicBezTo>
                    <a:pt x="711" y="133"/>
                    <a:pt x="711" y="133"/>
                    <a:pt x="711" y="133"/>
                  </a:cubicBezTo>
                  <a:cubicBezTo>
                    <a:pt x="741" y="110"/>
                    <a:pt x="741" y="110"/>
                    <a:pt x="741" y="110"/>
                  </a:cubicBezTo>
                  <a:cubicBezTo>
                    <a:pt x="757" y="87"/>
                    <a:pt x="757" y="87"/>
                    <a:pt x="757" y="87"/>
                  </a:cubicBezTo>
                  <a:cubicBezTo>
                    <a:pt x="757" y="72"/>
                    <a:pt x="757" y="72"/>
                    <a:pt x="757" y="72"/>
                  </a:cubicBezTo>
                  <a:cubicBezTo>
                    <a:pt x="757" y="72"/>
                    <a:pt x="759" y="20"/>
                    <a:pt x="757" y="16"/>
                  </a:cubicBezTo>
                  <a:cubicBezTo>
                    <a:pt x="755" y="12"/>
                    <a:pt x="748" y="0"/>
                    <a:pt x="748" y="0"/>
                  </a:cubicBezTo>
                  <a:close/>
                </a:path>
              </a:pathLst>
            </a:custGeom>
            <a:solidFill>
              <a:schemeClr val="bg1"/>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56" name="Freeform 91"/>
            <p:cNvSpPr>
              <a:spLocks/>
            </p:cNvSpPr>
            <p:nvPr/>
          </p:nvSpPr>
          <p:spPr bwMode="auto">
            <a:xfrm>
              <a:off x="-75" y="1228"/>
              <a:ext cx="142" cy="113"/>
            </a:xfrm>
            <a:custGeom>
              <a:avLst/>
              <a:gdLst>
                <a:gd name="T0" fmla="*/ 29 w 60"/>
                <a:gd name="T1" fmla="*/ 0 h 48"/>
                <a:gd name="T2" fmla="*/ 29 w 60"/>
                <a:gd name="T3" fmla="*/ 10 h 48"/>
                <a:gd name="T4" fmla="*/ 24 w 60"/>
                <a:gd name="T5" fmla="*/ 19 h 48"/>
                <a:gd name="T6" fmla="*/ 17 w 60"/>
                <a:gd name="T7" fmla="*/ 27 h 48"/>
                <a:gd name="T8" fmla="*/ 13 w 60"/>
                <a:gd name="T9" fmla="*/ 34 h 48"/>
                <a:gd name="T10" fmla="*/ 8 w 60"/>
                <a:gd name="T11" fmla="*/ 36 h 48"/>
                <a:gd name="T12" fmla="*/ 0 w 60"/>
                <a:gd name="T13" fmla="*/ 41 h 48"/>
                <a:gd name="T14" fmla="*/ 10 w 60"/>
                <a:gd name="T15" fmla="*/ 46 h 48"/>
                <a:gd name="T16" fmla="*/ 22 w 60"/>
                <a:gd name="T17" fmla="*/ 44 h 48"/>
                <a:gd name="T18" fmla="*/ 30 w 60"/>
                <a:gd name="T19" fmla="*/ 46 h 48"/>
                <a:gd name="T20" fmla="*/ 42 w 60"/>
                <a:gd name="T21" fmla="*/ 41 h 48"/>
                <a:gd name="T22" fmla="*/ 50 w 60"/>
                <a:gd name="T23" fmla="*/ 39 h 48"/>
                <a:gd name="T24" fmla="*/ 55 w 60"/>
                <a:gd name="T25" fmla="*/ 32 h 48"/>
                <a:gd name="T26" fmla="*/ 60 w 60"/>
                <a:gd name="T27" fmla="*/ 28 h 48"/>
                <a:gd name="T28" fmla="*/ 29 w 60"/>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8">
                  <a:moveTo>
                    <a:pt x="29" y="0"/>
                  </a:moveTo>
                  <a:cubicBezTo>
                    <a:pt x="29" y="0"/>
                    <a:pt x="31" y="8"/>
                    <a:pt x="29" y="10"/>
                  </a:cubicBezTo>
                  <a:cubicBezTo>
                    <a:pt x="26" y="13"/>
                    <a:pt x="27" y="16"/>
                    <a:pt x="24" y="19"/>
                  </a:cubicBezTo>
                  <a:cubicBezTo>
                    <a:pt x="22" y="22"/>
                    <a:pt x="18" y="24"/>
                    <a:pt x="17" y="27"/>
                  </a:cubicBezTo>
                  <a:cubicBezTo>
                    <a:pt x="16" y="30"/>
                    <a:pt x="18" y="32"/>
                    <a:pt x="13" y="34"/>
                  </a:cubicBezTo>
                  <a:cubicBezTo>
                    <a:pt x="8" y="36"/>
                    <a:pt x="8" y="36"/>
                    <a:pt x="8" y="36"/>
                  </a:cubicBezTo>
                  <a:cubicBezTo>
                    <a:pt x="0" y="41"/>
                    <a:pt x="0" y="41"/>
                    <a:pt x="0" y="41"/>
                  </a:cubicBezTo>
                  <a:cubicBezTo>
                    <a:pt x="0" y="41"/>
                    <a:pt x="3" y="46"/>
                    <a:pt x="10" y="46"/>
                  </a:cubicBezTo>
                  <a:cubicBezTo>
                    <a:pt x="16" y="46"/>
                    <a:pt x="20" y="40"/>
                    <a:pt x="22" y="44"/>
                  </a:cubicBezTo>
                  <a:cubicBezTo>
                    <a:pt x="24" y="48"/>
                    <a:pt x="25" y="48"/>
                    <a:pt x="30" y="46"/>
                  </a:cubicBezTo>
                  <a:cubicBezTo>
                    <a:pt x="35" y="44"/>
                    <a:pt x="42" y="41"/>
                    <a:pt x="42" y="41"/>
                  </a:cubicBezTo>
                  <a:cubicBezTo>
                    <a:pt x="42" y="41"/>
                    <a:pt x="49" y="41"/>
                    <a:pt x="50" y="39"/>
                  </a:cubicBezTo>
                  <a:cubicBezTo>
                    <a:pt x="52" y="37"/>
                    <a:pt x="55" y="32"/>
                    <a:pt x="55" y="32"/>
                  </a:cubicBezTo>
                  <a:cubicBezTo>
                    <a:pt x="60" y="28"/>
                    <a:pt x="60" y="28"/>
                    <a:pt x="60" y="28"/>
                  </a:cubicBezTo>
                  <a:cubicBezTo>
                    <a:pt x="60" y="28"/>
                    <a:pt x="37" y="3"/>
                    <a:pt x="29" y="0"/>
                  </a:cubicBez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57" name="Freeform 92"/>
            <p:cNvSpPr>
              <a:spLocks/>
            </p:cNvSpPr>
            <p:nvPr/>
          </p:nvSpPr>
          <p:spPr bwMode="auto">
            <a:xfrm>
              <a:off x="-434" y="1417"/>
              <a:ext cx="390" cy="359"/>
            </a:xfrm>
            <a:custGeom>
              <a:avLst/>
              <a:gdLst>
                <a:gd name="T0" fmla="*/ 0 w 165"/>
                <a:gd name="T1" fmla="*/ 0 h 152"/>
                <a:gd name="T2" fmla="*/ 92 w 165"/>
                <a:gd name="T3" fmla="*/ 75 h 152"/>
                <a:gd name="T4" fmla="*/ 112 w 165"/>
                <a:gd name="T5" fmla="*/ 84 h 152"/>
                <a:gd name="T6" fmla="*/ 126 w 165"/>
                <a:gd name="T7" fmla="*/ 94 h 152"/>
                <a:gd name="T8" fmla="*/ 142 w 165"/>
                <a:gd name="T9" fmla="*/ 102 h 152"/>
                <a:gd name="T10" fmla="*/ 148 w 165"/>
                <a:gd name="T11" fmla="*/ 105 h 152"/>
                <a:gd name="T12" fmla="*/ 152 w 165"/>
                <a:gd name="T13" fmla="*/ 108 h 152"/>
                <a:gd name="T14" fmla="*/ 165 w 165"/>
                <a:gd name="T15" fmla="*/ 114 h 152"/>
                <a:gd name="T16" fmla="*/ 146 w 165"/>
                <a:gd name="T17" fmla="*/ 127 h 152"/>
                <a:gd name="T18" fmla="*/ 142 w 165"/>
                <a:gd name="T19" fmla="*/ 136 h 152"/>
                <a:gd name="T20" fmla="*/ 118 w 165"/>
                <a:gd name="T21" fmla="*/ 136 h 152"/>
                <a:gd name="T22" fmla="*/ 106 w 165"/>
                <a:gd name="T23" fmla="*/ 136 h 152"/>
                <a:gd name="T24" fmla="*/ 104 w 165"/>
                <a:gd name="T25" fmla="*/ 139 h 152"/>
                <a:gd name="T26" fmla="*/ 97 w 165"/>
                <a:gd name="T27" fmla="*/ 149 h 152"/>
                <a:gd name="T28" fmla="*/ 87 w 165"/>
                <a:gd name="T29" fmla="*/ 142 h 152"/>
                <a:gd name="T30" fmla="*/ 79 w 165"/>
                <a:gd name="T31" fmla="*/ 136 h 152"/>
                <a:gd name="T32" fmla="*/ 73 w 165"/>
                <a:gd name="T33" fmla="*/ 130 h 152"/>
                <a:gd name="T34" fmla="*/ 66 w 165"/>
                <a:gd name="T35" fmla="*/ 120 h 152"/>
                <a:gd name="T36" fmla="*/ 55 w 165"/>
                <a:gd name="T37" fmla="*/ 113 h 152"/>
                <a:gd name="T38" fmla="*/ 51 w 165"/>
                <a:gd name="T39" fmla="*/ 106 h 152"/>
                <a:gd name="T40" fmla="*/ 50 w 165"/>
                <a:gd name="T41" fmla="*/ 97 h 152"/>
                <a:gd name="T42" fmla="*/ 40 w 165"/>
                <a:gd name="T43" fmla="*/ 84 h 152"/>
                <a:gd name="T44" fmla="*/ 28 w 165"/>
                <a:gd name="T45" fmla="*/ 75 h 152"/>
                <a:gd name="T46" fmla="*/ 24 w 165"/>
                <a:gd name="T47" fmla="*/ 63 h 152"/>
                <a:gd name="T48" fmla="*/ 22 w 165"/>
                <a:gd name="T49" fmla="*/ 58 h 152"/>
                <a:gd name="T50" fmla="*/ 19 w 165"/>
                <a:gd name="T51" fmla="*/ 49 h 152"/>
                <a:gd name="T52" fmla="*/ 18 w 165"/>
                <a:gd name="T53" fmla="*/ 47 h 152"/>
                <a:gd name="T54" fmla="*/ 15 w 165"/>
                <a:gd name="T55" fmla="*/ 40 h 152"/>
                <a:gd name="T56" fmla="*/ 11 w 165"/>
                <a:gd name="T57" fmla="*/ 29 h 152"/>
                <a:gd name="T58" fmla="*/ 4 w 165"/>
                <a:gd name="T59" fmla="*/ 21 h 152"/>
                <a:gd name="T60" fmla="*/ 4 w 165"/>
                <a:gd name="T61" fmla="*/ 10 h 152"/>
                <a:gd name="T62" fmla="*/ 0 w 165"/>
                <a:gd name="T6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52">
                  <a:moveTo>
                    <a:pt x="0" y="0"/>
                  </a:moveTo>
                  <a:cubicBezTo>
                    <a:pt x="0" y="0"/>
                    <a:pt x="77" y="68"/>
                    <a:pt x="92" y="75"/>
                  </a:cubicBezTo>
                  <a:cubicBezTo>
                    <a:pt x="106" y="82"/>
                    <a:pt x="109" y="82"/>
                    <a:pt x="112" y="84"/>
                  </a:cubicBezTo>
                  <a:cubicBezTo>
                    <a:pt x="114" y="87"/>
                    <a:pt x="122" y="91"/>
                    <a:pt x="126" y="94"/>
                  </a:cubicBezTo>
                  <a:cubicBezTo>
                    <a:pt x="130" y="96"/>
                    <a:pt x="142" y="102"/>
                    <a:pt x="142" y="102"/>
                  </a:cubicBezTo>
                  <a:cubicBezTo>
                    <a:pt x="148" y="105"/>
                    <a:pt x="148" y="105"/>
                    <a:pt x="148" y="105"/>
                  </a:cubicBezTo>
                  <a:cubicBezTo>
                    <a:pt x="148" y="105"/>
                    <a:pt x="149" y="106"/>
                    <a:pt x="152" y="108"/>
                  </a:cubicBezTo>
                  <a:cubicBezTo>
                    <a:pt x="154" y="109"/>
                    <a:pt x="165" y="114"/>
                    <a:pt x="165" y="114"/>
                  </a:cubicBezTo>
                  <a:cubicBezTo>
                    <a:pt x="165" y="114"/>
                    <a:pt x="146" y="124"/>
                    <a:pt x="146" y="127"/>
                  </a:cubicBezTo>
                  <a:cubicBezTo>
                    <a:pt x="146" y="130"/>
                    <a:pt x="155" y="134"/>
                    <a:pt x="142" y="136"/>
                  </a:cubicBezTo>
                  <a:cubicBezTo>
                    <a:pt x="128" y="137"/>
                    <a:pt x="120" y="133"/>
                    <a:pt x="118" y="136"/>
                  </a:cubicBezTo>
                  <a:cubicBezTo>
                    <a:pt x="116" y="138"/>
                    <a:pt x="108" y="133"/>
                    <a:pt x="106" y="136"/>
                  </a:cubicBezTo>
                  <a:cubicBezTo>
                    <a:pt x="104" y="139"/>
                    <a:pt x="108" y="134"/>
                    <a:pt x="104" y="139"/>
                  </a:cubicBezTo>
                  <a:cubicBezTo>
                    <a:pt x="101" y="144"/>
                    <a:pt x="100" y="152"/>
                    <a:pt x="97" y="149"/>
                  </a:cubicBezTo>
                  <a:cubicBezTo>
                    <a:pt x="94" y="146"/>
                    <a:pt x="87" y="142"/>
                    <a:pt x="87" y="142"/>
                  </a:cubicBezTo>
                  <a:cubicBezTo>
                    <a:pt x="79" y="136"/>
                    <a:pt x="79" y="136"/>
                    <a:pt x="79" y="136"/>
                  </a:cubicBezTo>
                  <a:cubicBezTo>
                    <a:pt x="79" y="136"/>
                    <a:pt x="74" y="133"/>
                    <a:pt x="73" y="130"/>
                  </a:cubicBezTo>
                  <a:cubicBezTo>
                    <a:pt x="72" y="126"/>
                    <a:pt x="68" y="122"/>
                    <a:pt x="66" y="120"/>
                  </a:cubicBezTo>
                  <a:cubicBezTo>
                    <a:pt x="63" y="118"/>
                    <a:pt x="55" y="113"/>
                    <a:pt x="55" y="113"/>
                  </a:cubicBezTo>
                  <a:cubicBezTo>
                    <a:pt x="51" y="106"/>
                    <a:pt x="51" y="106"/>
                    <a:pt x="51" y="106"/>
                  </a:cubicBezTo>
                  <a:cubicBezTo>
                    <a:pt x="51" y="106"/>
                    <a:pt x="60" y="110"/>
                    <a:pt x="50" y="97"/>
                  </a:cubicBezTo>
                  <a:cubicBezTo>
                    <a:pt x="40" y="84"/>
                    <a:pt x="49" y="87"/>
                    <a:pt x="40" y="84"/>
                  </a:cubicBezTo>
                  <a:cubicBezTo>
                    <a:pt x="30" y="80"/>
                    <a:pt x="28" y="75"/>
                    <a:pt x="28" y="75"/>
                  </a:cubicBezTo>
                  <a:cubicBezTo>
                    <a:pt x="24" y="63"/>
                    <a:pt x="24" y="63"/>
                    <a:pt x="24" y="63"/>
                  </a:cubicBezTo>
                  <a:cubicBezTo>
                    <a:pt x="24" y="63"/>
                    <a:pt x="24" y="63"/>
                    <a:pt x="22" y="58"/>
                  </a:cubicBezTo>
                  <a:cubicBezTo>
                    <a:pt x="20" y="53"/>
                    <a:pt x="19" y="49"/>
                    <a:pt x="19" y="49"/>
                  </a:cubicBezTo>
                  <a:cubicBezTo>
                    <a:pt x="19" y="49"/>
                    <a:pt x="18" y="48"/>
                    <a:pt x="18" y="47"/>
                  </a:cubicBezTo>
                  <a:cubicBezTo>
                    <a:pt x="17" y="45"/>
                    <a:pt x="16" y="43"/>
                    <a:pt x="15" y="40"/>
                  </a:cubicBezTo>
                  <a:cubicBezTo>
                    <a:pt x="14" y="38"/>
                    <a:pt x="11" y="29"/>
                    <a:pt x="11" y="29"/>
                  </a:cubicBezTo>
                  <a:cubicBezTo>
                    <a:pt x="11" y="29"/>
                    <a:pt x="2" y="26"/>
                    <a:pt x="4" y="21"/>
                  </a:cubicBezTo>
                  <a:cubicBezTo>
                    <a:pt x="6" y="16"/>
                    <a:pt x="4" y="10"/>
                    <a:pt x="4" y="10"/>
                  </a:cubicBezTo>
                  <a:lnTo>
                    <a:pt x="0" y="0"/>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58" name="Freeform 93"/>
            <p:cNvSpPr>
              <a:spLocks/>
            </p:cNvSpPr>
            <p:nvPr/>
          </p:nvSpPr>
          <p:spPr bwMode="auto">
            <a:xfrm>
              <a:off x="15" y="1384"/>
              <a:ext cx="139" cy="101"/>
            </a:xfrm>
            <a:custGeom>
              <a:avLst/>
              <a:gdLst>
                <a:gd name="T0" fmla="*/ 26 w 59"/>
                <a:gd name="T1" fmla="*/ 0 h 43"/>
                <a:gd name="T2" fmla="*/ 59 w 59"/>
                <a:gd name="T3" fmla="*/ 18 h 43"/>
                <a:gd name="T4" fmla="*/ 43 w 59"/>
                <a:gd name="T5" fmla="*/ 43 h 43"/>
                <a:gd name="T6" fmla="*/ 18 w 59"/>
                <a:gd name="T7" fmla="*/ 36 h 43"/>
                <a:gd name="T8" fmla="*/ 0 w 59"/>
                <a:gd name="T9" fmla="*/ 32 h 43"/>
                <a:gd name="T10" fmla="*/ 11 w 59"/>
                <a:gd name="T11" fmla="*/ 21 h 43"/>
                <a:gd name="T12" fmla="*/ 26 w 59"/>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59" h="43">
                  <a:moveTo>
                    <a:pt x="26" y="0"/>
                  </a:moveTo>
                  <a:cubicBezTo>
                    <a:pt x="59" y="18"/>
                    <a:pt x="59" y="18"/>
                    <a:pt x="59" y="18"/>
                  </a:cubicBezTo>
                  <a:cubicBezTo>
                    <a:pt x="43" y="43"/>
                    <a:pt x="43" y="43"/>
                    <a:pt x="43" y="43"/>
                  </a:cubicBezTo>
                  <a:cubicBezTo>
                    <a:pt x="43" y="43"/>
                    <a:pt x="25" y="36"/>
                    <a:pt x="18" y="36"/>
                  </a:cubicBezTo>
                  <a:cubicBezTo>
                    <a:pt x="12" y="36"/>
                    <a:pt x="0" y="32"/>
                    <a:pt x="0" y="32"/>
                  </a:cubicBezTo>
                  <a:cubicBezTo>
                    <a:pt x="0" y="32"/>
                    <a:pt x="3" y="26"/>
                    <a:pt x="11" y="21"/>
                  </a:cubicBezTo>
                  <a:cubicBezTo>
                    <a:pt x="19" y="17"/>
                    <a:pt x="32" y="6"/>
                    <a:pt x="26" y="0"/>
                  </a:cubicBezTo>
                  <a:close/>
                </a:path>
              </a:pathLst>
            </a:custGeom>
            <a:solidFill>
              <a:srgbClr val="FFC000"/>
            </a:soli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59" name="Freeform 94"/>
            <p:cNvSpPr>
              <a:spLocks/>
            </p:cNvSpPr>
            <p:nvPr/>
          </p:nvSpPr>
          <p:spPr bwMode="auto">
            <a:xfrm>
              <a:off x="110" y="1426"/>
              <a:ext cx="108" cy="76"/>
            </a:xfrm>
            <a:custGeom>
              <a:avLst/>
              <a:gdLst>
                <a:gd name="T0" fmla="*/ 19 w 46"/>
                <a:gd name="T1" fmla="*/ 0 h 32"/>
                <a:gd name="T2" fmla="*/ 46 w 46"/>
                <a:gd name="T3" fmla="*/ 25 h 32"/>
                <a:gd name="T4" fmla="*/ 19 w 46"/>
                <a:gd name="T5" fmla="*/ 31 h 32"/>
                <a:gd name="T6" fmla="*/ 0 w 46"/>
                <a:gd name="T7" fmla="*/ 24 h 32"/>
                <a:gd name="T8" fmla="*/ 19 w 46"/>
                <a:gd name="T9" fmla="*/ 0 h 32"/>
              </a:gdLst>
              <a:ahLst/>
              <a:cxnLst>
                <a:cxn ang="0">
                  <a:pos x="T0" y="T1"/>
                </a:cxn>
                <a:cxn ang="0">
                  <a:pos x="T2" y="T3"/>
                </a:cxn>
                <a:cxn ang="0">
                  <a:pos x="T4" y="T5"/>
                </a:cxn>
                <a:cxn ang="0">
                  <a:pos x="T6" y="T7"/>
                </a:cxn>
                <a:cxn ang="0">
                  <a:pos x="T8" y="T9"/>
                </a:cxn>
              </a:cxnLst>
              <a:rect l="0" t="0" r="r" b="b"/>
              <a:pathLst>
                <a:path w="46" h="32">
                  <a:moveTo>
                    <a:pt x="19" y="0"/>
                  </a:moveTo>
                  <a:cubicBezTo>
                    <a:pt x="19" y="0"/>
                    <a:pt x="42" y="9"/>
                    <a:pt x="46" y="25"/>
                  </a:cubicBezTo>
                  <a:cubicBezTo>
                    <a:pt x="46" y="25"/>
                    <a:pt x="36" y="32"/>
                    <a:pt x="19" y="31"/>
                  </a:cubicBezTo>
                  <a:cubicBezTo>
                    <a:pt x="2" y="30"/>
                    <a:pt x="0" y="24"/>
                    <a:pt x="0" y="24"/>
                  </a:cubicBezTo>
                  <a:lnTo>
                    <a:pt x="19" y="0"/>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60" name="Freeform 95"/>
            <p:cNvSpPr>
              <a:spLocks/>
            </p:cNvSpPr>
            <p:nvPr/>
          </p:nvSpPr>
          <p:spPr bwMode="auto">
            <a:xfrm>
              <a:off x="-176" y="1325"/>
              <a:ext cx="111" cy="82"/>
            </a:xfrm>
            <a:custGeom>
              <a:avLst/>
              <a:gdLst>
                <a:gd name="T0" fmla="*/ 47 w 47"/>
                <a:gd name="T1" fmla="*/ 17 h 35"/>
                <a:gd name="T2" fmla="*/ 28 w 47"/>
                <a:gd name="T3" fmla="*/ 1 h 35"/>
                <a:gd name="T4" fmla="*/ 0 w 47"/>
                <a:gd name="T5" fmla="*/ 17 h 35"/>
                <a:gd name="T6" fmla="*/ 29 w 47"/>
                <a:gd name="T7" fmla="*/ 32 h 35"/>
                <a:gd name="T8" fmla="*/ 47 w 47"/>
                <a:gd name="T9" fmla="*/ 17 h 35"/>
              </a:gdLst>
              <a:ahLst/>
              <a:cxnLst>
                <a:cxn ang="0">
                  <a:pos x="T0" y="T1"/>
                </a:cxn>
                <a:cxn ang="0">
                  <a:pos x="T2" y="T3"/>
                </a:cxn>
                <a:cxn ang="0">
                  <a:pos x="T4" y="T5"/>
                </a:cxn>
                <a:cxn ang="0">
                  <a:pos x="T6" y="T7"/>
                </a:cxn>
                <a:cxn ang="0">
                  <a:pos x="T8" y="T9"/>
                </a:cxn>
              </a:cxnLst>
              <a:rect l="0" t="0" r="r" b="b"/>
              <a:pathLst>
                <a:path w="47" h="35">
                  <a:moveTo>
                    <a:pt x="47" y="17"/>
                  </a:moveTo>
                  <a:cubicBezTo>
                    <a:pt x="47" y="17"/>
                    <a:pt x="45" y="0"/>
                    <a:pt x="28" y="1"/>
                  </a:cubicBezTo>
                  <a:cubicBezTo>
                    <a:pt x="11" y="1"/>
                    <a:pt x="0" y="17"/>
                    <a:pt x="0" y="17"/>
                  </a:cubicBezTo>
                  <a:cubicBezTo>
                    <a:pt x="0" y="17"/>
                    <a:pt x="13" y="35"/>
                    <a:pt x="29" y="32"/>
                  </a:cubicBezTo>
                  <a:cubicBezTo>
                    <a:pt x="45" y="29"/>
                    <a:pt x="47" y="17"/>
                    <a:pt x="47" y="17"/>
                  </a:cubicBezTo>
                  <a:close/>
                </a:path>
              </a:pathLst>
            </a:custGeom>
            <a:solidFill>
              <a:schemeClr val="tx1"/>
            </a:soli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61" name="Oval 96"/>
            <p:cNvSpPr>
              <a:spLocks noChangeArrowheads="1"/>
            </p:cNvSpPr>
            <p:nvPr/>
          </p:nvSpPr>
          <p:spPr bwMode="auto">
            <a:xfrm>
              <a:off x="-112" y="1341"/>
              <a:ext cx="16" cy="10"/>
            </a:xfrm>
            <a:prstGeom prst="ellipse">
              <a:avLst/>
            </a:prstGeom>
            <a:gradFill flip="none" rotWithShape="1">
              <a:gsLst>
                <a:gs pos="24000">
                  <a:schemeClr val="bg1"/>
                </a:gs>
                <a:gs pos="90417">
                  <a:schemeClr val="bg1">
                    <a:shade val="100000"/>
                    <a:satMod val="115000"/>
                    <a:lumMod val="57000"/>
                  </a:schemeClr>
                </a:gs>
                <a:gs pos="71000">
                  <a:schemeClr val="bg1">
                    <a:shade val="100000"/>
                    <a:satMod val="115000"/>
                    <a:lumMod val="95000"/>
                  </a:schemeClr>
                </a:gs>
                <a:gs pos="35000">
                  <a:schemeClr val="bg1">
                    <a:shade val="100000"/>
                    <a:satMod val="115000"/>
                    <a:lumMod val="94000"/>
                  </a:schemeClr>
                </a:gs>
              </a:gsLst>
              <a:lin ang="6600000" scaled="0"/>
              <a:tileRect/>
            </a:gra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62" name="Freeform 97"/>
            <p:cNvSpPr>
              <a:spLocks/>
            </p:cNvSpPr>
            <p:nvPr/>
          </p:nvSpPr>
          <p:spPr bwMode="auto">
            <a:xfrm>
              <a:off x="-1827" y="1967"/>
              <a:ext cx="321" cy="111"/>
            </a:xfrm>
            <a:custGeom>
              <a:avLst/>
              <a:gdLst>
                <a:gd name="T0" fmla="*/ 0 w 321"/>
                <a:gd name="T1" fmla="*/ 83 h 111"/>
                <a:gd name="T2" fmla="*/ 321 w 321"/>
                <a:gd name="T3" fmla="*/ 0 h 111"/>
                <a:gd name="T4" fmla="*/ 123 w 321"/>
                <a:gd name="T5" fmla="*/ 87 h 111"/>
                <a:gd name="T6" fmla="*/ 205 w 321"/>
                <a:gd name="T7" fmla="*/ 99 h 111"/>
                <a:gd name="T8" fmla="*/ 35 w 321"/>
                <a:gd name="T9" fmla="*/ 111 h 111"/>
                <a:gd name="T10" fmla="*/ 14 w 321"/>
                <a:gd name="T11" fmla="*/ 111 h 111"/>
                <a:gd name="T12" fmla="*/ 5 w 321"/>
                <a:gd name="T13" fmla="*/ 102 h 111"/>
                <a:gd name="T14" fmla="*/ 0 w 321"/>
                <a:gd name="T15" fmla="*/ 73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11">
                  <a:moveTo>
                    <a:pt x="0" y="83"/>
                  </a:moveTo>
                  <a:lnTo>
                    <a:pt x="321" y="0"/>
                  </a:lnTo>
                  <a:lnTo>
                    <a:pt x="123" y="87"/>
                  </a:lnTo>
                  <a:lnTo>
                    <a:pt x="205" y="99"/>
                  </a:lnTo>
                  <a:lnTo>
                    <a:pt x="35" y="111"/>
                  </a:lnTo>
                  <a:lnTo>
                    <a:pt x="14" y="111"/>
                  </a:lnTo>
                  <a:lnTo>
                    <a:pt x="5" y="102"/>
                  </a:lnTo>
                  <a:lnTo>
                    <a:pt x="0" y="73"/>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63" name="Freeform 98"/>
            <p:cNvSpPr>
              <a:spLocks/>
            </p:cNvSpPr>
            <p:nvPr/>
          </p:nvSpPr>
          <p:spPr bwMode="auto">
            <a:xfrm>
              <a:off x="-1622" y="1681"/>
              <a:ext cx="735" cy="340"/>
            </a:xfrm>
            <a:custGeom>
              <a:avLst/>
              <a:gdLst>
                <a:gd name="T0" fmla="*/ 275 w 311"/>
                <a:gd name="T1" fmla="*/ 0 h 144"/>
                <a:gd name="T2" fmla="*/ 139 w 311"/>
                <a:gd name="T3" fmla="*/ 92 h 144"/>
                <a:gd name="T4" fmla="*/ 231 w 311"/>
                <a:gd name="T5" fmla="*/ 62 h 144"/>
                <a:gd name="T6" fmla="*/ 243 w 311"/>
                <a:gd name="T7" fmla="*/ 65 h 144"/>
                <a:gd name="T8" fmla="*/ 259 w 311"/>
                <a:gd name="T9" fmla="*/ 66 h 144"/>
                <a:gd name="T10" fmla="*/ 311 w 311"/>
                <a:gd name="T11" fmla="*/ 56 h 144"/>
                <a:gd name="T12" fmla="*/ 271 w 311"/>
                <a:gd name="T13" fmla="*/ 74 h 144"/>
                <a:gd name="T14" fmla="*/ 245 w 311"/>
                <a:gd name="T15" fmla="*/ 80 h 144"/>
                <a:gd name="T16" fmla="*/ 228 w 311"/>
                <a:gd name="T17" fmla="*/ 80 h 144"/>
                <a:gd name="T18" fmla="*/ 176 w 311"/>
                <a:gd name="T19" fmla="*/ 98 h 144"/>
                <a:gd name="T20" fmla="*/ 155 w 311"/>
                <a:gd name="T21" fmla="*/ 100 h 144"/>
                <a:gd name="T22" fmla="*/ 131 w 311"/>
                <a:gd name="T23" fmla="*/ 103 h 144"/>
                <a:gd name="T24" fmla="*/ 0 w 311"/>
                <a:gd name="T25" fmla="*/ 144 h 144"/>
                <a:gd name="T26" fmla="*/ 137 w 311"/>
                <a:gd name="T27" fmla="*/ 88 h 144"/>
                <a:gd name="T28" fmla="*/ 275 w 311"/>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1" h="144">
                  <a:moveTo>
                    <a:pt x="275" y="0"/>
                  </a:moveTo>
                  <a:cubicBezTo>
                    <a:pt x="139" y="92"/>
                    <a:pt x="139" y="92"/>
                    <a:pt x="139" y="92"/>
                  </a:cubicBezTo>
                  <a:cubicBezTo>
                    <a:pt x="139" y="92"/>
                    <a:pt x="227" y="62"/>
                    <a:pt x="231" y="62"/>
                  </a:cubicBezTo>
                  <a:cubicBezTo>
                    <a:pt x="235" y="62"/>
                    <a:pt x="238" y="64"/>
                    <a:pt x="243" y="65"/>
                  </a:cubicBezTo>
                  <a:cubicBezTo>
                    <a:pt x="247" y="66"/>
                    <a:pt x="233" y="68"/>
                    <a:pt x="259" y="66"/>
                  </a:cubicBezTo>
                  <a:cubicBezTo>
                    <a:pt x="286" y="63"/>
                    <a:pt x="311" y="56"/>
                    <a:pt x="311" y="56"/>
                  </a:cubicBezTo>
                  <a:cubicBezTo>
                    <a:pt x="311" y="56"/>
                    <a:pt x="273" y="72"/>
                    <a:pt x="271" y="74"/>
                  </a:cubicBezTo>
                  <a:cubicBezTo>
                    <a:pt x="269" y="76"/>
                    <a:pt x="253" y="80"/>
                    <a:pt x="245" y="80"/>
                  </a:cubicBezTo>
                  <a:cubicBezTo>
                    <a:pt x="237" y="80"/>
                    <a:pt x="237" y="74"/>
                    <a:pt x="228" y="80"/>
                  </a:cubicBezTo>
                  <a:cubicBezTo>
                    <a:pt x="219" y="85"/>
                    <a:pt x="178" y="96"/>
                    <a:pt x="176" y="98"/>
                  </a:cubicBezTo>
                  <a:cubicBezTo>
                    <a:pt x="174" y="100"/>
                    <a:pt x="155" y="100"/>
                    <a:pt x="155" y="100"/>
                  </a:cubicBezTo>
                  <a:cubicBezTo>
                    <a:pt x="155" y="100"/>
                    <a:pt x="141" y="98"/>
                    <a:pt x="131" y="103"/>
                  </a:cubicBezTo>
                  <a:cubicBezTo>
                    <a:pt x="120" y="108"/>
                    <a:pt x="0" y="144"/>
                    <a:pt x="0" y="144"/>
                  </a:cubicBezTo>
                  <a:cubicBezTo>
                    <a:pt x="137" y="88"/>
                    <a:pt x="137" y="88"/>
                    <a:pt x="137" y="88"/>
                  </a:cubicBezTo>
                  <a:lnTo>
                    <a:pt x="275" y="0"/>
                  </a:lnTo>
                  <a:close/>
                </a:path>
              </a:pathLst>
            </a:custGeom>
            <a:solidFill>
              <a:srgbClr val="AC9E96"/>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64" name="Freeform 99"/>
            <p:cNvSpPr>
              <a:spLocks/>
            </p:cNvSpPr>
            <p:nvPr/>
          </p:nvSpPr>
          <p:spPr bwMode="auto">
            <a:xfrm>
              <a:off x="-1676" y="1889"/>
              <a:ext cx="671" cy="170"/>
            </a:xfrm>
            <a:custGeom>
              <a:avLst/>
              <a:gdLst>
                <a:gd name="T0" fmla="*/ 277 w 284"/>
                <a:gd name="T1" fmla="*/ 26 h 72"/>
                <a:gd name="T2" fmla="*/ 280 w 284"/>
                <a:gd name="T3" fmla="*/ 16 h 72"/>
                <a:gd name="T4" fmla="*/ 261 w 284"/>
                <a:gd name="T5" fmla="*/ 6 h 72"/>
                <a:gd name="T6" fmla="*/ 246 w 284"/>
                <a:gd name="T7" fmla="*/ 6 h 72"/>
                <a:gd name="T8" fmla="*/ 223 w 284"/>
                <a:gd name="T9" fmla="*/ 19 h 72"/>
                <a:gd name="T10" fmla="*/ 202 w 284"/>
                <a:gd name="T11" fmla="*/ 26 h 72"/>
                <a:gd name="T12" fmla="*/ 188 w 284"/>
                <a:gd name="T13" fmla="*/ 33 h 72"/>
                <a:gd name="T14" fmla="*/ 179 w 284"/>
                <a:gd name="T15" fmla="*/ 34 h 72"/>
                <a:gd name="T16" fmla="*/ 172 w 284"/>
                <a:gd name="T17" fmla="*/ 37 h 72"/>
                <a:gd name="T18" fmla="*/ 169 w 284"/>
                <a:gd name="T19" fmla="*/ 33 h 72"/>
                <a:gd name="T20" fmla="*/ 176 w 284"/>
                <a:gd name="T21" fmla="*/ 20 h 72"/>
                <a:gd name="T22" fmla="*/ 137 w 284"/>
                <a:gd name="T23" fmla="*/ 33 h 72"/>
                <a:gd name="T24" fmla="*/ 106 w 284"/>
                <a:gd name="T25" fmla="*/ 48 h 72"/>
                <a:gd name="T26" fmla="*/ 52 w 284"/>
                <a:gd name="T27" fmla="*/ 56 h 72"/>
                <a:gd name="T28" fmla="*/ 35 w 284"/>
                <a:gd name="T29" fmla="*/ 56 h 72"/>
                <a:gd name="T30" fmla="*/ 23 w 284"/>
                <a:gd name="T31" fmla="*/ 56 h 72"/>
                <a:gd name="T32" fmla="*/ 0 w 284"/>
                <a:gd name="T33" fmla="*/ 65 h 72"/>
                <a:gd name="T34" fmla="*/ 50 w 284"/>
                <a:gd name="T35" fmla="*/ 69 h 72"/>
                <a:gd name="T36" fmla="*/ 72 w 284"/>
                <a:gd name="T37" fmla="*/ 62 h 72"/>
                <a:gd name="T38" fmla="*/ 90 w 284"/>
                <a:gd name="T39" fmla="*/ 62 h 72"/>
                <a:gd name="T40" fmla="*/ 104 w 284"/>
                <a:gd name="T41" fmla="*/ 60 h 72"/>
                <a:gd name="T42" fmla="*/ 117 w 284"/>
                <a:gd name="T43" fmla="*/ 56 h 72"/>
                <a:gd name="T44" fmla="*/ 130 w 284"/>
                <a:gd name="T45" fmla="*/ 56 h 72"/>
                <a:gd name="T46" fmla="*/ 150 w 284"/>
                <a:gd name="T47" fmla="*/ 56 h 72"/>
                <a:gd name="T48" fmla="*/ 179 w 284"/>
                <a:gd name="T49" fmla="*/ 52 h 72"/>
                <a:gd name="T50" fmla="*/ 194 w 284"/>
                <a:gd name="T51" fmla="*/ 56 h 72"/>
                <a:gd name="T52" fmla="*/ 213 w 284"/>
                <a:gd name="T53" fmla="*/ 62 h 72"/>
                <a:gd name="T54" fmla="*/ 220 w 284"/>
                <a:gd name="T55" fmla="*/ 62 h 72"/>
                <a:gd name="T56" fmla="*/ 246 w 284"/>
                <a:gd name="T57" fmla="*/ 64 h 72"/>
                <a:gd name="T58" fmla="*/ 257 w 284"/>
                <a:gd name="T59" fmla="*/ 56 h 72"/>
                <a:gd name="T60" fmla="*/ 266 w 284"/>
                <a:gd name="T61" fmla="*/ 50 h 72"/>
                <a:gd name="T62" fmla="*/ 272 w 284"/>
                <a:gd name="T63" fmla="*/ 50 h 72"/>
                <a:gd name="T64" fmla="*/ 277 w 284"/>
                <a:gd name="T65"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72">
                  <a:moveTo>
                    <a:pt x="277" y="26"/>
                  </a:moveTo>
                  <a:cubicBezTo>
                    <a:pt x="277" y="24"/>
                    <a:pt x="284" y="22"/>
                    <a:pt x="280" y="16"/>
                  </a:cubicBezTo>
                  <a:cubicBezTo>
                    <a:pt x="277" y="9"/>
                    <a:pt x="261" y="6"/>
                    <a:pt x="261" y="6"/>
                  </a:cubicBezTo>
                  <a:cubicBezTo>
                    <a:pt x="261" y="6"/>
                    <a:pt x="251" y="0"/>
                    <a:pt x="246" y="6"/>
                  </a:cubicBezTo>
                  <a:cubicBezTo>
                    <a:pt x="242" y="12"/>
                    <a:pt x="229" y="18"/>
                    <a:pt x="223" y="19"/>
                  </a:cubicBezTo>
                  <a:cubicBezTo>
                    <a:pt x="217" y="20"/>
                    <a:pt x="206" y="26"/>
                    <a:pt x="202" y="26"/>
                  </a:cubicBezTo>
                  <a:cubicBezTo>
                    <a:pt x="199" y="26"/>
                    <a:pt x="196" y="32"/>
                    <a:pt x="188" y="33"/>
                  </a:cubicBezTo>
                  <a:cubicBezTo>
                    <a:pt x="179" y="34"/>
                    <a:pt x="183" y="32"/>
                    <a:pt x="179" y="34"/>
                  </a:cubicBezTo>
                  <a:cubicBezTo>
                    <a:pt x="175" y="36"/>
                    <a:pt x="172" y="37"/>
                    <a:pt x="172" y="37"/>
                  </a:cubicBezTo>
                  <a:cubicBezTo>
                    <a:pt x="172" y="37"/>
                    <a:pt x="168" y="39"/>
                    <a:pt x="169" y="33"/>
                  </a:cubicBezTo>
                  <a:cubicBezTo>
                    <a:pt x="170" y="27"/>
                    <a:pt x="176" y="20"/>
                    <a:pt x="176" y="20"/>
                  </a:cubicBezTo>
                  <a:cubicBezTo>
                    <a:pt x="176" y="20"/>
                    <a:pt x="141" y="30"/>
                    <a:pt x="137" y="33"/>
                  </a:cubicBezTo>
                  <a:cubicBezTo>
                    <a:pt x="133" y="36"/>
                    <a:pt x="109" y="46"/>
                    <a:pt x="106" y="48"/>
                  </a:cubicBezTo>
                  <a:cubicBezTo>
                    <a:pt x="104" y="49"/>
                    <a:pt x="55" y="57"/>
                    <a:pt x="52" y="56"/>
                  </a:cubicBezTo>
                  <a:cubicBezTo>
                    <a:pt x="50" y="56"/>
                    <a:pt x="35" y="56"/>
                    <a:pt x="35" y="56"/>
                  </a:cubicBezTo>
                  <a:cubicBezTo>
                    <a:pt x="23" y="56"/>
                    <a:pt x="23" y="56"/>
                    <a:pt x="23" y="56"/>
                  </a:cubicBezTo>
                  <a:cubicBezTo>
                    <a:pt x="0" y="65"/>
                    <a:pt x="0" y="65"/>
                    <a:pt x="0" y="65"/>
                  </a:cubicBezTo>
                  <a:cubicBezTo>
                    <a:pt x="0" y="65"/>
                    <a:pt x="40" y="72"/>
                    <a:pt x="50" y="69"/>
                  </a:cubicBezTo>
                  <a:cubicBezTo>
                    <a:pt x="60" y="66"/>
                    <a:pt x="68" y="63"/>
                    <a:pt x="72" y="62"/>
                  </a:cubicBezTo>
                  <a:cubicBezTo>
                    <a:pt x="76" y="62"/>
                    <a:pt x="90" y="62"/>
                    <a:pt x="90" y="62"/>
                  </a:cubicBezTo>
                  <a:cubicBezTo>
                    <a:pt x="90" y="62"/>
                    <a:pt x="100" y="61"/>
                    <a:pt x="104" y="60"/>
                  </a:cubicBezTo>
                  <a:cubicBezTo>
                    <a:pt x="107" y="58"/>
                    <a:pt x="112" y="58"/>
                    <a:pt x="117" y="56"/>
                  </a:cubicBezTo>
                  <a:cubicBezTo>
                    <a:pt x="122" y="54"/>
                    <a:pt x="130" y="56"/>
                    <a:pt x="130" y="56"/>
                  </a:cubicBezTo>
                  <a:cubicBezTo>
                    <a:pt x="130" y="56"/>
                    <a:pt x="123" y="64"/>
                    <a:pt x="150" y="56"/>
                  </a:cubicBezTo>
                  <a:cubicBezTo>
                    <a:pt x="176" y="49"/>
                    <a:pt x="177" y="50"/>
                    <a:pt x="179" y="52"/>
                  </a:cubicBezTo>
                  <a:cubicBezTo>
                    <a:pt x="180" y="54"/>
                    <a:pt x="191" y="53"/>
                    <a:pt x="194" y="56"/>
                  </a:cubicBezTo>
                  <a:cubicBezTo>
                    <a:pt x="196" y="60"/>
                    <a:pt x="213" y="62"/>
                    <a:pt x="213" y="62"/>
                  </a:cubicBezTo>
                  <a:cubicBezTo>
                    <a:pt x="220" y="62"/>
                    <a:pt x="220" y="62"/>
                    <a:pt x="220" y="62"/>
                  </a:cubicBezTo>
                  <a:cubicBezTo>
                    <a:pt x="246" y="64"/>
                    <a:pt x="246" y="64"/>
                    <a:pt x="246" y="64"/>
                  </a:cubicBezTo>
                  <a:cubicBezTo>
                    <a:pt x="246" y="64"/>
                    <a:pt x="254" y="59"/>
                    <a:pt x="257" y="56"/>
                  </a:cubicBezTo>
                  <a:cubicBezTo>
                    <a:pt x="260" y="54"/>
                    <a:pt x="266" y="50"/>
                    <a:pt x="266" y="50"/>
                  </a:cubicBezTo>
                  <a:cubicBezTo>
                    <a:pt x="272" y="50"/>
                    <a:pt x="272" y="50"/>
                    <a:pt x="272" y="50"/>
                  </a:cubicBezTo>
                  <a:lnTo>
                    <a:pt x="277" y="26"/>
                  </a:lnTo>
                  <a:close/>
                </a:path>
              </a:pathLst>
            </a:custGeom>
            <a:solidFill>
              <a:srgbClr val="AC9E96"/>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grpSp>
      <p:grpSp>
        <p:nvGrpSpPr>
          <p:cNvPr id="366" name="Group 365"/>
          <p:cNvGrpSpPr/>
          <p:nvPr/>
        </p:nvGrpSpPr>
        <p:grpSpPr>
          <a:xfrm>
            <a:off x="5900291" y="4866092"/>
            <a:ext cx="485408" cy="787859"/>
            <a:chOff x="6154971" y="4247589"/>
            <a:chExt cx="485408" cy="787859"/>
          </a:xfrm>
        </p:grpSpPr>
        <p:sp>
          <p:nvSpPr>
            <p:cNvPr id="367" name="TextBox 366"/>
            <p:cNvSpPr txBox="1"/>
            <p:nvPr/>
          </p:nvSpPr>
          <p:spPr>
            <a:xfrm>
              <a:off x="6154971" y="4745625"/>
              <a:ext cx="485408" cy="289823"/>
            </a:xfrm>
            <a:prstGeom prst="rect">
              <a:avLst/>
            </a:prstGeom>
            <a:noFill/>
          </p:spPr>
          <p:txBody>
            <a:bodyPr wrap="square" lIns="0" tIns="0" rIns="0" bIns="0" rtlCol="0" anchor="t" anchorCtr="0">
              <a:spAutoFit/>
            </a:bodyPr>
            <a:lstStyle/>
            <a:p>
              <a:pPr algn="ctr">
                <a:lnSpc>
                  <a:spcPct val="90000"/>
                </a:lnSpc>
                <a:spcAft>
                  <a:spcPts val="75"/>
                </a:spcAft>
              </a:pPr>
              <a:r>
                <a:rPr lang="en-US" sz="1000" b="1" dirty="0">
                  <a:solidFill>
                    <a:srgbClr val="000000"/>
                  </a:solidFill>
                  <a:cs typeface="Arial" panose="020B0604020202020204" pitchFamily="34" charset="0"/>
                </a:rPr>
                <a:t>2000</a:t>
              </a:r>
            </a:p>
            <a:p>
              <a:pPr algn="ctr">
                <a:lnSpc>
                  <a:spcPct val="90000"/>
                </a:lnSpc>
                <a:spcAft>
                  <a:spcPts val="75"/>
                </a:spcAft>
              </a:pPr>
              <a:r>
                <a:rPr lang="en-US" sz="1000" dirty="0" err="1">
                  <a:solidFill>
                    <a:srgbClr val="000000"/>
                  </a:solidFill>
                  <a:cs typeface="Arial" panose="020B0604020202020204" pitchFamily="34" charset="0"/>
                </a:rPr>
                <a:t>BiOp</a:t>
              </a:r>
              <a:endParaRPr lang="en-US" sz="1000" dirty="0">
                <a:solidFill>
                  <a:srgbClr val="000000"/>
                </a:solidFill>
                <a:cs typeface="Arial" panose="020B0604020202020204" pitchFamily="34" charset="0"/>
              </a:endParaRPr>
            </a:p>
          </p:txBody>
        </p:sp>
        <p:pic>
          <p:nvPicPr>
            <p:cNvPr id="368" name="Picture 36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2942" y="4247589"/>
              <a:ext cx="376456" cy="449350"/>
            </a:xfrm>
            <a:prstGeom prst="rect">
              <a:avLst/>
            </a:prstGeom>
            <a:noFill/>
            <a:ln w="0" cap="sq">
              <a:noFill/>
              <a:miter lim="800000"/>
            </a:ln>
            <a:effectLst>
              <a:outerShdw blurRad="152400" sx="87000" sy="87000" kx="1200000" algn="br" rotWithShape="0">
                <a:prstClr val="black">
                  <a:alpha val="17000"/>
                </a:prstClr>
              </a:outerShdw>
            </a:effectLst>
          </p:spPr>
        </p:pic>
      </p:grpSp>
      <p:grpSp>
        <p:nvGrpSpPr>
          <p:cNvPr id="369" name="Group 368"/>
          <p:cNvGrpSpPr/>
          <p:nvPr/>
        </p:nvGrpSpPr>
        <p:grpSpPr>
          <a:xfrm rot="21317183">
            <a:off x="3513824" y="4565040"/>
            <a:ext cx="1247471" cy="287482"/>
            <a:chOff x="5318290" y="3438619"/>
            <a:chExt cx="3581228" cy="825301"/>
          </a:xfrm>
          <a:effectLst>
            <a:outerShdw blurRad="114300" dir="13800000" sx="105000" sy="105000" kx="1200000" algn="br" rotWithShape="0">
              <a:prstClr val="black">
                <a:alpha val="20000"/>
              </a:prstClr>
            </a:outerShdw>
          </a:effectLst>
        </p:grpSpPr>
        <p:sp>
          <p:nvSpPr>
            <p:cNvPr id="370" name="Freeform 26"/>
            <p:cNvSpPr>
              <a:spLocks/>
            </p:cNvSpPr>
            <p:nvPr/>
          </p:nvSpPr>
          <p:spPr bwMode="auto">
            <a:xfrm rot="20882985" flipH="1">
              <a:off x="5318290" y="3438619"/>
              <a:ext cx="3581228" cy="677283"/>
            </a:xfrm>
            <a:custGeom>
              <a:avLst/>
              <a:gdLst>
                <a:gd name="T0" fmla="*/ 386 w 1502"/>
                <a:gd name="T1" fmla="*/ 186 h 284"/>
                <a:gd name="T2" fmla="*/ 388 w 1502"/>
                <a:gd name="T3" fmla="*/ 234 h 284"/>
                <a:gd name="T4" fmla="*/ 469 w 1502"/>
                <a:gd name="T5" fmla="*/ 188 h 284"/>
                <a:gd name="T6" fmla="*/ 602 w 1502"/>
                <a:gd name="T7" fmla="*/ 187 h 284"/>
                <a:gd name="T8" fmla="*/ 587 w 1502"/>
                <a:gd name="T9" fmla="*/ 231 h 284"/>
                <a:gd name="T10" fmla="*/ 652 w 1502"/>
                <a:gd name="T11" fmla="*/ 231 h 284"/>
                <a:gd name="T12" fmla="*/ 999 w 1502"/>
                <a:gd name="T13" fmla="*/ 190 h 284"/>
                <a:gd name="T14" fmla="*/ 1005 w 1502"/>
                <a:gd name="T15" fmla="*/ 268 h 284"/>
                <a:gd name="T16" fmla="*/ 1036 w 1502"/>
                <a:gd name="T17" fmla="*/ 275 h 284"/>
                <a:gd name="T18" fmla="*/ 1094 w 1502"/>
                <a:gd name="T19" fmla="*/ 187 h 284"/>
                <a:gd name="T20" fmla="*/ 1231 w 1502"/>
                <a:gd name="T21" fmla="*/ 215 h 284"/>
                <a:gd name="T22" fmla="*/ 1271 w 1502"/>
                <a:gd name="T23" fmla="*/ 150 h 284"/>
                <a:gd name="T24" fmla="*/ 1280 w 1502"/>
                <a:gd name="T25" fmla="*/ 150 h 284"/>
                <a:gd name="T26" fmla="*/ 1262 w 1502"/>
                <a:gd name="T27" fmla="*/ 182 h 284"/>
                <a:gd name="T28" fmla="*/ 1272 w 1502"/>
                <a:gd name="T29" fmla="*/ 173 h 284"/>
                <a:gd name="T30" fmla="*/ 1300 w 1502"/>
                <a:gd name="T31" fmla="*/ 150 h 284"/>
                <a:gd name="T32" fmla="*/ 1487 w 1502"/>
                <a:gd name="T33" fmla="*/ 114 h 284"/>
                <a:gd name="T34" fmla="*/ 1290 w 1502"/>
                <a:gd name="T35" fmla="*/ 82 h 284"/>
                <a:gd name="T36" fmla="*/ 1017 w 1502"/>
                <a:gd name="T37" fmla="*/ 23 h 284"/>
                <a:gd name="T38" fmla="*/ 982 w 1502"/>
                <a:gd name="T39" fmla="*/ 21 h 284"/>
                <a:gd name="T40" fmla="*/ 950 w 1502"/>
                <a:gd name="T41" fmla="*/ 22 h 284"/>
                <a:gd name="T42" fmla="*/ 911 w 1502"/>
                <a:gd name="T43" fmla="*/ 22 h 284"/>
                <a:gd name="T44" fmla="*/ 871 w 1502"/>
                <a:gd name="T45" fmla="*/ 29 h 284"/>
                <a:gd name="T46" fmla="*/ 835 w 1502"/>
                <a:gd name="T47" fmla="*/ 33 h 284"/>
                <a:gd name="T48" fmla="*/ 808 w 1502"/>
                <a:gd name="T49" fmla="*/ 37 h 284"/>
                <a:gd name="T50" fmla="*/ 776 w 1502"/>
                <a:gd name="T51" fmla="*/ 41 h 284"/>
                <a:gd name="T52" fmla="*/ 740 w 1502"/>
                <a:gd name="T53" fmla="*/ 46 h 284"/>
                <a:gd name="T54" fmla="*/ 708 w 1502"/>
                <a:gd name="T55" fmla="*/ 52 h 284"/>
                <a:gd name="T56" fmla="*/ 674 w 1502"/>
                <a:gd name="T57" fmla="*/ 56 h 284"/>
                <a:gd name="T58" fmla="*/ 636 w 1502"/>
                <a:gd name="T59" fmla="*/ 62 h 284"/>
                <a:gd name="T60" fmla="*/ 603 w 1502"/>
                <a:gd name="T61" fmla="*/ 68 h 284"/>
                <a:gd name="T62" fmla="*/ 566 w 1502"/>
                <a:gd name="T63" fmla="*/ 77 h 284"/>
                <a:gd name="T64" fmla="*/ 425 w 1502"/>
                <a:gd name="T65" fmla="*/ 39 h 284"/>
                <a:gd name="T66" fmla="*/ 422 w 1502"/>
                <a:gd name="T67" fmla="*/ 110 h 284"/>
                <a:gd name="T68" fmla="*/ 416 w 1502"/>
                <a:gd name="T69" fmla="*/ 133 h 284"/>
                <a:gd name="T70" fmla="*/ 392 w 1502"/>
                <a:gd name="T71" fmla="*/ 142 h 284"/>
                <a:gd name="T72" fmla="*/ 216 w 1502"/>
                <a:gd name="T73" fmla="*/ 134 h 284"/>
                <a:gd name="T74" fmla="*/ 128 w 1502"/>
                <a:gd name="T75" fmla="*/ 67 h 284"/>
                <a:gd name="T76" fmla="*/ 60 w 1502"/>
                <a:gd name="T77" fmla="*/ 59 h 284"/>
                <a:gd name="T78" fmla="*/ 115 w 1502"/>
                <a:gd name="T79" fmla="*/ 128 h 284"/>
                <a:gd name="T80" fmla="*/ 88 w 1502"/>
                <a:gd name="T81" fmla="*/ 191 h 284"/>
                <a:gd name="T82" fmla="*/ 177 w 1502"/>
                <a:gd name="T83" fmla="*/ 153 h 284"/>
                <a:gd name="T84" fmla="*/ 377 w 1502"/>
                <a:gd name="T8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02" h="284">
                  <a:moveTo>
                    <a:pt x="384" y="186"/>
                  </a:moveTo>
                  <a:cubicBezTo>
                    <a:pt x="386" y="186"/>
                    <a:pt x="386" y="186"/>
                    <a:pt x="386" y="186"/>
                  </a:cubicBezTo>
                  <a:cubicBezTo>
                    <a:pt x="386" y="186"/>
                    <a:pt x="385" y="188"/>
                    <a:pt x="391" y="198"/>
                  </a:cubicBezTo>
                  <a:cubicBezTo>
                    <a:pt x="396" y="208"/>
                    <a:pt x="388" y="234"/>
                    <a:pt x="388" y="234"/>
                  </a:cubicBezTo>
                  <a:cubicBezTo>
                    <a:pt x="381" y="266"/>
                    <a:pt x="407" y="259"/>
                    <a:pt x="407" y="259"/>
                  </a:cubicBezTo>
                  <a:cubicBezTo>
                    <a:pt x="441" y="231"/>
                    <a:pt x="459" y="202"/>
                    <a:pt x="469" y="188"/>
                  </a:cubicBezTo>
                  <a:cubicBezTo>
                    <a:pt x="479" y="174"/>
                    <a:pt x="496" y="176"/>
                    <a:pt x="496" y="176"/>
                  </a:cubicBezTo>
                  <a:cubicBezTo>
                    <a:pt x="602" y="187"/>
                    <a:pt x="602" y="187"/>
                    <a:pt x="602" y="187"/>
                  </a:cubicBezTo>
                  <a:cubicBezTo>
                    <a:pt x="593" y="189"/>
                    <a:pt x="585" y="196"/>
                    <a:pt x="585" y="201"/>
                  </a:cubicBezTo>
                  <a:cubicBezTo>
                    <a:pt x="586" y="206"/>
                    <a:pt x="594" y="222"/>
                    <a:pt x="587" y="231"/>
                  </a:cubicBezTo>
                  <a:cubicBezTo>
                    <a:pt x="580" y="240"/>
                    <a:pt x="574" y="274"/>
                    <a:pt x="591" y="275"/>
                  </a:cubicBezTo>
                  <a:cubicBezTo>
                    <a:pt x="609" y="276"/>
                    <a:pt x="644" y="244"/>
                    <a:pt x="652" y="231"/>
                  </a:cubicBezTo>
                  <a:cubicBezTo>
                    <a:pt x="661" y="219"/>
                    <a:pt x="687" y="203"/>
                    <a:pt x="687" y="203"/>
                  </a:cubicBezTo>
                  <a:cubicBezTo>
                    <a:pt x="863" y="224"/>
                    <a:pt x="995" y="187"/>
                    <a:pt x="999" y="190"/>
                  </a:cubicBezTo>
                  <a:cubicBezTo>
                    <a:pt x="1003" y="193"/>
                    <a:pt x="993" y="236"/>
                    <a:pt x="993" y="245"/>
                  </a:cubicBezTo>
                  <a:cubicBezTo>
                    <a:pt x="993" y="253"/>
                    <a:pt x="1002" y="260"/>
                    <a:pt x="1005" y="268"/>
                  </a:cubicBezTo>
                  <a:cubicBezTo>
                    <a:pt x="1008" y="276"/>
                    <a:pt x="1023" y="284"/>
                    <a:pt x="1025" y="282"/>
                  </a:cubicBezTo>
                  <a:cubicBezTo>
                    <a:pt x="1027" y="280"/>
                    <a:pt x="1036" y="275"/>
                    <a:pt x="1036" y="275"/>
                  </a:cubicBezTo>
                  <a:cubicBezTo>
                    <a:pt x="1073" y="265"/>
                    <a:pt x="1080" y="223"/>
                    <a:pt x="1082" y="214"/>
                  </a:cubicBezTo>
                  <a:cubicBezTo>
                    <a:pt x="1083" y="206"/>
                    <a:pt x="1094" y="187"/>
                    <a:pt x="1094" y="187"/>
                  </a:cubicBezTo>
                  <a:cubicBezTo>
                    <a:pt x="1192" y="191"/>
                    <a:pt x="1225" y="175"/>
                    <a:pt x="1225" y="175"/>
                  </a:cubicBezTo>
                  <a:cubicBezTo>
                    <a:pt x="1223" y="218"/>
                    <a:pt x="1231" y="215"/>
                    <a:pt x="1231" y="215"/>
                  </a:cubicBezTo>
                  <a:cubicBezTo>
                    <a:pt x="1226" y="197"/>
                    <a:pt x="1234" y="171"/>
                    <a:pt x="1234" y="171"/>
                  </a:cubicBezTo>
                  <a:cubicBezTo>
                    <a:pt x="1248" y="168"/>
                    <a:pt x="1271" y="150"/>
                    <a:pt x="1271" y="150"/>
                  </a:cubicBezTo>
                  <a:cubicBezTo>
                    <a:pt x="1260" y="168"/>
                    <a:pt x="1266" y="172"/>
                    <a:pt x="1267" y="167"/>
                  </a:cubicBezTo>
                  <a:cubicBezTo>
                    <a:pt x="1268" y="162"/>
                    <a:pt x="1280" y="150"/>
                    <a:pt x="1280" y="150"/>
                  </a:cubicBezTo>
                  <a:cubicBezTo>
                    <a:pt x="1289" y="150"/>
                    <a:pt x="1289" y="150"/>
                    <a:pt x="1289" y="150"/>
                  </a:cubicBezTo>
                  <a:cubicBezTo>
                    <a:pt x="1262" y="182"/>
                    <a:pt x="1262" y="182"/>
                    <a:pt x="1262" y="182"/>
                  </a:cubicBezTo>
                  <a:cubicBezTo>
                    <a:pt x="1238" y="220"/>
                    <a:pt x="1255" y="250"/>
                    <a:pt x="1255" y="250"/>
                  </a:cubicBezTo>
                  <a:cubicBezTo>
                    <a:pt x="1249" y="207"/>
                    <a:pt x="1272" y="173"/>
                    <a:pt x="1272" y="173"/>
                  </a:cubicBezTo>
                  <a:cubicBezTo>
                    <a:pt x="1278" y="179"/>
                    <a:pt x="1278" y="179"/>
                    <a:pt x="1278" y="179"/>
                  </a:cubicBezTo>
                  <a:cubicBezTo>
                    <a:pt x="1300" y="150"/>
                    <a:pt x="1300" y="150"/>
                    <a:pt x="1300" y="150"/>
                  </a:cubicBezTo>
                  <a:cubicBezTo>
                    <a:pt x="1341" y="146"/>
                    <a:pt x="1341" y="146"/>
                    <a:pt x="1341" y="146"/>
                  </a:cubicBezTo>
                  <a:cubicBezTo>
                    <a:pt x="1502" y="142"/>
                    <a:pt x="1487" y="114"/>
                    <a:pt x="1487" y="114"/>
                  </a:cubicBezTo>
                  <a:cubicBezTo>
                    <a:pt x="1486" y="105"/>
                    <a:pt x="1472" y="107"/>
                    <a:pt x="1472" y="107"/>
                  </a:cubicBezTo>
                  <a:cubicBezTo>
                    <a:pt x="1472" y="107"/>
                    <a:pt x="1390" y="117"/>
                    <a:pt x="1290" y="82"/>
                  </a:cubicBezTo>
                  <a:cubicBezTo>
                    <a:pt x="1190" y="47"/>
                    <a:pt x="1019" y="17"/>
                    <a:pt x="1018" y="18"/>
                  </a:cubicBezTo>
                  <a:cubicBezTo>
                    <a:pt x="1017" y="20"/>
                    <a:pt x="1017" y="23"/>
                    <a:pt x="1017" y="23"/>
                  </a:cubicBezTo>
                  <a:cubicBezTo>
                    <a:pt x="1017" y="23"/>
                    <a:pt x="988" y="17"/>
                    <a:pt x="987" y="19"/>
                  </a:cubicBezTo>
                  <a:cubicBezTo>
                    <a:pt x="987" y="22"/>
                    <a:pt x="982" y="21"/>
                    <a:pt x="982" y="21"/>
                  </a:cubicBezTo>
                  <a:cubicBezTo>
                    <a:pt x="982" y="21"/>
                    <a:pt x="953" y="17"/>
                    <a:pt x="953" y="21"/>
                  </a:cubicBezTo>
                  <a:cubicBezTo>
                    <a:pt x="953" y="25"/>
                    <a:pt x="950" y="22"/>
                    <a:pt x="950" y="22"/>
                  </a:cubicBezTo>
                  <a:cubicBezTo>
                    <a:pt x="950" y="22"/>
                    <a:pt x="917" y="20"/>
                    <a:pt x="916" y="22"/>
                  </a:cubicBezTo>
                  <a:cubicBezTo>
                    <a:pt x="916" y="25"/>
                    <a:pt x="911" y="22"/>
                    <a:pt x="911" y="22"/>
                  </a:cubicBezTo>
                  <a:cubicBezTo>
                    <a:pt x="911" y="22"/>
                    <a:pt x="888" y="22"/>
                    <a:pt x="881" y="22"/>
                  </a:cubicBezTo>
                  <a:cubicBezTo>
                    <a:pt x="874" y="22"/>
                    <a:pt x="871" y="29"/>
                    <a:pt x="871" y="29"/>
                  </a:cubicBezTo>
                  <a:cubicBezTo>
                    <a:pt x="871" y="29"/>
                    <a:pt x="842" y="22"/>
                    <a:pt x="842" y="26"/>
                  </a:cubicBezTo>
                  <a:cubicBezTo>
                    <a:pt x="841" y="31"/>
                    <a:pt x="835" y="33"/>
                    <a:pt x="835" y="33"/>
                  </a:cubicBezTo>
                  <a:cubicBezTo>
                    <a:pt x="835" y="33"/>
                    <a:pt x="812" y="31"/>
                    <a:pt x="812" y="33"/>
                  </a:cubicBezTo>
                  <a:cubicBezTo>
                    <a:pt x="813" y="35"/>
                    <a:pt x="808" y="37"/>
                    <a:pt x="808" y="37"/>
                  </a:cubicBezTo>
                  <a:cubicBezTo>
                    <a:pt x="808" y="37"/>
                    <a:pt x="781" y="34"/>
                    <a:pt x="782" y="37"/>
                  </a:cubicBezTo>
                  <a:cubicBezTo>
                    <a:pt x="783" y="40"/>
                    <a:pt x="776" y="41"/>
                    <a:pt x="776" y="41"/>
                  </a:cubicBezTo>
                  <a:cubicBezTo>
                    <a:pt x="744" y="40"/>
                    <a:pt x="744" y="40"/>
                    <a:pt x="744" y="40"/>
                  </a:cubicBezTo>
                  <a:cubicBezTo>
                    <a:pt x="744" y="40"/>
                    <a:pt x="743" y="43"/>
                    <a:pt x="740" y="46"/>
                  </a:cubicBezTo>
                  <a:cubicBezTo>
                    <a:pt x="738" y="49"/>
                    <a:pt x="709" y="46"/>
                    <a:pt x="709" y="46"/>
                  </a:cubicBezTo>
                  <a:cubicBezTo>
                    <a:pt x="709" y="46"/>
                    <a:pt x="709" y="49"/>
                    <a:pt x="708" y="52"/>
                  </a:cubicBezTo>
                  <a:cubicBezTo>
                    <a:pt x="707" y="55"/>
                    <a:pt x="676" y="52"/>
                    <a:pt x="676" y="52"/>
                  </a:cubicBezTo>
                  <a:cubicBezTo>
                    <a:pt x="676" y="52"/>
                    <a:pt x="676" y="52"/>
                    <a:pt x="674" y="56"/>
                  </a:cubicBezTo>
                  <a:cubicBezTo>
                    <a:pt x="672" y="60"/>
                    <a:pt x="640" y="56"/>
                    <a:pt x="640" y="56"/>
                  </a:cubicBezTo>
                  <a:cubicBezTo>
                    <a:pt x="640" y="56"/>
                    <a:pt x="640" y="60"/>
                    <a:pt x="636" y="62"/>
                  </a:cubicBezTo>
                  <a:cubicBezTo>
                    <a:pt x="632" y="64"/>
                    <a:pt x="607" y="61"/>
                    <a:pt x="607" y="61"/>
                  </a:cubicBezTo>
                  <a:cubicBezTo>
                    <a:pt x="607" y="61"/>
                    <a:pt x="612" y="69"/>
                    <a:pt x="603" y="68"/>
                  </a:cubicBezTo>
                  <a:cubicBezTo>
                    <a:pt x="593" y="67"/>
                    <a:pt x="567" y="72"/>
                    <a:pt x="567" y="72"/>
                  </a:cubicBezTo>
                  <a:cubicBezTo>
                    <a:pt x="567" y="72"/>
                    <a:pt x="571" y="74"/>
                    <a:pt x="566" y="77"/>
                  </a:cubicBezTo>
                  <a:cubicBezTo>
                    <a:pt x="561" y="81"/>
                    <a:pt x="534" y="74"/>
                    <a:pt x="529" y="73"/>
                  </a:cubicBezTo>
                  <a:cubicBezTo>
                    <a:pt x="525" y="71"/>
                    <a:pt x="433" y="28"/>
                    <a:pt x="425" y="39"/>
                  </a:cubicBezTo>
                  <a:cubicBezTo>
                    <a:pt x="418" y="50"/>
                    <a:pt x="435" y="78"/>
                    <a:pt x="434" y="86"/>
                  </a:cubicBezTo>
                  <a:cubicBezTo>
                    <a:pt x="434" y="94"/>
                    <a:pt x="422" y="106"/>
                    <a:pt x="422" y="110"/>
                  </a:cubicBezTo>
                  <a:cubicBezTo>
                    <a:pt x="421" y="115"/>
                    <a:pt x="408" y="131"/>
                    <a:pt x="408" y="131"/>
                  </a:cubicBezTo>
                  <a:cubicBezTo>
                    <a:pt x="408" y="131"/>
                    <a:pt x="421" y="131"/>
                    <a:pt x="416" y="133"/>
                  </a:cubicBezTo>
                  <a:cubicBezTo>
                    <a:pt x="415" y="133"/>
                    <a:pt x="408" y="136"/>
                    <a:pt x="397" y="140"/>
                  </a:cubicBezTo>
                  <a:cubicBezTo>
                    <a:pt x="392" y="142"/>
                    <a:pt x="392" y="142"/>
                    <a:pt x="392" y="142"/>
                  </a:cubicBezTo>
                  <a:cubicBezTo>
                    <a:pt x="354" y="147"/>
                    <a:pt x="245" y="138"/>
                    <a:pt x="243" y="138"/>
                  </a:cubicBezTo>
                  <a:cubicBezTo>
                    <a:pt x="241" y="138"/>
                    <a:pt x="232" y="141"/>
                    <a:pt x="216" y="134"/>
                  </a:cubicBezTo>
                  <a:cubicBezTo>
                    <a:pt x="201" y="127"/>
                    <a:pt x="169" y="98"/>
                    <a:pt x="169" y="98"/>
                  </a:cubicBezTo>
                  <a:cubicBezTo>
                    <a:pt x="157" y="86"/>
                    <a:pt x="144" y="80"/>
                    <a:pt x="128" y="67"/>
                  </a:cubicBezTo>
                  <a:cubicBezTo>
                    <a:pt x="62" y="12"/>
                    <a:pt x="6" y="0"/>
                    <a:pt x="3" y="4"/>
                  </a:cubicBezTo>
                  <a:cubicBezTo>
                    <a:pt x="0" y="8"/>
                    <a:pt x="49" y="53"/>
                    <a:pt x="60" y="59"/>
                  </a:cubicBezTo>
                  <a:cubicBezTo>
                    <a:pt x="71" y="65"/>
                    <a:pt x="109" y="115"/>
                    <a:pt x="107" y="119"/>
                  </a:cubicBezTo>
                  <a:cubicBezTo>
                    <a:pt x="106" y="122"/>
                    <a:pt x="115" y="128"/>
                    <a:pt x="115" y="128"/>
                  </a:cubicBezTo>
                  <a:cubicBezTo>
                    <a:pt x="115" y="128"/>
                    <a:pt x="102" y="134"/>
                    <a:pt x="84" y="154"/>
                  </a:cubicBezTo>
                  <a:cubicBezTo>
                    <a:pt x="66" y="173"/>
                    <a:pt x="83" y="192"/>
                    <a:pt x="88" y="191"/>
                  </a:cubicBezTo>
                  <a:cubicBezTo>
                    <a:pt x="92" y="190"/>
                    <a:pt x="123" y="184"/>
                    <a:pt x="138" y="178"/>
                  </a:cubicBezTo>
                  <a:cubicBezTo>
                    <a:pt x="148" y="173"/>
                    <a:pt x="166" y="160"/>
                    <a:pt x="177" y="153"/>
                  </a:cubicBezTo>
                  <a:cubicBezTo>
                    <a:pt x="177" y="153"/>
                    <a:pt x="204" y="153"/>
                    <a:pt x="210" y="157"/>
                  </a:cubicBezTo>
                  <a:cubicBezTo>
                    <a:pt x="210" y="157"/>
                    <a:pt x="334" y="184"/>
                    <a:pt x="377" y="187"/>
                  </a:cubicBezTo>
                  <a:lnTo>
                    <a:pt x="384" y="186"/>
                  </a:lnTo>
                  <a:close/>
                </a:path>
              </a:pathLst>
            </a:custGeom>
            <a:gradFill flip="none" rotWithShape="1">
              <a:gsLst>
                <a:gs pos="4000">
                  <a:srgbClr val="A2887C"/>
                </a:gs>
                <a:gs pos="49000">
                  <a:srgbClr val="F2EEEC"/>
                </a:gs>
                <a:gs pos="90417">
                  <a:schemeClr val="bg1"/>
                </a:gs>
              </a:gsLst>
              <a:lin ang="5400000" scaled="1"/>
              <a:tileRect/>
            </a:gra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1" name="Freeform 27"/>
            <p:cNvSpPr>
              <a:spLocks/>
            </p:cNvSpPr>
            <p:nvPr/>
          </p:nvSpPr>
          <p:spPr bwMode="auto">
            <a:xfrm rot="20882985" flipH="1">
              <a:off x="6233995" y="3680668"/>
              <a:ext cx="90843" cy="66618"/>
            </a:xfrm>
            <a:custGeom>
              <a:avLst/>
              <a:gdLst>
                <a:gd name="T0" fmla="*/ 5 w 38"/>
                <a:gd name="T1" fmla="*/ 0 h 28"/>
                <a:gd name="T2" fmla="*/ 5 w 38"/>
                <a:gd name="T3" fmla="*/ 19 h 28"/>
                <a:gd name="T4" fmla="*/ 28 w 38"/>
                <a:gd name="T5" fmla="*/ 28 h 28"/>
                <a:gd name="T6" fmla="*/ 34 w 38"/>
                <a:gd name="T7" fmla="*/ 23 h 28"/>
                <a:gd name="T8" fmla="*/ 27 w 38"/>
                <a:gd name="T9" fmla="*/ 4 h 28"/>
                <a:gd name="T10" fmla="*/ 5 w 38"/>
                <a:gd name="T11" fmla="*/ 0 h 28"/>
              </a:gdLst>
              <a:ahLst/>
              <a:cxnLst>
                <a:cxn ang="0">
                  <a:pos x="T0" y="T1"/>
                </a:cxn>
                <a:cxn ang="0">
                  <a:pos x="T2" y="T3"/>
                </a:cxn>
                <a:cxn ang="0">
                  <a:pos x="T4" y="T5"/>
                </a:cxn>
                <a:cxn ang="0">
                  <a:pos x="T6" y="T7"/>
                </a:cxn>
                <a:cxn ang="0">
                  <a:pos x="T8" y="T9"/>
                </a:cxn>
                <a:cxn ang="0">
                  <a:pos x="T10" y="T11"/>
                </a:cxn>
              </a:cxnLst>
              <a:rect l="0" t="0" r="r" b="b"/>
              <a:pathLst>
                <a:path w="38" h="28">
                  <a:moveTo>
                    <a:pt x="5" y="0"/>
                  </a:moveTo>
                  <a:cubicBezTo>
                    <a:pt x="5" y="0"/>
                    <a:pt x="0" y="13"/>
                    <a:pt x="5" y="19"/>
                  </a:cubicBezTo>
                  <a:cubicBezTo>
                    <a:pt x="9" y="24"/>
                    <a:pt x="28" y="28"/>
                    <a:pt x="28" y="28"/>
                  </a:cubicBezTo>
                  <a:cubicBezTo>
                    <a:pt x="28" y="28"/>
                    <a:pt x="29" y="22"/>
                    <a:pt x="34" y="23"/>
                  </a:cubicBezTo>
                  <a:cubicBezTo>
                    <a:pt x="38" y="23"/>
                    <a:pt x="27" y="4"/>
                    <a:pt x="27" y="4"/>
                  </a:cubicBezTo>
                  <a:cubicBezTo>
                    <a:pt x="27" y="4"/>
                    <a:pt x="10" y="1"/>
                    <a:pt x="5" y="0"/>
                  </a:cubicBezTo>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2" name="Freeform 28"/>
            <p:cNvSpPr>
              <a:spLocks/>
            </p:cNvSpPr>
            <p:nvPr/>
          </p:nvSpPr>
          <p:spPr bwMode="auto">
            <a:xfrm rot="20882985" flipH="1">
              <a:off x="6316715" y="3655213"/>
              <a:ext cx="76712" cy="52487"/>
            </a:xfrm>
            <a:custGeom>
              <a:avLst/>
              <a:gdLst>
                <a:gd name="T0" fmla="*/ 26 w 32"/>
                <a:gd name="T1" fmla="*/ 4 h 22"/>
                <a:gd name="T2" fmla="*/ 6 w 32"/>
                <a:gd name="T3" fmla="*/ 0 h 22"/>
                <a:gd name="T4" fmla="*/ 6 w 32"/>
                <a:gd name="T5" fmla="*/ 18 h 22"/>
                <a:gd name="T6" fmla="*/ 26 w 32"/>
                <a:gd name="T7" fmla="*/ 22 h 22"/>
                <a:gd name="T8" fmla="*/ 26 w 32"/>
                <a:gd name="T9" fmla="*/ 4 h 22"/>
              </a:gdLst>
              <a:ahLst/>
              <a:cxnLst>
                <a:cxn ang="0">
                  <a:pos x="T0" y="T1"/>
                </a:cxn>
                <a:cxn ang="0">
                  <a:pos x="T2" y="T3"/>
                </a:cxn>
                <a:cxn ang="0">
                  <a:pos x="T4" y="T5"/>
                </a:cxn>
                <a:cxn ang="0">
                  <a:pos x="T6" y="T7"/>
                </a:cxn>
                <a:cxn ang="0">
                  <a:pos x="T8" y="T9"/>
                </a:cxn>
              </a:cxnLst>
              <a:rect l="0" t="0" r="r" b="b"/>
              <a:pathLst>
                <a:path w="32" h="22">
                  <a:moveTo>
                    <a:pt x="26" y="4"/>
                  </a:moveTo>
                  <a:cubicBezTo>
                    <a:pt x="26" y="4"/>
                    <a:pt x="12" y="0"/>
                    <a:pt x="6" y="0"/>
                  </a:cubicBezTo>
                  <a:cubicBezTo>
                    <a:pt x="0" y="0"/>
                    <a:pt x="3" y="15"/>
                    <a:pt x="6" y="18"/>
                  </a:cubicBezTo>
                  <a:cubicBezTo>
                    <a:pt x="9" y="21"/>
                    <a:pt x="21" y="22"/>
                    <a:pt x="26" y="22"/>
                  </a:cubicBezTo>
                  <a:cubicBezTo>
                    <a:pt x="32" y="22"/>
                    <a:pt x="26" y="4"/>
                    <a:pt x="26" y="4"/>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3" name="Freeform 29"/>
            <p:cNvSpPr>
              <a:spLocks/>
            </p:cNvSpPr>
            <p:nvPr/>
          </p:nvSpPr>
          <p:spPr bwMode="auto">
            <a:xfrm rot="20882985" flipH="1">
              <a:off x="6390048" y="3631000"/>
              <a:ext cx="61571" cy="54506"/>
            </a:xfrm>
            <a:custGeom>
              <a:avLst/>
              <a:gdLst>
                <a:gd name="T0" fmla="*/ 25 w 26"/>
                <a:gd name="T1" fmla="*/ 4 h 23"/>
                <a:gd name="T2" fmla="*/ 5 w 26"/>
                <a:gd name="T3" fmla="*/ 2 h 23"/>
                <a:gd name="T4" fmla="*/ 7 w 26"/>
                <a:gd name="T5" fmla="*/ 19 h 23"/>
                <a:gd name="T6" fmla="*/ 23 w 26"/>
                <a:gd name="T7" fmla="*/ 19 h 23"/>
                <a:gd name="T8" fmla="*/ 25 w 26"/>
                <a:gd name="T9" fmla="*/ 4 h 23"/>
              </a:gdLst>
              <a:ahLst/>
              <a:cxnLst>
                <a:cxn ang="0">
                  <a:pos x="T0" y="T1"/>
                </a:cxn>
                <a:cxn ang="0">
                  <a:pos x="T2" y="T3"/>
                </a:cxn>
                <a:cxn ang="0">
                  <a:pos x="T4" y="T5"/>
                </a:cxn>
                <a:cxn ang="0">
                  <a:pos x="T6" y="T7"/>
                </a:cxn>
                <a:cxn ang="0">
                  <a:pos x="T8" y="T9"/>
                </a:cxn>
              </a:cxnLst>
              <a:rect l="0" t="0" r="r" b="b"/>
              <a:pathLst>
                <a:path w="26" h="23">
                  <a:moveTo>
                    <a:pt x="25" y="4"/>
                  </a:moveTo>
                  <a:cubicBezTo>
                    <a:pt x="25" y="4"/>
                    <a:pt x="8" y="0"/>
                    <a:pt x="5" y="2"/>
                  </a:cubicBezTo>
                  <a:cubicBezTo>
                    <a:pt x="2" y="4"/>
                    <a:pt x="0" y="14"/>
                    <a:pt x="7" y="19"/>
                  </a:cubicBezTo>
                  <a:cubicBezTo>
                    <a:pt x="14" y="23"/>
                    <a:pt x="18" y="23"/>
                    <a:pt x="23" y="19"/>
                  </a:cubicBezTo>
                  <a:cubicBezTo>
                    <a:pt x="26" y="16"/>
                    <a:pt x="25" y="4"/>
                    <a:pt x="25" y="4"/>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4" name="Freeform 30"/>
            <p:cNvSpPr>
              <a:spLocks/>
            </p:cNvSpPr>
            <p:nvPr/>
          </p:nvSpPr>
          <p:spPr bwMode="auto">
            <a:xfrm rot="20882985" flipH="1">
              <a:off x="7417083" y="3528220"/>
              <a:ext cx="76712" cy="19178"/>
            </a:xfrm>
            <a:custGeom>
              <a:avLst/>
              <a:gdLst>
                <a:gd name="T0" fmla="*/ 0 w 32"/>
                <a:gd name="T1" fmla="*/ 4 h 8"/>
                <a:gd name="T2" fmla="*/ 28 w 32"/>
                <a:gd name="T3" fmla="*/ 1 h 8"/>
                <a:gd name="T4" fmla="*/ 22 w 32"/>
                <a:gd name="T5" fmla="*/ 6 h 8"/>
                <a:gd name="T6" fmla="*/ 0 w 32"/>
                <a:gd name="T7" fmla="*/ 8 h 8"/>
                <a:gd name="T8" fmla="*/ 0 w 32"/>
                <a:gd name="T9" fmla="*/ 4 h 8"/>
              </a:gdLst>
              <a:ahLst/>
              <a:cxnLst>
                <a:cxn ang="0">
                  <a:pos x="T0" y="T1"/>
                </a:cxn>
                <a:cxn ang="0">
                  <a:pos x="T2" y="T3"/>
                </a:cxn>
                <a:cxn ang="0">
                  <a:pos x="T4" y="T5"/>
                </a:cxn>
                <a:cxn ang="0">
                  <a:pos x="T6" y="T7"/>
                </a:cxn>
                <a:cxn ang="0">
                  <a:pos x="T8" y="T9"/>
                </a:cxn>
              </a:cxnLst>
              <a:rect l="0" t="0" r="r" b="b"/>
              <a:pathLst>
                <a:path w="32" h="8">
                  <a:moveTo>
                    <a:pt x="0" y="4"/>
                  </a:moveTo>
                  <a:cubicBezTo>
                    <a:pt x="0" y="4"/>
                    <a:pt x="24" y="0"/>
                    <a:pt x="28" y="1"/>
                  </a:cubicBezTo>
                  <a:cubicBezTo>
                    <a:pt x="32" y="3"/>
                    <a:pt x="25" y="6"/>
                    <a:pt x="22" y="6"/>
                  </a:cubicBezTo>
                  <a:cubicBezTo>
                    <a:pt x="18" y="5"/>
                    <a:pt x="0" y="8"/>
                    <a:pt x="0" y="8"/>
                  </a:cubicBezTo>
                  <a:lnTo>
                    <a:pt x="0" y="4"/>
                  </a:ln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5" name="Freeform 31"/>
            <p:cNvSpPr>
              <a:spLocks/>
            </p:cNvSpPr>
            <p:nvPr/>
          </p:nvSpPr>
          <p:spPr bwMode="auto">
            <a:xfrm rot="20882985" flipH="1">
              <a:off x="7340860" y="3530307"/>
              <a:ext cx="73684" cy="26243"/>
            </a:xfrm>
            <a:custGeom>
              <a:avLst/>
              <a:gdLst>
                <a:gd name="T0" fmla="*/ 6 w 31"/>
                <a:gd name="T1" fmla="*/ 0 h 11"/>
                <a:gd name="T2" fmla="*/ 4 w 31"/>
                <a:gd name="T3" fmla="*/ 7 h 11"/>
                <a:gd name="T4" fmla="*/ 11 w 31"/>
                <a:gd name="T5" fmla="*/ 10 h 11"/>
                <a:gd name="T6" fmla="*/ 25 w 31"/>
                <a:gd name="T7" fmla="*/ 2 h 11"/>
                <a:gd name="T8" fmla="*/ 6 w 31"/>
                <a:gd name="T9" fmla="*/ 0 h 11"/>
              </a:gdLst>
              <a:ahLst/>
              <a:cxnLst>
                <a:cxn ang="0">
                  <a:pos x="T0" y="T1"/>
                </a:cxn>
                <a:cxn ang="0">
                  <a:pos x="T2" y="T3"/>
                </a:cxn>
                <a:cxn ang="0">
                  <a:pos x="T4" y="T5"/>
                </a:cxn>
                <a:cxn ang="0">
                  <a:pos x="T6" y="T7"/>
                </a:cxn>
                <a:cxn ang="0">
                  <a:pos x="T8" y="T9"/>
                </a:cxn>
              </a:cxnLst>
              <a:rect l="0" t="0" r="r" b="b"/>
              <a:pathLst>
                <a:path w="31" h="11">
                  <a:moveTo>
                    <a:pt x="6" y="0"/>
                  </a:moveTo>
                  <a:cubicBezTo>
                    <a:pt x="6" y="0"/>
                    <a:pt x="7" y="8"/>
                    <a:pt x="4" y="7"/>
                  </a:cubicBezTo>
                  <a:cubicBezTo>
                    <a:pt x="0" y="6"/>
                    <a:pt x="5" y="11"/>
                    <a:pt x="11" y="10"/>
                  </a:cubicBezTo>
                  <a:cubicBezTo>
                    <a:pt x="16" y="10"/>
                    <a:pt x="31" y="5"/>
                    <a:pt x="25" y="2"/>
                  </a:cubicBezTo>
                  <a:cubicBezTo>
                    <a:pt x="20" y="0"/>
                    <a:pt x="6" y="0"/>
                    <a:pt x="6"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6" name="Freeform 32"/>
            <p:cNvSpPr>
              <a:spLocks/>
            </p:cNvSpPr>
            <p:nvPr/>
          </p:nvSpPr>
          <p:spPr bwMode="auto">
            <a:xfrm rot="20882985" flipH="1">
              <a:off x="7268009" y="3531091"/>
              <a:ext cx="75702" cy="28262"/>
            </a:xfrm>
            <a:custGeom>
              <a:avLst/>
              <a:gdLst>
                <a:gd name="T0" fmla="*/ 9 w 32"/>
                <a:gd name="T1" fmla="*/ 3 h 12"/>
                <a:gd name="T2" fmla="*/ 29 w 32"/>
                <a:gd name="T3" fmla="*/ 3 h 12"/>
                <a:gd name="T4" fmla="*/ 29 w 32"/>
                <a:gd name="T5" fmla="*/ 7 h 12"/>
                <a:gd name="T6" fmla="*/ 5 w 32"/>
                <a:gd name="T7" fmla="*/ 11 h 12"/>
                <a:gd name="T8" fmla="*/ 2 w 32"/>
                <a:gd name="T9" fmla="*/ 7 h 12"/>
                <a:gd name="T10" fmla="*/ 9 w 32"/>
                <a:gd name="T11" fmla="*/ 3 h 12"/>
              </a:gdLst>
              <a:ahLst/>
              <a:cxnLst>
                <a:cxn ang="0">
                  <a:pos x="T0" y="T1"/>
                </a:cxn>
                <a:cxn ang="0">
                  <a:pos x="T2" y="T3"/>
                </a:cxn>
                <a:cxn ang="0">
                  <a:pos x="T4" y="T5"/>
                </a:cxn>
                <a:cxn ang="0">
                  <a:pos x="T6" y="T7"/>
                </a:cxn>
                <a:cxn ang="0">
                  <a:pos x="T8" y="T9"/>
                </a:cxn>
                <a:cxn ang="0">
                  <a:pos x="T10" y="T11"/>
                </a:cxn>
              </a:cxnLst>
              <a:rect l="0" t="0" r="r" b="b"/>
              <a:pathLst>
                <a:path w="32" h="12">
                  <a:moveTo>
                    <a:pt x="9" y="3"/>
                  </a:moveTo>
                  <a:cubicBezTo>
                    <a:pt x="11" y="0"/>
                    <a:pt x="29" y="3"/>
                    <a:pt x="29" y="3"/>
                  </a:cubicBezTo>
                  <a:cubicBezTo>
                    <a:pt x="30" y="3"/>
                    <a:pt x="32" y="6"/>
                    <a:pt x="29" y="7"/>
                  </a:cubicBezTo>
                  <a:cubicBezTo>
                    <a:pt x="27" y="8"/>
                    <a:pt x="8" y="11"/>
                    <a:pt x="5" y="11"/>
                  </a:cubicBezTo>
                  <a:cubicBezTo>
                    <a:pt x="2" y="12"/>
                    <a:pt x="2" y="7"/>
                    <a:pt x="2" y="7"/>
                  </a:cubicBezTo>
                  <a:cubicBezTo>
                    <a:pt x="0" y="8"/>
                    <a:pt x="7" y="6"/>
                    <a:pt x="9" y="3"/>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7" name="Freeform 33"/>
            <p:cNvSpPr>
              <a:spLocks/>
            </p:cNvSpPr>
            <p:nvPr/>
          </p:nvSpPr>
          <p:spPr bwMode="auto">
            <a:xfrm rot="20882985" flipH="1">
              <a:off x="7177090" y="3541465"/>
              <a:ext cx="90843" cy="24225"/>
            </a:xfrm>
            <a:custGeom>
              <a:avLst/>
              <a:gdLst>
                <a:gd name="T0" fmla="*/ 14 w 38"/>
                <a:gd name="T1" fmla="*/ 0 h 10"/>
                <a:gd name="T2" fmla="*/ 3 w 38"/>
                <a:gd name="T3" fmla="*/ 4 h 10"/>
                <a:gd name="T4" fmla="*/ 7 w 38"/>
                <a:gd name="T5" fmla="*/ 9 h 10"/>
                <a:gd name="T6" fmla="*/ 36 w 38"/>
                <a:gd name="T7" fmla="*/ 6 h 10"/>
                <a:gd name="T8" fmla="*/ 36 w 38"/>
                <a:gd name="T9" fmla="*/ 0 h 10"/>
                <a:gd name="T10" fmla="*/ 14 w 38"/>
                <a:gd name="T11" fmla="*/ 0 h 10"/>
              </a:gdLst>
              <a:ahLst/>
              <a:cxnLst>
                <a:cxn ang="0">
                  <a:pos x="T0" y="T1"/>
                </a:cxn>
                <a:cxn ang="0">
                  <a:pos x="T2" y="T3"/>
                </a:cxn>
                <a:cxn ang="0">
                  <a:pos x="T4" y="T5"/>
                </a:cxn>
                <a:cxn ang="0">
                  <a:pos x="T6" y="T7"/>
                </a:cxn>
                <a:cxn ang="0">
                  <a:pos x="T8" y="T9"/>
                </a:cxn>
                <a:cxn ang="0">
                  <a:pos x="T10" y="T11"/>
                </a:cxn>
              </a:cxnLst>
              <a:rect l="0" t="0" r="r" b="b"/>
              <a:pathLst>
                <a:path w="38" h="10">
                  <a:moveTo>
                    <a:pt x="14" y="0"/>
                  </a:moveTo>
                  <a:cubicBezTo>
                    <a:pt x="14" y="0"/>
                    <a:pt x="6" y="4"/>
                    <a:pt x="3" y="4"/>
                  </a:cubicBezTo>
                  <a:cubicBezTo>
                    <a:pt x="0" y="5"/>
                    <a:pt x="3" y="9"/>
                    <a:pt x="7" y="9"/>
                  </a:cubicBezTo>
                  <a:cubicBezTo>
                    <a:pt x="10" y="10"/>
                    <a:pt x="34" y="8"/>
                    <a:pt x="36" y="6"/>
                  </a:cubicBezTo>
                  <a:cubicBezTo>
                    <a:pt x="38" y="4"/>
                    <a:pt x="38" y="1"/>
                    <a:pt x="36" y="0"/>
                  </a:cubicBezTo>
                  <a:cubicBezTo>
                    <a:pt x="34" y="0"/>
                    <a:pt x="16" y="2"/>
                    <a:pt x="14"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8" name="Freeform 34"/>
            <p:cNvSpPr>
              <a:spLocks/>
            </p:cNvSpPr>
            <p:nvPr/>
          </p:nvSpPr>
          <p:spPr bwMode="auto">
            <a:xfrm rot="20882985" flipH="1">
              <a:off x="7096792" y="3545774"/>
              <a:ext cx="75702" cy="38356"/>
            </a:xfrm>
            <a:custGeom>
              <a:avLst/>
              <a:gdLst>
                <a:gd name="T0" fmla="*/ 10 w 32"/>
                <a:gd name="T1" fmla="*/ 2 h 16"/>
                <a:gd name="T2" fmla="*/ 5 w 32"/>
                <a:gd name="T3" fmla="*/ 4 h 16"/>
                <a:gd name="T4" fmla="*/ 3 w 32"/>
                <a:gd name="T5" fmla="*/ 11 h 16"/>
                <a:gd name="T6" fmla="*/ 24 w 32"/>
                <a:gd name="T7" fmla="*/ 14 h 16"/>
                <a:gd name="T8" fmla="*/ 29 w 32"/>
                <a:gd name="T9" fmla="*/ 3 h 16"/>
                <a:gd name="T10" fmla="*/ 10 w 32"/>
                <a:gd name="T11" fmla="*/ 2 h 16"/>
              </a:gdLst>
              <a:ahLst/>
              <a:cxnLst>
                <a:cxn ang="0">
                  <a:pos x="T0" y="T1"/>
                </a:cxn>
                <a:cxn ang="0">
                  <a:pos x="T2" y="T3"/>
                </a:cxn>
                <a:cxn ang="0">
                  <a:pos x="T4" y="T5"/>
                </a:cxn>
                <a:cxn ang="0">
                  <a:pos x="T6" y="T7"/>
                </a:cxn>
                <a:cxn ang="0">
                  <a:pos x="T8" y="T9"/>
                </a:cxn>
                <a:cxn ang="0">
                  <a:pos x="T10" y="T11"/>
                </a:cxn>
              </a:cxnLst>
              <a:rect l="0" t="0" r="r" b="b"/>
              <a:pathLst>
                <a:path w="32" h="16">
                  <a:moveTo>
                    <a:pt x="10" y="2"/>
                  </a:moveTo>
                  <a:cubicBezTo>
                    <a:pt x="10" y="2"/>
                    <a:pt x="7" y="4"/>
                    <a:pt x="5" y="4"/>
                  </a:cubicBezTo>
                  <a:cubicBezTo>
                    <a:pt x="4" y="4"/>
                    <a:pt x="0" y="9"/>
                    <a:pt x="3" y="11"/>
                  </a:cubicBezTo>
                  <a:cubicBezTo>
                    <a:pt x="6" y="13"/>
                    <a:pt x="17" y="16"/>
                    <a:pt x="24" y="14"/>
                  </a:cubicBezTo>
                  <a:cubicBezTo>
                    <a:pt x="32" y="11"/>
                    <a:pt x="30" y="5"/>
                    <a:pt x="29" y="3"/>
                  </a:cubicBezTo>
                  <a:cubicBezTo>
                    <a:pt x="28" y="2"/>
                    <a:pt x="13" y="0"/>
                    <a:pt x="10"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79" name="Freeform 35"/>
            <p:cNvSpPr>
              <a:spLocks/>
            </p:cNvSpPr>
            <p:nvPr/>
          </p:nvSpPr>
          <p:spPr bwMode="auto">
            <a:xfrm rot="20882985" flipH="1">
              <a:off x="7019465" y="3544949"/>
              <a:ext cx="73684" cy="50468"/>
            </a:xfrm>
            <a:custGeom>
              <a:avLst/>
              <a:gdLst>
                <a:gd name="T0" fmla="*/ 11 w 31"/>
                <a:gd name="T1" fmla="*/ 2 h 21"/>
                <a:gd name="T2" fmla="*/ 3 w 31"/>
                <a:gd name="T3" fmla="*/ 11 h 21"/>
                <a:gd name="T4" fmla="*/ 7 w 31"/>
                <a:gd name="T5" fmla="*/ 19 h 21"/>
                <a:gd name="T6" fmla="*/ 25 w 31"/>
                <a:gd name="T7" fmla="*/ 16 h 21"/>
                <a:gd name="T8" fmla="*/ 30 w 31"/>
                <a:gd name="T9" fmla="*/ 5 h 21"/>
                <a:gd name="T10" fmla="*/ 25 w 31"/>
                <a:gd name="T11" fmla="*/ 2 h 21"/>
                <a:gd name="T12" fmla="*/ 11 w 31"/>
                <a:gd name="T13" fmla="*/ 2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11" y="2"/>
                  </a:moveTo>
                  <a:cubicBezTo>
                    <a:pt x="11" y="2"/>
                    <a:pt x="6" y="10"/>
                    <a:pt x="3" y="11"/>
                  </a:cubicBezTo>
                  <a:cubicBezTo>
                    <a:pt x="0" y="11"/>
                    <a:pt x="3" y="17"/>
                    <a:pt x="7" y="19"/>
                  </a:cubicBezTo>
                  <a:cubicBezTo>
                    <a:pt x="11" y="21"/>
                    <a:pt x="22" y="19"/>
                    <a:pt x="25" y="16"/>
                  </a:cubicBezTo>
                  <a:cubicBezTo>
                    <a:pt x="27" y="13"/>
                    <a:pt x="31" y="8"/>
                    <a:pt x="30" y="5"/>
                  </a:cubicBezTo>
                  <a:cubicBezTo>
                    <a:pt x="28" y="3"/>
                    <a:pt x="25" y="2"/>
                    <a:pt x="25" y="2"/>
                  </a:cubicBezTo>
                  <a:cubicBezTo>
                    <a:pt x="25" y="2"/>
                    <a:pt x="12" y="0"/>
                    <a:pt x="11"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80" name="Freeform 36"/>
            <p:cNvSpPr>
              <a:spLocks/>
            </p:cNvSpPr>
            <p:nvPr/>
          </p:nvSpPr>
          <p:spPr bwMode="auto">
            <a:xfrm rot="20882985" flipH="1">
              <a:off x="6936267" y="3552496"/>
              <a:ext cx="81759" cy="57534"/>
            </a:xfrm>
            <a:custGeom>
              <a:avLst/>
              <a:gdLst>
                <a:gd name="T0" fmla="*/ 14 w 34"/>
                <a:gd name="T1" fmla="*/ 2 h 24"/>
                <a:gd name="T2" fmla="*/ 32 w 34"/>
                <a:gd name="T3" fmla="*/ 2 h 24"/>
                <a:gd name="T4" fmla="*/ 33 w 34"/>
                <a:gd name="T5" fmla="*/ 14 h 24"/>
                <a:gd name="T6" fmla="*/ 13 w 34"/>
                <a:gd name="T7" fmla="*/ 22 h 24"/>
                <a:gd name="T8" fmla="*/ 2 w 34"/>
                <a:gd name="T9" fmla="*/ 14 h 24"/>
                <a:gd name="T10" fmla="*/ 14 w 34"/>
                <a:gd name="T11" fmla="*/ 2 h 24"/>
              </a:gdLst>
              <a:ahLst/>
              <a:cxnLst>
                <a:cxn ang="0">
                  <a:pos x="T0" y="T1"/>
                </a:cxn>
                <a:cxn ang="0">
                  <a:pos x="T2" y="T3"/>
                </a:cxn>
                <a:cxn ang="0">
                  <a:pos x="T4" y="T5"/>
                </a:cxn>
                <a:cxn ang="0">
                  <a:pos x="T6" y="T7"/>
                </a:cxn>
                <a:cxn ang="0">
                  <a:pos x="T8" y="T9"/>
                </a:cxn>
                <a:cxn ang="0">
                  <a:pos x="T10" y="T11"/>
                </a:cxn>
              </a:cxnLst>
              <a:rect l="0" t="0" r="r" b="b"/>
              <a:pathLst>
                <a:path w="34" h="24">
                  <a:moveTo>
                    <a:pt x="14" y="2"/>
                  </a:moveTo>
                  <a:cubicBezTo>
                    <a:pt x="14" y="2"/>
                    <a:pt x="31" y="0"/>
                    <a:pt x="32" y="2"/>
                  </a:cubicBezTo>
                  <a:cubicBezTo>
                    <a:pt x="33" y="3"/>
                    <a:pt x="34" y="12"/>
                    <a:pt x="33" y="14"/>
                  </a:cubicBezTo>
                  <a:cubicBezTo>
                    <a:pt x="32" y="17"/>
                    <a:pt x="18" y="24"/>
                    <a:pt x="13" y="22"/>
                  </a:cubicBezTo>
                  <a:cubicBezTo>
                    <a:pt x="7" y="20"/>
                    <a:pt x="0" y="18"/>
                    <a:pt x="2" y="14"/>
                  </a:cubicBezTo>
                  <a:cubicBezTo>
                    <a:pt x="3" y="11"/>
                    <a:pt x="9" y="2"/>
                    <a:pt x="14"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81" name="Freeform 37"/>
            <p:cNvSpPr>
              <a:spLocks/>
            </p:cNvSpPr>
            <p:nvPr/>
          </p:nvSpPr>
          <p:spPr bwMode="auto">
            <a:xfrm rot="20882985" flipH="1">
              <a:off x="6854324" y="3560276"/>
              <a:ext cx="73684" cy="48449"/>
            </a:xfrm>
            <a:custGeom>
              <a:avLst/>
              <a:gdLst>
                <a:gd name="T0" fmla="*/ 9 w 31"/>
                <a:gd name="T1" fmla="*/ 1 h 20"/>
                <a:gd name="T2" fmla="*/ 1 w 31"/>
                <a:gd name="T3" fmla="*/ 7 h 20"/>
                <a:gd name="T4" fmla="*/ 3 w 31"/>
                <a:gd name="T5" fmla="*/ 17 h 20"/>
                <a:gd name="T6" fmla="*/ 24 w 31"/>
                <a:gd name="T7" fmla="*/ 18 h 20"/>
                <a:gd name="T8" fmla="*/ 29 w 31"/>
                <a:gd name="T9" fmla="*/ 14 h 20"/>
                <a:gd name="T10" fmla="*/ 29 w 31"/>
                <a:gd name="T11" fmla="*/ 3 h 20"/>
                <a:gd name="T12" fmla="*/ 9 w 31"/>
                <a:gd name="T13" fmla="*/ 1 h 20"/>
              </a:gdLst>
              <a:ahLst/>
              <a:cxnLst>
                <a:cxn ang="0">
                  <a:pos x="T0" y="T1"/>
                </a:cxn>
                <a:cxn ang="0">
                  <a:pos x="T2" y="T3"/>
                </a:cxn>
                <a:cxn ang="0">
                  <a:pos x="T4" y="T5"/>
                </a:cxn>
                <a:cxn ang="0">
                  <a:pos x="T6" y="T7"/>
                </a:cxn>
                <a:cxn ang="0">
                  <a:pos x="T8" y="T9"/>
                </a:cxn>
                <a:cxn ang="0">
                  <a:pos x="T10" y="T11"/>
                </a:cxn>
                <a:cxn ang="0">
                  <a:pos x="T12" y="T13"/>
                </a:cxn>
              </a:cxnLst>
              <a:rect l="0" t="0" r="r" b="b"/>
              <a:pathLst>
                <a:path w="31" h="20">
                  <a:moveTo>
                    <a:pt x="9" y="1"/>
                  </a:moveTo>
                  <a:cubicBezTo>
                    <a:pt x="9" y="1"/>
                    <a:pt x="2" y="6"/>
                    <a:pt x="1" y="7"/>
                  </a:cubicBezTo>
                  <a:cubicBezTo>
                    <a:pt x="0" y="7"/>
                    <a:pt x="0" y="14"/>
                    <a:pt x="3" y="17"/>
                  </a:cubicBezTo>
                  <a:cubicBezTo>
                    <a:pt x="6" y="20"/>
                    <a:pt x="21" y="20"/>
                    <a:pt x="24" y="18"/>
                  </a:cubicBezTo>
                  <a:cubicBezTo>
                    <a:pt x="28" y="17"/>
                    <a:pt x="29" y="14"/>
                    <a:pt x="29" y="14"/>
                  </a:cubicBezTo>
                  <a:cubicBezTo>
                    <a:pt x="29" y="14"/>
                    <a:pt x="31" y="3"/>
                    <a:pt x="29" y="3"/>
                  </a:cubicBezTo>
                  <a:cubicBezTo>
                    <a:pt x="27" y="3"/>
                    <a:pt x="11" y="0"/>
                    <a:pt x="9"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82" name="Freeform 38"/>
            <p:cNvSpPr>
              <a:spLocks/>
            </p:cNvSpPr>
            <p:nvPr/>
          </p:nvSpPr>
          <p:spPr bwMode="auto">
            <a:xfrm rot="20882985" flipH="1">
              <a:off x="6770113" y="3566227"/>
              <a:ext cx="78730" cy="49459"/>
            </a:xfrm>
            <a:custGeom>
              <a:avLst/>
              <a:gdLst>
                <a:gd name="T0" fmla="*/ 7 w 33"/>
                <a:gd name="T1" fmla="*/ 1 h 21"/>
                <a:gd name="T2" fmla="*/ 2 w 33"/>
                <a:gd name="T3" fmla="*/ 8 h 21"/>
                <a:gd name="T4" fmla="*/ 2 w 33"/>
                <a:gd name="T5" fmla="*/ 17 h 21"/>
                <a:gd name="T6" fmla="*/ 19 w 33"/>
                <a:gd name="T7" fmla="*/ 20 h 21"/>
                <a:gd name="T8" fmla="*/ 31 w 33"/>
                <a:gd name="T9" fmla="*/ 12 h 21"/>
                <a:gd name="T10" fmla="*/ 31 w 33"/>
                <a:gd name="T11" fmla="*/ 3 h 21"/>
                <a:gd name="T12" fmla="*/ 7 w 33"/>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33" h="21">
                  <a:moveTo>
                    <a:pt x="7" y="1"/>
                  </a:moveTo>
                  <a:cubicBezTo>
                    <a:pt x="7" y="1"/>
                    <a:pt x="3" y="7"/>
                    <a:pt x="2" y="8"/>
                  </a:cubicBezTo>
                  <a:cubicBezTo>
                    <a:pt x="1" y="9"/>
                    <a:pt x="0" y="15"/>
                    <a:pt x="2" y="17"/>
                  </a:cubicBezTo>
                  <a:cubicBezTo>
                    <a:pt x="4" y="20"/>
                    <a:pt x="13" y="21"/>
                    <a:pt x="19" y="20"/>
                  </a:cubicBezTo>
                  <a:cubicBezTo>
                    <a:pt x="24" y="20"/>
                    <a:pt x="31" y="15"/>
                    <a:pt x="31" y="12"/>
                  </a:cubicBezTo>
                  <a:cubicBezTo>
                    <a:pt x="31" y="9"/>
                    <a:pt x="33" y="3"/>
                    <a:pt x="31" y="3"/>
                  </a:cubicBezTo>
                  <a:cubicBezTo>
                    <a:pt x="29" y="2"/>
                    <a:pt x="11" y="0"/>
                    <a:pt x="7"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84" name="Freeform 39"/>
            <p:cNvSpPr>
              <a:spLocks/>
            </p:cNvSpPr>
            <p:nvPr/>
          </p:nvSpPr>
          <p:spPr bwMode="auto">
            <a:xfrm rot="20882985" flipH="1">
              <a:off x="6689183" y="3573584"/>
              <a:ext cx="73684" cy="50468"/>
            </a:xfrm>
            <a:custGeom>
              <a:avLst/>
              <a:gdLst>
                <a:gd name="T0" fmla="*/ 3 w 31"/>
                <a:gd name="T1" fmla="*/ 3 h 21"/>
                <a:gd name="T2" fmla="*/ 1 w 31"/>
                <a:gd name="T3" fmla="*/ 10 h 21"/>
                <a:gd name="T4" fmla="*/ 12 w 31"/>
                <a:gd name="T5" fmla="*/ 21 h 21"/>
                <a:gd name="T6" fmla="*/ 29 w 31"/>
                <a:gd name="T7" fmla="*/ 15 h 21"/>
                <a:gd name="T8" fmla="*/ 29 w 31"/>
                <a:gd name="T9" fmla="*/ 1 h 21"/>
                <a:gd name="T10" fmla="*/ 5 w 31"/>
                <a:gd name="T11" fmla="*/ 1 h 21"/>
                <a:gd name="T12" fmla="*/ 3 w 31"/>
                <a:gd name="T13" fmla="*/ 3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3" y="3"/>
                  </a:moveTo>
                  <a:cubicBezTo>
                    <a:pt x="3" y="3"/>
                    <a:pt x="0" y="6"/>
                    <a:pt x="1" y="10"/>
                  </a:cubicBezTo>
                  <a:cubicBezTo>
                    <a:pt x="1" y="14"/>
                    <a:pt x="5" y="21"/>
                    <a:pt x="12" y="21"/>
                  </a:cubicBezTo>
                  <a:cubicBezTo>
                    <a:pt x="18" y="21"/>
                    <a:pt x="28" y="19"/>
                    <a:pt x="29" y="15"/>
                  </a:cubicBezTo>
                  <a:cubicBezTo>
                    <a:pt x="31" y="11"/>
                    <a:pt x="31" y="1"/>
                    <a:pt x="29" y="1"/>
                  </a:cubicBezTo>
                  <a:cubicBezTo>
                    <a:pt x="28" y="1"/>
                    <a:pt x="10" y="0"/>
                    <a:pt x="5" y="1"/>
                  </a:cubicBezTo>
                  <a:cubicBezTo>
                    <a:pt x="1" y="2"/>
                    <a:pt x="3" y="3"/>
                    <a:pt x="3" y="3"/>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85" name="Freeform 40"/>
            <p:cNvSpPr>
              <a:spLocks/>
            </p:cNvSpPr>
            <p:nvPr/>
          </p:nvSpPr>
          <p:spPr bwMode="auto">
            <a:xfrm rot="20882985" flipH="1">
              <a:off x="6609194" y="3585889"/>
              <a:ext cx="68637" cy="50468"/>
            </a:xfrm>
            <a:custGeom>
              <a:avLst/>
              <a:gdLst>
                <a:gd name="T0" fmla="*/ 5 w 29"/>
                <a:gd name="T1" fmla="*/ 2 h 21"/>
                <a:gd name="T2" fmla="*/ 0 w 29"/>
                <a:gd name="T3" fmla="*/ 12 h 21"/>
                <a:gd name="T4" fmla="*/ 5 w 29"/>
                <a:gd name="T5" fmla="*/ 21 h 21"/>
                <a:gd name="T6" fmla="*/ 24 w 29"/>
                <a:gd name="T7" fmla="*/ 18 h 21"/>
                <a:gd name="T8" fmla="*/ 28 w 29"/>
                <a:gd name="T9" fmla="*/ 7 h 21"/>
                <a:gd name="T10" fmla="*/ 29 w 29"/>
                <a:gd name="T11" fmla="*/ 0 h 21"/>
                <a:gd name="T12" fmla="*/ 7 w 29"/>
                <a:gd name="T13" fmla="*/ 0 h 21"/>
                <a:gd name="T14" fmla="*/ 5 w 29"/>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5" y="2"/>
                  </a:moveTo>
                  <a:cubicBezTo>
                    <a:pt x="5" y="2"/>
                    <a:pt x="0" y="8"/>
                    <a:pt x="0" y="12"/>
                  </a:cubicBezTo>
                  <a:cubicBezTo>
                    <a:pt x="0" y="16"/>
                    <a:pt x="4" y="21"/>
                    <a:pt x="5" y="21"/>
                  </a:cubicBezTo>
                  <a:cubicBezTo>
                    <a:pt x="7" y="21"/>
                    <a:pt x="22" y="21"/>
                    <a:pt x="24" y="18"/>
                  </a:cubicBezTo>
                  <a:cubicBezTo>
                    <a:pt x="25" y="15"/>
                    <a:pt x="29" y="9"/>
                    <a:pt x="28" y="7"/>
                  </a:cubicBezTo>
                  <a:cubicBezTo>
                    <a:pt x="28" y="5"/>
                    <a:pt x="29" y="0"/>
                    <a:pt x="29" y="0"/>
                  </a:cubicBezTo>
                  <a:cubicBezTo>
                    <a:pt x="7" y="0"/>
                    <a:pt x="7" y="0"/>
                    <a:pt x="7" y="0"/>
                  </a:cubicBezTo>
                  <a:lnTo>
                    <a:pt x="5" y="2"/>
                  </a:ln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386" name="Freeform 41"/>
            <p:cNvSpPr>
              <a:spLocks/>
            </p:cNvSpPr>
            <p:nvPr/>
          </p:nvSpPr>
          <p:spPr bwMode="auto">
            <a:xfrm rot="20882985" flipH="1">
              <a:off x="6527067" y="3601657"/>
              <a:ext cx="64599" cy="52487"/>
            </a:xfrm>
            <a:custGeom>
              <a:avLst/>
              <a:gdLst>
                <a:gd name="T0" fmla="*/ 25 w 27"/>
                <a:gd name="T1" fmla="*/ 1 h 22"/>
                <a:gd name="T2" fmla="*/ 4 w 27"/>
                <a:gd name="T3" fmla="*/ 1 h 22"/>
                <a:gd name="T4" fmla="*/ 2 w 27"/>
                <a:gd name="T5" fmla="*/ 8 h 22"/>
                <a:gd name="T6" fmla="*/ 7 w 27"/>
                <a:gd name="T7" fmla="*/ 20 h 22"/>
                <a:gd name="T8" fmla="*/ 23 w 27"/>
                <a:gd name="T9" fmla="*/ 14 h 22"/>
                <a:gd name="T10" fmla="*/ 25 w 27"/>
                <a:gd name="T11" fmla="*/ 1 h 22"/>
              </a:gdLst>
              <a:ahLst/>
              <a:cxnLst>
                <a:cxn ang="0">
                  <a:pos x="T0" y="T1"/>
                </a:cxn>
                <a:cxn ang="0">
                  <a:pos x="T2" y="T3"/>
                </a:cxn>
                <a:cxn ang="0">
                  <a:pos x="T4" y="T5"/>
                </a:cxn>
                <a:cxn ang="0">
                  <a:pos x="T6" y="T7"/>
                </a:cxn>
                <a:cxn ang="0">
                  <a:pos x="T8" y="T9"/>
                </a:cxn>
                <a:cxn ang="0">
                  <a:pos x="T10" y="T11"/>
                </a:cxn>
              </a:cxnLst>
              <a:rect l="0" t="0" r="r" b="b"/>
              <a:pathLst>
                <a:path w="27" h="22">
                  <a:moveTo>
                    <a:pt x="25" y="1"/>
                  </a:moveTo>
                  <a:cubicBezTo>
                    <a:pt x="25" y="1"/>
                    <a:pt x="6" y="0"/>
                    <a:pt x="4" y="1"/>
                  </a:cubicBezTo>
                  <a:cubicBezTo>
                    <a:pt x="3" y="3"/>
                    <a:pt x="2" y="4"/>
                    <a:pt x="2" y="8"/>
                  </a:cubicBezTo>
                  <a:cubicBezTo>
                    <a:pt x="2" y="12"/>
                    <a:pt x="0" y="19"/>
                    <a:pt x="7" y="20"/>
                  </a:cubicBezTo>
                  <a:cubicBezTo>
                    <a:pt x="15" y="22"/>
                    <a:pt x="23" y="17"/>
                    <a:pt x="23" y="14"/>
                  </a:cubicBezTo>
                  <a:cubicBezTo>
                    <a:pt x="22" y="11"/>
                    <a:pt x="27" y="2"/>
                    <a:pt x="25"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22" name="Freeform 42"/>
            <p:cNvSpPr>
              <a:spLocks/>
            </p:cNvSpPr>
            <p:nvPr/>
          </p:nvSpPr>
          <p:spPr bwMode="auto">
            <a:xfrm rot="20882985" flipH="1">
              <a:off x="6461947" y="3617992"/>
              <a:ext cx="59553" cy="48449"/>
            </a:xfrm>
            <a:custGeom>
              <a:avLst/>
              <a:gdLst>
                <a:gd name="T0" fmla="*/ 9 w 25"/>
                <a:gd name="T1" fmla="*/ 0 h 20"/>
                <a:gd name="T2" fmla="*/ 0 w 25"/>
                <a:gd name="T3" fmla="*/ 5 h 20"/>
                <a:gd name="T4" fmla="*/ 5 w 25"/>
                <a:gd name="T5" fmla="*/ 16 h 20"/>
                <a:gd name="T6" fmla="*/ 15 w 25"/>
                <a:gd name="T7" fmla="*/ 19 h 20"/>
                <a:gd name="T8" fmla="*/ 24 w 25"/>
                <a:gd name="T9" fmla="*/ 14 h 20"/>
                <a:gd name="T10" fmla="*/ 25 w 25"/>
                <a:gd name="T11" fmla="*/ 4 h 20"/>
                <a:gd name="T12" fmla="*/ 25 w 25"/>
                <a:gd name="T13" fmla="*/ 0 h 20"/>
                <a:gd name="T14" fmla="*/ 9 w 25"/>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9" y="0"/>
                  </a:moveTo>
                  <a:cubicBezTo>
                    <a:pt x="9" y="0"/>
                    <a:pt x="0" y="2"/>
                    <a:pt x="0" y="5"/>
                  </a:cubicBezTo>
                  <a:cubicBezTo>
                    <a:pt x="0" y="8"/>
                    <a:pt x="0" y="13"/>
                    <a:pt x="5" y="16"/>
                  </a:cubicBezTo>
                  <a:cubicBezTo>
                    <a:pt x="10" y="18"/>
                    <a:pt x="12" y="20"/>
                    <a:pt x="15" y="19"/>
                  </a:cubicBezTo>
                  <a:cubicBezTo>
                    <a:pt x="18" y="19"/>
                    <a:pt x="23" y="17"/>
                    <a:pt x="24" y="14"/>
                  </a:cubicBezTo>
                  <a:cubicBezTo>
                    <a:pt x="24" y="11"/>
                    <a:pt x="25" y="6"/>
                    <a:pt x="25" y="4"/>
                  </a:cubicBezTo>
                  <a:cubicBezTo>
                    <a:pt x="25" y="3"/>
                    <a:pt x="25" y="0"/>
                    <a:pt x="25" y="0"/>
                  </a:cubicBezTo>
                  <a:lnTo>
                    <a:pt x="9" y="0"/>
                  </a:ln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23" name="Freeform 43"/>
            <p:cNvSpPr>
              <a:spLocks/>
            </p:cNvSpPr>
            <p:nvPr/>
          </p:nvSpPr>
          <p:spPr bwMode="auto">
            <a:xfrm rot="20882985" flipH="1">
              <a:off x="7784730" y="3694469"/>
              <a:ext cx="253351" cy="71959"/>
            </a:xfrm>
            <a:custGeom>
              <a:avLst/>
              <a:gdLst>
                <a:gd name="T0" fmla="*/ 106 w 106"/>
                <a:gd name="T1" fmla="*/ 2 h 19"/>
                <a:gd name="T2" fmla="*/ 29 w 106"/>
                <a:gd name="T3" fmla="*/ 9 h 19"/>
                <a:gd name="T4" fmla="*/ 27 w 106"/>
                <a:gd name="T5" fmla="*/ 10 h 19"/>
                <a:gd name="T6" fmla="*/ 91 w 106"/>
                <a:gd name="T7" fmla="*/ 17 h 19"/>
                <a:gd name="T8" fmla="*/ 97 w 106"/>
                <a:gd name="T9" fmla="*/ 14 h 19"/>
                <a:gd name="T10" fmla="*/ 106 w 106"/>
                <a:gd name="T11" fmla="*/ 2 h 19"/>
              </a:gdLst>
              <a:ahLst/>
              <a:cxnLst>
                <a:cxn ang="0">
                  <a:pos x="T0" y="T1"/>
                </a:cxn>
                <a:cxn ang="0">
                  <a:pos x="T2" y="T3"/>
                </a:cxn>
                <a:cxn ang="0">
                  <a:pos x="T4" y="T5"/>
                </a:cxn>
                <a:cxn ang="0">
                  <a:pos x="T6" y="T7"/>
                </a:cxn>
                <a:cxn ang="0">
                  <a:pos x="T8" y="T9"/>
                </a:cxn>
                <a:cxn ang="0">
                  <a:pos x="T10" y="T11"/>
                </a:cxn>
              </a:cxnLst>
              <a:rect l="0" t="0" r="r" b="b"/>
              <a:pathLst>
                <a:path w="106" h="19">
                  <a:moveTo>
                    <a:pt x="106" y="2"/>
                  </a:moveTo>
                  <a:cubicBezTo>
                    <a:pt x="106" y="2"/>
                    <a:pt x="57" y="0"/>
                    <a:pt x="29" y="9"/>
                  </a:cubicBezTo>
                  <a:cubicBezTo>
                    <a:pt x="29" y="9"/>
                    <a:pt x="28" y="9"/>
                    <a:pt x="27" y="10"/>
                  </a:cubicBezTo>
                  <a:cubicBezTo>
                    <a:pt x="0" y="19"/>
                    <a:pt x="76" y="1"/>
                    <a:pt x="91" y="17"/>
                  </a:cubicBezTo>
                  <a:cubicBezTo>
                    <a:pt x="97" y="14"/>
                    <a:pt x="97" y="14"/>
                    <a:pt x="97" y="14"/>
                  </a:cubicBezTo>
                  <a:lnTo>
                    <a:pt x="106" y="2"/>
                  </a:lnTo>
                  <a:close/>
                </a:path>
              </a:pathLst>
            </a:custGeom>
            <a:gradFill flip="none" rotWithShape="1">
              <a:gsLst>
                <a:gs pos="100000">
                  <a:srgbClr val="DBD0CC">
                    <a:alpha val="0"/>
                  </a:srgbClr>
                </a:gs>
                <a:gs pos="0">
                  <a:srgbClr val="CEC0BA"/>
                </a:gs>
              </a:gsLst>
              <a:lin ang="540000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24" name="Freeform 44"/>
            <p:cNvSpPr>
              <a:spLocks/>
            </p:cNvSpPr>
            <p:nvPr/>
          </p:nvSpPr>
          <p:spPr bwMode="auto">
            <a:xfrm rot="20882985" flipH="1">
              <a:off x="7297281" y="3789274"/>
              <a:ext cx="272529" cy="255369"/>
            </a:xfrm>
            <a:custGeom>
              <a:avLst/>
              <a:gdLst>
                <a:gd name="T0" fmla="*/ 114 w 114"/>
                <a:gd name="T1" fmla="*/ 29 h 107"/>
                <a:gd name="T2" fmla="*/ 81 w 114"/>
                <a:gd name="T3" fmla="*/ 1 h 107"/>
                <a:gd name="T4" fmla="*/ 19 w 114"/>
                <a:gd name="T5" fmla="*/ 17 h 107"/>
                <a:gd name="T6" fmla="*/ 13 w 114"/>
                <a:gd name="T7" fmla="*/ 32 h 107"/>
                <a:gd name="T8" fmla="*/ 13 w 114"/>
                <a:gd name="T9" fmla="*/ 54 h 107"/>
                <a:gd name="T10" fmla="*/ 10 w 114"/>
                <a:gd name="T11" fmla="*/ 97 h 107"/>
                <a:gd name="T12" fmla="*/ 59 w 114"/>
                <a:gd name="T13" fmla="*/ 78 h 107"/>
                <a:gd name="T14" fmla="*/ 114 w 114"/>
                <a:gd name="T15" fmla="*/ 29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7">
                  <a:moveTo>
                    <a:pt x="114" y="29"/>
                  </a:moveTo>
                  <a:cubicBezTo>
                    <a:pt x="114" y="29"/>
                    <a:pt x="102" y="3"/>
                    <a:pt x="81" y="1"/>
                  </a:cubicBezTo>
                  <a:cubicBezTo>
                    <a:pt x="60" y="0"/>
                    <a:pt x="19" y="17"/>
                    <a:pt x="19" y="17"/>
                  </a:cubicBezTo>
                  <a:cubicBezTo>
                    <a:pt x="19" y="17"/>
                    <a:pt x="10" y="19"/>
                    <a:pt x="13" y="32"/>
                  </a:cubicBezTo>
                  <a:cubicBezTo>
                    <a:pt x="16" y="44"/>
                    <a:pt x="19" y="50"/>
                    <a:pt x="13" y="54"/>
                  </a:cubicBezTo>
                  <a:cubicBezTo>
                    <a:pt x="7" y="58"/>
                    <a:pt x="0" y="87"/>
                    <a:pt x="10" y="97"/>
                  </a:cubicBezTo>
                  <a:cubicBezTo>
                    <a:pt x="21" y="107"/>
                    <a:pt x="38" y="101"/>
                    <a:pt x="59" y="78"/>
                  </a:cubicBezTo>
                  <a:cubicBezTo>
                    <a:pt x="81" y="54"/>
                    <a:pt x="114" y="29"/>
                    <a:pt x="114" y="29"/>
                  </a:cubicBezTo>
                  <a:close/>
                </a:path>
              </a:pathLst>
            </a:custGeom>
            <a:gradFill flip="none" rotWithShape="1">
              <a:gsLst>
                <a:gs pos="100000">
                  <a:srgbClr val="DBD0CC">
                    <a:alpha val="0"/>
                  </a:srgbClr>
                </a:gs>
                <a:gs pos="0">
                  <a:srgbClr val="CEC0BA"/>
                </a:gs>
              </a:gsLst>
              <a:lin ang="1620000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25" name="Freeform 45"/>
            <p:cNvSpPr>
              <a:spLocks/>
            </p:cNvSpPr>
            <p:nvPr/>
          </p:nvSpPr>
          <p:spPr bwMode="auto">
            <a:xfrm rot="20882985" flipH="1">
              <a:off x="6261425" y="3842347"/>
              <a:ext cx="61571" cy="190770"/>
            </a:xfrm>
            <a:custGeom>
              <a:avLst/>
              <a:gdLst>
                <a:gd name="T0" fmla="*/ 21 w 26"/>
                <a:gd name="T1" fmla="*/ 0 h 80"/>
                <a:gd name="T2" fmla="*/ 2 w 26"/>
                <a:gd name="T3" fmla="*/ 26 h 80"/>
                <a:gd name="T4" fmla="*/ 11 w 26"/>
                <a:gd name="T5" fmla="*/ 48 h 80"/>
                <a:gd name="T6" fmla="*/ 21 w 26"/>
                <a:gd name="T7" fmla="*/ 78 h 80"/>
                <a:gd name="T8" fmla="*/ 21 w 26"/>
                <a:gd name="T9" fmla="*/ 62 h 80"/>
                <a:gd name="T10" fmla="*/ 20 w 26"/>
                <a:gd name="T11" fmla="*/ 39 h 80"/>
                <a:gd name="T12" fmla="*/ 21 w 26"/>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6" h="80">
                  <a:moveTo>
                    <a:pt x="21" y="0"/>
                  </a:moveTo>
                  <a:cubicBezTo>
                    <a:pt x="21" y="0"/>
                    <a:pt x="0" y="3"/>
                    <a:pt x="2" y="26"/>
                  </a:cubicBezTo>
                  <a:cubicBezTo>
                    <a:pt x="4" y="49"/>
                    <a:pt x="10" y="40"/>
                    <a:pt x="11" y="48"/>
                  </a:cubicBezTo>
                  <a:cubicBezTo>
                    <a:pt x="12" y="56"/>
                    <a:pt x="15" y="77"/>
                    <a:pt x="21" y="78"/>
                  </a:cubicBezTo>
                  <a:cubicBezTo>
                    <a:pt x="26" y="80"/>
                    <a:pt x="22" y="70"/>
                    <a:pt x="21" y="62"/>
                  </a:cubicBezTo>
                  <a:cubicBezTo>
                    <a:pt x="20" y="54"/>
                    <a:pt x="16" y="52"/>
                    <a:pt x="20" y="39"/>
                  </a:cubicBezTo>
                  <a:cubicBezTo>
                    <a:pt x="25" y="26"/>
                    <a:pt x="11" y="10"/>
                    <a:pt x="21" y="0"/>
                  </a:cubicBezTo>
                  <a:close/>
                </a:path>
              </a:pathLst>
            </a:custGeom>
            <a:gradFill flip="none" rotWithShape="1">
              <a:gsLst>
                <a:gs pos="0">
                  <a:srgbClr val="977A6D">
                    <a:shade val="30000"/>
                    <a:satMod val="115000"/>
                  </a:srgbClr>
                </a:gs>
                <a:gs pos="50000">
                  <a:srgbClr val="977A6D">
                    <a:shade val="67500"/>
                    <a:satMod val="115000"/>
                  </a:srgbClr>
                </a:gs>
                <a:gs pos="100000">
                  <a:srgbClr val="977A6D">
                    <a:shade val="100000"/>
                    <a:satMod val="115000"/>
                  </a:srgbClr>
                </a:gs>
              </a:gsLst>
              <a:lin ang="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26" name="Freeform 46"/>
            <p:cNvSpPr>
              <a:spLocks/>
            </p:cNvSpPr>
            <p:nvPr/>
          </p:nvSpPr>
          <p:spPr bwMode="auto">
            <a:xfrm rot="20882985" flipH="1">
              <a:off x="5842542" y="3969222"/>
              <a:ext cx="37347" cy="56524"/>
            </a:xfrm>
            <a:custGeom>
              <a:avLst/>
              <a:gdLst>
                <a:gd name="T0" fmla="*/ 2 w 16"/>
                <a:gd name="T1" fmla="*/ 0 h 24"/>
                <a:gd name="T2" fmla="*/ 15 w 16"/>
                <a:gd name="T3" fmla="*/ 14 h 24"/>
                <a:gd name="T4" fmla="*/ 8 w 16"/>
                <a:gd name="T5" fmla="*/ 19 h 24"/>
                <a:gd name="T6" fmla="*/ 2 w 16"/>
                <a:gd name="T7" fmla="*/ 0 h 24"/>
              </a:gdLst>
              <a:ahLst/>
              <a:cxnLst>
                <a:cxn ang="0">
                  <a:pos x="T0" y="T1"/>
                </a:cxn>
                <a:cxn ang="0">
                  <a:pos x="T2" y="T3"/>
                </a:cxn>
                <a:cxn ang="0">
                  <a:pos x="T4" y="T5"/>
                </a:cxn>
                <a:cxn ang="0">
                  <a:pos x="T6" y="T7"/>
                </a:cxn>
              </a:cxnLst>
              <a:rect l="0" t="0" r="r" b="b"/>
              <a:pathLst>
                <a:path w="16" h="24">
                  <a:moveTo>
                    <a:pt x="2" y="0"/>
                  </a:moveTo>
                  <a:cubicBezTo>
                    <a:pt x="2" y="0"/>
                    <a:pt x="14" y="7"/>
                    <a:pt x="15" y="14"/>
                  </a:cubicBezTo>
                  <a:cubicBezTo>
                    <a:pt x="16" y="21"/>
                    <a:pt x="10" y="24"/>
                    <a:pt x="8" y="19"/>
                  </a:cubicBezTo>
                  <a:cubicBezTo>
                    <a:pt x="6" y="15"/>
                    <a:pt x="0" y="3"/>
                    <a:pt x="2" y="0"/>
                  </a:cubicBezTo>
                  <a:close/>
                </a:path>
              </a:pathLst>
            </a:custGeom>
            <a:gradFill flip="none" rotWithShape="1">
              <a:gsLst>
                <a:gs pos="0">
                  <a:srgbClr val="977A6D">
                    <a:shade val="30000"/>
                    <a:satMod val="115000"/>
                  </a:srgbClr>
                </a:gs>
                <a:gs pos="50000">
                  <a:srgbClr val="977A6D">
                    <a:shade val="67500"/>
                    <a:satMod val="115000"/>
                  </a:srgbClr>
                </a:gs>
                <a:gs pos="100000">
                  <a:srgbClr val="977A6D">
                    <a:shade val="100000"/>
                    <a:satMod val="115000"/>
                  </a:srgbClr>
                </a:gs>
              </a:gsLst>
              <a:lin ang="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27" name="Freeform 47"/>
            <p:cNvSpPr>
              <a:spLocks/>
            </p:cNvSpPr>
            <p:nvPr/>
          </p:nvSpPr>
          <p:spPr bwMode="auto">
            <a:xfrm rot="20882985" flipH="1">
              <a:off x="5826380" y="3953637"/>
              <a:ext cx="29272" cy="33309"/>
            </a:xfrm>
            <a:custGeom>
              <a:avLst/>
              <a:gdLst>
                <a:gd name="T0" fmla="*/ 0 w 12"/>
                <a:gd name="T1" fmla="*/ 0 h 14"/>
                <a:gd name="T2" fmla="*/ 11 w 12"/>
                <a:gd name="T3" fmla="*/ 8 h 14"/>
                <a:gd name="T4" fmla="*/ 0 w 12"/>
                <a:gd name="T5" fmla="*/ 0 h 14"/>
              </a:gdLst>
              <a:ahLst/>
              <a:cxnLst>
                <a:cxn ang="0">
                  <a:pos x="T0" y="T1"/>
                </a:cxn>
                <a:cxn ang="0">
                  <a:pos x="T2" y="T3"/>
                </a:cxn>
                <a:cxn ang="0">
                  <a:pos x="T4" y="T5"/>
                </a:cxn>
              </a:cxnLst>
              <a:rect l="0" t="0" r="r" b="b"/>
              <a:pathLst>
                <a:path w="12" h="14">
                  <a:moveTo>
                    <a:pt x="0" y="0"/>
                  </a:moveTo>
                  <a:cubicBezTo>
                    <a:pt x="0" y="0"/>
                    <a:pt x="10" y="1"/>
                    <a:pt x="11" y="8"/>
                  </a:cubicBezTo>
                  <a:cubicBezTo>
                    <a:pt x="12" y="14"/>
                    <a:pt x="0" y="6"/>
                    <a:pt x="0" y="0"/>
                  </a:cubicBezTo>
                  <a:close/>
                </a:path>
              </a:pathLst>
            </a:custGeom>
            <a:gradFill flip="none" rotWithShape="1">
              <a:gsLst>
                <a:gs pos="0">
                  <a:srgbClr val="977A6D">
                    <a:shade val="30000"/>
                    <a:satMod val="115000"/>
                  </a:srgbClr>
                </a:gs>
                <a:gs pos="50000">
                  <a:srgbClr val="977A6D">
                    <a:shade val="67500"/>
                    <a:satMod val="115000"/>
                  </a:srgbClr>
                </a:gs>
                <a:gs pos="100000">
                  <a:srgbClr val="977A6D">
                    <a:shade val="100000"/>
                    <a:satMod val="115000"/>
                  </a:srgbClr>
                </a:gs>
              </a:gsLst>
              <a:lin ang="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28" name="Oval 48"/>
            <p:cNvSpPr>
              <a:spLocks noChangeArrowheads="1"/>
            </p:cNvSpPr>
            <p:nvPr/>
          </p:nvSpPr>
          <p:spPr bwMode="auto">
            <a:xfrm rot="20882985" flipH="1">
              <a:off x="5898957" y="3950230"/>
              <a:ext cx="33309" cy="33309"/>
            </a:xfrm>
            <a:prstGeom prst="ellipse">
              <a:avLst/>
            </a:prstGeom>
            <a:gradFill flip="none" rotWithShape="1">
              <a:gsLst>
                <a:gs pos="24000">
                  <a:schemeClr val="bg1"/>
                </a:gs>
                <a:gs pos="90417">
                  <a:schemeClr val="bg1">
                    <a:shade val="100000"/>
                    <a:satMod val="115000"/>
                    <a:lumMod val="57000"/>
                  </a:schemeClr>
                </a:gs>
                <a:gs pos="71000">
                  <a:schemeClr val="bg1">
                    <a:shade val="100000"/>
                    <a:satMod val="115000"/>
                    <a:lumMod val="95000"/>
                  </a:schemeClr>
                </a:gs>
                <a:gs pos="35000">
                  <a:schemeClr val="bg1">
                    <a:shade val="100000"/>
                    <a:satMod val="115000"/>
                    <a:lumMod val="94000"/>
                  </a:schemeClr>
                </a:gs>
              </a:gsLst>
              <a:lin ang="6600000" scaled="0"/>
              <a:tileRect/>
            </a:gra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29" name="Oval 49"/>
            <p:cNvSpPr>
              <a:spLocks noChangeArrowheads="1"/>
            </p:cNvSpPr>
            <p:nvPr/>
          </p:nvSpPr>
          <p:spPr bwMode="auto">
            <a:xfrm rot="20882985" flipH="1">
              <a:off x="5910964" y="3961344"/>
              <a:ext cx="9084" cy="10094"/>
            </a:xfrm>
            <a:prstGeom prst="ellipse">
              <a:avLst/>
            </a:prstGeom>
            <a:gradFill flip="none" rotWithShape="1">
              <a:gsLst>
                <a:gs pos="0">
                  <a:srgbClr val="977A6D">
                    <a:shade val="30000"/>
                    <a:satMod val="115000"/>
                  </a:srgbClr>
                </a:gs>
                <a:gs pos="50000">
                  <a:srgbClr val="977A6D">
                    <a:shade val="67500"/>
                    <a:satMod val="115000"/>
                  </a:srgbClr>
                </a:gs>
                <a:gs pos="100000">
                  <a:srgbClr val="977A6D">
                    <a:shade val="100000"/>
                    <a:satMod val="115000"/>
                  </a:srgbClr>
                </a:gs>
              </a:gsLst>
              <a:lin ang="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0" name="Freeform 50"/>
            <p:cNvSpPr>
              <a:spLocks/>
            </p:cNvSpPr>
            <p:nvPr/>
          </p:nvSpPr>
          <p:spPr bwMode="auto">
            <a:xfrm rot="20882985" flipH="1">
              <a:off x="6336533" y="3892474"/>
              <a:ext cx="246285" cy="371446"/>
            </a:xfrm>
            <a:custGeom>
              <a:avLst/>
              <a:gdLst>
                <a:gd name="T0" fmla="*/ 97 w 103"/>
                <a:gd name="T1" fmla="*/ 28 h 156"/>
                <a:gd name="T2" fmla="*/ 73 w 103"/>
                <a:gd name="T3" fmla="*/ 31 h 156"/>
                <a:gd name="T4" fmla="*/ 46 w 103"/>
                <a:gd name="T5" fmla="*/ 5 h 156"/>
                <a:gd name="T6" fmla="*/ 10 w 103"/>
                <a:gd name="T7" fmla="*/ 2 h 156"/>
                <a:gd name="T8" fmla="*/ 3 w 103"/>
                <a:gd name="T9" fmla="*/ 19 h 156"/>
                <a:gd name="T10" fmla="*/ 8 w 103"/>
                <a:gd name="T11" fmla="*/ 69 h 156"/>
                <a:gd name="T12" fmla="*/ 1 w 103"/>
                <a:gd name="T13" fmla="*/ 114 h 156"/>
                <a:gd name="T14" fmla="*/ 13 w 103"/>
                <a:gd name="T15" fmla="*/ 144 h 156"/>
                <a:gd name="T16" fmla="*/ 28 w 103"/>
                <a:gd name="T17" fmla="*/ 155 h 156"/>
                <a:gd name="T18" fmla="*/ 46 w 103"/>
                <a:gd name="T19" fmla="*/ 151 h 156"/>
                <a:gd name="T20" fmla="*/ 78 w 103"/>
                <a:gd name="T21" fmla="*/ 124 h 156"/>
                <a:gd name="T22" fmla="*/ 99 w 103"/>
                <a:gd name="T23" fmla="*/ 60 h 156"/>
                <a:gd name="T24" fmla="*/ 97 w 103"/>
                <a:gd name="T25" fmla="*/ 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6">
                  <a:moveTo>
                    <a:pt x="97" y="28"/>
                  </a:moveTo>
                  <a:cubicBezTo>
                    <a:pt x="97" y="28"/>
                    <a:pt x="80" y="39"/>
                    <a:pt x="73" y="31"/>
                  </a:cubicBezTo>
                  <a:cubicBezTo>
                    <a:pt x="65" y="23"/>
                    <a:pt x="63" y="5"/>
                    <a:pt x="46" y="5"/>
                  </a:cubicBezTo>
                  <a:cubicBezTo>
                    <a:pt x="30" y="5"/>
                    <a:pt x="14" y="5"/>
                    <a:pt x="10" y="2"/>
                  </a:cubicBezTo>
                  <a:cubicBezTo>
                    <a:pt x="5" y="0"/>
                    <a:pt x="0" y="2"/>
                    <a:pt x="3" y="19"/>
                  </a:cubicBezTo>
                  <a:cubicBezTo>
                    <a:pt x="6" y="36"/>
                    <a:pt x="13" y="62"/>
                    <a:pt x="8" y="69"/>
                  </a:cubicBezTo>
                  <a:cubicBezTo>
                    <a:pt x="2" y="76"/>
                    <a:pt x="2" y="103"/>
                    <a:pt x="1" y="114"/>
                  </a:cubicBezTo>
                  <a:cubicBezTo>
                    <a:pt x="0" y="124"/>
                    <a:pt x="13" y="141"/>
                    <a:pt x="13" y="144"/>
                  </a:cubicBezTo>
                  <a:cubicBezTo>
                    <a:pt x="14" y="148"/>
                    <a:pt x="23" y="156"/>
                    <a:pt x="28" y="155"/>
                  </a:cubicBezTo>
                  <a:cubicBezTo>
                    <a:pt x="34" y="154"/>
                    <a:pt x="43" y="156"/>
                    <a:pt x="46" y="151"/>
                  </a:cubicBezTo>
                  <a:cubicBezTo>
                    <a:pt x="50" y="147"/>
                    <a:pt x="76" y="134"/>
                    <a:pt x="78" y="124"/>
                  </a:cubicBezTo>
                  <a:cubicBezTo>
                    <a:pt x="79" y="115"/>
                    <a:pt x="97" y="65"/>
                    <a:pt x="99" y="60"/>
                  </a:cubicBezTo>
                  <a:cubicBezTo>
                    <a:pt x="102" y="56"/>
                    <a:pt x="103" y="37"/>
                    <a:pt x="97" y="28"/>
                  </a:cubicBezTo>
                  <a:close/>
                </a:path>
              </a:pathLst>
            </a:custGeom>
            <a:gradFill flip="none" rotWithShape="1">
              <a:gsLst>
                <a:gs pos="100000">
                  <a:srgbClr val="DBD0CC">
                    <a:alpha val="0"/>
                  </a:srgbClr>
                </a:gs>
                <a:gs pos="0">
                  <a:srgbClr val="CEC0BA"/>
                </a:gs>
              </a:gsLst>
              <a:lin ang="540000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1" name="Freeform 51"/>
            <p:cNvSpPr>
              <a:spLocks/>
            </p:cNvSpPr>
            <p:nvPr/>
          </p:nvSpPr>
          <p:spPr bwMode="auto">
            <a:xfrm rot="20882985" flipH="1">
              <a:off x="7536195" y="3621559"/>
              <a:ext cx="43403" cy="64599"/>
            </a:xfrm>
            <a:custGeom>
              <a:avLst/>
              <a:gdLst>
                <a:gd name="T0" fmla="*/ 4 w 18"/>
                <a:gd name="T1" fmla="*/ 6 h 27"/>
                <a:gd name="T2" fmla="*/ 15 w 18"/>
                <a:gd name="T3" fmla="*/ 6 h 27"/>
                <a:gd name="T4" fmla="*/ 11 w 18"/>
                <a:gd name="T5" fmla="*/ 24 h 27"/>
                <a:gd name="T6" fmla="*/ 0 w 18"/>
                <a:gd name="T7" fmla="*/ 19 h 27"/>
                <a:gd name="T8" fmla="*/ 4 w 18"/>
                <a:gd name="T9" fmla="*/ 6 h 27"/>
              </a:gdLst>
              <a:ahLst/>
              <a:cxnLst>
                <a:cxn ang="0">
                  <a:pos x="T0" y="T1"/>
                </a:cxn>
                <a:cxn ang="0">
                  <a:pos x="T2" y="T3"/>
                </a:cxn>
                <a:cxn ang="0">
                  <a:pos x="T4" y="T5"/>
                </a:cxn>
                <a:cxn ang="0">
                  <a:pos x="T6" y="T7"/>
                </a:cxn>
                <a:cxn ang="0">
                  <a:pos x="T8" y="T9"/>
                </a:cxn>
              </a:cxnLst>
              <a:rect l="0" t="0" r="r" b="b"/>
              <a:pathLst>
                <a:path w="18" h="27">
                  <a:moveTo>
                    <a:pt x="4" y="6"/>
                  </a:moveTo>
                  <a:cubicBezTo>
                    <a:pt x="4" y="6"/>
                    <a:pt x="18" y="0"/>
                    <a:pt x="15" y="6"/>
                  </a:cubicBezTo>
                  <a:cubicBezTo>
                    <a:pt x="12" y="13"/>
                    <a:pt x="10" y="20"/>
                    <a:pt x="11" y="24"/>
                  </a:cubicBezTo>
                  <a:cubicBezTo>
                    <a:pt x="12" y="27"/>
                    <a:pt x="0" y="25"/>
                    <a:pt x="0" y="19"/>
                  </a:cubicBezTo>
                  <a:cubicBezTo>
                    <a:pt x="0" y="12"/>
                    <a:pt x="4" y="6"/>
                    <a:pt x="4" y="6"/>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2" name="Freeform 52"/>
            <p:cNvSpPr>
              <a:spLocks/>
            </p:cNvSpPr>
            <p:nvPr/>
          </p:nvSpPr>
          <p:spPr bwMode="auto">
            <a:xfrm rot="20882985" flipH="1">
              <a:off x="7488491" y="3638325"/>
              <a:ext cx="57534" cy="56524"/>
            </a:xfrm>
            <a:custGeom>
              <a:avLst/>
              <a:gdLst>
                <a:gd name="T0" fmla="*/ 14 w 24"/>
                <a:gd name="T1" fmla="*/ 0 h 24"/>
                <a:gd name="T2" fmla="*/ 22 w 24"/>
                <a:gd name="T3" fmla="*/ 5 h 24"/>
                <a:gd name="T4" fmla="*/ 16 w 24"/>
                <a:gd name="T5" fmla="*/ 18 h 24"/>
                <a:gd name="T6" fmla="*/ 2 w 24"/>
                <a:gd name="T7" fmla="*/ 18 h 24"/>
                <a:gd name="T8" fmla="*/ 8 w 24"/>
                <a:gd name="T9" fmla="*/ 5 h 24"/>
                <a:gd name="T10" fmla="*/ 14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14" y="0"/>
                  </a:moveTo>
                  <a:cubicBezTo>
                    <a:pt x="14" y="0"/>
                    <a:pt x="24" y="0"/>
                    <a:pt x="22" y="5"/>
                  </a:cubicBezTo>
                  <a:cubicBezTo>
                    <a:pt x="20" y="11"/>
                    <a:pt x="16" y="13"/>
                    <a:pt x="16" y="18"/>
                  </a:cubicBezTo>
                  <a:cubicBezTo>
                    <a:pt x="16" y="24"/>
                    <a:pt x="0" y="22"/>
                    <a:pt x="2" y="18"/>
                  </a:cubicBezTo>
                  <a:cubicBezTo>
                    <a:pt x="3" y="15"/>
                    <a:pt x="10" y="8"/>
                    <a:pt x="8" y="5"/>
                  </a:cubicBezTo>
                  <a:cubicBezTo>
                    <a:pt x="7" y="3"/>
                    <a:pt x="9" y="0"/>
                    <a:pt x="14"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3" name="Freeform 53"/>
            <p:cNvSpPr>
              <a:spLocks/>
            </p:cNvSpPr>
            <p:nvPr/>
          </p:nvSpPr>
          <p:spPr bwMode="auto">
            <a:xfrm rot="20882985" flipH="1">
              <a:off x="7436233" y="3644558"/>
              <a:ext cx="54506" cy="57534"/>
            </a:xfrm>
            <a:custGeom>
              <a:avLst/>
              <a:gdLst>
                <a:gd name="T0" fmla="*/ 12 w 23"/>
                <a:gd name="T1" fmla="*/ 2 h 24"/>
                <a:gd name="T2" fmla="*/ 21 w 23"/>
                <a:gd name="T3" fmla="*/ 5 h 24"/>
                <a:gd name="T4" fmla="*/ 15 w 23"/>
                <a:gd name="T5" fmla="*/ 13 h 24"/>
                <a:gd name="T6" fmla="*/ 11 w 23"/>
                <a:gd name="T7" fmla="*/ 24 h 24"/>
                <a:gd name="T8" fmla="*/ 2 w 23"/>
                <a:gd name="T9" fmla="*/ 19 h 24"/>
                <a:gd name="T10" fmla="*/ 12 w 23"/>
                <a:gd name="T11" fmla="*/ 2 h 24"/>
              </a:gdLst>
              <a:ahLst/>
              <a:cxnLst>
                <a:cxn ang="0">
                  <a:pos x="T0" y="T1"/>
                </a:cxn>
                <a:cxn ang="0">
                  <a:pos x="T2" y="T3"/>
                </a:cxn>
                <a:cxn ang="0">
                  <a:pos x="T4" y="T5"/>
                </a:cxn>
                <a:cxn ang="0">
                  <a:pos x="T6" y="T7"/>
                </a:cxn>
                <a:cxn ang="0">
                  <a:pos x="T8" y="T9"/>
                </a:cxn>
                <a:cxn ang="0">
                  <a:pos x="T10" y="T11"/>
                </a:cxn>
              </a:cxnLst>
              <a:rect l="0" t="0" r="r" b="b"/>
              <a:pathLst>
                <a:path w="23" h="24">
                  <a:moveTo>
                    <a:pt x="12" y="2"/>
                  </a:moveTo>
                  <a:cubicBezTo>
                    <a:pt x="12" y="2"/>
                    <a:pt x="23" y="0"/>
                    <a:pt x="21" y="5"/>
                  </a:cubicBezTo>
                  <a:cubicBezTo>
                    <a:pt x="18" y="11"/>
                    <a:pt x="15" y="7"/>
                    <a:pt x="15" y="13"/>
                  </a:cubicBezTo>
                  <a:cubicBezTo>
                    <a:pt x="14" y="19"/>
                    <a:pt x="13" y="24"/>
                    <a:pt x="11" y="24"/>
                  </a:cubicBezTo>
                  <a:cubicBezTo>
                    <a:pt x="8" y="24"/>
                    <a:pt x="4" y="23"/>
                    <a:pt x="2" y="19"/>
                  </a:cubicBezTo>
                  <a:cubicBezTo>
                    <a:pt x="0" y="16"/>
                    <a:pt x="7" y="3"/>
                    <a:pt x="12"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4" name="Freeform 54"/>
            <p:cNvSpPr>
              <a:spLocks/>
            </p:cNvSpPr>
            <p:nvPr/>
          </p:nvSpPr>
          <p:spPr bwMode="auto">
            <a:xfrm rot="20882985" flipH="1">
              <a:off x="7378204" y="3655069"/>
              <a:ext cx="71665" cy="61571"/>
            </a:xfrm>
            <a:custGeom>
              <a:avLst/>
              <a:gdLst>
                <a:gd name="T0" fmla="*/ 26 w 30"/>
                <a:gd name="T1" fmla="*/ 1 h 26"/>
                <a:gd name="T2" fmla="*/ 9 w 30"/>
                <a:gd name="T3" fmla="*/ 8 h 26"/>
                <a:gd name="T4" fmla="*/ 3 w 30"/>
                <a:gd name="T5" fmla="*/ 21 h 26"/>
                <a:gd name="T6" fmla="*/ 14 w 30"/>
                <a:gd name="T7" fmla="*/ 24 h 26"/>
                <a:gd name="T8" fmla="*/ 21 w 30"/>
                <a:gd name="T9" fmla="*/ 11 h 26"/>
                <a:gd name="T10" fmla="*/ 26 w 30"/>
                <a:gd name="T11" fmla="*/ 1 h 26"/>
              </a:gdLst>
              <a:ahLst/>
              <a:cxnLst>
                <a:cxn ang="0">
                  <a:pos x="T0" y="T1"/>
                </a:cxn>
                <a:cxn ang="0">
                  <a:pos x="T2" y="T3"/>
                </a:cxn>
                <a:cxn ang="0">
                  <a:pos x="T4" y="T5"/>
                </a:cxn>
                <a:cxn ang="0">
                  <a:pos x="T6" y="T7"/>
                </a:cxn>
                <a:cxn ang="0">
                  <a:pos x="T8" y="T9"/>
                </a:cxn>
                <a:cxn ang="0">
                  <a:pos x="T10" y="T11"/>
                </a:cxn>
              </a:cxnLst>
              <a:rect l="0" t="0" r="r" b="b"/>
              <a:pathLst>
                <a:path w="30" h="26">
                  <a:moveTo>
                    <a:pt x="26" y="1"/>
                  </a:moveTo>
                  <a:cubicBezTo>
                    <a:pt x="26" y="1"/>
                    <a:pt x="12" y="5"/>
                    <a:pt x="9" y="8"/>
                  </a:cubicBezTo>
                  <a:cubicBezTo>
                    <a:pt x="6" y="11"/>
                    <a:pt x="0" y="16"/>
                    <a:pt x="3" y="21"/>
                  </a:cubicBezTo>
                  <a:cubicBezTo>
                    <a:pt x="6" y="26"/>
                    <a:pt x="12" y="25"/>
                    <a:pt x="14" y="24"/>
                  </a:cubicBezTo>
                  <a:cubicBezTo>
                    <a:pt x="17" y="22"/>
                    <a:pt x="17" y="11"/>
                    <a:pt x="21" y="11"/>
                  </a:cubicBezTo>
                  <a:cubicBezTo>
                    <a:pt x="26" y="11"/>
                    <a:pt x="30" y="0"/>
                    <a:pt x="26"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5" name="Freeform 55"/>
            <p:cNvSpPr>
              <a:spLocks/>
            </p:cNvSpPr>
            <p:nvPr/>
          </p:nvSpPr>
          <p:spPr bwMode="auto">
            <a:xfrm rot="20882985" flipH="1">
              <a:off x="7315747" y="3656255"/>
              <a:ext cx="69646" cy="73684"/>
            </a:xfrm>
            <a:custGeom>
              <a:avLst/>
              <a:gdLst>
                <a:gd name="T0" fmla="*/ 24 w 29"/>
                <a:gd name="T1" fmla="*/ 3 h 31"/>
                <a:gd name="T2" fmla="*/ 27 w 29"/>
                <a:gd name="T3" fmla="*/ 6 h 31"/>
                <a:gd name="T4" fmla="*/ 20 w 29"/>
                <a:gd name="T5" fmla="*/ 18 h 31"/>
                <a:gd name="T6" fmla="*/ 14 w 29"/>
                <a:gd name="T7" fmla="*/ 30 h 31"/>
                <a:gd name="T8" fmla="*/ 1 w 29"/>
                <a:gd name="T9" fmla="*/ 25 h 31"/>
                <a:gd name="T10" fmla="*/ 24 w 29"/>
                <a:gd name="T11" fmla="*/ 3 h 31"/>
              </a:gdLst>
              <a:ahLst/>
              <a:cxnLst>
                <a:cxn ang="0">
                  <a:pos x="T0" y="T1"/>
                </a:cxn>
                <a:cxn ang="0">
                  <a:pos x="T2" y="T3"/>
                </a:cxn>
                <a:cxn ang="0">
                  <a:pos x="T4" y="T5"/>
                </a:cxn>
                <a:cxn ang="0">
                  <a:pos x="T6" y="T7"/>
                </a:cxn>
                <a:cxn ang="0">
                  <a:pos x="T8" y="T9"/>
                </a:cxn>
                <a:cxn ang="0">
                  <a:pos x="T10" y="T11"/>
                </a:cxn>
              </a:cxnLst>
              <a:rect l="0" t="0" r="r" b="b"/>
              <a:pathLst>
                <a:path w="29" h="31">
                  <a:moveTo>
                    <a:pt x="24" y="3"/>
                  </a:moveTo>
                  <a:cubicBezTo>
                    <a:pt x="24" y="3"/>
                    <a:pt x="29" y="0"/>
                    <a:pt x="27" y="6"/>
                  </a:cubicBezTo>
                  <a:cubicBezTo>
                    <a:pt x="25" y="12"/>
                    <a:pt x="21" y="14"/>
                    <a:pt x="20" y="18"/>
                  </a:cubicBezTo>
                  <a:cubicBezTo>
                    <a:pt x="19" y="23"/>
                    <a:pt x="17" y="28"/>
                    <a:pt x="14" y="30"/>
                  </a:cubicBezTo>
                  <a:cubicBezTo>
                    <a:pt x="11" y="31"/>
                    <a:pt x="0" y="28"/>
                    <a:pt x="1" y="25"/>
                  </a:cubicBezTo>
                  <a:cubicBezTo>
                    <a:pt x="1" y="21"/>
                    <a:pt x="15" y="4"/>
                    <a:pt x="24" y="3"/>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6" name="Freeform 56"/>
            <p:cNvSpPr>
              <a:spLocks/>
            </p:cNvSpPr>
            <p:nvPr/>
          </p:nvSpPr>
          <p:spPr bwMode="auto">
            <a:xfrm rot="20882985" flipH="1">
              <a:off x="7258267" y="3673023"/>
              <a:ext cx="74693" cy="71665"/>
            </a:xfrm>
            <a:custGeom>
              <a:avLst/>
              <a:gdLst>
                <a:gd name="T0" fmla="*/ 26 w 31"/>
                <a:gd name="T1" fmla="*/ 0 h 30"/>
                <a:gd name="T2" fmla="*/ 7 w 31"/>
                <a:gd name="T3" fmla="*/ 13 h 30"/>
                <a:gd name="T4" fmla="*/ 4 w 31"/>
                <a:gd name="T5" fmla="*/ 20 h 30"/>
                <a:gd name="T6" fmla="*/ 2 w 31"/>
                <a:gd name="T7" fmla="*/ 27 h 30"/>
                <a:gd name="T8" fmla="*/ 19 w 31"/>
                <a:gd name="T9" fmla="*/ 25 h 30"/>
                <a:gd name="T10" fmla="*/ 21 w 31"/>
                <a:gd name="T11" fmla="*/ 16 h 30"/>
                <a:gd name="T12" fmla="*/ 30 w 31"/>
                <a:gd name="T13" fmla="*/ 2 h 30"/>
                <a:gd name="T14" fmla="*/ 26 w 31"/>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0">
                  <a:moveTo>
                    <a:pt x="26" y="0"/>
                  </a:moveTo>
                  <a:cubicBezTo>
                    <a:pt x="26" y="0"/>
                    <a:pt x="8" y="8"/>
                    <a:pt x="7" y="13"/>
                  </a:cubicBezTo>
                  <a:cubicBezTo>
                    <a:pt x="7" y="17"/>
                    <a:pt x="6" y="19"/>
                    <a:pt x="4" y="20"/>
                  </a:cubicBezTo>
                  <a:cubicBezTo>
                    <a:pt x="3" y="21"/>
                    <a:pt x="0" y="24"/>
                    <a:pt x="2" y="27"/>
                  </a:cubicBezTo>
                  <a:cubicBezTo>
                    <a:pt x="5" y="30"/>
                    <a:pt x="18" y="29"/>
                    <a:pt x="19" y="25"/>
                  </a:cubicBezTo>
                  <a:cubicBezTo>
                    <a:pt x="20" y="21"/>
                    <a:pt x="19" y="17"/>
                    <a:pt x="21" y="16"/>
                  </a:cubicBezTo>
                  <a:cubicBezTo>
                    <a:pt x="23" y="15"/>
                    <a:pt x="31" y="4"/>
                    <a:pt x="30" y="2"/>
                  </a:cubicBezTo>
                  <a:cubicBezTo>
                    <a:pt x="29" y="1"/>
                    <a:pt x="26" y="0"/>
                    <a:pt x="26"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7" name="Freeform 57"/>
            <p:cNvSpPr>
              <a:spLocks/>
            </p:cNvSpPr>
            <p:nvPr/>
          </p:nvSpPr>
          <p:spPr bwMode="auto">
            <a:xfrm rot="20882985" flipH="1">
              <a:off x="7197991" y="3683382"/>
              <a:ext cx="68637" cy="76712"/>
            </a:xfrm>
            <a:custGeom>
              <a:avLst/>
              <a:gdLst>
                <a:gd name="T0" fmla="*/ 25 w 29"/>
                <a:gd name="T1" fmla="*/ 0 h 32"/>
                <a:gd name="T2" fmla="*/ 6 w 29"/>
                <a:gd name="T3" fmla="*/ 12 h 32"/>
                <a:gd name="T4" fmla="*/ 11 w 29"/>
                <a:gd name="T5" fmla="*/ 17 h 32"/>
                <a:gd name="T6" fmla="*/ 1 w 29"/>
                <a:gd name="T7" fmla="*/ 21 h 32"/>
                <a:gd name="T8" fmla="*/ 2 w 29"/>
                <a:gd name="T9" fmla="*/ 29 h 32"/>
                <a:gd name="T10" fmla="*/ 21 w 29"/>
                <a:gd name="T11" fmla="*/ 23 h 32"/>
                <a:gd name="T12" fmla="*/ 19 w 29"/>
                <a:gd name="T13" fmla="*/ 15 h 32"/>
                <a:gd name="T14" fmla="*/ 29 w 29"/>
                <a:gd name="T15" fmla="*/ 8 h 32"/>
                <a:gd name="T16" fmla="*/ 25 w 2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2">
                  <a:moveTo>
                    <a:pt x="25" y="0"/>
                  </a:moveTo>
                  <a:cubicBezTo>
                    <a:pt x="25" y="0"/>
                    <a:pt x="7" y="8"/>
                    <a:pt x="6" y="12"/>
                  </a:cubicBezTo>
                  <a:cubicBezTo>
                    <a:pt x="5" y="16"/>
                    <a:pt x="11" y="17"/>
                    <a:pt x="11" y="17"/>
                  </a:cubicBezTo>
                  <a:cubicBezTo>
                    <a:pt x="11" y="17"/>
                    <a:pt x="1" y="18"/>
                    <a:pt x="1" y="21"/>
                  </a:cubicBezTo>
                  <a:cubicBezTo>
                    <a:pt x="0" y="25"/>
                    <a:pt x="1" y="27"/>
                    <a:pt x="2" y="29"/>
                  </a:cubicBezTo>
                  <a:cubicBezTo>
                    <a:pt x="3" y="32"/>
                    <a:pt x="18" y="27"/>
                    <a:pt x="21" y="23"/>
                  </a:cubicBezTo>
                  <a:cubicBezTo>
                    <a:pt x="23" y="19"/>
                    <a:pt x="16" y="17"/>
                    <a:pt x="19" y="15"/>
                  </a:cubicBezTo>
                  <a:cubicBezTo>
                    <a:pt x="22" y="14"/>
                    <a:pt x="29" y="11"/>
                    <a:pt x="29" y="8"/>
                  </a:cubicBezTo>
                  <a:cubicBezTo>
                    <a:pt x="29" y="5"/>
                    <a:pt x="25" y="0"/>
                    <a:pt x="25"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8" name="Freeform 58"/>
            <p:cNvSpPr>
              <a:spLocks/>
            </p:cNvSpPr>
            <p:nvPr/>
          </p:nvSpPr>
          <p:spPr bwMode="auto">
            <a:xfrm rot="20882985" flipH="1">
              <a:off x="7132420" y="3693391"/>
              <a:ext cx="66618" cy="80749"/>
            </a:xfrm>
            <a:custGeom>
              <a:avLst/>
              <a:gdLst>
                <a:gd name="T0" fmla="*/ 27 w 28"/>
                <a:gd name="T1" fmla="*/ 0 h 34"/>
                <a:gd name="T2" fmla="*/ 5 w 28"/>
                <a:gd name="T3" fmla="*/ 14 h 34"/>
                <a:gd name="T4" fmla="*/ 12 w 28"/>
                <a:gd name="T5" fmla="*/ 19 h 34"/>
                <a:gd name="T6" fmla="*/ 0 w 28"/>
                <a:gd name="T7" fmla="*/ 22 h 34"/>
                <a:gd name="T8" fmla="*/ 3 w 28"/>
                <a:gd name="T9" fmla="*/ 32 h 34"/>
                <a:gd name="T10" fmla="*/ 20 w 28"/>
                <a:gd name="T11" fmla="*/ 17 h 34"/>
                <a:gd name="T12" fmla="*/ 27 w 28"/>
                <a:gd name="T13" fmla="*/ 11 h 34"/>
                <a:gd name="T14" fmla="*/ 27 w 28"/>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4">
                  <a:moveTo>
                    <a:pt x="27" y="0"/>
                  </a:moveTo>
                  <a:cubicBezTo>
                    <a:pt x="27" y="0"/>
                    <a:pt x="5" y="10"/>
                    <a:pt x="5" y="14"/>
                  </a:cubicBezTo>
                  <a:cubicBezTo>
                    <a:pt x="6" y="18"/>
                    <a:pt x="12" y="19"/>
                    <a:pt x="12" y="19"/>
                  </a:cubicBezTo>
                  <a:cubicBezTo>
                    <a:pt x="12" y="19"/>
                    <a:pt x="0" y="19"/>
                    <a:pt x="0" y="22"/>
                  </a:cubicBezTo>
                  <a:cubicBezTo>
                    <a:pt x="0" y="25"/>
                    <a:pt x="2" y="30"/>
                    <a:pt x="3" y="32"/>
                  </a:cubicBezTo>
                  <a:cubicBezTo>
                    <a:pt x="3" y="34"/>
                    <a:pt x="14" y="16"/>
                    <a:pt x="20" y="17"/>
                  </a:cubicBezTo>
                  <a:cubicBezTo>
                    <a:pt x="25" y="18"/>
                    <a:pt x="27" y="11"/>
                    <a:pt x="27" y="11"/>
                  </a:cubicBezTo>
                  <a:cubicBezTo>
                    <a:pt x="27" y="11"/>
                    <a:pt x="28" y="1"/>
                    <a:pt x="27"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39" name="Freeform 59"/>
            <p:cNvSpPr>
              <a:spLocks/>
            </p:cNvSpPr>
            <p:nvPr/>
          </p:nvSpPr>
          <p:spPr bwMode="auto">
            <a:xfrm rot="20882985" flipH="1">
              <a:off x="7067967" y="3699833"/>
              <a:ext cx="66618" cy="82768"/>
            </a:xfrm>
            <a:custGeom>
              <a:avLst/>
              <a:gdLst>
                <a:gd name="T0" fmla="*/ 21 w 28"/>
                <a:gd name="T1" fmla="*/ 0 h 35"/>
                <a:gd name="T2" fmla="*/ 6 w 28"/>
                <a:gd name="T3" fmla="*/ 14 h 35"/>
                <a:gd name="T4" fmla="*/ 10 w 28"/>
                <a:gd name="T5" fmla="*/ 19 h 35"/>
                <a:gd name="T6" fmla="*/ 1 w 28"/>
                <a:gd name="T7" fmla="*/ 25 h 35"/>
                <a:gd name="T8" fmla="*/ 1 w 28"/>
                <a:gd name="T9" fmla="*/ 35 h 35"/>
                <a:gd name="T10" fmla="*/ 16 w 28"/>
                <a:gd name="T11" fmla="*/ 28 h 35"/>
                <a:gd name="T12" fmla="*/ 18 w 28"/>
                <a:gd name="T13" fmla="*/ 19 h 35"/>
                <a:gd name="T14" fmla="*/ 21 w 28"/>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5">
                  <a:moveTo>
                    <a:pt x="21" y="0"/>
                  </a:moveTo>
                  <a:cubicBezTo>
                    <a:pt x="21" y="0"/>
                    <a:pt x="4" y="11"/>
                    <a:pt x="6" y="14"/>
                  </a:cubicBezTo>
                  <a:cubicBezTo>
                    <a:pt x="7" y="18"/>
                    <a:pt x="10" y="19"/>
                    <a:pt x="10" y="19"/>
                  </a:cubicBezTo>
                  <a:cubicBezTo>
                    <a:pt x="10" y="19"/>
                    <a:pt x="1" y="21"/>
                    <a:pt x="1" y="25"/>
                  </a:cubicBezTo>
                  <a:cubicBezTo>
                    <a:pt x="0" y="29"/>
                    <a:pt x="1" y="35"/>
                    <a:pt x="1" y="35"/>
                  </a:cubicBezTo>
                  <a:cubicBezTo>
                    <a:pt x="1" y="35"/>
                    <a:pt x="15" y="31"/>
                    <a:pt x="16" y="28"/>
                  </a:cubicBezTo>
                  <a:cubicBezTo>
                    <a:pt x="17" y="24"/>
                    <a:pt x="15" y="21"/>
                    <a:pt x="18" y="19"/>
                  </a:cubicBezTo>
                  <a:cubicBezTo>
                    <a:pt x="21" y="17"/>
                    <a:pt x="28" y="4"/>
                    <a:pt x="21"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0" name="Freeform 60"/>
            <p:cNvSpPr>
              <a:spLocks/>
            </p:cNvSpPr>
            <p:nvPr/>
          </p:nvSpPr>
          <p:spPr bwMode="auto">
            <a:xfrm rot="20882985" flipH="1">
              <a:off x="7016463" y="3699133"/>
              <a:ext cx="61571" cy="104974"/>
            </a:xfrm>
            <a:custGeom>
              <a:avLst/>
              <a:gdLst>
                <a:gd name="T0" fmla="*/ 25 w 26"/>
                <a:gd name="T1" fmla="*/ 0 h 44"/>
                <a:gd name="T2" fmla="*/ 6 w 26"/>
                <a:gd name="T3" fmla="*/ 19 h 44"/>
                <a:gd name="T4" fmla="*/ 13 w 26"/>
                <a:gd name="T5" fmla="*/ 24 h 44"/>
                <a:gd name="T6" fmla="*/ 0 w 26"/>
                <a:gd name="T7" fmla="*/ 32 h 44"/>
                <a:gd name="T8" fmla="*/ 5 w 26"/>
                <a:gd name="T9" fmla="*/ 44 h 44"/>
                <a:gd name="T10" fmla="*/ 16 w 26"/>
                <a:gd name="T11" fmla="*/ 32 h 44"/>
                <a:gd name="T12" fmla="*/ 20 w 26"/>
                <a:gd name="T13" fmla="*/ 22 h 44"/>
                <a:gd name="T14" fmla="*/ 25 w 26"/>
                <a:gd name="T15" fmla="*/ 15 h 44"/>
                <a:gd name="T16" fmla="*/ 25 w 2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4">
                  <a:moveTo>
                    <a:pt x="25" y="0"/>
                  </a:moveTo>
                  <a:cubicBezTo>
                    <a:pt x="25" y="0"/>
                    <a:pt x="4" y="17"/>
                    <a:pt x="6" y="19"/>
                  </a:cubicBezTo>
                  <a:cubicBezTo>
                    <a:pt x="8" y="22"/>
                    <a:pt x="13" y="24"/>
                    <a:pt x="13" y="24"/>
                  </a:cubicBezTo>
                  <a:cubicBezTo>
                    <a:pt x="13" y="24"/>
                    <a:pt x="0" y="27"/>
                    <a:pt x="0" y="32"/>
                  </a:cubicBezTo>
                  <a:cubicBezTo>
                    <a:pt x="0" y="37"/>
                    <a:pt x="5" y="44"/>
                    <a:pt x="5" y="44"/>
                  </a:cubicBezTo>
                  <a:cubicBezTo>
                    <a:pt x="5" y="44"/>
                    <a:pt x="14" y="36"/>
                    <a:pt x="16" y="32"/>
                  </a:cubicBezTo>
                  <a:cubicBezTo>
                    <a:pt x="17" y="28"/>
                    <a:pt x="17" y="25"/>
                    <a:pt x="20" y="22"/>
                  </a:cubicBezTo>
                  <a:cubicBezTo>
                    <a:pt x="22" y="19"/>
                    <a:pt x="24" y="17"/>
                    <a:pt x="25" y="15"/>
                  </a:cubicBezTo>
                  <a:cubicBezTo>
                    <a:pt x="26" y="13"/>
                    <a:pt x="25" y="0"/>
                    <a:pt x="25"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1" name="Freeform 61"/>
            <p:cNvSpPr>
              <a:spLocks/>
            </p:cNvSpPr>
            <p:nvPr/>
          </p:nvSpPr>
          <p:spPr bwMode="auto">
            <a:xfrm rot="20882985" flipH="1">
              <a:off x="6963144" y="3701276"/>
              <a:ext cx="50468" cy="104974"/>
            </a:xfrm>
            <a:custGeom>
              <a:avLst/>
              <a:gdLst>
                <a:gd name="T0" fmla="*/ 20 w 21"/>
                <a:gd name="T1" fmla="*/ 0 h 44"/>
                <a:gd name="T2" fmla="*/ 5 w 21"/>
                <a:gd name="T3" fmla="*/ 19 h 44"/>
                <a:gd name="T4" fmla="*/ 8 w 21"/>
                <a:gd name="T5" fmla="*/ 23 h 44"/>
                <a:gd name="T6" fmla="*/ 0 w 21"/>
                <a:gd name="T7" fmla="*/ 28 h 44"/>
                <a:gd name="T8" fmla="*/ 3 w 21"/>
                <a:gd name="T9" fmla="*/ 44 h 44"/>
                <a:gd name="T10" fmla="*/ 13 w 21"/>
                <a:gd name="T11" fmla="*/ 31 h 44"/>
                <a:gd name="T12" fmla="*/ 18 w 21"/>
                <a:gd name="T13" fmla="*/ 20 h 44"/>
                <a:gd name="T14" fmla="*/ 20 w 21"/>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4">
                  <a:moveTo>
                    <a:pt x="20" y="0"/>
                  </a:moveTo>
                  <a:cubicBezTo>
                    <a:pt x="20" y="0"/>
                    <a:pt x="6" y="15"/>
                    <a:pt x="5" y="19"/>
                  </a:cubicBezTo>
                  <a:cubicBezTo>
                    <a:pt x="5" y="23"/>
                    <a:pt x="8" y="23"/>
                    <a:pt x="8" y="23"/>
                  </a:cubicBezTo>
                  <a:cubicBezTo>
                    <a:pt x="8" y="23"/>
                    <a:pt x="1" y="22"/>
                    <a:pt x="0" y="28"/>
                  </a:cubicBezTo>
                  <a:cubicBezTo>
                    <a:pt x="0" y="33"/>
                    <a:pt x="3" y="44"/>
                    <a:pt x="3" y="44"/>
                  </a:cubicBezTo>
                  <a:cubicBezTo>
                    <a:pt x="3" y="44"/>
                    <a:pt x="13" y="35"/>
                    <a:pt x="13" y="31"/>
                  </a:cubicBezTo>
                  <a:cubicBezTo>
                    <a:pt x="13" y="28"/>
                    <a:pt x="15" y="21"/>
                    <a:pt x="18" y="20"/>
                  </a:cubicBezTo>
                  <a:cubicBezTo>
                    <a:pt x="21" y="19"/>
                    <a:pt x="20" y="0"/>
                    <a:pt x="20"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2" name="Freeform 62"/>
            <p:cNvSpPr>
              <a:spLocks/>
            </p:cNvSpPr>
            <p:nvPr/>
          </p:nvSpPr>
          <p:spPr bwMode="auto">
            <a:xfrm rot="20882985" flipH="1">
              <a:off x="6902314" y="3708359"/>
              <a:ext cx="66618" cy="109011"/>
            </a:xfrm>
            <a:custGeom>
              <a:avLst/>
              <a:gdLst>
                <a:gd name="T0" fmla="*/ 25 w 28"/>
                <a:gd name="T1" fmla="*/ 0 h 46"/>
                <a:gd name="T2" fmla="*/ 8 w 28"/>
                <a:gd name="T3" fmla="*/ 17 h 46"/>
                <a:gd name="T4" fmla="*/ 14 w 28"/>
                <a:gd name="T5" fmla="*/ 25 h 46"/>
                <a:gd name="T6" fmla="*/ 1 w 28"/>
                <a:gd name="T7" fmla="*/ 33 h 46"/>
                <a:gd name="T8" fmla="*/ 5 w 28"/>
                <a:gd name="T9" fmla="*/ 46 h 46"/>
                <a:gd name="T10" fmla="*/ 16 w 28"/>
                <a:gd name="T11" fmla="*/ 34 h 46"/>
                <a:gd name="T12" fmla="*/ 19 w 28"/>
                <a:gd name="T13" fmla="*/ 23 h 46"/>
                <a:gd name="T14" fmla="*/ 28 w 28"/>
                <a:gd name="T15" fmla="*/ 14 h 46"/>
                <a:gd name="T16" fmla="*/ 25 w 28"/>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6">
                  <a:moveTo>
                    <a:pt x="25" y="0"/>
                  </a:moveTo>
                  <a:cubicBezTo>
                    <a:pt x="25" y="0"/>
                    <a:pt x="8" y="12"/>
                    <a:pt x="8" y="17"/>
                  </a:cubicBezTo>
                  <a:cubicBezTo>
                    <a:pt x="8" y="22"/>
                    <a:pt x="14" y="25"/>
                    <a:pt x="14" y="25"/>
                  </a:cubicBezTo>
                  <a:cubicBezTo>
                    <a:pt x="14" y="25"/>
                    <a:pt x="0" y="29"/>
                    <a:pt x="1" y="33"/>
                  </a:cubicBezTo>
                  <a:cubicBezTo>
                    <a:pt x="2" y="36"/>
                    <a:pt x="5" y="46"/>
                    <a:pt x="5" y="46"/>
                  </a:cubicBezTo>
                  <a:cubicBezTo>
                    <a:pt x="5" y="46"/>
                    <a:pt x="15" y="37"/>
                    <a:pt x="16" y="34"/>
                  </a:cubicBezTo>
                  <a:cubicBezTo>
                    <a:pt x="17" y="32"/>
                    <a:pt x="19" y="24"/>
                    <a:pt x="19" y="23"/>
                  </a:cubicBezTo>
                  <a:cubicBezTo>
                    <a:pt x="19" y="22"/>
                    <a:pt x="28" y="17"/>
                    <a:pt x="28" y="14"/>
                  </a:cubicBezTo>
                  <a:cubicBezTo>
                    <a:pt x="27" y="10"/>
                    <a:pt x="25" y="0"/>
                    <a:pt x="25"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3" name="Freeform 63"/>
            <p:cNvSpPr>
              <a:spLocks/>
            </p:cNvSpPr>
            <p:nvPr/>
          </p:nvSpPr>
          <p:spPr bwMode="auto">
            <a:xfrm rot="20882985" flipH="1">
              <a:off x="6854358" y="3717112"/>
              <a:ext cx="50468" cy="108002"/>
            </a:xfrm>
            <a:custGeom>
              <a:avLst/>
              <a:gdLst>
                <a:gd name="T0" fmla="*/ 19 w 21"/>
                <a:gd name="T1" fmla="*/ 0 h 45"/>
                <a:gd name="T2" fmla="*/ 4 w 21"/>
                <a:gd name="T3" fmla="*/ 18 h 45"/>
                <a:gd name="T4" fmla="*/ 11 w 21"/>
                <a:gd name="T5" fmla="*/ 22 h 45"/>
                <a:gd name="T6" fmla="*/ 3 w 21"/>
                <a:gd name="T7" fmla="*/ 26 h 45"/>
                <a:gd name="T8" fmla="*/ 3 w 21"/>
                <a:gd name="T9" fmla="*/ 42 h 45"/>
                <a:gd name="T10" fmla="*/ 16 w 21"/>
                <a:gd name="T11" fmla="*/ 31 h 45"/>
                <a:gd name="T12" fmla="*/ 16 w 21"/>
                <a:gd name="T13" fmla="*/ 21 h 45"/>
                <a:gd name="T14" fmla="*/ 21 w 21"/>
                <a:gd name="T15" fmla="*/ 12 h 45"/>
                <a:gd name="T16" fmla="*/ 19 w 2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5">
                  <a:moveTo>
                    <a:pt x="19" y="0"/>
                  </a:moveTo>
                  <a:cubicBezTo>
                    <a:pt x="19" y="0"/>
                    <a:pt x="0" y="15"/>
                    <a:pt x="4" y="18"/>
                  </a:cubicBezTo>
                  <a:cubicBezTo>
                    <a:pt x="8" y="22"/>
                    <a:pt x="11" y="22"/>
                    <a:pt x="11" y="22"/>
                  </a:cubicBezTo>
                  <a:cubicBezTo>
                    <a:pt x="11" y="22"/>
                    <a:pt x="4" y="22"/>
                    <a:pt x="3" y="26"/>
                  </a:cubicBezTo>
                  <a:cubicBezTo>
                    <a:pt x="3" y="30"/>
                    <a:pt x="0" y="40"/>
                    <a:pt x="3" y="42"/>
                  </a:cubicBezTo>
                  <a:cubicBezTo>
                    <a:pt x="6" y="45"/>
                    <a:pt x="17" y="38"/>
                    <a:pt x="16" y="31"/>
                  </a:cubicBezTo>
                  <a:cubicBezTo>
                    <a:pt x="16" y="24"/>
                    <a:pt x="16" y="23"/>
                    <a:pt x="16" y="21"/>
                  </a:cubicBezTo>
                  <a:cubicBezTo>
                    <a:pt x="16" y="19"/>
                    <a:pt x="21" y="13"/>
                    <a:pt x="21" y="12"/>
                  </a:cubicBezTo>
                  <a:cubicBezTo>
                    <a:pt x="21" y="11"/>
                    <a:pt x="19" y="0"/>
                    <a:pt x="19"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4" name="Freeform 64"/>
            <p:cNvSpPr>
              <a:spLocks/>
            </p:cNvSpPr>
            <p:nvPr/>
          </p:nvSpPr>
          <p:spPr bwMode="auto">
            <a:xfrm rot="20882985" flipH="1">
              <a:off x="6798003" y="3707518"/>
              <a:ext cx="50468" cy="121124"/>
            </a:xfrm>
            <a:custGeom>
              <a:avLst/>
              <a:gdLst>
                <a:gd name="T0" fmla="*/ 19 w 21"/>
                <a:gd name="T1" fmla="*/ 0 h 51"/>
                <a:gd name="T2" fmla="*/ 4 w 21"/>
                <a:gd name="T3" fmla="*/ 21 h 51"/>
                <a:gd name="T4" fmla="*/ 11 w 21"/>
                <a:gd name="T5" fmla="*/ 28 h 51"/>
                <a:gd name="T6" fmla="*/ 0 w 21"/>
                <a:gd name="T7" fmla="*/ 35 h 51"/>
                <a:gd name="T8" fmla="*/ 3 w 21"/>
                <a:gd name="T9" fmla="*/ 50 h 51"/>
                <a:gd name="T10" fmla="*/ 13 w 21"/>
                <a:gd name="T11" fmla="*/ 35 h 51"/>
                <a:gd name="T12" fmla="*/ 14 w 21"/>
                <a:gd name="T13" fmla="*/ 24 h 51"/>
                <a:gd name="T14" fmla="*/ 20 w 21"/>
                <a:gd name="T15" fmla="*/ 12 h 51"/>
                <a:gd name="T16" fmla="*/ 19 w 2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51">
                  <a:moveTo>
                    <a:pt x="19" y="0"/>
                  </a:moveTo>
                  <a:cubicBezTo>
                    <a:pt x="19" y="0"/>
                    <a:pt x="0" y="15"/>
                    <a:pt x="4" y="21"/>
                  </a:cubicBezTo>
                  <a:cubicBezTo>
                    <a:pt x="8" y="26"/>
                    <a:pt x="11" y="28"/>
                    <a:pt x="11" y="28"/>
                  </a:cubicBezTo>
                  <a:cubicBezTo>
                    <a:pt x="11" y="28"/>
                    <a:pt x="0" y="29"/>
                    <a:pt x="0" y="35"/>
                  </a:cubicBezTo>
                  <a:cubicBezTo>
                    <a:pt x="1" y="41"/>
                    <a:pt x="2" y="48"/>
                    <a:pt x="3" y="50"/>
                  </a:cubicBezTo>
                  <a:cubicBezTo>
                    <a:pt x="4" y="51"/>
                    <a:pt x="13" y="38"/>
                    <a:pt x="13" y="35"/>
                  </a:cubicBezTo>
                  <a:cubicBezTo>
                    <a:pt x="14" y="33"/>
                    <a:pt x="12" y="26"/>
                    <a:pt x="14" y="24"/>
                  </a:cubicBezTo>
                  <a:cubicBezTo>
                    <a:pt x="17" y="21"/>
                    <a:pt x="21" y="16"/>
                    <a:pt x="20" y="12"/>
                  </a:cubicBezTo>
                  <a:cubicBezTo>
                    <a:pt x="20" y="8"/>
                    <a:pt x="19" y="0"/>
                    <a:pt x="19"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5" name="Freeform 65"/>
            <p:cNvSpPr>
              <a:spLocks/>
            </p:cNvSpPr>
            <p:nvPr/>
          </p:nvSpPr>
          <p:spPr bwMode="auto">
            <a:xfrm rot="20882985" flipH="1">
              <a:off x="6743409" y="3717775"/>
              <a:ext cx="61571" cy="110021"/>
            </a:xfrm>
            <a:custGeom>
              <a:avLst/>
              <a:gdLst>
                <a:gd name="T0" fmla="*/ 22 w 26"/>
                <a:gd name="T1" fmla="*/ 0 h 46"/>
                <a:gd name="T2" fmla="*/ 6 w 26"/>
                <a:gd name="T3" fmla="*/ 16 h 46"/>
                <a:gd name="T4" fmla="*/ 12 w 26"/>
                <a:gd name="T5" fmla="*/ 21 h 46"/>
                <a:gd name="T6" fmla="*/ 1 w 26"/>
                <a:gd name="T7" fmla="*/ 30 h 46"/>
                <a:gd name="T8" fmla="*/ 2 w 26"/>
                <a:gd name="T9" fmla="*/ 41 h 46"/>
                <a:gd name="T10" fmla="*/ 9 w 26"/>
                <a:gd name="T11" fmla="*/ 41 h 46"/>
                <a:gd name="T12" fmla="*/ 15 w 26"/>
                <a:gd name="T13" fmla="*/ 28 h 46"/>
                <a:gd name="T14" fmla="*/ 17 w 26"/>
                <a:gd name="T15" fmla="*/ 21 h 46"/>
                <a:gd name="T16" fmla="*/ 25 w 26"/>
                <a:gd name="T17" fmla="*/ 10 h 46"/>
                <a:gd name="T18" fmla="*/ 22 w 26"/>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6">
                  <a:moveTo>
                    <a:pt x="22" y="0"/>
                  </a:moveTo>
                  <a:cubicBezTo>
                    <a:pt x="22" y="0"/>
                    <a:pt x="5" y="12"/>
                    <a:pt x="6" y="16"/>
                  </a:cubicBezTo>
                  <a:cubicBezTo>
                    <a:pt x="7" y="20"/>
                    <a:pt x="12" y="21"/>
                    <a:pt x="12" y="21"/>
                  </a:cubicBezTo>
                  <a:cubicBezTo>
                    <a:pt x="12" y="21"/>
                    <a:pt x="0" y="25"/>
                    <a:pt x="1" y="30"/>
                  </a:cubicBezTo>
                  <a:cubicBezTo>
                    <a:pt x="1" y="35"/>
                    <a:pt x="2" y="39"/>
                    <a:pt x="2" y="41"/>
                  </a:cubicBezTo>
                  <a:cubicBezTo>
                    <a:pt x="3" y="43"/>
                    <a:pt x="6" y="46"/>
                    <a:pt x="9" y="41"/>
                  </a:cubicBezTo>
                  <a:cubicBezTo>
                    <a:pt x="12" y="36"/>
                    <a:pt x="16" y="30"/>
                    <a:pt x="15" y="28"/>
                  </a:cubicBezTo>
                  <a:cubicBezTo>
                    <a:pt x="15" y="25"/>
                    <a:pt x="16" y="23"/>
                    <a:pt x="17" y="21"/>
                  </a:cubicBezTo>
                  <a:cubicBezTo>
                    <a:pt x="19" y="18"/>
                    <a:pt x="26" y="14"/>
                    <a:pt x="25" y="10"/>
                  </a:cubicBezTo>
                  <a:cubicBezTo>
                    <a:pt x="25" y="6"/>
                    <a:pt x="22" y="0"/>
                    <a:pt x="22"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6" name="Freeform 66"/>
            <p:cNvSpPr>
              <a:spLocks/>
            </p:cNvSpPr>
            <p:nvPr/>
          </p:nvSpPr>
          <p:spPr bwMode="auto">
            <a:xfrm rot="20882985" flipH="1">
              <a:off x="6683849" y="3717601"/>
              <a:ext cx="64599" cy="102955"/>
            </a:xfrm>
            <a:custGeom>
              <a:avLst/>
              <a:gdLst>
                <a:gd name="T0" fmla="*/ 18 w 27"/>
                <a:gd name="T1" fmla="*/ 3 h 43"/>
                <a:gd name="T2" fmla="*/ 7 w 27"/>
                <a:gd name="T3" fmla="*/ 17 h 43"/>
                <a:gd name="T4" fmla="*/ 9 w 27"/>
                <a:gd name="T5" fmla="*/ 24 h 43"/>
                <a:gd name="T6" fmla="*/ 1 w 27"/>
                <a:gd name="T7" fmla="*/ 32 h 43"/>
                <a:gd name="T8" fmla="*/ 4 w 27"/>
                <a:gd name="T9" fmla="*/ 43 h 43"/>
                <a:gd name="T10" fmla="*/ 15 w 27"/>
                <a:gd name="T11" fmla="*/ 33 h 43"/>
                <a:gd name="T12" fmla="*/ 15 w 27"/>
                <a:gd name="T13" fmla="*/ 23 h 43"/>
                <a:gd name="T14" fmla="*/ 18 w 27"/>
                <a:gd name="T15" fmla="*/ 17 h 43"/>
                <a:gd name="T16" fmla="*/ 27 w 27"/>
                <a:gd name="T17" fmla="*/ 1 h 43"/>
                <a:gd name="T18" fmla="*/ 18 w 27"/>
                <a:gd name="T1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3">
                  <a:moveTo>
                    <a:pt x="18" y="3"/>
                  </a:moveTo>
                  <a:cubicBezTo>
                    <a:pt x="18" y="3"/>
                    <a:pt x="7" y="13"/>
                    <a:pt x="7" y="17"/>
                  </a:cubicBezTo>
                  <a:cubicBezTo>
                    <a:pt x="6" y="22"/>
                    <a:pt x="11" y="22"/>
                    <a:pt x="9" y="24"/>
                  </a:cubicBezTo>
                  <a:cubicBezTo>
                    <a:pt x="8" y="26"/>
                    <a:pt x="0" y="26"/>
                    <a:pt x="1" y="32"/>
                  </a:cubicBezTo>
                  <a:cubicBezTo>
                    <a:pt x="2" y="39"/>
                    <a:pt x="4" y="43"/>
                    <a:pt x="4" y="43"/>
                  </a:cubicBezTo>
                  <a:cubicBezTo>
                    <a:pt x="4" y="43"/>
                    <a:pt x="14" y="35"/>
                    <a:pt x="15" y="33"/>
                  </a:cubicBezTo>
                  <a:cubicBezTo>
                    <a:pt x="15" y="30"/>
                    <a:pt x="14" y="26"/>
                    <a:pt x="15" y="23"/>
                  </a:cubicBezTo>
                  <a:cubicBezTo>
                    <a:pt x="15" y="21"/>
                    <a:pt x="17" y="20"/>
                    <a:pt x="18" y="17"/>
                  </a:cubicBezTo>
                  <a:cubicBezTo>
                    <a:pt x="20" y="15"/>
                    <a:pt x="27" y="1"/>
                    <a:pt x="27" y="1"/>
                  </a:cubicBezTo>
                  <a:cubicBezTo>
                    <a:pt x="27" y="1"/>
                    <a:pt x="22" y="0"/>
                    <a:pt x="18" y="3"/>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7" name="Freeform 67"/>
            <p:cNvSpPr>
              <a:spLocks/>
            </p:cNvSpPr>
            <p:nvPr/>
          </p:nvSpPr>
          <p:spPr bwMode="auto">
            <a:xfrm rot="20882985" flipH="1">
              <a:off x="6648406" y="3721547"/>
              <a:ext cx="49459" cy="102955"/>
            </a:xfrm>
            <a:custGeom>
              <a:avLst/>
              <a:gdLst>
                <a:gd name="T0" fmla="*/ 21 w 21"/>
                <a:gd name="T1" fmla="*/ 0 h 43"/>
                <a:gd name="T2" fmla="*/ 6 w 21"/>
                <a:gd name="T3" fmla="*/ 17 h 43"/>
                <a:gd name="T4" fmla="*/ 10 w 21"/>
                <a:gd name="T5" fmla="*/ 23 h 43"/>
                <a:gd name="T6" fmla="*/ 2 w 21"/>
                <a:gd name="T7" fmla="*/ 29 h 43"/>
                <a:gd name="T8" fmla="*/ 1 w 21"/>
                <a:gd name="T9" fmla="*/ 42 h 43"/>
                <a:gd name="T10" fmla="*/ 11 w 21"/>
                <a:gd name="T11" fmla="*/ 28 h 43"/>
                <a:gd name="T12" fmla="*/ 14 w 21"/>
                <a:gd name="T13" fmla="*/ 21 h 43"/>
                <a:gd name="T14" fmla="*/ 16 w 21"/>
                <a:gd name="T15" fmla="*/ 17 h 43"/>
                <a:gd name="T16" fmla="*/ 21 w 21"/>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3">
                  <a:moveTo>
                    <a:pt x="21" y="0"/>
                  </a:moveTo>
                  <a:cubicBezTo>
                    <a:pt x="21" y="0"/>
                    <a:pt x="6" y="11"/>
                    <a:pt x="6" y="17"/>
                  </a:cubicBezTo>
                  <a:cubicBezTo>
                    <a:pt x="7" y="23"/>
                    <a:pt x="10" y="23"/>
                    <a:pt x="10" y="23"/>
                  </a:cubicBezTo>
                  <a:cubicBezTo>
                    <a:pt x="10" y="23"/>
                    <a:pt x="4" y="24"/>
                    <a:pt x="2" y="29"/>
                  </a:cubicBezTo>
                  <a:cubicBezTo>
                    <a:pt x="1" y="34"/>
                    <a:pt x="0" y="40"/>
                    <a:pt x="1" y="42"/>
                  </a:cubicBezTo>
                  <a:cubicBezTo>
                    <a:pt x="2" y="43"/>
                    <a:pt x="9" y="31"/>
                    <a:pt x="11" y="28"/>
                  </a:cubicBezTo>
                  <a:cubicBezTo>
                    <a:pt x="13" y="24"/>
                    <a:pt x="15" y="22"/>
                    <a:pt x="14" y="21"/>
                  </a:cubicBezTo>
                  <a:cubicBezTo>
                    <a:pt x="13" y="19"/>
                    <a:pt x="11" y="22"/>
                    <a:pt x="16" y="17"/>
                  </a:cubicBezTo>
                  <a:cubicBezTo>
                    <a:pt x="20" y="12"/>
                    <a:pt x="21" y="0"/>
                    <a:pt x="21"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8" name="Freeform 68"/>
            <p:cNvSpPr>
              <a:spLocks/>
            </p:cNvSpPr>
            <p:nvPr/>
          </p:nvSpPr>
          <p:spPr bwMode="auto">
            <a:xfrm rot="20882985" flipH="1">
              <a:off x="6605769" y="3716632"/>
              <a:ext cx="45421" cy="110021"/>
            </a:xfrm>
            <a:custGeom>
              <a:avLst/>
              <a:gdLst>
                <a:gd name="T0" fmla="*/ 19 w 19"/>
                <a:gd name="T1" fmla="*/ 0 h 46"/>
                <a:gd name="T2" fmla="*/ 4 w 19"/>
                <a:gd name="T3" fmla="*/ 18 h 46"/>
                <a:gd name="T4" fmla="*/ 8 w 19"/>
                <a:gd name="T5" fmla="*/ 21 h 46"/>
                <a:gd name="T6" fmla="*/ 2 w 19"/>
                <a:gd name="T7" fmla="*/ 35 h 46"/>
                <a:gd name="T8" fmla="*/ 2 w 19"/>
                <a:gd name="T9" fmla="*/ 46 h 46"/>
                <a:gd name="T10" fmla="*/ 13 w 19"/>
                <a:gd name="T11" fmla="*/ 34 h 46"/>
                <a:gd name="T12" fmla="*/ 13 w 19"/>
                <a:gd name="T13" fmla="*/ 23 h 46"/>
                <a:gd name="T14" fmla="*/ 18 w 19"/>
                <a:gd name="T15" fmla="*/ 17 h 46"/>
                <a:gd name="T16" fmla="*/ 19 w 19"/>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6">
                  <a:moveTo>
                    <a:pt x="19" y="0"/>
                  </a:moveTo>
                  <a:cubicBezTo>
                    <a:pt x="18" y="2"/>
                    <a:pt x="0" y="14"/>
                    <a:pt x="4" y="18"/>
                  </a:cubicBezTo>
                  <a:cubicBezTo>
                    <a:pt x="8" y="21"/>
                    <a:pt x="12" y="18"/>
                    <a:pt x="8" y="21"/>
                  </a:cubicBezTo>
                  <a:cubicBezTo>
                    <a:pt x="4" y="24"/>
                    <a:pt x="2" y="30"/>
                    <a:pt x="2" y="35"/>
                  </a:cubicBezTo>
                  <a:cubicBezTo>
                    <a:pt x="2" y="40"/>
                    <a:pt x="2" y="46"/>
                    <a:pt x="2" y="46"/>
                  </a:cubicBezTo>
                  <a:cubicBezTo>
                    <a:pt x="2" y="46"/>
                    <a:pt x="14" y="38"/>
                    <a:pt x="13" y="34"/>
                  </a:cubicBezTo>
                  <a:cubicBezTo>
                    <a:pt x="13" y="29"/>
                    <a:pt x="12" y="26"/>
                    <a:pt x="13" y="23"/>
                  </a:cubicBezTo>
                  <a:cubicBezTo>
                    <a:pt x="15" y="20"/>
                    <a:pt x="17" y="19"/>
                    <a:pt x="18" y="17"/>
                  </a:cubicBezTo>
                  <a:cubicBezTo>
                    <a:pt x="19" y="15"/>
                    <a:pt x="19" y="0"/>
                    <a:pt x="19"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49" name="Freeform 69"/>
            <p:cNvSpPr>
              <a:spLocks/>
            </p:cNvSpPr>
            <p:nvPr/>
          </p:nvSpPr>
          <p:spPr bwMode="auto">
            <a:xfrm rot="20882985" flipH="1">
              <a:off x="6559071" y="3723727"/>
              <a:ext cx="52487" cy="112039"/>
            </a:xfrm>
            <a:custGeom>
              <a:avLst/>
              <a:gdLst>
                <a:gd name="T0" fmla="*/ 20 w 22"/>
                <a:gd name="T1" fmla="*/ 0 h 47"/>
                <a:gd name="T2" fmla="*/ 6 w 22"/>
                <a:gd name="T3" fmla="*/ 14 h 47"/>
                <a:gd name="T4" fmla="*/ 10 w 22"/>
                <a:gd name="T5" fmla="*/ 21 h 47"/>
                <a:gd name="T6" fmla="*/ 2 w 22"/>
                <a:gd name="T7" fmla="*/ 31 h 47"/>
                <a:gd name="T8" fmla="*/ 2 w 22"/>
                <a:gd name="T9" fmla="*/ 47 h 47"/>
                <a:gd name="T10" fmla="*/ 11 w 22"/>
                <a:gd name="T11" fmla="*/ 36 h 47"/>
                <a:gd name="T12" fmla="*/ 13 w 22"/>
                <a:gd name="T13" fmla="*/ 24 h 47"/>
                <a:gd name="T14" fmla="*/ 16 w 22"/>
                <a:gd name="T15" fmla="*/ 17 h 47"/>
                <a:gd name="T16" fmla="*/ 22 w 22"/>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0" y="0"/>
                  </a:moveTo>
                  <a:cubicBezTo>
                    <a:pt x="20" y="0"/>
                    <a:pt x="6" y="11"/>
                    <a:pt x="6" y="14"/>
                  </a:cubicBezTo>
                  <a:cubicBezTo>
                    <a:pt x="5" y="18"/>
                    <a:pt x="12" y="19"/>
                    <a:pt x="10" y="21"/>
                  </a:cubicBezTo>
                  <a:cubicBezTo>
                    <a:pt x="8" y="22"/>
                    <a:pt x="4" y="28"/>
                    <a:pt x="2" y="31"/>
                  </a:cubicBezTo>
                  <a:cubicBezTo>
                    <a:pt x="0" y="34"/>
                    <a:pt x="2" y="47"/>
                    <a:pt x="2" y="47"/>
                  </a:cubicBezTo>
                  <a:cubicBezTo>
                    <a:pt x="2" y="47"/>
                    <a:pt x="9" y="40"/>
                    <a:pt x="11" y="36"/>
                  </a:cubicBezTo>
                  <a:cubicBezTo>
                    <a:pt x="13" y="32"/>
                    <a:pt x="12" y="27"/>
                    <a:pt x="13" y="24"/>
                  </a:cubicBezTo>
                  <a:cubicBezTo>
                    <a:pt x="14" y="21"/>
                    <a:pt x="13" y="20"/>
                    <a:pt x="16" y="17"/>
                  </a:cubicBezTo>
                  <a:cubicBezTo>
                    <a:pt x="18" y="14"/>
                    <a:pt x="22" y="0"/>
                    <a:pt x="22" y="0"/>
                  </a:cubicBezTo>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0" name="Freeform 70"/>
            <p:cNvSpPr>
              <a:spLocks/>
            </p:cNvSpPr>
            <p:nvPr/>
          </p:nvSpPr>
          <p:spPr bwMode="auto">
            <a:xfrm rot="20882985" flipH="1">
              <a:off x="6521337" y="3729672"/>
              <a:ext cx="52487" cy="114058"/>
            </a:xfrm>
            <a:custGeom>
              <a:avLst/>
              <a:gdLst>
                <a:gd name="T0" fmla="*/ 22 w 22"/>
                <a:gd name="T1" fmla="*/ 0 h 48"/>
                <a:gd name="T2" fmla="*/ 6 w 22"/>
                <a:gd name="T3" fmla="*/ 17 h 48"/>
                <a:gd name="T4" fmla="*/ 9 w 22"/>
                <a:gd name="T5" fmla="*/ 23 h 48"/>
                <a:gd name="T6" fmla="*/ 1 w 22"/>
                <a:gd name="T7" fmla="*/ 35 h 48"/>
                <a:gd name="T8" fmla="*/ 3 w 22"/>
                <a:gd name="T9" fmla="*/ 48 h 48"/>
                <a:gd name="T10" fmla="*/ 12 w 22"/>
                <a:gd name="T11" fmla="*/ 32 h 48"/>
                <a:gd name="T12" fmla="*/ 14 w 22"/>
                <a:gd name="T13" fmla="*/ 24 h 48"/>
                <a:gd name="T14" fmla="*/ 15 w 22"/>
                <a:gd name="T15" fmla="*/ 16 h 48"/>
                <a:gd name="T16" fmla="*/ 22 w 2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8">
                  <a:moveTo>
                    <a:pt x="22" y="0"/>
                  </a:moveTo>
                  <a:cubicBezTo>
                    <a:pt x="22" y="0"/>
                    <a:pt x="5" y="14"/>
                    <a:pt x="6" y="17"/>
                  </a:cubicBezTo>
                  <a:cubicBezTo>
                    <a:pt x="6" y="20"/>
                    <a:pt x="11" y="21"/>
                    <a:pt x="9" y="23"/>
                  </a:cubicBezTo>
                  <a:cubicBezTo>
                    <a:pt x="6" y="25"/>
                    <a:pt x="0" y="30"/>
                    <a:pt x="1" y="35"/>
                  </a:cubicBezTo>
                  <a:cubicBezTo>
                    <a:pt x="1" y="41"/>
                    <a:pt x="3" y="48"/>
                    <a:pt x="3" y="48"/>
                  </a:cubicBezTo>
                  <a:cubicBezTo>
                    <a:pt x="3" y="48"/>
                    <a:pt x="10" y="37"/>
                    <a:pt x="12" y="32"/>
                  </a:cubicBezTo>
                  <a:cubicBezTo>
                    <a:pt x="14" y="27"/>
                    <a:pt x="14" y="28"/>
                    <a:pt x="14" y="24"/>
                  </a:cubicBezTo>
                  <a:cubicBezTo>
                    <a:pt x="13" y="19"/>
                    <a:pt x="13" y="19"/>
                    <a:pt x="15" y="16"/>
                  </a:cubicBezTo>
                  <a:cubicBezTo>
                    <a:pt x="17" y="12"/>
                    <a:pt x="22" y="0"/>
                    <a:pt x="22"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1" name="Freeform 71"/>
            <p:cNvSpPr>
              <a:spLocks/>
            </p:cNvSpPr>
            <p:nvPr/>
          </p:nvSpPr>
          <p:spPr bwMode="auto">
            <a:xfrm rot="20882985" flipH="1">
              <a:off x="6477932" y="3739181"/>
              <a:ext cx="47440" cy="94880"/>
            </a:xfrm>
            <a:custGeom>
              <a:avLst/>
              <a:gdLst>
                <a:gd name="T0" fmla="*/ 20 w 20"/>
                <a:gd name="T1" fmla="*/ 0 h 40"/>
                <a:gd name="T2" fmla="*/ 5 w 20"/>
                <a:gd name="T3" fmla="*/ 15 h 40"/>
                <a:gd name="T4" fmla="*/ 8 w 20"/>
                <a:gd name="T5" fmla="*/ 19 h 40"/>
                <a:gd name="T6" fmla="*/ 1 w 20"/>
                <a:gd name="T7" fmla="*/ 25 h 40"/>
                <a:gd name="T8" fmla="*/ 1 w 20"/>
                <a:gd name="T9" fmla="*/ 36 h 40"/>
                <a:gd name="T10" fmla="*/ 5 w 20"/>
                <a:gd name="T11" fmla="*/ 40 h 40"/>
                <a:gd name="T12" fmla="*/ 11 w 20"/>
                <a:gd name="T13" fmla="*/ 27 h 40"/>
                <a:gd name="T14" fmla="*/ 12 w 20"/>
                <a:gd name="T15" fmla="*/ 19 h 40"/>
                <a:gd name="T16" fmla="*/ 14 w 20"/>
                <a:gd name="T17" fmla="*/ 11 h 40"/>
                <a:gd name="T18" fmla="*/ 20 w 20"/>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0">
                  <a:moveTo>
                    <a:pt x="20" y="0"/>
                  </a:moveTo>
                  <a:cubicBezTo>
                    <a:pt x="20" y="0"/>
                    <a:pt x="2" y="12"/>
                    <a:pt x="5" y="15"/>
                  </a:cubicBezTo>
                  <a:cubicBezTo>
                    <a:pt x="7" y="18"/>
                    <a:pt x="8" y="19"/>
                    <a:pt x="8" y="19"/>
                  </a:cubicBezTo>
                  <a:cubicBezTo>
                    <a:pt x="8" y="19"/>
                    <a:pt x="3" y="20"/>
                    <a:pt x="1" y="25"/>
                  </a:cubicBezTo>
                  <a:cubicBezTo>
                    <a:pt x="0" y="29"/>
                    <a:pt x="1" y="34"/>
                    <a:pt x="1" y="36"/>
                  </a:cubicBezTo>
                  <a:cubicBezTo>
                    <a:pt x="2" y="38"/>
                    <a:pt x="5" y="40"/>
                    <a:pt x="5" y="40"/>
                  </a:cubicBezTo>
                  <a:cubicBezTo>
                    <a:pt x="5" y="40"/>
                    <a:pt x="11" y="29"/>
                    <a:pt x="11" y="27"/>
                  </a:cubicBezTo>
                  <a:cubicBezTo>
                    <a:pt x="12" y="26"/>
                    <a:pt x="12" y="24"/>
                    <a:pt x="12" y="19"/>
                  </a:cubicBezTo>
                  <a:cubicBezTo>
                    <a:pt x="12" y="14"/>
                    <a:pt x="12" y="13"/>
                    <a:pt x="14" y="11"/>
                  </a:cubicBezTo>
                  <a:cubicBezTo>
                    <a:pt x="16" y="9"/>
                    <a:pt x="20" y="0"/>
                    <a:pt x="20"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2" name="Freeform 72"/>
            <p:cNvSpPr>
              <a:spLocks/>
            </p:cNvSpPr>
            <p:nvPr/>
          </p:nvSpPr>
          <p:spPr bwMode="auto">
            <a:xfrm rot="20882985" flipH="1">
              <a:off x="6432554" y="3748684"/>
              <a:ext cx="47440" cy="85796"/>
            </a:xfrm>
            <a:custGeom>
              <a:avLst/>
              <a:gdLst>
                <a:gd name="T0" fmla="*/ 20 w 20"/>
                <a:gd name="T1" fmla="*/ 0 h 36"/>
                <a:gd name="T2" fmla="*/ 5 w 20"/>
                <a:gd name="T3" fmla="*/ 13 h 36"/>
                <a:gd name="T4" fmla="*/ 8 w 20"/>
                <a:gd name="T5" fmla="*/ 15 h 36"/>
                <a:gd name="T6" fmla="*/ 1 w 20"/>
                <a:gd name="T7" fmla="*/ 18 h 36"/>
                <a:gd name="T8" fmla="*/ 2 w 20"/>
                <a:gd name="T9" fmla="*/ 31 h 36"/>
                <a:gd name="T10" fmla="*/ 5 w 20"/>
                <a:gd name="T11" fmla="*/ 36 h 36"/>
                <a:gd name="T12" fmla="*/ 12 w 20"/>
                <a:gd name="T13" fmla="*/ 21 h 36"/>
                <a:gd name="T14" fmla="*/ 14 w 20"/>
                <a:gd name="T15" fmla="*/ 13 h 36"/>
                <a:gd name="T16" fmla="*/ 17 w 20"/>
                <a:gd name="T17" fmla="*/ 8 h 36"/>
                <a:gd name="T18" fmla="*/ 20 w 20"/>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6">
                  <a:moveTo>
                    <a:pt x="20" y="0"/>
                  </a:moveTo>
                  <a:cubicBezTo>
                    <a:pt x="20" y="0"/>
                    <a:pt x="2" y="10"/>
                    <a:pt x="5" y="13"/>
                  </a:cubicBezTo>
                  <a:cubicBezTo>
                    <a:pt x="8" y="15"/>
                    <a:pt x="8" y="15"/>
                    <a:pt x="8" y="15"/>
                  </a:cubicBezTo>
                  <a:cubicBezTo>
                    <a:pt x="8" y="15"/>
                    <a:pt x="1" y="13"/>
                    <a:pt x="1" y="18"/>
                  </a:cubicBezTo>
                  <a:cubicBezTo>
                    <a:pt x="0" y="23"/>
                    <a:pt x="0" y="30"/>
                    <a:pt x="2" y="31"/>
                  </a:cubicBezTo>
                  <a:cubicBezTo>
                    <a:pt x="4" y="31"/>
                    <a:pt x="5" y="36"/>
                    <a:pt x="5" y="36"/>
                  </a:cubicBezTo>
                  <a:cubicBezTo>
                    <a:pt x="5" y="36"/>
                    <a:pt x="12" y="24"/>
                    <a:pt x="12" y="21"/>
                  </a:cubicBezTo>
                  <a:cubicBezTo>
                    <a:pt x="12" y="19"/>
                    <a:pt x="13" y="15"/>
                    <a:pt x="14" y="13"/>
                  </a:cubicBezTo>
                  <a:cubicBezTo>
                    <a:pt x="14" y="11"/>
                    <a:pt x="17" y="10"/>
                    <a:pt x="17" y="8"/>
                  </a:cubicBezTo>
                  <a:cubicBezTo>
                    <a:pt x="18" y="6"/>
                    <a:pt x="20" y="0"/>
                    <a:pt x="20"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3" name="Freeform 73"/>
            <p:cNvSpPr>
              <a:spLocks/>
            </p:cNvSpPr>
            <p:nvPr/>
          </p:nvSpPr>
          <p:spPr bwMode="auto">
            <a:xfrm rot="20882985" flipH="1">
              <a:off x="6388359" y="3746163"/>
              <a:ext cx="43403" cy="92862"/>
            </a:xfrm>
            <a:custGeom>
              <a:avLst/>
              <a:gdLst>
                <a:gd name="T0" fmla="*/ 18 w 18"/>
                <a:gd name="T1" fmla="*/ 0 h 39"/>
                <a:gd name="T2" fmla="*/ 5 w 18"/>
                <a:gd name="T3" fmla="*/ 14 h 39"/>
                <a:gd name="T4" fmla="*/ 8 w 18"/>
                <a:gd name="T5" fmla="*/ 20 h 39"/>
                <a:gd name="T6" fmla="*/ 2 w 18"/>
                <a:gd name="T7" fmla="*/ 23 h 39"/>
                <a:gd name="T8" fmla="*/ 2 w 18"/>
                <a:gd name="T9" fmla="*/ 37 h 39"/>
                <a:gd name="T10" fmla="*/ 5 w 18"/>
                <a:gd name="T11" fmla="*/ 39 h 39"/>
                <a:gd name="T12" fmla="*/ 10 w 18"/>
                <a:gd name="T13" fmla="*/ 28 h 39"/>
                <a:gd name="T14" fmla="*/ 13 w 18"/>
                <a:gd name="T15" fmla="*/ 20 h 39"/>
                <a:gd name="T16" fmla="*/ 16 w 18"/>
                <a:gd name="T17" fmla="*/ 13 h 39"/>
                <a:gd name="T18" fmla="*/ 18 w 18"/>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9">
                  <a:moveTo>
                    <a:pt x="18" y="0"/>
                  </a:moveTo>
                  <a:cubicBezTo>
                    <a:pt x="18" y="0"/>
                    <a:pt x="5" y="12"/>
                    <a:pt x="5" y="14"/>
                  </a:cubicBezTo>
                  <a:cubicBezTo>
                    <a:pt x="6" y="16"/>
                    <a:pt x="8" y="20"/>
                    <a:pt x="8" y="20"/>
                  </a:cubicBezTo>
                  <a:cubicBezTo>
                    <a:pt x="8" y="20"/>
                    <a:pt x="5" y="22"/>
                    <a:pt x="2" y="23"/>
                  </a:cubicBezTo>
                  <a:cubicBezTo>
                    <a:pt x="0" y="23"/>
                    <a:pt x="2" y="35"/>
                    <a:pt x="2" y="37"/>
                  </a:cubicBezTo>
                  <a:cubicBezTo>
                    <a:pt x="2" y="39"/>
                    <a:pt x="5" y="39"/>
                    <a:pt x="5" y="39"/>
                  </a:cubicBezTo>
                  <a:cubicBezTo>
                    <a:pt x="6" y="38"/>
                    <a:pt x="8" y="31"/>
                    <a:pt x="10" y="28"/>
                  </a:cubicBezTo>
                  <a:cubicBezTo>
                    <a:pt x="11" y="25"/>
                    <a:pt x="12" y="22"/>
                    <a:pt x="13" y="20"/>
                  </a:cubicBezTo>
                  <a:cubicBezTo>
                    <a:pt x="14" y="18"/>
                    <a:pt x="15" y="15"/>
                    <a:pt x="16" y="13"/>
                  </a:cubicBezTo>
                  <a:cubicBezTo>
                    <a:pt x="18" y="10"/>
                    <a:pt x="18" y="0"/>
                    <a:pt x="18"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4" name="Freeform 74"/>
            <p:cNvSpPr>
              <a:spLocks/>
            </p:cNvSpPr>
            <p:nvPr/>
          </p:nvSpPr>
          <p:spPr bwMode="auto">
            <a:xfrm rot="20882985" flipH="1">
              <a:off x="6348915" y="3762111"/>
              <a:ext cx="38356" cy="78730"/>
            </a:xfrm>
            <a:custGeom>
              <a:avLst/>
              <a:gdLst>
                <a:gd name="T0" fmla="*/ 16 w 16"/>
                <a:gd name="T1" fmla="*/ 0 h 33"/>
                <a:gd name="T2" fmla="*/ 4 w 16"/>
                <a:gd name="T3" fmla="*/ 10 h 33"/>
                <a:gd name="T4" fmla="*/ 3 w 16"/>
                <a:gd name="T5" fmla="*/ 15 h 33"/>
                <a:gd name="T6" fmla="*/ 3 w 16"/>
                <a:gd name="T7" fmla="*/ 18 h 33"/>
                <a:gd name="T8" fmla="*/ 2 w 16"/>
                <a:gd name="T9" fmla="*/ 25 h 33"/>
                <a:gd name="T10" fmla="*/ 5 w 16"/>
                <a:gd name="T11" fmla="*/ 33 h 33"/>
                <a:gd name="T12" fmla="*/ 9 w 16"/>
                <a:gd name="T13" fmla="*/ 26 h 33"/>
                <a:gd name="T14" fmla="*/ 13 w 16"/>
                <a:gd name="T15" fmla="*/ 15 h 33"/>
                <a:gd name="T16" fmla="*/ 13 w 16"/>
                <a:gd name="T17" fmla="*/ 10 h 33"/>
                <a:gd name="T18" fmla="*/ 16 w 16"/>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3">
                  <a:moveTo>
                    <a:pt x="16" y="0"/>
                  </a:moveTo>
                  <a:cubicBezTo>
                    <a:pt x="16" y="0"/>
                    <a:pt x="5" y="6"/>
                    <a:pt x="4" y="10"/>
                  </a:cubicBezTo>
                  <a:cubicBezTo>
                    <a:pt x="3" y="13"/>
                    <a:pt x="1" y="13"/>
                    <a:pt x="3" y="15"/>
                  </a:cubicBezTo>
                  <a:cubicBezTo>
                    <a:pt x="4" y="17"/>
                    <a:pt x="3" y="18"/>
                    <a:pt x="3" y="18"/>
                  </a:cubicBezTo>
                  <a:cubicBezTo>
                    <a:pt x="3" y="18"/>
                    <a:pt x="0" y="21"/>
                    <a:pt x="2" y="25"/>
                  </a:cubicBezTo>
                  <a:cubicBezTo>
                    <a:pt x="4" y="29"/>
                    <a:pt x="5" y="33"/>
                    <a:pt x="5" y="33"/>
                  </a:cubicBezTo>
                  <a:cubicBezTo>
                    <a:pt x="5" y="33"/>
                    <a:pt x="5" y="31"/>
                    <a:pt x="9" y="26"/>
                  </a:cubicBezTo>
                  <a:cubicBezTo>
                    <a:pt x="12" y="20"/>
                    <a:pt x="14" y="17"/>
                    <a:pt x="13" y="15"/>
                  </a:cubicBezTo>
                  <a:cubicBezTo>
                    <a:pt x="13" y="12"/>
                    <a:pt x="11" y="12"/>
                    <a:pt x="13" y="10"/>
                  </a:cubicBezTo>
                  <a:cubicBezTo>
                    <a:pt x="15" y="7"/>
                    <a:pt x="16" y="0"/>
                    <a:pt x="16"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5" name="Freeform 75"/>
            <p:cNvSpPr>
              <a:spLocks/>
            </p:cNvSpPr>
            <p:nvPr/>
          </p:nvSpPr>
          <p:spPr bwMode="auto">
            <a:xfrm rot="20882985" flipH="1">
              <a:off x="7595303" y="3631557"/>
              <a:ext cx="43403" cy="47440"/>
            </a:xfrm>
            <a:custGeom>
              <a:avLst/>
              <a:gdLst>
                <a:gd name="T0" fmla="*/ 18 w 18"/>
                <a:gd name="T1" fmla="*/ 0 h 20"/>
                <a:gd name="T2" fmla="*/ 3 w 18"/>
                <a:gd name="T3" fmla="*/ 3 h 20"/>
                <a:gd name="T4" fmla="*/ 0 w 18"/>
                <a:gd name="T5" fmla="*/ 10 h 20"/>
                <a:gd name="T6" fmla="*/ 3 w 18"/>
                <a:gd name="T7" fmla="*/ 17 h 20"/>
                <a:gd name="T8" fmla="*/ 0 w 18"/>
                <a:gd name="T9" fmla="*/ 20 h 20"/>
                <a:gd name="T10" fmla="*/ 14 w 18"/>
                <a:gd name="T11" fmla="*/ 14 h 20"/>
                <a:gd name="T12" fmla="*/ 18 w 1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8" h="20">
                  <a:moveTo>
                    <a:pt x="18" y="0"/>
                  </a:moveTo>
                  <a:cubicBezTo>
                    <a:pt x="18" y="0"/>
                    <a:pt x="5" y="1"/>
                    <a:pt x="3" y="3"/>
                  </a:cubicBezTo>
                  <a:cubicBezTo>
                    <a:pt x="1" y="5"/>
                    <a:pt x="0" y="8"/>
                    <a:pt x="0" y="10"/>
                  </a:cubicBezTo>
                  <a:cubicBezTo>
                    <a:pt x="0" y="11"/>
                    <a:pt x="3" y="17"/>
                    <a:pt x="3" y="17"/>
                  </a:cubicBezTo>
                  <a:cubicBezTo>
                    <a:pt x="0" y="20"/>
                    <a:pt x="0" y="20"/>
                    <a:pt x="0" y="20"/>
                  </a:cubicBezTo>
                  <a:cubicBezTo>
                    <a:pt x="0" y="20"/>
                    <a:pt x="12" y="18"/>
                    <a:pt x="14" y="14"/>
                  </a:cubicBezTo>
                  <a:cubicBezTo>
                    <a:pt x="16" y="9"/>
                    <a:pt x="18" y="0"/>
                    <a:pt x="18"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6" name="Freeform 76"/>
            <p:cNvSpPr>
              <a:spLocks/>
            </p:cNvSpPr>
            <p:nvPr/>
          </p:nvSpPr>
          <p:spPr bwMode="auto">
            <a:xfrm rot="20882985" flipH="1">
              <a:off x="7647362" y="3620403"/>
              <a:ext cx="45421" cy="54506"/>
            </a:xfrm>
            <a:custGeom>
              <a:avLst/>
              <a:gdLst>
                <a:gd name="T0" fmla="*/ 17 w 19"/>
                <a:gd name="T1" fmla="*/ 2 h 23"/>
                <a:gd name="T2" fmla="*/ 6 w 19"/>
                <a:gd name="T3" fmla="*/ 3 h 23"/>
                <a:gd name="T4" fmla="*/ 6 w 19"/>
                <a:gd name="T5" fmla="*/ 10 h 23"/>
                <a:gd name="T6" fmla="*/ 0 w 19"/>
                <a:gd name="T7" fmla="*/ 20 h 23"/>
                <a:gd name="T8" fmla="*/ 10 w 19"/>
                <a:gd name="T9" fmla="*/ 20 h 23"/>
                <a:gd name="T10" fmla="*/ 18 w 19"/>
                <a:gd name="T11" fmla="*/ 14 h 23"/>
                <a:gd name="T12" fmla="*/ 17 w 19"/>
                <a:gd name="T13" fmla="*/ 2 h 23"/>
              </a:gdLst>
              <a:ahLst/>
              <a:cxnLst>
                <a:cxn ang="0">
                  <a:pos x="T0" y="T1"/>
                </a:cxn>
                <a:cxn ang="0">
                  <a:pos x="T2" y="T3"/>
                </a:cxn>
                <a:cxn ang="0">
                  <a:pos x="T4" y="T5"/>
                </a:cxn>
                <a:cxn ang="0">
                  <a:pos x="T6" y="T7"/>
                </a:cxn>
                <a:cxn ang="0">
                  <a:pos x="T8" y="T9"/>
                </a:cxn>
                <a:cxn ang="0">
                  <a:pos x="T10" y="T11"/>
                </a:cxn>
                <a:cxn ang="0">
                  <a:pos x="T12" y="T13"/>
                </a:cxn>
              </a:cxnLst>
              <a:rect l="0" t="0" r="r" b="b"/>
              <a:pathLst>
                <a:path w="19" h="23">
                  <a:moveTo>
                    <a:pt x="17" y="2"/>
                  </a:moveTo>
                  <a:cubicBezTo>
                    <a:pt x="17" y="2"/>
                    <a:pt x="8" y="0"/>
                    <a:pt x="6" y="3"/>
                  </a:cubicBezTo>
                  <a:cubicBezTo>
                    <a:pt x="4" y="6"/>
                    <a:pt x="6" y="10"/>
                    <a:pt x="6" y="10"/>
                  </a:cubicBezTo>
                  <a:cubicBezTo>
                    <a:pt x="0" y="20"/>
                    <a:pt x="0" y="20"/>
                    <a:pt x="0" y="20"/>
                  </a:cubicBezTo>
                  <a:cubicBezTo>
                    <a:pt x="0" y="20"/>
                    <a:pt x="7" y="23"/>
                    <a:pt x="10" y="20"/>
                  </a:cubicBezTo>
                  <a:cubicBezTo>
                    <a:pt x="13" y="17"/>
                    <a:pt x="17" y="19"/>
                    <a:pt x="18" y="14"/>
                  </a:cubicBezTo>
                  <a:cubicBezTo>
                    <a:pt x="19" y="9"/>
                    <a:pt x="17" y="2"/>
                    <a:pt x="17"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7" name="Freeform 77"/>
            <p:cNvSpPr>
              <a:spLocks/>
            </p:cNvSpPr>
            <p:nvPr/>
          </p:nvSpPr>
          <p:spPr bwMode="auto">
            <a:xfrm rot="20882985" flipH="1">
              <a:off x="7690325" y="3618218"/>
              <a:ext cx="47440" cy="45421"/>
            </a:xfrm>
            <a:custGeom>
              <a:avLst/>
              <a:gdLst>
                <a:gd name="T0" fmla="*/ 7 w 20"/>
                <a:gd name="T1" fmla="*/ 2 h 19"/>
                <a:gd name="T2" fmla="*/ 19 w 20"/>
                <a:gd name="T3" fmla="*/ 2 h 19"/>
                <a:gd name="T4" fmla="*/ 18 w 20"/>
                <a:gd name="T5" fmla="*/ 7 h 19"/>
                <a:gd name="T6" fmla="*/ 13 w 20"/>
                <a:gd name="T7" fmla="*/ 14 h 19"/>
                <a:gd name="T8" fmla="*/ 4 w 20"/>
                <a:gd name="T9" fmla="*/ 19 h 19"/>
                <a:gd name="T10" fmla="*/ 3 w 20"/>
                <a:gd name="T11" fmla="*/ 14 h 19"/>
                <a:gd name="T12" fmla="*/ 7 w 20"/>
                <a:gd name="T13" fmla="*/ 2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7" y="2"/>
                  </a:moveTo>
                  <a:cubicBezTo>
                    <a:pt x="7" y="2"/>
                    <a:pt x="18" y="0"/>
                    <a:pt x="19" y="2"/>
                  </a:cubicBezTo>
                  <a:cubicBezTo>
                    <a:pt x="20" y="3"/>
                    <a:pt x="19" y="4"/>
                    <a:pt x="18" y="7"/>
                  </a:cubicBezTo>
                  <a:cubicBezTo>
                    <a:pt x="17" y="9"/>
                    <a:pt x="13" y="14"/>
                    <a:pt x="13" y="14"/>
                  </a:cubicBezTo>
                  <a:cubicBezTo>
                    <a:pt x="4" y="19"/>
                    <a:pt x="4" y="19"/>
                    <a:pt x="4" y="19"/>
                  </a:cubicBezTo>
                  <a:cubicBezTo>
                    <a:pt x="4" y="19"/>
                    <a:pt x="0" y="18"/>
                    <a:pt x="3" y="14"/>
                  </a:cubicBezTo>
                  <a:cubicBezTo>
                    <a:pt x="5" y="10"/>
                    <a:pt x="7" y="2"/>
                    <a:pt x="7"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8" name="Freeform 78"/>
            <p:cNvSpPr>
              <a:spLocks/>
            </p:cNvSpPr>
            <p:nvPr/>
          </p:nvSpPr>
          <p:spPr bwMode="auto">
            <a:xfrm rot="20882985" flipH="1">
              <a:off x="7750342" y="3610539"/>
              <a:ext cx="49459" cy="52487"/>
            </a:xfrm>
            <a:custGeom>
              <a:avLst/>
              <a:gdLst>
                <a:gd name="T0" fmla="*/ 20 w 21"/>
                <a:gd name="T1" fmla="*/ 0 h 22"/>
                <a:gd name="T2" fmla="*/ 9 w 21"/>
                <a:gd name="T3" fmla="*/ 3 h 22"/>
                <a:gd name="T4" fmla="*/ 5 w 21"/>
                <a:gd name="T5" fmla="*/ 8 h 22"/>
                <a:gd name="T6" fmla="*/ 5 w 21"/>
                <a:gd name="T7" fmla="*/ 16 h 22"/>
                <a:gd name="T8" fmla="*/ 7 w 21"/>
                <a:gd name="T9" fmla="*/ 22 h 22"/>
                <a:gd name="T10" fmla="*/ 16 w 21"/>
                <a:gd name="T11" fmla="*/ 19 h 22"/>
                <a:gd name="T12" fmla="*/ 21 w 21"/>
                <a:gd name="T13" fmla="*/ 12 h 22"/>
                <a:gd name="T14" fmla="*/ 20 w 2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20" y="0"/>
                  </a:moveTo>
                  <a:cubicBezTo>
                    <a:pt x="20" y="0"/>
                    <a:pt x="11" y="1"/>
                    <a:pt x="9" y="3"/>
                  </a:cubicBezTo>
                  <a:cubicBezTo>
                    <a:pt x="6" y="5"/>
                    <a:pt x="5" y="6"/>
                    <a:pt x="5" y="8"/>
                  </a:cubicBezTo>
                  <a:cubicBezTo>
                    <a:pt x="6" y="10"/>
                    <a:pt x="6" y="15"/>
                    <a:pt x="5" y="16"/>
                  </a:cubicBezTo>
                  <a:cubicBezTo>
                    <a:pt x="5" y="17"/>
                    <a:pt x="0" y="22"/>
                    <a:pt x="7" y="22"/>
                  </a:cubicBezTo>
                  <a:cubicBezTo>
                    <a:pt x="14" y="22"/>
                    <a:pt x="13" y="22"/>
                    <a:pt x="16" y="19"/>
                  </a:cubicBezTo>
                  <a:cubicBezTo>
                    <a:pt x="19" y="17"/>
                    <a:pt x="21" y="16"/>
                    <a:pt x="21" y="12"/>
                  </a:cubicBezTo>
                  <a:cubicBezTo>
                    <a:pt x="21" y="9"/>
                    <a:pt x="20" y="0"/>
                    <a:pt x="20"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59" name="Freeform 79"/>
            <p:cNvSpPr>
              <a:spLocks/>
            </p:cNvSpPr>
            <p:nvPr/>
          </p:nvSpPr>
          <p:spPr bwMode="auto">
            <a:xfrm rot="20882985" flipH="1">
              <a:off x="7806009" y="3610533"/>
              <a:ext cx="45421" cy="52487"/>
            </a:xfrm>
            <a:custGeom>
              <a:avLst/>
              <a:gdLst>
                <a:gd name="T0" fmla="*/ 17 w 19"/>
                <a:gd name="T1" fmla="*/ 1 h 22"/>
                <a:gd name="T2" fmla="*/ 9 w 19"/>
                <a:gd name="T3" fmla="*/ 3 h 22"/>
                <a:gd name="T4" fmla="*/ 7 w 19"/>
                <a:gd name="T5" fmla="*/ 10 h 22"/>
                <a:gd name="T6" fmla="*/ 5 w 19"/>
                <a:gd name="T7" fmla="*/ 17 h 22"/>
                <a:gd name="T8" fmla="*/ 11 w 19"/>
                <a:gd name="T9" fmla="*/ 19 h 22"/>
                <a:gd name="T10" fmla="*/ 17 w 19"/>
                <a:gd name="T11" fmla="*/ 14 h 22"/>
                <a:gd name="T12" fmla="*/ 17 w 19"/>
                <a:gd name="T13" fmla="*/ 3 h 22"/>
                <a:gd name="T14" fmla="*/ 17 w 19"/>
                <a:gd name="T15" fmla="*/ 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2">
                  <a:moveTo>
                    <a:pt x="17" y="1"/>
                  </a:moveTo>
                  <a:cubicBezTo>
                    <a:pt x="15" y="0"/>
                    <a:pt x="10" y="1"/>
                    <a:pt x="9" y="3"/>
                  </a:cubicBezTo>
                  <a:cubicBezTo>
                    <a:pt x="8" y="5"/>
                    <a:pt x="9" y="7"/>
                    <a:pt x="7" y="10"/>
                  </a:cubicBezTo>
                  <a:cubicBezTo>
                    <a:pt x="5" y="12"/>
                    <a:pt x="0" y="16"/>
                    <a:pt x="5" y="17"/>
                  </a:cubicBezTo>
                  <a:cubicBezTo>
                    <a:pt x="9" y="18"/>
                    <a:pt x="8" y="22"/>
                    <a:pt x="11" y="19"/>
                  </a:cubicBezTo>
                  <a:cubicBezTo>
                    <a:pt x="15" y="16"/>
                    <a:pt x="16" y="19"/>
                    <a:pt x="17" y="14"/>
                  </a:cubicBezTo>
                  <a:cubicBezTo>
                    <a:pt x="18" y="10"/>
                    <a:pt x="17" y="5"/>
                    <a:pt x="17" y="3"/>
                  </a:cubicBezTo>
                  <a:cubicBezTo>
                    <a:pt x="17" y="1"/>
                    <a:pt x="19" y="3"/>
                    <a:pt x="17"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560" name="Freeform 80"/>
            <p:cNvSpPr>
              <a:spLocks/>
            </p:cNvSpPr>
            <p:nvPr/>
          </p:nvSpPr>
          <p:spPr bwMode="auto">
            <a:xfrm rot="20882985" flipH="1">
              <a:off x="6333666" y="3592064"/>
              <a:ext cx="2012674" cy="224079"/>
            </a:xfrm>
            <a:custGeom>
              <a:avLst/>
              <a:gdLst>
                <a:gd name="T0" fmla="*/ 844 w 844"/>
                <a:gd name="T1" fmla="*/ 0 h 94"/>
                <a:gd name="T2" fmla="*/ 629 w 844"/>
                <a:gd name="T3" fmla="*/ 37 h 94"/>
                <a:gd name="T4" fmla="*/ 309 w 844"/>
                <a:gd name="T5" fmla="*/ 50 h 94"/>
                <a:gd name="T6" fmla="*/ 0 w 844"/>
                <a:gd name="T7" fmla="*/ 61 h 94"/>
                <a:gd name="T8" fmla="*/ 309 w 844"/>
                <a:gd name="T9" fmla="*/ 44 h 94"/>
                <a:gd name="T10" fmla="*/ 629 w 844"/>
                <a:gd name="T11" fmla="*/ 31 h 94"/>
                <a:gd name="T12" fmla="*/ 844 w 844"/>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844" h="94">
                  <a:moveTo>
                    <a:pt x="844" y="0"/>
                  </a:moveTo>
                  <a:cubicBezTo>
                    <a:pt x="844" y="0"/>
                    <a:pt x="716" y="11"/>
                    <a:pt x="629" y="37"/>
                  </a:cubicBezTo>
                  <a:cubicBezTo>
                    <a:pt x="548" y="61"/>
                    <a:pt x="390" y="39"/>
                    <a:pt x="309" y="50"/>
                  </a:cubicBezTo>
                  <a:cubicBezTo>
                    <a:pt x="244" y="59"/>
                    <a:pt x="99" y="94"/>
                    <a:pt x="0" y="61"/>
                  </a:cubicBezTo>
                  <a:cubicBezTo>
                    <a:pt x="99" y="93"/>
                    <a:pt x="244" y="52"/>
                    <a:pt x="309" y="44"/>
                  </a:cubicBezTo>
                  <a:cubicBezTo>
                    <a:pt x="390" y="33"/>
                    <a:pt x="548" y="54"/>
                    <a:pt x="629" y="31"/>
                  </a:cubicBezTo>
                  <a:cubicBezTo>
                    <a:pt x="716" y="6"/>
                    <a:pt x="844" y="0"/>
                    <a:pt x="844" y="0"/>
                  </a:cubicBezTo>
                </a:path>
              </a:pathLst>
            </a:custGeom>
            <a:solidFill>
              <a:schemeClr val="bg1"/>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grpSp>
      <p:pic>
        <p:nvPicPr>
          <p:cNvPr id="562" name="Picture 56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3304" y="4236149"/>
            <a:ext cx="376456" cy="449350"/>
          </a:xfrm>
          <a:prstGeom prst="rect">
            <a:avLst/>
          </a:prstGeom>
          <a:noFill/>
          <a:ln w="0" cap="sq">
            <a:noFill/>
            <a:miter lim="800000"/>
          </a:ln>
          <a:effectLst>
            <a:outerShdw blurRad="152400" sx="87000" sy="87000" kx="1200000" algn="br" rotWithShape="0">
              <a:prstClr val="black">
                <a:alpha val="17000"/>
              </a:prstClr>
            </a:outerShdw>
          </a:effectLst>
        </p:spPr>
      </p:pic>
      <p:sp>
        <p:nvSpPr>
          <p:cNvPr id="565" name="TextBox 564"/>
          <p:cNvSpPr txBox="1"/>
          <p:nvPr/>
        </p:nvSpPr>
        <p:spPr>
          <a:xfrm>
            <a:off x="4500007" y="4045634"/>
            <a:ext cx="662458" cy="124650"/>
          </a:xfrm>
          <a:prstGeom prst="rect">
            <a:avLst/>
          </a:prstGeom>
          <a:noFill/>
        </p:spPr>
        <p:txBody>
          <a:bodyPr wrap="square" lIns="0" tIns="0" rIns="0" bIns="0" rtlCol="0" anchor="t" anchorCtr="0">
            <a:spAutoFit/>
          </a:bodyPr>
          <a:lstStyle/>
          <a:p>
            <a:pPr>
              <a:lnSpc>
                <a:spcPct val="90000"/>
              </a:lnSpc>
              <a:spcAft>
                <a:spcPts val="75"/>
              </a:spcAft>
            </a:pPr>
            <a:r>
              <a:rPr lang="en-US" sz="900" dirty="0" err="1">
                <a:solidFill>
                  <a:srgbClr val="000000"/>
                </a:solidFill>
                <a:cs typeface="Arial" panose="020B0604020202020204" pitchFamily="34" charset="0"/>
              </a:rPr>
              <a:t>BiOp</a:t>
            </a:r>
            <a:endParaRPr lang="en-US" sz="900" dirty="0">
              <a:solidFill>
                <a:srgbClr val="000000"/>
              </a:solidFill>
              <a:cs typeface="Arial" panose="020B0604020202020204" pitchFamily="34" charset="0"/>
            </a:endParaRPr>
          </a:p>
        </p:txBody>
      </p:sp>
      <p:sp>
        <p:nvSpPr>
          <p:cNvPr id="566" name="TextBox 565"/>
          <p:cNvSpPr txBox="1"/>
          <p:nvPr/>
        </p:nvSpPr>
        <p:spPr>
          <a:xfrm>
            <a:off x="3679744" y="4045635"/>
            <a:ext cx="664063" cy="386773"/>
          </a:xfrm>
          <a:prstGeom prst="rect">
            <a:avLst/>
          </a:prstGeom>
          <a:noFill/>
        </p:spPr>
        <p:txBody>
          <a:bodyPr wrap="square" lIns="0" tIns="0" rIns="0" bIns="0" rtlCol="0" anchor="t" anchorCtr="0">
            <a:spAutoFit/>
          </a:bodyPr>
          <a:lstStyle/>
          <a:p>
            <a:pPr algn="r">
              <a:lnSpc>
                <a:spcPct val="90000"/>
              </a:lnSpc>
              <a:spcAft>
                <a:spcPts val="75"/>
              </a:spcAft>
            </a:pPr>
            <a:r>
              <a:rPr lang="en-US" sz="900" dirty="0">
                <a:solidFill>
                  <a:srgbClr val="000000"/>
                </a:solidFill>
                <a:cs typeface="Arial" panose="020B0604020202020204" pitchFamily="34" charset="0"/>
              </a:rPr>
              <a:t>Pallid Sturgeon </a:t>
            </a:r>
          </a:p>
          <a:p>
            <a:pPr algn="r">
              <a:lnSpc>
                <a:spcPct val="90000"/>
              </a:lnSpc>
              <a:spcAft>
                <a:spcPts val="75"/>
              </a:spcAft>
            </a:pPr>
            <a:r>
              <a:rPr lang="en-US" sz="900" dirty="0">
                <a:solidFill>
                  <a:srgbClr val="000000"/>
                </a:solidFill>
                <a:cs typeface="Arial" panose="020B0604020202020204" pitchFamily="34" charset="0"/>
              </a:rPr>
              <a:t>Endangered</a:t>
            </a:r>
          </a:p>
        </p:txBody>
      </p:sp>
      <p:sp>
        <p:nvSpPr>
          <p:cNvPr id="567" name="TextBox 566"/>
          <p:cNvSpPr txBox="1"/>
          <p:nvPr/>
        </p:nvSpPr>
        <p:spPr>
          <a:xfrm>
            <a:off x="4109775" y="3875306"/>
            <a:ext cx="565726" cy="138499"/>
          </a:xfrm>
          <a:prstGeom prst="rect">
            <a:avLst/>
          </a:prstGeom>
          <a:noFill/>
        </p:spPr>
        <p:txBody>
          <a:bodyPr wrap="square" lIns="0" tIns="0" rIns="0" bIns="0" rtlCol="0" anchor="t" anchorCtr="0">
            <a:spAutoFit/>
          </a:bodyPr>
          <a:lstStyle/>
          <a:p>
            <a:pPr algn="ctr">
              <a:lnSpc>
                <a:spcPct val="90000"/>
              </a:lnSpc>
              <a:spcAft>
                <a:spcPts val="75"/>
              </a:spcAft>
            </a:pPr>
            <a:r>
              <a:rPr lang="en-US" sz="1000" b="1" dirty="0">
                <a:solidFill>
                  <a:srgbClr val="000000"/>
                </a:solidFill>
                <a:cs typeface="Arial" panose="020B0604020202020204" pitchFamily="34" charset="0"/>
              </a:rPr>
              <a:t>1990</a:t>
            </a:r>
          </a:p>
        </p:txBody>
      </p:sp>
      <p:cxnSp>
        <p:nvCxnSpPr>
          <p:cNvPr id="568" name="Straight Arrow Connector 567"/>
          <p:cNvCxnSpPr/>
          <p:nvPr/>
        </p:nvCxnSpPr>
        <p:spPr>
          <a:xfrm>
            <a:off x="4418858" y="4044079"/>
            <a:ext cx="0" cy="487907"/>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sp>
        <p:nvSpPr>
          <p:cNvPr id="569" name="Text Box 22"/>
          <p:cNvSpPr txBox="1">
            <a:spLocks noChangeArrowheads="1"/>
          </p:cNvSpPr>
          <p:nvPr/>
        </p:nvSpPr>
        <p:spPr bwMode="auto">
          <a:xfrm>
            <a:off x="4938946" y="5885343"/>
            <a:ext cx="2721706" cy="400110"/>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000" b="1" dirty="0">
                <a:solidFill>
                  <a:srgbClr val="000000"/>
                </a:solidFill>
              </a:rPr>
              <a:t>ESA Track</a:t>
            </a:r>
            <a:endParaRPr lang="en-US" sz="2000" dirty="0">
              <a:solidFill>
                <a:srgbClr val="000000"/>
              </a:solidFill>
            </a:endParaRPr>
          </a:p>
        </p:txBody>
      </p:sp>
      <p:sp>
        <p:nvSpPr>
          <p:cNvPr id="570" name="TextBox 569"/>
          <p:cNvSpPr txBox="1"/>
          <p:nvPr/>
        </p:nvSpPr>
        <p:spPr>
          <a:xfrm>
            <a:off x="7822871" y="3464455"/>
            <a:ext cx="565726" cy="386773"/>
          </a:xfrm>
          <a:prstGeom prst="rect">
            <a:avLst/>
          </a:prstGeom>
          <a:noFill/>
        </p:spPr>
        <p:txBody>
          <a:bodyPr wrap="square" lIns="0" tIns="0" rIns="0" bIns="0" rtlCol="0" anchor="t" anchorCtr="0">
            <a:spAutoFit/>
          </a:bodyPr>
          <a:lstStyle/>
          <a:p>
            <a:pPr algn="ctr">
              <a:lnSpc>
                <a:spcPct val="90000"/>
              </a:lnSpc>
              <a:spcAft>
                <a:spcPts val="75"/>
              </a:spcAft>
            </a:pPr>
            <a:r>
              <a:rPr lang="en-US" sz="900" b="1" dirty="0">
                <a:solidFill>
                  <a:srgbClr val="000000"/>
                </a:solidFill>
                <a:cs typeface="Arial" panose="020B0604020202020204" pitchFamily="34" charset="0"/>
              </a:rPr>
              <a:t>2005</a:t>
            </a:r>
          </a:p>
          <a:p>
            <a:pPr algn="ctr">
              <a:lnSpc>
                <a:spcPct val="90000"/>
              </a:lnSpc>
              <a:spcAft>
                <a:spcPts val="75"/>
              </a:spcAft>
            </a:pPr>
            <a:r>
              <a:rPr lang="en-US" sz="900" dirty="0">
                <a:solidFill>
                  <a:srgbClr val="000000"/>
                </a:solidFill>
                <a:cs typeface="Arial" panose="020B0604020202020204" pitchFamily="34" charset="0"/>
              </a:rPr>
              <a:t>MRRP formed</a:t>
            </a:r>
          </a:p>
        </p:txBody>
      </p:sp>
      <p:pic>
        <p:nvPicPr>
          <p:cNvPr id="571" name="Picture 57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63277" y="3945742"/>
            <a:ext cx="746013" cy="585669"/>
          </a:xfrm>
          <a:prstGeom prst="rect">
            <a:avLst/>
          </a:prstGeom>
          <a:noFill/>
          <a:ln w="0" cap="sq">
            <a:solidFill>
              <a:srgbClr val="2A7286"/>
            </a:solidFill>
            <a:miter lim="800000"/>
          </a:ln>
          <a:effectLst>
            <a:outerShdw blurRad="241300" sx="98000" sy="98000" kx="1200000" algn="br" rotWithShape="0">
              <a:prstClr val="black">
                <a:alpha val="15000"/>
              </a:prstClr>
            </a:outerShdw>
          </a:effectLst>
        </p:spPr>
      </p:pic>
      <p:cxnSp>
        <p:nvCxnSpPr>
          <p:cNvPr id="572" name="Straight Arrow Connector 571"/>
          <p:cNvCxnSpPr/>
          <p:nvPr/>
        </p:nvCxnSpPr>
        <p:spPr>
          <a:xfrm>
            <a:off x="6142995" y="4484893"/>
            <a:ext cx="0" cy="305684"/>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grpSp>
        <p:nvGrpSpPr>
          <p:cNvPr id="573" name="Group 572"/>
          <p:cNvGrpSpPr/>
          <p:nvPr/>
        </p:nvGrpSpPr>
        <p:grpSpPr>
          <a:xfrm>
            <a:off x="6452492" y="4862822"/>
            <a:ext cx="565726" cy="952673"/>
            <a:chOff x="6074772" y="4597313"/>
            <a:chExt cx="565726" cy="952673"/>
          </a:xfrm>
        </p:grpSpPr>
        <p:sp>
          <p:nvSpPr>
            <p:cNvPr id="574" name="TextBox 573"/>
            <p:cNvSpPr txBox="1"/>
            <p:nvPr/>
          </p:nvSpPr>
          <p:spPr>
            <a:xfrm>
              <a:off x="6074772" y="5121664"/>
              <a:ext cx="565726" cy="428322"/>
            </a:xfrm>
            <a:prstGeom prst="rect">
              <a:avLst/>
            </a:prstGeom>
            <a:noFill/>
          </p:spPr>
          <p:txBody>
            <a:bodyPr wrap="square" lIns="0" tIns="0" rIns="0" bIns="0" rtlCol="0" anchor="t" anchorCtr="0">
              <a:spAutoFit/>
            </a:bodyPr>
            <a:lstStyle/>
            <a:p>
              <a:pPr algn="ctr">
                <a:lnSpc>
                  <a:spcPct val="90000"/>
                </a:lnSpc>
                <a:spcAft>
                  <a:spcPts val="75"/>
                </a:spcAft>
              </a:pPr>
              <a:r>
                <a:rPr lang="en-US" sz="1000" b="1" dirty="0">
                  <a:solidFill>
                    <a:srgbClr val="000000"/>
                  </a:solidFill>
                  <a:cs typeface="Arial" panose="020B0604020202020204" pitchFamily="34" charset="0"/>
                </a:rPr>
                <a:t>2003</a:t>
              </a:r>
            </a:p>
            <a:p>
              <a:pPr algn="ctr">
                <a:lnSpc>
                  <a:spcPct val="90000"/>
                </a:lnSpc>
                <a:spcAft>
                  <a:spcPts val="75"/>
                </a:spcAft>
              </a:pPr>
              <a:r>
                <a:rPr lang="en-US" sz="1000" dirty="0">
                  <a:solidFill>
                    <a:srgbClr val="000000"/>
                  </a:solidFill>
                  <a:cs typeface="Arial" panose="020B0604020202020204" pitchFamily="34" charset="0"/>
                </a:rPr>
                <a:t>Amended</a:t>
              </a:r>
              <a:br>
                <a:rPr lang="en-US" sz="1000" dirty="0">
                  <a:solidFill>
                    <a:srgbClr val="000000"/>
                  </a:solidFill>
                  <a:cs typeface="Arial" panose="020B0604020202020204" pitchFamily="34" charset="0"/>
                </a:rPr>
              </a:br>
              <a:r>
                <a:rPr lang="en-US" sz="1000" dirty="0" err="1">
                  <a:solidFill>
                    <a:srgbClr val="000000"/>
                  </a:solidFill>
                  <a:cs typeface="Arial" panose="020B0604020202020204" pitchFamily="34" charset="0"/>
                </a:rPr>
                <a:t>BiOp</a:t>
              </a:r>
              <a:endParaRPr lang="en-US" sz="1000" dirty="0">
                <a:solidFill>
                  <a:srgbClr val="000000"/>
                </a:solidFill>
                <a:cs typeface="Arial" panose="020B0604020202020204" pitchFamily="34" charset="0"/>
              </a:endParaRPr>
            </a:p>
          </p:txBody>
        </p:sp>
        <p:pic>
          <p:nvPicPr>
            <p:cNvPr id="575" name="Picture 5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0100" y="4597313"/>
              <a:ext cx="376456" cy="449350"/>
            </a:xfrm>
            <a:prstGeom prst="rect">
              <a:avLst/>
            </a:prstGeom>
            <a:noFill/>
            <a:ln w="0" cap="sq">
              <a:noFill/>
              <a:miter lim="800000"/>
            </a:ln>
            <a:effectLst>
              <a:outerShdw blurRad="152400" sx="87000" sy="87000" kx="1200000" algn="br" rotWithShape="0">
                <a:prstClr val="black">
                  <a:alpha val="17000"/>
                </a:prstClr>
              </a:outerShdw>
            </a:effectLst>
          </p:spPr>
        </p:pic>
      </p:grpSp>
      <p:pic>
        <p:nvPicPr>
          <p:cNvPr id="127" name="Picture 1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206" y="1801480"/>
            <a:ext cx="801584" cy="569431"/>
          </a:xfrm>
          <a:prstGeom prst="rect">
            <a:avLst/>
          </a:prstGeom>
          <a:ln w="19050">
            <a:solidFill>
              <a:schemeClr val="tx2">
                <a:lumMod val="85000"/>
              </a:schemeClr>
            </a:solidFill>
          </a:ln>
          <a:effectLst>
            <a:outerShdw blurRad="50800" dist="38100" dir="2700000" algn="tl" rotWithShape="0">
              <a:prstClr val="black">
                <a:alpha val="40000"/>
              </a:prstClr>
            </a:outerShdw>
          </a:effectLst>
        </p:spPr>
      </p:pic>
      <p:pic>
        <p:nvPicPr>
          <p:cNvPr id="128" name="Picture 1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5921" y="5738254"/>
            <a:ext cx="1027818" cy="734156"/>
          </a:xfrm>
          <a:prstGeom prst="rect">
            <a:avLst/>
          </a:prstGeom>
          <a:ln w="19050">
            <a:solidFill>
              <a:schemeClr val="tx2">
                <a:lumMod val="95000"/>
              </a:schemeClr>
            </a:solidFill>
          </a:ln>
          <a:effectLst>
            <a:outerShdw blurRad="50800" dist="38100" dir="2700000" algn="tl" rotWithShape="0">
              <a:prstClr val="black">
                <a:alpha val="40000"/>
              </a:prstClr>
            </a:outerShdw>
          </a:effectLst>
        </p:spPr>
      </p:pic>
      <p:sp>
        <p:nvSpPr>
          <p:cNvPr id="130" name="TextBox 129"/>
          <p:cNvSpPr txBox="1"/>
          <p:nvPr/>
        </p:nvSpPr>
        <p:spPr>
          <a:xfrm>
            <a:off x="337274" y="4739098"/>
            <a:ext cx="893832" cy="915635"/>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1933-1964 </a:t>
            </a:r>
            <a:r>
              <a:rPr lang="en-US" sz="1000" dirty="0">
                <a:solidFill>
                  <a:srgbClr val="000000"/>
                </a:solidFill>
              </a:rPr>
              <a:t>Construction of 6 </a:t>
            </a:r>
            <a:r>
              <a:rPr lang="en-US" sz="1000" dirty="0" err="1">
                <a:solidFill>
                  <a:srgbClr val="000000"/>
                </a:solidFill>
              </a:rPr>
              <a:t>Mainstem</a:t>
            </a:r>
            <a:r>
              <a:rPr lang="en-US" sz="1000" dirty="0">
                <a:solidFill>
                  <a:srgbClr val="000000"/>
                </a:solidFill>
              </a:rPr>
              <a:t> Reservoirs- System fully operational in </a:t>
            </a:r>
            <a:r>
              <a:rPr lang="en-US" sz="1000" b="1" dirty="0">
                <a:solidFill>
                  <a:srgbClr val="000000"/>
                </a:solidFill>
              </a:rPr>
              <a:t>1967</a:t>
            </a:r>
          </a:p>
        </p:txBody>
      </p:sp>
      <p:pic>
        <p:nvPicPr>
          <p:cNvPr id="131" name="Picture 2" descr="indiancave 7703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717527" y="1671265"/>
            <a:ext cx="865534" cy="649151"/>
          </a:xfrm>
          <a:prstGeom prst="rect">
            <a:avLst/>
          </a:prstGeom>
          <a:noFill/>
        </p:spPr>
      </p:pic>
      <p:pic>
        <p:nvPicPr>
          <p:cNvPr id="132" name="Picture 2" descr="80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67453" y="5359540"/>
            <a:ext cx="882332" cy="607522"/>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p:spPr>
      </p:pic>
      <p:sp>
        <p:nvSpPr>
          <p:cNvPr id="133" name="TextBox 132"/>
          <p:cNvSpPr txBox="1"/>
          <p:nvPr/>
        </p:nvSpPr>
        <p:spPr>
          <a:xfrm>
            <a:off x="3869567" y="6066174"/>
            <a:ext cx="893832" cy="536044"/>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1986</a:t>
            </a:r>
          </a:p>
          <a:p>
            <a:pPr algn="ctr" eaLnBrk="0" fontAlgn="base" hangingPunct="0">
              <a:lnSpc>
                <a:spcPct val="85000"/>
              </a:lnSpc>
              <a:spcAft>
                <a:spcPts val="100"/>
              </a:spcAft>
            </a:pPr>
            <a:r>
              <a:rPr lang="en-US" sz="1000" dirty="0">
                <a:solidFill>
                  <a:srgbClr val="000000"/>
                </a:solidFill>
              </a:rPr>
              <a:t>Spring releases modified for nesting birds</a:t>
            </a:r>
          </a:p>
        </p:txBody>
      </p:sp>
      <p:sp>
        <p:nvSpPr>
          <p:cNvPr id="134" name="TextBox 133"/>
          <p:cNvSpPr txBox="1"/>
          <p:nvPr/>
        </p:nvSpPr>
        <p:spPr>
          <a:xfrm>
            <a:off x="1406002" y="5111199"/>
            <a:ext cx="1015752" cy="405239"/>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1979</a:t>
            </a:r>
          </a:p>
          <a:p>
            <a:pPr algn="ctr" eaLnBrk="0" fontAlgn="base" hangingPunct="0">
              <a:lnSpc>
                <a:spcPct val="85000"/>
              </a:lnSpc>
              <a:spcAft>
                <a:spcPts val="100"/>
              </a:spcAft>
            </a:pPr>
            <a:r>
              <a:rPr lang="en-US" sz="1000" dirty="0">
                <a:solidFill>
                  <a:srgbClr val="000000"/>
                </a:solidFill>
              </a:rPr>
              <a:t>Master Manual Revised</a:t>
            </a:r>
          </a:p>
        </p:txBody>
      </p:sp>
      <p:cxnSp>
        <p:nvCxnSpPr>
          <p:cNvPr id="135" name="Straight Arrow Connector 134"/>
          <p:cNvCxnSpPr/>
          <p:nvPr/>
        </p:nvCxnSpPr>
        <p:spPr>
          <a:xfrm>
            <a:off x="1900360" y="5529810"/>
            <a:ext cx="0" cy="416887"/>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96959" y="4105644"/>
            <a:ext cx="781361" cy="592773"/>
          </a:xfrm>
          <a:prstGeom prst="rect">
            <a:avLst/>
          </a:prstGeom>
        </p:spPr>
      </p:pic>
      <p:pic>
        <p:nvPicPr>
          <p:cNvPr id="138" name="Picture 13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7158084" y="4846109"/>
            <a:ext cx="583583" cy="755225"/>
          </a:xfrm>
          <a:prstGeom prst="rect">
            <a:avLst/>
          </a:prstGeom>
          <a:ln w="15875">
            <a:solidFill>
              <a:schemeClr val="tx1"/>
            </a:solidFill>
          </a:ln>
        </p:spPr>
      </p:pic>
      <p:cxnSp>
        <p:nvCxnSpPr>
          <p:cNvPr id="139" name="Straight Arrow Connector 138"/>
          <p:cNvCxnSpPr/>
          <p:nvPr/>
        </p:nvCxnSpPr>
        <p:spPr>
          <a:xfrm flipH="1" flipV="1">
            <a:off x="4245792" y="5047610"/>
            <a:ext cx="728141" cy="12720"/>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4795033" y="4943054"/>
            <a:ext cx="893832" cy="536044"/>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1989</a:t>
            </a:r>
          </a:p>
          <a:p>
            <a:pPr algn="ctr" eaLnBrk="0" fontAlgn="base" hangingPunct="0">
              <a:lnSpc>
                <a:spcPct val="85000"/>
              </a:lnSpc>
              <a:spcAft>
                <a:spcPts val="100"/>
              </a:spcAft>
            </a:pPr>
            <a:r>
              <a:rPr lang="en-US" sz="1000" dirty="0">
                <a:solidFill>
                  <a:srgbClr val="000000"/>
                </a:solidFill>
              </a:rPr>
              <a:t>Master Manual Revision Launched  </a:t>
            </a:r>
          </a:p>
        </p:txBody>
      </p:sp>
      <p:cxnSp>
        <p:nvCxnSpPr>
          <p:cNvPr id="144" name="Straight Arrow Connector 143"/>
          <p:cNvCxnSpPr/>
          <p:nvPr/>
        </p:nvCxnSpPr>
        <p:spPr>
          <a:xfrm>
            <a:off x="6735355" y="4433414"/>
            <a:ext cx="0" cy="305684"/>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7443078" y="4437199"/>
            <a:ext cx="0" cy="305684"/>
          </a:xfrm>
          <a:prstGeom prst="straightConnector1">
            <a:avLst/>
          </a:prstGeom>
          <a:ln>
            <a:solidFill>
              <a:srgbClr val="2A7286"/>
            </a:solidFill>
            <a:headEnd type="none" w="med" len="med"/>
            <a:tailEnd type="none" w="med" len="med"/>
          </a:ln>
          <a:effectLst>
            <a:outerShdw blurRad="114300" dir="13500000" sx="68000" sy="68000" kx="1200000" algn="br" rotWithShape="0">
              <a:prstClr val="black">
                <a:alpha val="96000"/>
              </a:prstClr>
            </a:outerShdw>
          </a:effectLst>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7018218" y="5777742"/>
            <a:ext cx="893832" cy="405239"/>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2004</a:t>
            </a:r>
          </a:p>
          <a:p>
            <a:pPr algn="ctr" eaLnBrk="0" fontAlgn="base" hangingPunct="0">
              <a:lnSpc>
                <a:spcPct val="85000"/>
              </a:lnSpc>
              <a:spcAft>
                <a:spcPts val="100"/>
              </a:spcAft>
            </a:pPr>
            <a:r>
              <a:rPr lang="en-US" sz="1000" dirty="0">
                <a:solidFill>
                  <a:srgbClr val="000000"/>
                </a:solidFill>
              </a:rPr>
              <a:t>Master Manual Completed</a:t>
            </a:r>
          </a:p>
        </p:txBody>
      </p:sp>
      <p:pic>
        <p:nvPicPr>
          <p:cNvPr id="1026" name="Picture 2" descr="Image capture of Grand Pas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flipH="1">
            <a:off x="4896063" y="3313630"/>
            <a:ext cx="792802" cy="473238"/>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p:cNvSpPr txBox="1"/>
          <p:nvPr/>
        </p:nvSpPr>
        <p:spPr>
          <a:xfrm>
            <a:off x="9701458" y="3483408"/>
            <a:ext cx="565726" cy="498598"/>
          </a:xfrm>
          <a:prstGeom prst="rect">
            <a:avLst/>
          </a:prstGeom>
          <a:noFill/>
        </p:spPr>
        <p:txBody>
          <a:bodyPr wrap="square" lIns="0" tIns="0" rIns="0" bIns="0" rtlCol="0" anchor="t" anchorCtr="0">
            <a:spAutoFit/>
          </a:bodyPr>
          <a:lstStyle/>
          <a:p>
            <a:pPr algn="ctr">
              <a:lnSpc>
                <a:spcPct val="90000"/>
              </a:lnSpc>
              <a:spcAft>
                <a:spcPts val="75"/>
              </a:spcAft>
            </a:pPr>
            <a:r>
              <a:rPr lang="en-US" sz="900" b="1" dirty="0">
                <a:solidFill>
                  <a:srgbClr val="000000"/>
                </a:solidFill>
                <a:cs typeface="Arial" panose="020B0604020202020204" pitchFamily="34" charset="0"/>
              </a:rPr>
              <a:t>2008 </a:t>
            </a:r>
            <a:r>
              <a:rPr lang="en-US" sz="900" dirty="0">
                <a:solidFill>
                  <a:srgbClr val="000000"/>
                </a:solidFill>
                <a:cs typeface="Arial" panose="020B0604020202020204" pitchFamily="34" charset="0"/>
              </a:rPr>
              <a:t>MRRIC Charter Signed</a:t>
            </a:r>
          </a:p>
        </p:txBody>
      </p:sp>
      <p:grpSp>
        <p:nvGrpSpPr>
          <p:cNvPr id="136" name="Group 5">
            <a:extLst>
              <a:ext uri="{FF2B5EF4-FFF2-40B4-BE49-F238E27FC236}">
                <a16:creationId xmlns:a16="http://schemas.microsoft.com/office/drawing/2014/main" id="{EBEA5BDA-3EB8-4CB4-B655-156834018C23}"/>
              </a:ext>
            </a:extLst>
          </p:cNvPr>
          <p:cNvGrpSpPr>
            <a:grpSpLocks noChangeAspect="1"/>
          </p:cNvGrpSpPr>
          <p:nvPr/>
        </p:nvGrpSpPr>
        <p:grpSpPr bwMode="auto">
          <a:xfrm>
            <a:off x="11127829" y="4637735"/>
            <a:ext cx="839390" cy="475780"/>
            <a:chOff x="129" y="600"/>
            <a:chExt cx="2230" cy="1264"/>
          </a:xfrm>
          <a:solidFill>
            <a:srgbClr val="FFC000"/>
          </a:solidFill>
          <a:effectLst>
            <a:outerShdw blurRad="76200" dir="13500000" sy="23000" kx="1200000" algn="br" rotWithShape="0">
              <a:prstClr val="black">
                <a:alpha val="20000"/>
              </a:prstClr>
            </a:outerShdw>
          </a:effectLst>
        </p:grpSpPr>
        <p:sp>
          <p:nvSpPr>
            <p:cNvPr id="140" name="Freeform 8">
              <a:extLst>
                <a:ext uri="{FF2B5EF4-FFF2-40B4-BE49-F238E27FC236}">
                  <a16:creationId xmlns:a16="http://schemas.microsoft.com/office/drawing/2014/main" id="{B3B8B2D5-42CB-4040-9DA6-ED60F66287A3}"/>
                </a:ext>
              </a:extLst>
            </p:cNvPr>
            <p:cNvSpPr>
              <a:spLocks/>
            </p:cNvSpPr>
            <p:nvPr/>
          </p:nvSpPr>
          <p:spPr bwMode="auto">
            <a:xfrm>
              <a:off x="1582" y="1658"/>
              <a:ext cx="265" cy="206"/>
            </a:xfrm>
            <a:custGeom>
              <a:avLst/>
              <a:gdLst>
                <a:gd name="T0" fmla="*/ 11 w 112"/>
                <a:gd name="T1" fmla="*/ 0 h 87"/>
                <a:gd name="T2" fmla="*/ 18 w 112"/>
                <a:gd name="T3" fmla="*/ 12 h 87"/>
                <a:gd name="T4" fmla="*/ 20 w 112"/>
                <a:gd name="T5" fmla="*/ 28 h 87"/>
                <a:gd name="T6" fmla="*/ 50 w 112"/>
                <a:gd name="T7" fmla="*/ 79 h 87"/>
                <a:gd name="T8" fmla="*/ 78 w 112"/>
                <a:gd name="T9" fmla="*/ 82 h 87"/>
                <a:gd name="T10" fmla="*/ 108 w 112"/>
                <a:gd name="T11" fmla="*/ 82 h 87"/>
                <a:gd name="T12" fmla="*/ 112 w 112"/>
                <a:gd name="T13" fmla="*/ 85 h 87"/>
                <a:gd name="T14" fmla="*/ 42 w 112"/>
                <a:gd name="T15" fmla="*/ 85 h 87"/>
                <a:gd name="T16" fmla="*/ 29 w 112"/>
                <a:gd name="T17" fmla="*/ 85 h 87"/>
                <a:gd name="T18" fmla="*/ 27 w 112"/>
                <a:gd name="T19" fmla="*/ 87 h 87"/>
                <a:gd name="T20" fmla="*/ 19 w 112"/>
                <a:gd name="T21" fmla="*/ 83 h 87"/>
                <a:gd name="T22" fmla="*/ 26 w 112"/>
                <a:gd name="T23" fmla="*/ 77 h 87"/>
                <a:gd name="T24" fmla="*/ 5 w 112"/>
                <a:gd name="T25" fmla="*/ 28 h 87"/>
                <a:gd name="T26" fmla="*/ 0 w 112"/>
                <a:gd name="T2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87">
                  <a:moveTo>
                    <a:pt x="11" y="0"/>
                  </a:moveTo>
                  <a:cubicBezTo>
                    <a:pt x="11" y="0"/>
                    <a:pt x="16" y="10"/>
                    <a:pt x="18" y="12"/>
                  </a:cubicBezTo>
                  <a:cubicBezTo>
                    <a:pt x="20" y="14"/>
                    <a:pt x="18" y="24"/>
                    <a:pt x="20" y="28"/>
                  </a:cubicBezTo>
                  <a:cubicBezTo>
                    <a:pt x="22" y="33"/>
                    <a:pt x="45" y="77"/>
                    <a:pt x="50" y="79"/>
                  </a:cubicBezTo>
                  <a:cubicBezTo>
                    <a:pt x="55" y="82"/>
                    <a:pt x="75" y="83"/>
                    <a:pt x="78" y="82"/>
                  </a:cubicBezTo>
                  <a:cubicBezTo>
                    <a:pt x="81" y="82"/>
                    <a:pt x="108" y="82"/>
                    <a:pt x="108" y="82"/>
                  </a:cubicBezTo>
                  <a:cubicBezTo>
                    <a:pt x="112" y="85"/>
                    <a:pt x="112" y="85"/>
                    <a:pt x="112" y="85"/>
                  </a:cubicBezTo>
                  <a:cubicBezTo>
                    <a:pt x="42" y="85"/>
                    <a:pt x="42" y="85"/>
                    <a:pt x="42" y="85"/>
                  </a:cubicBezTo>
                  <a:cubicBezTo>
                    <a:pt x="42" y="85"/>
                    <a:pt x="31" y="82"/>
                    <a:pt x="29" y="85"/>
                  </a:cubicBezTo>
                  <a:cubicBezTo>
                    <a:pt x="27" y="87"/>
                    <a:pt x="27" y="87"/>
                    <a:pt x="27" y="87"/>
                  </a:cubicBezTo>
                  <a:cubicBezTo>
                    <a:pt x="27" y="87"/>
                    <a:pt x="16" y="85"/>
                    <a:pt x="19" y="83"/>
                  </a:cubicBezTo>
                  <a:cubicBezTo>
                    <a:pt x="21" y="80"/>
                    <a:pt x="25" y="82"/>
                    <a:pt x="26" y="77"/>
                  </a:cubicBezTo>
                  <a:cubicBezTo>
                    <a:pt x="26" y="72"/>
                    <a:pt x="10" y="31"/>
                    <a:pt x="5" y="28"/>
                  </a:cubicBezTo>
                  <a:cubicBezTo>
                    <a:pt x="1" y="25"/>
                    <a:pt x="3" y="3"/>
                    <a:pt x="0" y="0"/>
                  </a:cubicBezTo>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42" name="Freeform 9">
              <a:extLst>
                <a:ext uri="{FF2B5EF4-FFF2-40B4-BE49-F238E27FC236}">
                  <a16:creationId xmlns:a16="http://schemas.microsoft.com/office/drawing/2014/main" id="{0E6A6E37-AFBF-4B04-8E00-3E3BB7A58AB1}"/>
                </a:ext>
              </a:extLst>
            </p:cNvPr>
            <p:cNvSpPr>
              <a:spLocks/>
            </p:cNvSpPr>
            <p:nvPr/>
          </p:nvSpPr>
          <p:spPr bwMode="auto">
            <a:xfrm>
              <a:off x="1455" y="1658"/>
              <a:ext cx="156" cy="203"/>
            </a:xfrm>
            <a:custGeom>
              <a:avLst/>
              <a:gdLst>
                <a:gd name="T0" fmla="*/ 2 w 66"/>
                <a:gd name="T1" fmla="*/ 3 h 86"/>
                <a:gd name="T2" fmla="*/ 2 w 66"/>
                <a:gd name="T3" fmla="*/ 21 h 86"/>
                <a:gd name="T4" fmla="*/ 17 w 66"/>
                <a:gd name="T5" fmla="*/ 74 h 86"/>
                <a:gd name="T6" fmla="*/ 10 w 66"/>
                <a:gd name="T7" fmla="*/ 82 h 86"/>
                <a:gd name="T8" fmla="*/ 23 w 66"/>
                <a:gd name="T9" fmla="*/ 85 h 86"/>
                <a:gd name="T10" fmla="*/ 31 w 66"/>
                <a:gd name="T11" fmla="*/ 85 h 86"/>
                <a:gd name="T12" fmla="*/ 66 w 66"/>
                <a:gd name="T13" fmla="*/ 85 h 86"/>
                <a:gd name="T14" fmla="*/ 66 w 66"/>
                <a:gd name="T15" fmla="*/ 81 h 86"/>
                <a:gd name="T16" fmla="*/ 51 w 66"/>
                <a:gd name="T17" fmla="*/ 77 h 86"/>
                <a:gd name="T18" fmla="*/ 33 w 66"/>
                <a:gd name="T19" fmla="*/ 68 h 86"/>
                <a:gd name="T20" fmla="*/ 18 w 66"/>
                <a:gd name="T21" fmla="*/ 23 h 86"/>
                <a:gd name="T22" fmla="*/ 18 w 66"/>
                <a:gd name="T2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86">
                  <a:moveTo>
                    <a:pt x="2" y="3"/>
                  </a:moveTo>
                  <a:cubicBezTo>
                    <a:pt x="2" y="8"/>
                    <a:pt x="0" y="19"/>
                    <a:pt x="2" y="21"/>
                  </a:cubicBezTo>
                  <a:cubicBezTo>
                    <a:pt x="4" y="22"/>
                    <a:pt x="17" y="71"/>
                    <a:pt x="17" y="74"/>
                  </a:cubicBezTo>
                  <a:cubicBezTo>
                    <a:pt x="17" y="78"/>
                    <a:pt x="12" y="80"/>
                    <a:pt x="10" y="82"/>
                  </a:cubicBezTo>
                  <a:cubicBezTo>
                    <a:pt x="8" y="85"/>
                    <a:pt x="19" y="86"/>
                    <a:pt x="23" y="85"/>
                  </a:cubicBezTo>
                  <a:cubicBezTo>
                    <a:pt x="26" y="83"/>
                    <a:pt x="29" y="85"/>
                    <a:pt x="31" y="85"/>
                  </a:cubicBezTo>
                  <a:cubicBezTo>
                    <a:pt x="33" y="84"/>
                    <a:pt x="66" y="85"/>
                    <a:pt x="66" y="85"/>
                  </a:cubicBezTo>
                  <a:cubicBezTo>
                    <a:pt x="66" y="81"/>
                    <a:pt x="66" y="81"/>
                    <a:pt x="66" y="81"/>
                  </a:cubicBezTo>
                  <a:cubicBezTo>
                    <a:pt x="66" y="81"/>
                    <a:pt x="61" y="77"/>
                    <a:pt x="51" y="77"/>
                  </a:cubicBezTo>
                  <a:cubicBezTo>
                    <a:pt x="41" y="77"/>
                    <a:pt x="35" y="72"/>
                    <a:pt x="33" y="68"/>
                  </a:cubicBezTo>
                  <a:cubicBezTo>
                    <a:pt x="31" y="65"/>
                    <a:pt x="16" y="32"/>
                    <a:pt x="18" y="23"/>
                  </a:cubicBezTo>
                  <a:cubicBezTo>
                    <a:pt x="20" y="13"/>
                    <a:pt x="18" y="0"/>
                    <a:pt x="18" y="0"/>
                  </a:cubicBezTo>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43" name="Freeform 6">
              <a:extLst>
                <a:ext uri="{FF2B5EF4-FFF2-40B4-BE49-F238E27FC236}">
                  <a16:creationId xmlns:a16="http://schemas.microsoft.com/office/drawing/2014/main" id="{1E861866-814F-4049-8D5F-A5C390ACEDEB}"/>
                </a:ext>
              </a:extLst>
            </p:cNvPr>
            <p:cNvSpPr>
              <a:spLocks/>
            </p:cNvSpPr>
            <p:nvPr/>
          </p:nvSpPr>
          <p:spPr bwMode="auto">
            <a:xfrm>
              <a:off x="151" y="609"/>
              <a:ext cx="2057" cy="1068"/>
            </a:xfrm>
            <a:custGeom>
              <a:avLst/>
              <a:gdLst>
                <a:gd name="T0" fmla="*/ 407 w 871"/>
                <a:gd name="T1" fmla="*/ 306 h 452"/>
                <a:gd name="T2" fmla="*/ 376 w 871"/>
                <a:gd name="T3" fmla="*/ 315 h 452"/>
                <a:gd name="T4" fmla="*/ 150 w 871"/>
                <a:gd name="T5" fmla="*/ 339 h 452"/>
                <a:gd name="T6" fmla="*/ 22 w 871"/>
                <a:gd name="T7" fmla="*/ 354 h 452"/>
                <a:gd name="T8" fmla="*/ 175 w 871"/>
                <a:gd name="T9" fmla="*/ 361 h 452"/>
                <a:gd name="T10" fmla="*/ 13 w 871"/>
                <a:gd name="T11" fmla="*/ 382 h 452"/>
                <a:gd name="T12" fmla="*/ 3 w 871"/>
                <a:gd name="T13" fmla="*/ 387 h 452"/>
                <a:gd name="T14" fmla="*/ 48 w 871"/>
                <a:gd name="T15" fmla="*/ 390 h 452"/>
                <a:gd name="T16" fmla="*/ 45 w 871"/>
                <a:gd name="T17" fmla="*/ 395 h 452"/>
                <a:gd name="T18" fmla="*/ 95 w 871"/>
                <a:gd name="T19" fmla="*/ 395 h 452"/>
                <a:gd name="T20" fmla="*/ 147 w 871"/>
                <a:gd name="T21" fmla="*/ 396 h 452"/>
                <a:gd name="T22" fmla="*/ 298 w 871"/>
                <a:gd name="T23" fmla="*/ 389 h 452"/>
                <a:gd name="T24" fmla="*/ 354 w 871"/>
                <a:gd name="T25" fmla="*/ 408 h 452"/>
                <a:gd name="T26" fmla="*/ 414 w 871"/>
                <a:gd name="T27" fmla="*/ 430 h 452"/>
                <a:gd name="T28" fmla="*/ 419 w 871"/>
                <a:gd name="T29" fmla="*/ 434 h 452"/>
                <a:gd name="T30" fmla="*/ 424 w 871"/>
                <a:gd name="T31" fmla="*/ 434 h 452"/>
                <a:gd name="T32" fmla="*/ 434 w 871"/>
                <a:gd name="T33" fmla="*/ 434 h 452"/>
                <a:gd name="T34" fmla="*/ 439 w 871"/>
                <a:gd name="T35" fmla="*/ 438 h 452"/>
                <a:gd name="T36" fmla="*/ 445 w 871"/>
                <a:gd name="T37" fmla="*/ 441 h 452"/>
                <a:gd name="T38" fmla="*/ 452 w 871"/>
                <a:gd name="T39" fmla="*/ 445 h 452"/>
                <a:gd name="T40" fmla="*/ 463 w 871"/>
                <a:gd name="T41" fmla="*/ 445 h 452"/>
                <a:gd name="T42" fmla="*/ 490 w 871"/>
                <a:gd name="T43" fmla="*/ 445 h 452"/>
                <a:gd name="T44" fmla="*/ 509 w 871"/>
                <a:gd name="T45" fmla="*/ 441 h 452"/>
                <a:gd name="T46" fmla="*/ 517 w 871"/>
                <a:gd name="T47" fmla="*/ 441 h 452"/>
                <a:gd name="T48" fmla="*/ 524 w 871"/>
                <a:gd name="T49" fmla="*/ 441 h 452"/>
                <a:gd name="T50" fmla="*/ 531 w 871"/>
                <a:gd name="T51" fmla="*/ 442 h 452"/>
                <a:gd name="T52" fmla="*/ 531 w 871"/>
                <a:gd name="T53" fmla="*/ 446 h 452"/>
                <a:gd name="T54" fmla="*/ 534 w 871"/>
                <a:gd name="T55" fmla="*/ 446 h 452"/>
                <a:gd name="T56" fmla="*/ 536 w 871"/>
                <a:gd name="T57" fmla="*/ 443 h 452"/>
                <a:gd name="T58" fmla="*/ 538 w 871"/>
                <a:gd name="T59" fmla="*/ 446 h 452"/>
                <a:gd name="T60" fmla="*/ 544 w 871"/>
                <a:gd name="T61" fmla="*/ 445 h 452"/>
                <a:gd name="T62" fmla="*/ 544 w 871"/>
                <a:gd name="T63" fmla="*/ 450 h 452"/>
                <a:gd name="T64" fmla="*/ 550 w 871"/>
                <a:gd name="T65" fmla="*/ 450 h 452"/>
                <a:gd name="T66" fmla="*/ 556 w 871"/>
                <a:gd name="T67" fmla="*/ 445 h 452"/>
                <a:gd name="T68" fmla="*/ 558 w 871"/>
                <a:gd name="T69" fmla="*/ 450 h 452"/>
                <a:gd name="T70" fmla="*/ 562 w 871"/>
                <a:gd name="T71" fmla="*/ 445 h 452"/>
                <a:gd name="T72" fmla="*/ 562 w 871"/>
                <a:gd name="T73" fmla="*/ 448 h 452"/>
                <a:gd name="T74" fmla="*/ 568 w 871"/>
                <a:gd name="T75" fmla="*/ 442 h 452"/>
                <a:gd name="T76" fmla="*/ 571 w 871"/>
                <a:gd name="T77" fmla="*/ 450 h 452"/>
                <a:gd name="T78" fmla="*/ 575 w 871"/>
                <a:gd name="T79" fmla="*/ 445 h 452"/>
                <a:gd name="T80" fmla="*/ 581 w 871"/>
                <a:gd name="T81" fmla="*/ 445 h 452"/>
                <a:gd name="T82" fmla="*/ 586 w 871"/>
                <a:gd name="T83" fmla="*/ 445 h 452"/>
                <a:gd name="T84" fmla="*/ 590 w 871"/>
                <a:gd name="T85" fmla="*/ 441 h 452"/>
                <a:gd name="T86" fmla="*/ 590 w 871"/>
                <a:gd name="T87" fmla="*/ 445 h 452"/>
                <a:gd name="T88" fmla="*/ 594 w 871"/>
                <a:gd name="T89" fmla="*/ 439 h 452"/>
                <a:gd name="T90" fmla="*/ 594 w 871"/>
                <a:gd name="T91" fmla="*/ 443 h 452"/>
                <a:gd name="T92" fmla="*/ 599 w 871"/>
                <a:gd name="T93" fmla="*/ 442 h 452"/>
                <a:gd name="T94" fmla="*/ 606 w 871"/>
                <a:gd name="T95" fmla="*/ 450 h 452"/>
                <a:gd name="T96" fmla="*/ 613 w 871"/>
                <a:gd name="T97" fmla="*/ 450 h 452"/>
                <a:gd name="T98" fmla="*/ 618 w 871"/>
                <a:gd name="T99" fmla="*/ 442 h 452"/>
                <a:gd name="T100" fmla="*/ 618 w 871"/>
                <a:gd name="T101" fmla="*/ 438 h 452"/>
                <a:gd name="T102" fmla="*/ 618 w 871"/>
                <a:gd name="T103" fmla="*/ 420 h 452"/>
                <a:gd name="T104" fmla="*/ 741 w 871"/>
                <a:gd name="T105" fmla="*/ 341 h 452"/>
                <a:gd name="T106" fmla="*/ 774 w 871"/>
                <a:gd name="T107" fmla="*/ 222 h 452"/>
                <a:gd name="T108" fmla="*/ 780 w 871"/>
                <a:gd name="T109" fmla="*/ 128 h 452"/>
                <a:gd name="T110" fmla="*/ 831 w 871"/>
                <a:gd name="T111" fmla="*/ 92 h 452"/>
                <a:gd name="T112" fmla="*/ 826 w 871"/>
                <a:gd name="T113" fmla="*/ 57 h 452"/>
                <a:gd name="T114" fmla="*/ 812 w 871"/>
                <a:gd name="T115" fmla="*/ 31 h 452"/>
                <a:gd name="T116" fmla="*/ 724 w 871"/>
                <a:gd name="T117" fmla="*/ 6 h 452"/>
                <a:gd name="T118" fmla="*/ 671 w 871"/>
                <a:gd name="T119" fmla="*/ 107 h 452"/>
                <a:gd name="T120" fmla="*/ 622 w 871"/>
                <a:gd name="T121" fmla="*/ 186 h 452"/>
                <a:gd name="T122" fmla="*/ 469 w 871"/>
                <a:gd name="T123" fmla="*/ 269 h 452"/>
                <a:gd name="T124" fmla="*/ 407 w 871"/>
                <a:gd name="T125" fmla="*/ 30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1" h="452">
                  <a:moveTo>
                    <a:pt x="407" y="306"/>
                  </a:moveTo>
                  <a:cubicBezTo>
                    <a:pt x="376" y="315"/>
                    <a:pt x="376" y="315"/>
                    <a:pt x="376" y="315"/>
                  </a:cubicBezTo>
                  <a:cubicBezTo>
                    <a:pt x="376" y="315"/>
                    <a:pt x="192" y="335"/>
                    <a:pt x="150" y="339"/>
                  </a:cubicBezTo>
                  <a:cubicBezTo>
                    <a:pt x="107" y="344"/>
                    <a:pt x="22" y="354"/>
                    <a:pt x="22" y="354"/>
                  </a:cubicBezTo>
                  <a:cubicBezTo>
                    <a:pt x="175" y="361"/>
                    <a:pt x="175" y="361"/>
                    <a:pt x="175" y="361"/>
                  </a:cubicBezTo>
                  <a:cubicBezTo>
                    <a:pt x="13" y="382"/>
                    <a:pt x="13" y="382"/>
                    <a:pt x="13" y="382"/>
                  </a:cubicBezTo>
                  <a:cubicBezTo>
                    <a:pt x="13" y="382"/>
                    <a:pt x="5" y="384"/>
                    <a:pt x="3" y="387"/>
                  </a:cubicBezTo>
                  <a:cubicBezTo>
                    <a:pt x="0" y="389"/>
                    <a:pt x="48" y="390"/>
                    <a:pt x="48" y="390"/>
                  </a:cubicBezTo>
                  <a:cubicBezTo>
                    <a:pt x="48" y="390"/>
                    <a:pt x="45" y="393"/>
                    <a:pt x="45" y="395"/>
                  </a:cubicBezTo>
                  <a:cubicBezTo>
                    <a:pt x="45" y="398"/>
                    <a:pt x="95" y="395"/>
                    <a:pt x="95" y="395"/>
                  </a:cubicBezTo>
                  <a:cubicBezTo>
                    <a:pt x="95" y="395"/>
                    <a:pt x="132" y="398"/>
                    <a:pt x="147" y="396"/>
                  </a:cubicBezTo>
                  <a:cubicBezTo>
                    <a:pt x="162" y="394"/>
                    <a:pt x="298" y="389"/>
                    <a:pt x="298" y="389"/>
                  </a:cubicBezTo>
                  <a:cubicBezTo>
                    <a:pt x="298" y="389"/>
                    <a:pt x="345" y="407"/>
                    <a:pt x="354" y="408"/>
                  </a:cubicBezTo>
                  <a:cubicBezTo>
                    <a:pt x="362" y="410"/>
                    <a:pt x="409" y="431"/>
                    <a:pt x="414" y="430"/>
                  </a:cubicBezTo>
                  <a:cubicBezTo>
                    <a:pt x="419" y="430"/>
                    <a:pt x="419" y="434"/>
                    <a:pt x="419" y="434"/>
                  </a:cubicBezTo>
                  <a:cubicBezTo>
                    <a:pt x="424" y="434"/>
                    <a:pt x="424" y="434"/>
                    <a:pt x="424" y="434"/>
                  </a:cubicBezTo>
                  <a:cubicBezTo>
                    <a:pt x="434" y="434"/>
                    <a:pt x="434" y="434"/>
                    <a:pt x="434" y="434"/>
                  </a:cubicBezTo>
                  <a:cubicBezTo>
                    <a:pt x="434" y="434"/>
                    <a:pt x="437" y="436"/>
                    <a:pt x="439" y="438"/>
                  </a:cubicBezTo>
                  <a:cubicBezTo>
                    <a:pt x="441" y="439"/>
                    <a:pt x="441" y="439"/>
                    <a:pt x="445" y="441"/>
                  </a:cubicBezTo>
                  <a:cubicBezTo>
                    <a:pt x="448" y="443"/>
                    <a:pt x="451" y="446"/>
                    <a:pt x="452" y="445"/>
                  </a:cubicBezTo>
                  <a:cubicBezTo>
                    <a:pt x="454" y="443"/>
                    <a:pt x="463" y="445"/>
                    <a:pt x="463" y="445"/>
                  </a:cubicBezTo>
                  <a:cubicBezTo>
                    <a:pt x="463" y="445"/>
                    <a:pt x="485" y="448"/>
                    <a:pt x="490" y="445"/>
                  </a:cubicBezTo>
                  <a:cubicBezTo>
                    <a:pt x="496" y="441"/>
                    <a:pt x="509" y="441"/>
                    <a:pt x="509" y="441"/>
                  </a:cubicBezTo>
                  <a:cubicBezTo>
                    <a:pt x="509" y="441"/>
                    <a:pt x="514" y="441"/>
                    <a:pt x="517" y="441"/>
                  </a:cubicBezTo>
                  <a:cubicBezTo>
                    <a:pt x="519" y="441"/>
                    <a:pt x="524" y="441"/>
                    <a:pt x="524" y="441"/>
                  </a:cubicBezTo>
                  <a:cubicBezTo>
                    <a:pt x="531" y="442"/>
                    <a:pt x="531" y="442"/>
                    <a:pt x="531" y="442"/>
                  </a:cubicBezTo>
                  <a:cubicBezTo>
                    <a:pt x="531" y="446"/>
                    <a:pt x="531" y="446"/>
                    <a:pt x="531" y="446"/>
                  </a:cubicBezTo>
                  <a:cubicBezTo>
                    <a:pt x="534" y="446"/>
                    <a:pt x="534" y="446"/>
                    <a:pt x="534" y="446"/>
                  </a:cubicBezTo>
                  <a:cubicBezTo>
                    <a:pt x="536" y="443"/>
                    <a:pt x="536" y="443"/>
                    <a:pt x="536" y="443"/>
                  </a:cubicBezTo>
                  <a:cubicBezTo>
                    <a:pt x="538" y="446"/>
                    <a:pt x="538" y="446"/>
                    <a:pt x="538" y="446"/>
                  </a:cubicBezTo>
                  <a:cubicBezTo>
                    <a:pt x="544" y="445"/>
                    <a:pt x="544" y="445"/>
                    <a:pt x="544" y="445"/>
                  </a:cubicBezTo>
                  <a:cubicBezTo>
                    <a:pt x="544" y="450"/>
                    <a:pt x="544" y="450"/>
                    <a:pt x="544" y="450"/>
                  </a:cubicBezTo>
                  <a:cubicBezTo>
                    <a:pt x="550" y="450"/>
                    <a:pt x="550" y="450"/>
                    <a:pt x="550" y="450"/>
                  </a:cubicBezTo>
                  <a:cubicBezTo>
                    <a:pt x="556" y="445"/>
                    <a:pt x="556" y="445"/>
                    <a:pt x="556" y="445"/>
                  </a:cubicBezTo>
                  <a:cubicBezTo>
                    <a:pt x="558" y="450"/>
                    <a:pt x="558" y="450"/>
                    <a:pt x="558" y="450"/>
                  </a:cubicBezTo>
                  <a:cubicBezTo>
                    <a:pt x="562" y="445"/>
                    <a:pt x="562" y="445"/>
                    <a:pt x="562" y="445"/>
                  </a:cubicBezTo>
                  <a:cubicBezTo>
                    <a:pt x="562" y="448"/>
                    <a:pt x="562" y="448"/>
                    <a:pt x="562" y="448"/>
                  </a:cubicBezTo>
                  <a:cubicBezTo>
                    <a:pt x="568" y="442"/>
                    <a:pt x="568" y="442"/>
                    <a:pt x="568" y="442"/>
                  </a:cubicBezTo>
                  <a:cubicBezTo>
                    <a:pt x="571" y="450"/>
                    <a:pt x="571" y="450"/>
                    <a:pt x="571" y="450"/>
                  </a:cubicBezTo>
                  <a:cubicBezTo>
                    <a:pt x="575" y="445"/>
                    <a:pt x="575" y="445"/>
                    <a:pt x="575" y="445"/>
                  </a:cubicBezTo>
                  <a:cubicBezTo>
                    <a:pt x="581" y="445"/>
                    <a:pt x="581" y="445"/>
                    <a:pt x="581" y="445"/>
                  </a:cubicBezTo>
                  <a:cubicBezTo>
                    <a:pt x="586" y="445"/>
                    <a:pt x="586" y="445"/>
                    <a:pt x="586" y="445"/>
                  </a:cubicBezTo>
                  <a:cubicBezTo>
                    <a:pt x="590" y="441"/>
                    <a:pt x="590" y="441"/>
                    <a:pt x="590" y="441"/>
                  </a:cubicBezTo>
                  <a:cubicBezTo>
                    <a:pt x="590" y="445"/>
                    <a:pt x="590" y="445"/>
                    <a:pt x="590" y="445"/>
                  </a:cubicBezTo>
                  <a:cubicBezTo>
                    <a:pt x="594" y="439"/>
                    <a:pt x="594" y="439"/>
                    <a:pt x="594" y="439"/>
                  </a:cubicBezTo>
                  <a:cubicBezTo>
                    <a:pt x="594" y="443"/>
                    <a:pt x="594" y="443"/>
                    <a:pt x="594" y="443"/>
                  </a:cubicBezTo>
                  <a:cubicBezTo>
                    <a:pt x="599" y="442"/>
                    <a:pt x="599" y="442"/>
                    <a:pt x="599" y="442"/>
                  </a:cubicBezTo>
                  <a:cubicBezTo>
                    <a:pt x="599" y="442"/>
                    <a:pt x="600" y="449"/>
                    <a:pt x="606" y="450"/>
                  </a:cubicBezTo>
                  <a:cubicBezTo>
                    <a:pt x="612" y="452"/>
                    <a:pt x="611" y="450"/>
                    <a:pt x="613" y="450"/>
                  </a:cubicBezTo>
                  <a:cubicBezTo>
                    <a:pt x="616" y="450"/>
                    <a:pt x="618" y="442"/>
                    <a:pt x="618" y="442"/>
                  </a:cubicBezTo>
                  <a:cubicBezTo>
                    <a:pt x="618" y="438"/>
                    <a:pt x="618" y="438"/>
                    <a:pt x="618" y="438"/>
                  </a:cubicBezTo>
                  <a:cubicBezTo>
                    <a:pt x="618" y="438"/>
                    <a:pt x="616" y="422"/>
                    <a:pt x="618" y="420"/>
                  </a:cubicBezTo>
                  <a:cubicBezTo>
                    <a:pt x="621" y="417"/>
                    <a:pt x="710" y="396"/>
                    <a:pt x="741" y="341"/>
                  </a:cubicBezTo>
                  <a:cubicBezTo>
                    <a:pt x="773" y="286"/>
                    <a:pt x="773" y="234"/>
                    <a:pt x="774" y="222"/>
                  </a:cubicBezTo>
                  <a:cubicBezTo>
                    <a:pt x="776" y="210"/>
                    <a:pt x="777" y="135"/>
                    <a:pt x="780" y="128"/>
                  </a:cubicBezTo>
                  <a:cubicBezTo>
                    <a:pt x="784" y="121"/>
                    <a:pt x="792" y="88"/>
                    <a:pt x="831" y="92"/>
                  </a:cubicBezTo>
                  <a:cubicBezTo>
                    <a:pt x="871" y="97"/>
                    <a:pt x="826" y="57"/>
                    <a:pt x="826" y="57"/>
                  </a:cubicBezTo>
                  <a:cubicBezTo>
                    <a:pt x="812" y="31"/>
                    <a:pt x="812" y="31"/>
                    <a:pt x="812" y="31"/>
                  </a:cubicBezTo>
                  <a:cubicBezTo>
                    <a:pt x="812" y="31"/>
                    <a:pt x="770" y="0"/>
                    <a:pt x="724" y="6"/>
                  </a:cubicBezTo>
                  <a:cubicBezTo>
                    <a:pt x="677" y="12"/>
                    <a:pt x="671" y="93"/>
                    <a:pt x="671" y="107"/>
                  </a:cubicBezTo>
                  <a:cubicBezTo>
                    <a:pt x="671" y="122"/>
                    <a:pt x="664" y="168"/>
                    <a:pt x="622" y="186"/>
                  </a:cubicBezTo>
                  <a:cubicBezTo>
                    <a:pt x="581" y="204"/>
                    <a:pt x="487" y="256"/>
                    <a:pt x="469" y="269"/>
                  </a:cubicBezTo>
                  <a:cubicBezTo>
                    <a:pt x="450" y="282"/>
                    <a:pt x="418" y="306"/>
                    <a:pt x="407" y="306"/>
                  </a:cubicBezTo>
                  <a:close/>
                </a:path>
              </a:pathLst>
            </a:custGeom>
            <a:gradFill flip="none" rotWithShape="1">
              <a:gsLst>
                <a:gs pos="24000">
                  <a:schemeClr val="bg1"/>
                </a:gs>
                <a:gs pos="90417">
                  <a:schemeClr val="bg1">
                    <a:shade val="100000"/>
                    <a:satMod val="115000"/>
                    <a:lumMod val="57000"/>
                  </a:schemeClr>
                </a:gs>
                <a:gs pos="71000">
                  <a:schemeClr val="bg1">
                    <a:shade val="100000"/>
                    <a:satMod val="115000"/>
                    <a:lumMod val="95000"/>
                  </a:schemeClr>
                </a:gs>
                <a:gs pos="35000">
                  <a:schemeClr val="bg1">
                    <a:shade val="100000"/>
                    <a:satMod val="115000"/>
                    <a:lumMod val="94000"/>
                  </a:schemeClr>
                </a:gs>
              </a:gsLst>
              <a:lin ang="6600000" scaled="0"/>
              <a:tileRect/>
            </a:gra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45" name="Freeform 7">
              <a:extLst>
                <a:ext uri="{FF2B5EF4-FFF2-40B4-BE49-F238E27FC236}">
                  <a16:creationId xmlns:a16="http://schemas.microsoft.com/office/drawing/2014/main" id="{3037F07F-A283-4B07-8BBD-958C542E4A49}"/>
                </a:ext>
              </a:extLst>
            </p:cNvPr>
            <p:cNvSpPr>
              <a:spLocks/>
            </p:cNvSpPr>
            <p:nvPr/>
          </p:nvSpPr>
          <p:spPr bwMode="auto">
            <a:xfrm>
              <a:off x="170" y="1311"/>
              <a:ext cx="996" cy="151"/>
            </a:xfrm>
            <a:custGeom>
              <a:avLst/>
              <a:gdLst>
                <a:gd name="T0" fmla="*/ 422 w 422"/>
                <a:gd name="T1" fmla="*/ 0 h 64"/>
                <a:gd name="T2" fmla="*/ 394 w 422"/>
                <a:gd name="T3" fmla="*/ 9 h 64"/>
                <a:gd name="T4" fmla="*/ 14 w 422"/>
                <a:gd name="T5" fmla="*/ 57 h 64"/>
                <a:gd name="T6" fmla="*/ 162 w 422"/>
                <a:gd name="T7" fmla="*/ 64 h 64"/>
                <a:gd name="T8" fmla="*/ 225 w 422"/>
                <a:gd name="T9" fmla="*/ 60 h 64"/>
                <a:gd name="T10" fmla="*/ 422 w 422"/>
                <a:gd name="T11" fmla="*/ 3 h 64"/>
              </a:gdLst>
              <a:ahLst/>
              <a:cxnLst>
                <a:cxn ang="0">
                  <a:pos x="T0" y="T1"/>
                </a:cxn>
                <a:cxn ang="0">
                  <a:pos x="T2" y="T3"/>
                </a:cxn>
                <a:cxn ang="0">
                  <a:pos x="T4" y="T5"/>
                </a:cxn>
                <a:cxn ang="0">
                  <a:pos x="T6" y="T7"/>
                </a:cxn>
                <a:cxn ang="0">
                  <a:pos x="T8" y="T9"/>
                </a:cxn>
                <a:cxn ang="0">
                  <a:pos x="T10" y="T11"/>
                </a:cxn>
              </a:cxnLst>
              <a:rect l="0" t="0" r="r" b="b"/>
              <a:pathLst>
                <a:path w="422" h="64">
                  <a:moveTo>
                    <a:pt x="422" y="0"/>
                  </a:moveTo>
                  <a:cubicBezTo>
                    <a:pt x="422" y="0"/>
                    <a:pt x="404" y="9"/>
                    <a:pt x="394" y="9"/>
                  </a:cubicBezTo>
                  <a:cubicBezTo>
                    <a:pt x="383" y="9"/>
                    <a:pt x="27" y="53"/>
                    <a:pt x="14" y="57"/>
                  </a:cubicBezTo>
                  <a:cubicBezTo>
                    <a:pt x="0" y="62"/>
                    <a:pt x="162" y="64"/>
                    <a:pt x="162" y="64"/>
                  </a:cubicBezTo>
                  <a:cubicBezTo>
                    <a:pt x="225" y="60"/>
                    <a:pt x="225" y="60"/>
                    <a:pt x="225" y="60"/>
                  </a:cubicBezTo>
                  <a:cubicBezTo>
                    <a:pt x="225" y="60"/>
                    <a:pt x="411" y="28"/>
                    <a:pt x="422" y="3"/>
                  </a:cubicBezTo>
                </a:path>
              </a:pathLst>
            </a:custGeom>
            <a:gradFill flip="none" rotWithShape="1">
              <a:gsLst>
                <a:gs pos="0">
                  <a:srgbClr val="95979A">
                    <a:tint val="66000"/>
                    <a:satMod val="160000"/>
                  </a:srgbClr>
                </a:gs>
                <a:gs pos="50000">
                  <a:srgbClr val="95979A">
                    <a:tint val="44500"/>
                    <a:satMod val="160000"/>
                  </a:srgbClr>
                </a:gs>
                <a:gs pos="100000">
                  <a:srgbClr val="95979A">
                    <a:tint val="23500"/>
                    <a:satMod val="160000"/>
                  </a:srgb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46" name="Freeform 10">
              <a:extLst>
                <a:ext uri="{FF2B5EF4-FFF2-40B4-BE49-F238E27FC236}">
                  <a16:creationId xmlns:a16="http://schemas.microsoft.com/office/drawing/2014/main" id="{F88EE47C-7C78-4D7F-94DE-19F9D1E9D0C5}"/>
                </a:ext>
              </a:extLst>
            </p:cNvPr>
            <p:cNvSpPr>
              <a:spLocks/>
            </p:cNvSpPr>
            <p:nvPr/>
          </p:nvSpPr>
          <p:spPr bwMode="auto">
            <a:xfrm>
              <a:off x="1932" y="739"/>
              <a:ext cx="427" cy="114"/>
            </a:xfrm>
            <a:custGeom>
              <a:avLst/>
              <a:gdLst>
                <a:gd name="T0" fmla="*/ 66 w 181"/>
                <a:gd name="T1" fmla="*/ 0 h 48"/>
                <a:gd name="T2" fmla="*/ 181 w 181"/>
                <a:gd name="T3" fmla="*/ 48 h 48"/>
                <a:gd name="T4" fmla="*/ 52 w 181"/>
                <a:gd name="T5" fmla="*/ 33 h 48"/>
                <a:gd name="T6" fmla="*/ 16 w 181"/>
                <a:gd name="T7" fmla="*/ 27 h 48"/>
                <a:gd name="T8" fmla="*/ 68 w 181"/>
                <a:gd name="T9" fmla="*/ 16 h 48"/>
                <a:gd name="T10" fmla="*/ 66 w 181"/>
                <a:gd name="T11" fmla="*/ 0 h 48"/>
              </a:gdLst>
              <a:ahLst/>
              <a:cxnLst>
                <a:cxn ang="0">
                  <a:pos x="T0" y="T1"/>
                </a:cxn>
                <a:cxn ang="0">
                  <a:pos x="T2" y="T3"/>
                </a:cxn>
                <a:cxn ang="0">
                  <a:pos x="T4" y="T5"/>
                </a:cxn>
                <a:cxn ang="0">
                  <a:pos x="T6" y="T7"/>
                </a:cxn>
                <a:cxn ang="0">
                  <a:pos x="T8" y="T9"/>
                </a:cxn>
                <a:cxn ang="0">
                  <a:pos x="T10" y="T11"/>
                </a:cxn>
              </a:cxnLst>
              <a:rect l="0" t="0" r="r" b="b"/>
              <a:pathLst>
                <a:path w="181" h="48">
                  <a:moveTo>
                    <a:pt x="66" y="0"/>
                  </a:moveTo>
                  <a:cubicBezTo>
                    <a:pt x="66" y="0"/>
                    <a:pt x="143" y="20"/>
                    <a:pt x="181" y="48"/>
                  </a:cubicBezTo>
                  <a:cubicBezTo>
                    <a:pt x="181" y="48"/>
                    <a:pt x="104" y="47"/>
                    <a:pt x="52" y="33"/>
                  </a:cubicBezTo>
                  <a:cubicBezTo>
                    <a:pt x="52" y="33"/>
                    <a:pt x="31" y="24"/>
                    <a:pt x="16" y="27"/>
                  </a:cubicBezTo>
                  <a:cubicBezTo>
                    <a:pt x="0" y="29"/>
                    <a:pt x="58" y="14"/>
                    <a:pt x="68" y="16"/>
                  </a:cubicBezTo>
                  <a:cubicBezTo>
                    <a:pt x="79" y="17"/>
                    <a:pt x="69" y="0"/>
                    <a:pt x="66" y="0"/>
                  </a:cubicBezTo>
                  <a:close/>
                </a:path>
              </a:pathLst>
            </a:custGeom>
            <a:solidFill>
              <a:srgbClr val="FFC000"/>
            </a:solidFill>
            <a:ln w="6350" cap="sq">
              <a:solidFill>
                <a:schemeClr val="bg1">
                  <a:lumMod val="65000"/>
                </a:schemeClr>
              </a:solid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49" name="Freeform 11">
              <a:extLst>
                <a:ext uri="{FF2B5EF4-FFF2-40B4-BE49-F238E27FC236}">
                  <a16:creationId xmlns:a16="http://schemas.microsoft.com/office/drawing/2014/main" id="{32A44392-038F-4EC0-B270-024D56150970}"/>
                </a:ext>
              </a:extLst>
            </p:cNvPr>
            <p:cNvSpPr>
              <a:spLocks/>
            </p:cNvSpPr>
            <p:nvPr/>
          </p:nvSpPr>
          <p:spPr bwMode="auto">
            <a:xfrm>
              <a:off x="1736" y="600"/>
              <a:ext cx="354" cy="262"/>
            </a:xfrm>
            <a:custGeom>
              <a:avLst/>
              <a:gdLst>
                <a:gd name="T0" fmla="*/ 150 w 150"/>
                <a:gd name="T1" fmla="*/ 69 h 111"/>
                <a:gd name="T2" fmla="*/ 80 w 150"/>
                <a:gd name="T3" fmla="*/ 34 h 111"/>
                <a:gd name="T4" fmla="*/ 138 w 150"/>
                <a:gd name="T5" fmla="*/ 33 h 111"/>
                <a:gd name="T6" fmla="*/ 49 w 150"/>
                <a:gd name="T7" fmla="*/ 9 h 111"/>
                <a:gd name="T8" fmla="*/ 0 w 150"/>
                <a:gd name="T9" fmla="*/ 111 h 111"/>
                <a:gd name="T10" fmla="*/ 53 w 150"/>
                <a:gd name="T11" fmla="*/ 61 h 111"/>
                <a:gd name="T12" fmla="*/ 150 w 150"/>
                <a:gd name="T13" fmla="*/ 69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150" y="69"/>
                  </a:moveTo>
                  <a:cubicBezTo>
                    <a:pt x="150" y="69"/>
                    <a:pt x="87" y="36"/>
                    <a:pt x="80" y="34"/>
                  </a:cubicBezTo>
                  <a:cubicBezTo>
                    <a:pt x="73" y="33"/>
                    <a:pt x="131" y="32"/>
                    <a:pt x="138" y="33"/>
                  </a:cubicBezTo>
                  <a:cubicBezTo>
                    <a:pt x="146" y="34"/>
                    <a:pt x="95" y="0"/>
                    <a:pt x="49" y="9"/>
                  </a:cubicBezTo>
                  <a:cubicBezTo>
                    <a:pt x="3" y="18"/>
                    <a:pt x="0" y="111"/>
                    <a:pt x="0" y="111"/>
                  </a:cubicBezTo>
                  <a:cubicBezTo>
                    <a:pt x="0" y="111"/>
                    <a:pt x="17" y="60"/>
                    <a:pt x="53" y="61"/>
                  </a:cubicBezTo>
                  <a:cubicBezTo>
                    <a:pt x="90" y="62"/>
                    <a:pt x="150" y="69"/>
                    <a:pt x="150" y="69"/>
                  </a:cubicBez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51" name="Oval 12">
              <a:extLst>
                <a:ext uri="{FF2B5EF4-FFF2-40B4-BE49-F238E27FC236}">
                  <a16:creationId xmlns:a16="http://schemas.microsoft.com/office/drawing/2014/main" id="{CB21AFF1-7339-4B8E-A3EE-6C3327DC2022}"/>
                </a:ext>
              </a:extLst>
            </p:cNvPr>
            <p:cNvSpPr>
              <a:spLocks noChangeArrowheads="1"/>
            </p:cNvSpPr>
            <p:nvPr/>
          </p:nvSpPr>
          <p:spPr bwMode="auto">
            <a:xfrm>
              <a:off x="1877" y="699"/>
              <a:ext cx="67" cy="66"/>
            </a:xfrm>
            <a:prstGeom prst="ellipse">
              <a:avLst/>
            </a:prstGeom>
            <a:solidFill>
              <a:schemeClr val="tx1"/>
            </a:solidFill>
            <a:ln w="0" cap="sq">
              <a:noFill/>
              <a:miter lim="800000"/>
            </a:ln>
            <a:effectLst>
              <a:outerShdw blurRad="152400" sx="87000" sy="87000" kx="1200000" algn="br" rotWithShape="0">
                <a:prstClr val="black">
                  <a:alpha val="17000"/>
                </a:prstClr>
              </a:outerShdw>
            </a:effec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52" name="Freeform 13">
              <a:extLst>
                <a:ext uri="{FF2B5EF4-FFF2-40B4-BE49-F238E27FC236}">
                  <a16:creationId xmlns:a16="http://schemas.microsoft.com/office/drawing/2014/main" id="{B24FFF1E-6817-4F8A-8DC1-2278E847D879}"/>
                </a:ext>
              </a:extLst>
            </p:cNvPr>
            <p:cNvSpPr>
              <a:spLocks/>
            </p:cNvSpPr>
            <p:nvPr/>
          </p:nvSpPr>
          <p:spPr bwMode="auto">
            <a:xfrm>
              <a:off x="200" y="1434"/>
              <a:ext cx="539" cy="24"/>
            </a:xfrm>
            <a:custGeom>
              <a:avLst/>
              <a:gdLst>
                <a:gd name="T0" fmla="*/ 228 w 228"/>
                <a:gd name="T1" fmla="*/ 0 h 10"/>
                <a:gd name="T2" fmla="*/ 20 w 228"/>
                <a:gd name="T3" fmla="*/ 2 h 10"/>
                <a:gd name="T4" fmla="*/ 1 w 228"/>
                <a:gd name="T5" fmla="*/ 5 h 10"/>
                <a:gd name="T6" fmla="*/ 194 w 228"/>
                <a:gd name="T7" fmla="*/ 8 h 10"/>
                <a:gd name="T8" fmla="*/ 228 w 228"/>
                <a:gd name="T9" fmla="*/ 0 h 10"/>
              </a:gdLst>
              <a:ahLst/>
              <a:cxnLst>
                <a:cxn ang="0">
                  <a:pos x="T0" y="T1"/>
                </a:cxn>
                <a:cxn ang="0">
                  <a:pos x="T2" y="T3"/>
                </a:cxn>
                <a:cxn ang="0">
                  <a:pos x="T4" y="T5"/>
                </a:cxn>
                <a:cxn ang="0">
                  <a:pos x="T6" y="T7"/>
                </a:cxn>
                <a:cxn ang="0">
                  <a:pos x="T8" y="T9"/>
                </a:cxn>
              </a:cxnLst>
              <a:rect l="0" t="0" r="r" b="b"/>
              <a:pathLst>
                <a:path w="228" h="10">
                  <a:moveTo>
                    <a:pt x="228" y="0"/>
                  </a:moveTo>
                  <a:cubicBezTo>
                    <a:pt x="20" y="2"/>
                    <a:pt x="20" y="2"/>
                    <a:pt x="20" y="2"/>
                  </a:cubicBezTo>
                  <a:cubicBezTo>
                    <a:pt x="20" y="2"/>
                    <a:pt x="1" y="1"/>
                    <a:pt x="1" y="5"/>
                  </a:cubicBezTo>
                  <a:cubicBezTo>
                    <a:pt x="0" y="10"/>
                    <a:pt x="194" y="8"/>
                    <a:pt x="194" y="8"/>
                  </a:cubicBezTo>
                  <a:lnTo>
                    <a:pt x="228" y="0"/>
                  </a:lnTo>
                  <a:close/>
                </a:path>
              </a:pathLst>
            </a:custGeom>
            <a:gradFill flip="none" rotWithShape="1">
              <a:gsLst>
                <a:gs pos="0">
                  <a:srgbClr val="000000">
                    <a:tint val="66000"/>
                    <a:satMod val="160000"/>
                    <a:lumMod val="23000"/>
                  </a:srgbClr>
                </a:gs>
                <a:gs pos="100000">
                  <a:srgbClr val="000000">
                    <a:tint val="23500"/>
                    <a:satMod val="160000"/>
                    <a:lumMod val="77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53" name="Freeform 14">
              <a:extLst>
                <a:ext uri="{FF2B5EF4-FFF2-40B4-BE49-F238E27FC236}">
                  <a16:creationId xmlns:a16="http://schemas.microsoft.com/office/drawing/2014/main" id="{9AACC5C6-58EB-412E-B342-E7C5D8CDC798}"/>
                </a:ext>
              </a:extLst>
            </p:cNvPr>
            <p:cNvSpPr>
              <a:spLocks/>
            </p:cNvSpPr>
            <p:nvPr/>
          </p:nvSpPr>
          <p:spPr bwMode="auto">
            <a:xfrm>
              <a:off x="129" y="1434"/>
              <a:ext cx="1122" cy="123"/>
            </a:xfrm>
            <a:custGeom>
              <a:avLst/>
              <a:gdLst>
                <a:gd name="T0" fmla="*/ 167 w 475"/>
                <a:gd name="T1" fmla="*/ 23 h 52"/>
                <a:gd name="T2" fmla="*/ 63 w 475"/>
                <a:gd name="T3" fmla="*/ 27 h 52"/>
                <a:gd name="T4" fmla="*/ 12 w 475"/>
                <a:gd name="T5" fmla="*/ 38 h 52"/>
                <a:gd name="T6" fmla="*/ 57 w 475"/>
                <a:gd name="T7" fmla="*/ 41 h 52"/>
                <a:gd name="T8" fmla="*/ 54 w 475"/>
                <a:gd name="T9" fmla="*/ 50 h 52"/>
                <a:gd name="T10" fmla="*/ 263 w 475"/>
                <a:gd name="T11" fmla="*/ 45 h 52"/>
                <a:gd name="T12" fmla="*/ 475 w 475"/>
                <a:gd name="T13" fmla="*/ 24 h 52"/>
                <a:gd name="T14" fmla="*/ 427 w 47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5" h="52">
                  <a:moveTo>
                    <a:pt x="167" y="23"/>
                  </a:moveTo>
                  <a:cubicBezTo>
                    <a:pt x="63" y="27"/>
                    <a:pt x="63" y="27"/>
                    <a:pt x="63" y="27"/>
                  </a:cubicBezTo>
                  <a:cubicBezTo>
                    <a:pt x="63" y="27"/>
                    <a:pt x="23" y="31"/>
                    <a:pt x="12" y="38"/>
                  </a:cubicBezTo>
                  <a:cubicBezTo>
                    <a:pt x="0" y="45"/>
                    <a:pt x="57" y="41"/>
                    <a:pt x="57" y="41"/>
                  </a:cubicBezTo>
                  <a:cubicBezTo>
                    <a:pt x="57" y="41"/>
                    <a:pt x="50" y="48"/>
                    <a:pt x="54" y="50"/>
                  </a:cubicBezTo>
                  <a:cubicBezTo>
                    <a:pt x="57" y="52"/>
                    <a:pt x="263" y="45"/>
                    <a:pt x="263" y="45"/>
                  </a:cubicBezTo>
                  <a:cubicBezTo>
                    <a:pt x="475" y="24"/>
                    <a:pt x="475" y="24"/>
                    <a:pt x="475" y="24"/>
                  </a:cubicBezTo>
                  <a:cubicBezTo>
                    <a:pt x="427" y="0"/>
                    <a:pt x="427" y="0"/>
                    <a:pt x="427" y="0"/>
                  </a:cubicBezTo>
                </a:path>
              </a:pathLst>
            </a:custGeom>
            <a:gradFill flip="none" rotWithShape="1">
              <a:gsLst>
                <a:gs pos="83000">
                  <a:srgbClr val="000000">
                    <a:tint val="66000"/>
                    <a:satMod val="160000"/>
                    <a:lumMod val="23000"/>
                  </a:srgbClr>
                </a:gs>
                <a:gs pos="100000">
                  <a:srgbClr val="000000">
                    <a:tint val="23500"/>
                    <a:satMod val="160000"/>
                    <a:lumMod val="77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54" name="Freeform 15">
              <a:extLst>
                <a:ext uri="{FF2B5EF4-FFF2-40B4-BE49-F238E27FC236}">
                  <a16:creationId xmlns:a16="http://schemas.microsoft.com/office/drawing/2014/main" id="{F95B2EAD-7872-42F5-862C-167FF9690CB5}"/>
                </a:ext>
              </a:extLst>
            </p:cNvPr>
            <p:cNvSpPr>
              <a:spLocks/>
            </p:cNvSpPr>
            <p:nvPr/>
          </p:nvSpPr>
          <p:spPr bwMode="auto">
            <a:xfrm>
              <a:off x="318" y="1044"/>
              <a:ext cx="1569" cy="518"/>
            </a:xfrm>
            <a:custGeom>
              <a:avLst/>
              <a:gdLst>
                <a:gd name="T0" fmla="*/ 597 w 664"/>
                <a:gd name="T1" fmla="*/ 16 h 219"/>
                <a:gd name="T2" fmla="*/ 655 w 664"/>
                <a:gd name="T3" fmla="*/ 41 h 219"/>
                <a:gd name="T4" fmla="*/ 664 w 664"/>
                <a:gd name="T5" fmla="*/ 68 h 219"/>
                <a:gd name="T6" fmla="*/ 664 w 664"/>
                <a:gd name="T7" fmla="*/ 82 h 219"/>
                <a:gd name="T8" fmla="*/ 660 w 664"/>
                <a:gd name="T9" fmla="*/ 91 h 219"/>
                <a:gd name="T10" fmla="*/ 653 w 664"/>
                <a:gd name="T11" fmla="*/ 100 h 219"/>
                <a:gd name="T12" fmla="*/ 643 w 664"/>
                <a:gd name="T13" fmla="*/ 112 h 219"/>
                <a:gd name="T14" fmla="*/ 635 w 664"/>
                <a:gd name="T15" fmla="*/ 119 h 219"/>
                <a:gd name="T16" fmla="*/ 531 w 664"/>
                <a:gd name="T17" fmla="*/ 194 h 219"/>
                <a:gd name="T18" fmla="*/ 502 w 664"/>
                <a:gd name="T19" fmla="*/ 196 h 219"/>
                <a:gd name="T20" fmla="*/ 461 w 664"/>
                <a:gd name="T21" fmla="*/ 202 h 219"/>
                <a:gd name="T22" fmla="*/ 400 w 664"/>
                <a:gd name="T23" fmla="*/ 189 h 219"/>
                <a:gd name="T24" fmla="*/ 358 w 664"/>
                <a:gd name="T25" fmla="*/ 178 h 219"/>
                <a:gd name="T26" fmla="*/ 24 w 664"/>
                <a:gd name="T27" fmla="*/ 211 h 219"/>
                <a:gd name="T28" fmla="*/ 323 w 664"/>
                <a:gd name="T29" fmla="*/ 133 h 219"/>
                <a:gd name="T30" fmla="*/ 362 w 664"/>
                <a:gd name="T31" fmla="*/ 110 h 219"/>
                <a:gd name="T32" fmla="*/ 597 w 664"/>
                <a:gd name="T33" fmla="*/ 1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4" h="219">
                  <a:moveTo>
                    <a:pt x="597" y="16"/>
                  </a:moveTo>
                  <a:cubicBezTo>
                    <a:pt x="597" y="16"/>
                    <a:pt x="649" y="23"/>
                    <a:pt x="655" y="41"/>
                  </a:cubicBezTo>
                  <a:cubicBezTo>
                    <a:pt x="660" y="60"/>
                    <a:pt x="664" y="68"/>
                    <a:pt x="664" y="68"/>
                  </a:cubicBezTo>
                  <a:cubicBezTo>
                    <a:pt x="664" y="82"/>
                    <a:pt x="664" y="82"/>
                    <a:pt x="664" y="82"/>
                  </a:cubicBezTo>
                  <a:cubicBezTo>
                    <a:pt x="664" y="82"/>
                    <a:pt x="661" y="88"/>
                    <a:pt x="660" y="91"/>
                  </a:cubicBezTo>
                  <a:cubicBezTo>
                    <a:pt x="659" y="93"/>
                    <a:pt x="657" y="95"/>
                    <a:pt x="653" y="100"/>
                  </a:cubicBezTo>
                  <a:cubicBezTo>
                    <a:pt x="649" y="105"/>
                    <a:pt x="644" y="111"/>
                    <a:pt x="643" y="112"/>
                  </a:cubicBezTo>
                  <a:cubicBezTo>
                    <a:pt x="641" y="114"/>
                    <a:pt x="637" y="116"/>
                    <a:pt x="635" y="119"/>
                  </a:cubicBezTo>
                  <a:cubicBezTo>
                    <a:pt x="634" y="121"/>
                    <a:pt x="597" y="181"/>
                    <a:pt x="531" y="194"/>
                  </a:cubicBezTo>
                  <a:cubicBezTo>
                    <a:pt x="531" y="194"/>
                    <a:pt x="523" y="200"/>
                    <a:pt x="502" y="196"/>
                  </a:cubicBezTo>
                  <a:cubicBezTo>
                    <a:pt x="502" y="196"/>
                    <a:pt x="488" y="205"/>
                    <a:pt x="461" y="202"/>
                  </a:cubicBezTo>
                  <a:cubicBezTo>
                    <a:pt x="461" y="202"/>
                    <a:pt x="425" y="206"/>
                    <a:pt x="400" y="189"/>
                  </a:cubicBezTo>
                  <a:cubicBezTo>
                    <a:pt x="400" y="189"/>
                    <a:pt x="372" y="190"/>
                    <a:pt x="358" y="178"/>
                  </a:cubicBezTo>
                  <a:cubicBezTo>
                    <a:pt x="358" y="178"/>
                    <a:pt x="49" y="219"/>
                    <a:pt x="24" y="211"/>
                  </a:cubicBezTo>
                  <a:cubicBezTo>
                    <a:pt x="0" y="203"/>
                    <a:pt x="313" y="133"/>
                    <a:pt x="323" y="133"/>
                  </a:cubicBezTo>
                  <a:cubicBezTo>
                    <a:pt x="332" y="133"/>
                    <a:pt x="356" y="119"/>
                    <a:pt x="362" y="110"/>
                  </a:cubicBezTo>
                  <a:cubicBezTo>
                    <a:pt x="368" y="101"/>
                    <a:pt x="512" y="0"/>
                    <a:pt x="597" y="16"/>
                  </a:cubicBezTo>
                  <a:close/>
                </a:path>
              </a:pathLst>
            </a:custGeom>
            <a:gradFill flip="none" rotWithShape="1">
              <a:gsLst>
                <a:gs pos="0">
                  <a:srgbClr val="616161"/>
                </a:gs>
                <a:gs pos="95417">
                  <a:srgbClr val="000000">
                    <a:tint val="23500"/>
                    <a:satMod val="160000"/>
                    <a:lumMod val="90000"/>
                    <a:lumOff val="10000"/>
                  </a:srgbClr>
                </a:gs>
                <a:gs pos="82000">
                  <a:srgbClr val="000000">
                    <a:tint val="23500"/>
                    <a:satMod val="160000"/>
                    <a:lumMod val="89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grpSp>
      <p:sp>
        <p:nvSpPr>
          <p:cNvPr id="155" name="TextBox 154">
            <a:extLst>
              <a:ext uri="{FF2B5EF4-FFF2-40B4-BE49-F238E27FC236}">
                <a16:creationId xmlns:a16="http://schemas.microsoft.com/office/drawing/2014/main" id="{0374A5FA-84AD-47F2-B765-1450E868D059}"/>
              </a:ext>
            </a:extLst>
          </p:cNvPr>
          <p:cNvSpPr txBox="1"/>
          <p:nvPr/>
        </p:nvSpPr>
        <p:spPr>
          <a:xfrm>
            <a:off x="11185688" y="5229119"/>
            <a:ext cx="1006312" cy="428322"/>
          </a:xfrm>
          <a:prstGeom prst="rect">
            <a:avLst/>
          </a:prstGeom>
          <a:noFill/>
        </p:spPr>
        <p:txBody>
          <a:bodyPr wrap="square" lIns="0" tIns="0" rIns="0" bIns="0" rtlCol="0" anchor="t" anchorCtr="0">
            <a:spAutoFit/>
          </a:bodyPr>
          <a:lstStyle/>
          <a:p>
            <a:pPr algn="ctr">
              <a:lnSpc>
                <a:spcPct val="90000"/>
              </a:lnSpc>
              <a:spcAft>
                <a:spcPts val="75"/>
              </a:spcAft>
            </a:pPr>
            <a:r>
              <a:rPr lang="en-US" sz="1000" b="1" dirty="0">
                <a:solidFill>
                  <a:srgbClr val="000000"/>
                </a:solidFill>
                <a:cs typeface="Arial" panose="020B0604020202020204" pitchFamily="34" charset="0"/>
              </a:rPr>
              <a:t>2021</a:t>
            </a:r>
          </a:p>
          <a:p>
            <a:pPr algn="ctr">
              <a:lnSpc>
                <a:spcPct val="90000"/>
              </a:lnSpc>
              <a:spcAft>
                <a:spcPts val="75"/>
              </a:spcAft>
            </a:pPr>
            <a:r>
              <a:rPr lang="en-US" sz="1000" dirty="0">
                <a:solidFill>
                  <a:srgbClr val="000000"/>
                </a:solidFill>
                <a:cs typeface="Arial" panose="020B0604020202020204" pitchFamily="34" charset="0"/>
              </a:rPr>
              <a:t>Least Tern</a:t>
            </a:r>
            <a:br>
              <a:rPr lang="en-US" sz="1000" dirty="0">
                <a:solidFill>
                  <a:srgbClr val="000000"/>
                </a:solidFill>
                <a:cs typeface="Arial" panose="020B0604020202020204" pitchFamily="34" charset="0"/>
              </a:rPr>
            </a:br>
            <a:r>
              <a:rPr lang="en-US" sz="1000" dirty="0">
                <a:solidFill>
                  <a:srgbClr val="000000"/>
                </a:solidFill>
                <a:cs typeface="Arial" panose="020B0604020202020204" pitchFamily="34" charset="0"/>
              </a:rPr>
              <a:t>De-listed</a:t>
            </a:r>
          </a:p>
        </p:txBody>
      </p:sp>
      <p:grpSp>
        <p:nvGrpSpPr>
          <p:cNvPr id="156" name="Group 155">
            <a:extLst>
              <a:ext uri="{FF2B5EF4-FFF2-40B4-BE49-F238E27FC236}">
                <a16:creationId xmlns:a16="http://schemas.microsoft.com/office/drawing/2014/main" id="{27780612-5FBF-4905-A672-53A9A3537586}"/>
              </a:ext>
            </a:extLst>
          </p:cNvPr>
          <p:cNvGrpSpPr/>
          <p:nvPr/>
        </p:nvGrpSpPr>
        <p:grpSpPr>
          <a:xfrm>
            <a:off x="10612259" y="4024944"/>
            <a:ext cx="565726" cy="814174"/>
            <a:chOff x="6074772" y="4597313"/>
            <a:chExt cx="565726" cy="814174"/>
          </a:xfrm>
        </p:grpSpPr>
        <p:sp>
          <p:nvSpPr>
            <p:cNvPr id="157" name="TextBox 156">
              <a:extLst>
                <a:ext uri="{FF2B5EF4-FFF2-40B4-BE49-F238E27FC236}">
                  <a16:creationId xmlns:a16="http://schemas.microsoft.com/office/drawing/2014/main" id="{7B69897E-6EF5-44C2-8F0F-D6FAAAFCE2FF}"/>
                </a:ext>
              </a:extLst>
            </p:cNvPr>
            <p:cNvSpPr txBox="1"/>
            <p:nvPr/>
          </p:nvSpPr>
          <p:spPr>
            <a:xfrm>
              <a:off x="6074772" y="5121664"/>
              <a:ext cx="565726" cy="289823"/>
            </a:xfrm>
            <a:prstGeom prst="rect">
              <a:avLst/>
            </a:prstGeom>
            <a:noFill/>
          </p:spPr>
          <p:txBody>
            <a:bodyPr wrap="square" lIns="0" tIns="0" rIns="0" bIns="0" rtlCol="0" anchor="t" anchorCtr="0">
              <a:spAutoFit/>
            </a:bodyPr>
            <a:lstStyle/>
            <a:p>
              <a:pPr algn="ctr">
                <a:lnSpc>
                  <a:spcPct val="90000"/>
                </a:lnSpc>
                <a:spcAft>
                  <a:spcPts val="75"/>
                </a:spcAft>
              </a:pPr>
              <a:r>
                <a:rPr lang="en-US" sz="1000" b="1" dirty="0">
                  <a:solidFill>
                    <a:srgbClr val="000000"/>
                  </a:solidFill>
                  <a:cs typeface="Arial" panose="020B0604020202020204" pitchFamily="34" charset="0"/>
                </a:rPr>
                <a:t>2018</a:t>
              </a:r>
            </a:p>
            <a:p>
              <a:pPr algn="ctr">
                <a:lnSpc>
                  <a:spcPct val="90000"/>
                </a:lnSpc>
                <a:spcAft>
                  <a:spcPts val="75"/>
                </a:spcAft>
              </a:pPr>
              <a:r>
                <a:rPr lang="en-US" sz="1000" dirty="0" err="1">
                  <a:solidFill>
                    <a:srgbClr val="000000"/>
                  </a:solidFill>
                  <a:cs typeface="Arial" panose="020B0604020202020204" pitchFamily="34" charset="0"/>
                </a:rPr>
                <a:t>BiOp</a:t>
              </a:r>
              <a:endParaRPr lang="en-US" sz="1000" dirty="0">
                <a:solidFill>
                  <a:srgbClr val="000000"/>
                </a:solidFill>
                <a:cs typeface="Arial" panose="020B0604020202020204" pitchFamily="34" charset="0"/>
              </a:endParaRPr>
            </a:p>
          </p:txBody>
        </p:sp>
        <p:pic>
          <p:nvPicPr>
            <p:cNvPr id="158" name="Picture 157">
              <a:extLst>
                <a:ext uri="{FF2B5EF4-FFF2-40B4-BE49-F238E27FC236}">
                  <a16:creationId xmlns:a16="http://schemas.microsoft.com/office/drawing/2014/main" id="{CA596EC8-067A-4D1D-AE53-E723F9A66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0100" y="4597313"/>
              <a:ext cx="376456" cy="449350"/>
            </a:xfrm>
            <a:prstGeom prst="rect">
              <a:avLst/>
            </a:prstGeom>
            <a:noFill/>
            <a:ln w="0" cap="sq">
              <a:noFill/>
              <a:miter lim="800000"/>
            </a:ln>
            <a:effectLst>
              <a:outerShdw blurRad="152400" sx="87000" sy="87000" kx="1200000" algn="br" rotWithShape="0">
                <a:prstClr val="black">
                  <a:alpha val="17000"/>
                </a:prstClr>
              </a:outerShdw>
            </a:effectLst>
          </p:spPr>
        </p:pic>
      </p:grpSp>
      <p:sp>
        <p:nvSpPr>
          <p:cNvPr id="159" name="TextBox 158">
            <a:extLst>
              <a:ext uri="{FF2B5EF4-FFF2-40B4-BE49-F238E27FC236}">
                <a16:creationId xmlns:a16="http://schemas.microsoft.com/office/drawing/2014/main" id="{A3F3B677-1D68-4E5F-BAD1-60DE6BFF1D12}"/>
              </a:ext>
            </a:extLst>
          </p:cNvPr>
          <p:cNvSpPr txBox="1"/>
          <p:nvPr/>
        </p:nvSpPr>
        <p:spPr>
          <a:xfrm>
            <a:off x="8584498" y="3623194"/>
            <a:ext cx="914522" cy="392415"/>
          </a:xfrm>
          <a:prstGeom prst="rect">
            <a:avLst/>
          </a:prstGeom>
          <a:noFill/>
        </p:spPr>
        <p:txBody>
          <a:bodyPr wrap="square" lIns="0" tIns="0" rIns="0" bIns="0" rtlCol="0" anchor="t" anchorCtr="0">
            <a:spAutoFit/>
          </a:bodyPr>
          <a:lstStyle/>
          <a:p>
            <a:pPr algn="ctr" eaLnBrk="0" fontAlgn="base" hangingPunct="0">
              <a:lnSpc>
                <a:spcPct val="85000"/>
              </a:lnSpc>
              <a:spcAft>
                <a:spcPts val="100"/>
              </a:spcAft>
            </a:pPr>
            <a:r>
              <a:rPr lang="en-US" sz="1000" b="1" dirty="0">
                <a:solidFill>
                  <a:srgbClr val="000000"/>
                </a:solidFill>
              </a:rPr>
              <a:t>2007 </a:t>
            </a:r>
            <a:r>
              <a:rPr lang="sv-SE" sz="1000" dirty="0">
                <a:solidFill>
                  <a:srgbClr val="000000"/>
                </a:solidFill>
              </a:rPr>
              <a:t>WRDA authorizes Intake</a:t>
            </a:r>
          </a:p>
        </p:txBody>
      </p:sp>
      <p:grpSp>
        <p:nvGrpSpPr>
          <p:cNvPr id="160" name="Group 159">
            <a:extLst>
              <a:ext uri="{FF2B5EF4-FFF2-40B4-BE49-F238E27FC236}">
                <a16:creationId xmlns:a16="http://schemas.microsoft.com/office/drawing/2014/main" id="{28E1B635-C0EA-4751-B887-1DC6A4D25BE9}"/>
              </a:ext>
            </a:extLst>
          </p:cNvPr>
          <p:cNvGrpSpPr/>
          <p:nvPr/>
        </p:nvGrpSpPr>
        <p:grpSpPr>
          <a:xfrm rot="21317183">
            <a:off x="8608433" y="4112699"/>
            <a:ext cx="897772" cy="287688"/>
            <a:chOff x="5318290" y="3438619"/>
            <a:chExt cx="3581228" cy="825301"/>
          </a:xfrm>
          <a:effectLst>
            <a:outerShdw blurRad="114300" dir="13800000" sx="105000" sy="105000" kx="1200000" algn="br" rotWithShape="0">
              <a:prstClr val="black">
                <a:alpha val="20000"/>
              </a:prstClr>
            </a:outerShdw>
          </a:effectLst>
        </p:grpSpPr>
        <p:sp>
          <p:nvSpPr>
            <p:cNvPr id="161" name="Freeform 26">
              <a:extLst>
                <a:ext uri="{FF2B5EF4-FFF2-40B4-BE49-F238E27FC236}">
                  <a16:creationId xmlns:a16="http://schemas.microsoft.com/office/drawing/2014/main" id="{755940A3-94DA-4E73-953A-B2324E72C6AF}"/>
                </a:ext>
              </a:extLst>
            </p:cNvPr>
            <p:cNvSpPr>
              <a:spLocks/>
            </p:cNvSpPr>
            <p:nvPr/>
          </p:nvSpPr>
          <p:spPr bwMode="auto">
            <a:xfrm rot="20882985" flipH="1">
              <a:off x="5318290" y="3438619"/>
              <a:ext cx="3581228" cy="677283"/>
            </a:xfrm>
            <a:custGeom>
              <a:avLst/>
              <a:gdLst>
                <a:gd name="T0" fmla="*/ 386 w 1502"/>
                <a:gd name="T1" fmla="*/ 186 h 284"/>
                <a:gd name="T2" fmla="*/ 388 w 1502"/>
                <a:gd name="T3" fmla="*/ 234 h 284"/>
                <a:gd name="T4" fmla="*/ 469 w 1502"/>
                <a:gd name="T5" fmla="*/ 188 h 284"/>
                <a:gd name="T6" fmla="*/ 602 w 1502"/>
                <a:gd name="T7" fmla="*/ 187 h 284"/>
                <a:gd name="T8" fmla="*/ 587 w 1502"/>
                <a:gd name="T9" fmla="*/ 231 h 284"/>
                <a:gd name="T10" fmla="*/ 652 w 1502"/>
                <a:gd name="T11" fmla="*/ 231 h 284"/>
                <a:gd name="T12" fmla="*/ 999 w 1502"/>
                <a:gd name="T13" fmla="*/ 190 h 284"/>
                <a:gd name="T14" fmla="*/ 1005 w 1502"/>
                <a:gd name="T15" fmla="*/ 268 h 284"/>
                <a:gd name="T16" fmla="*/ 1036 w 1502"/>
                <a:gd name="T17" fmla="*/ 275 h 284"/>
                <a:gd name="T18" fmla="*/ 1094 w 1502"/>
                <a:gd name="T19" fmla="*/ 187 h 284"/>
                <a:gd name="T20" fmla="*/ 1231 w 1502"/>
                <a:gd name="T21" fmla="*/ 215 h 284"/>
                <a:gd name="T22" fmla="*/ 1271 w 1502"/>
                <a:gd name="T23" fmla="*/ 150 h 284"/>
                <a:gd name="T24" fmla="*/ 1280 w 1502"/>
                <a:gd name="T25" fmla="*/ 150 h 284"/>
                <a:gd name="T26" fmla="*/ 1262 w 1502"/>
                <a:gd name="T27" fmla="*/ 182 h 284"/>
                <a:gd name="T28" fmla="*/ 1272 w 1502"/>
                <a:gd name="T29" fmla="*/ 173 h 284"/>
                <a:gd name="T30" fmla="*/ 1300 w 1502"/>
                <a:gd name="T31" fmla="*/ 150 h 284"/>
                <a:gd name="T32" fmla="*/ 1487 w 1502"/>
                <a:gd name="T33" fmla="*/ 114 h 284"/>
                <a:gd name="T34" fmla="*/ 1290 w 1502"/>
                <a:gd name="T35" fmla="*/ 82 h 284"/>
                <a:gd name="T36" fmla="*/ 1017 w 1502"/>
                <a:gd name="T37" fmla="*/ 23 h 284"/>
                <a:gd name="T38" fmla="*/ 982 w 1502"/>
                <a:gd name="T39" fmla="*/ 21 h 284"/>
                <a:gd name="T40" fmla="*/ 950 w 1502"/>
                <a:gd name="T41" fmla="*/ 22 h 284"/>
                <a:gd name="T42" fmla="*/ 911 w 1502"/>
                <a:gd name="T43" fmla="*/ 22 h 284"/>
                <a:gd name="T44" fmla="*/ 871 w 1502"/>
                <a:gd name="T45" fmla="*/ 29 h 284"/>
                <a:gd name="T46" fmla="*/ 835 w 1502"/>
                <a:gd name="T47" fmla="*/ 33 h 284"/>
                <a:gd name="T48" fmla="*/ 808 w 1502"/>
                <a:gd name="T49" fmla="*/ 37 h 284"/>
                <a:gd name="T50" fmla="*/ 776 w 1502"/>
                <a:gd name="T51" fmla="*/ 41 h 284"/>
                <a:gd name="T52" fmla="*/ 740 w 1502"/>
                <a:gd name="T53" fmla="*/ 46 h 284"/>
                <a:gd name="T54" fmla="*/ 708 w 1502"/>
                <a:gd name="T55" fmla="*/ 52 h 284"/>
                <a:gd name="T56" fmla="*/ 674 w 1502"/>
                <a:gd name="T57" fmla="*/ 56 h 284"/>
                <a:gd name="T58" fmla="*/ 636 w 1502"/>
                <a:gd name="T59" fmla="*/ 62 h 284"/>
                <a:gd name="T60" fmla="*/ 603 w 1502"/>
                <a:gd name="T61" fmla="*/ 68 h 284"/>
                <a:gd name="T62" fmla="*/ 566 w 1502"/>
                <a:gd name="T63" fmla="*/ 77 h 284"/>
                <a:gd name="T64" fmla="*/ 425 w 1502"/>
                <a:gd name="T65" fmla="*/ 39 h 284"/>
                <a:gd name="T66" fmla="*/ 422 w 1502"/>
                <a:gd name="T67" fmla="*/ 110 h 284"/>
                <a:gd name="T68" fmla="*/ 416 w 1502"/>
                <a:gd name="T69" fmla="*/ 133 h 284"/>
                <a:gd name="T70" fmla="*/ 392 w 1502"/>
                <a:gd name="T71" fmla="*/ 142 h 284"/>
                <a:gd name="T72" fmla="*/ 216 w 1502"/>
                <a:gd name="T73" fmla="*/ 134 h 284"/>
                <a:gd name="T74" fmla="*/ 128 w 1502"/>
                <a:gd name="T75" fmla="*/ 67 h 284"/>
                <a:gd name="T76" fmla="*/ 60 w 1502"/>
                <a:gd name="T77" fmla="*/ 59 h 284"/>
                <a:gd name="T78" fmla="*/ 115 w 1502"/>
                <a:gd name="T79" fmla="*/ 128 h 284"/>
                <a:gd name="T80" fmla="*/ 88 w 1502"/>
                <a:gd name="T81" fmla="*/ 191 h 284"/>
                <a:gd name="T82" fmla="*/ 177 w 1502"/>
                <a:gd name="T83" fmla="*/ 153 h 284"/>
                <a:gd name="T84" fmla="*/ 377 w 1502"/>
                <a:gd name="T8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02" h="284">
                  <a:moveTo>
                    <a:pt x="384" y="186"/>
                  </a:moveTo>
                  <a:cubicBezTo>
                    <a:pt x="386" y="186"/>
                    <a:pt x="386" y="186"/>
                    <a:pt x="386" y="186"/>
                  </a:cubicBezTo>
                  <a:cubicBezTo>
                    <a:pt x="386" y="186"/>
                    <a:pt x="385" y="188"/>
                    <a:pt x="391" y="198"/>
                  </a:cubicBezTo>
                  <a:cubicBezTo>
                    <a:pt x="396" y="208"/>
                    <a:pt x="388" y="234"/>
                    <a:pt x="388" y="234"/>
                  </a:cubicBezTo>
                  <a:cubicBezTo>
                    <a:pt x="381" y="266"/>
                    <a:pt x="407" y="259"/>
                    <a:pt x="407" y="259"/>
                  </a:cubicBezTo>
                  <a:cubicBezTo>
                    <a:pt x="441" y="231"/>
                    <a:pt x="459" y="202"/>
                    <a:pt x="469" y="188"/>
                  </a:cubicBezTo>
                  <a:cubicBezTo>
                    <a:pt x="479" y="174"/>
                    <a:pt x="496" y="176"/>
                    <a:pt x="496" y="176"/>
                  </a:cubicBezTo>
                  <a:cubicBezTo>
                    <a:pt x="602" y="187"/>
                    <a:pt x="602" y="187"/>
                    <a:pt x="602" y="187"/>
                  </a:cubicBezTo>
                  <a:cubicBezTo>
                    <a:pt x="593" y="189"/>
                    <a:pt x="585" y="196"/>
                    <a:pt x="585" y="201"/>
                  </a:cubicBezTo>
                  <a:cubicBezTo>
                    <a:pt x="586" y="206"/>
                    <a:pt x="594" y="222"/>
                    <a:pt x="587" y="231"/>
                  </a:cubicBezTo>
                  <a:cubicBezTo>
                    <a:pt x="580" y="240"/>
                    <a:pt x="574" y="274"/>
                    <a:pt x="591" y="275"/>
                  </a:cubicBezTo>
                  <a:cubicBezTo>
                    <a:pt x="609" y="276"/>
                    <a:pt x="644" y="244"/>
                    <a:pt x="652" y="231"/>
                  </a:cubicBezTo>
                  <a:cubicBezTo>
                    <a:pt x="661" y="219"/>
                    <a:pt x="687" y="203"/>
                    <a:pt x="687" y="203"/>
                  </a:cubicBezTo>
                  <a:cubicBezTo>
                    <a:pt x="863" y="224"/>
                    <a:pt x="995" y="187"/>
                    <a:pt x="999" y="190"/>
                  </a:cubicBezTo>
                  <a:cubicBezTo>
                    <a:pt x="1003" y="193"/>
                    <a:pt x="993" y="236"/>
                    <a:pt x="993" y="245"/>
                  </a:cubicBezTo>
                  <a:cubicBezTo>
                    <a:pt x="993" y="253"/>
                    <a:pt x="1002" y="260"/>
                    <a:pt x="1005" y="268"/>
                  </a:cubicBezTo>
                  <a:cubicBezTo>
                    <a:pt x="1008" y="276"/>
                    <a:pt x="1023" y="284"/>
                    <a:pt x="1025" y="282"/>
                  </a:cubicBezTo>
                  <a:cubicBezTo>
                    <a:pt x="1027" y="280"/>
                    <a:pt x="1036" y="275"/>
                    <a:pt x="1036" y="275"/>
                  </a:cubicBezTo>
                  <a:cubicBezTo>
                    <a:pt x="1073" y="265"/>
                    <a:pt x="1080" y="223"/>
                    <a:pt x="1082" y="214"/>
                  </a:cubicBezTo>
                  <a:cubicBezTo>
                    <a:pt x="1083" y="206"/>
                    <a:pt x="1094" y="187"/>
                    <a:pt x="1094" y="187"/>
                  </a:cubicBezTo>
                  <a:cubicBezTo>
                    <a:pt x="1192" y="191"/>
                    <a:pt x="1225" y="175"/>
                    <a:pt x="1225" y="175"/>
                  </a:cubicBezTo>
                  <a:cubicBezTo>
                    <a:pt x="1223" y="218"/>
                    <a:pt x="1231" y="215"/>
                    <a:pt x="1231" y="215"/>
                  </a:cubicBezTo>
                  <a:cubicBezTo>
                    <a:pt x="1226" y="197"/>
                    <a:pt x="1234" y="171"/>
                    <a:pt x="1234" y="171"/>
                  </a:cubicBezTo>
                  <a:cubicBezTo>
                    <a:pt x="1248" y="168"/>
                    <a:pt x="1271" y="150"/>
                    <a:pt x="1271" y="150"/>
                  </a:cubicBezTo>
                  <a:cubicBezTo>
                    <a:pt x="1260" y="168"/>
                    <a:pt x="1266" y="172"/>
                    <a:pt x="1267" y="167"/>
                  </a:cubicBezTo>
                  <a:cubicBezTo>
                    <a:pt x="1268" y="162"/>
                    <a:pt x="1280" y="150"/>
                    <a:pt x="1280" y="150"/>
                  </a:cubicBezTo>
                  <a:cubicBezTo>
                    <a:pt x="1289" y="150"/>
                    <a:pt x="1289" y="150"/>
                    <a:pt x="1289" y="150"/>
                  </a:cubicBezTo>
                  <a:cubicBezTo>
                    <a:pt x="1262" y="182"/>
                    <a:pt x="1262" y="182"/>
                    <a:pt x="1262" y="182"/>
                  </a:cubicBezTo>
                  <a:cubicBezTo>
                    <a:pt x="1238" y="220"/>
                    <a:pt x="1255" y="250"/>
                    <a:pt x="1255" y="250"/>
                  </a:cubicBezTo>
                  <a:cubicBezTo>
                    <a:pt x="1249" y="207"/>
                    <a:pt x="1272" y="173"/>
                    <a:pt x="1272" y="173"/>
                  </a:cubicBezTo>
                  <a:cubicBezTo>
                    <a:pt x="1278" y="179"/>
                    <a:pt x="1278" y="179"/>
                    <a:pt x="1278" y="179"/>
                  </a:cubicBezTo>
                  <a:cubicBezTo>
                    <a:pt x="1300" y="150"/>
                    <a:pt x="1300" y="150"/>
                    <a:pt x="1300" y="150"/>
                  </a:cubicBezTo>
                  <a:cubicBezTo>
                    <a:pt x="1341" y="146"/>
                    <a:pt x="1341" y="146"/>
                    <a:pt x="1341" y="146"/>
                  </a:cubicBezTo>
                  <a:cubicBezTo>
                    <a:pt x="1502" y="142"/>
                    <a:pt x="1487" y="114"/>
                    <a:pt x="1487" y="114"/>
                  </a:cubicBezTo>
                  <a:cubicBezTo>
                    <a:pt x="1486" y="105"/>
                    <a:pt x="1472" y="107"/>
                    <a:pt x="1472" y="107"/>
                  </a:cubicBezTo>
                  <a:cubicBezTo>
                    <a:pt x="1472" y="107"/>
                    <a:pt x="1390" y="117"/>
                    <a:pt x="1290" y="82"/>
                  </a:cubicBezTo>
                  <a:cubicBezTo>
                    <a:pt x="1190" y="47"/>
                    <a:pt x="1019" y="17"/>
                    <a:pt x="1018" y="18"/>
                  </a:cubicBezTo>
                  <a:cubicBezTo>
                    <a:pt x="1017" y="20"/>
                    <a:pt x="1017" y="23"/>
                    <a:pt x="1017" y="23"/>
                  </a:cubicBezTo>
                  <a:cubicBezTo>
                    <a:pt x="1017" y="23"/>
                    <a:pt x="988" y="17"/>
                    <a:pt x="987" y="19"/>
                  </a:cubicBezTo>
                  <a:cubicBezTo>
                    <a:pt x="987" y="22"/>
                    <a:pt x="982" y="21"/>
                    <a:pt x="982" y="21"/>
                  </a:cubicBezTo>
                  <a:cubicBezTo>
                    <a:pt x="982" y="21"/>
                    <a:pt x="953" y="17"/>
                    <a:pt x="953" y="21"/>
                  </a:cubicBezTo>
                  <a:cubicBezTo>
                    <a:pt x="953" y="25"/>
                    <a:pt x="950" y="22"/>
                    <a:pt x="950" y="22"/>
                  </a:cubicBezTo>
                  <a:cubicBezTo>
                    <a:pt x="950" y="22"/>
                    <a:pt x="917" y="20"/>
                    <a:pt x="916" y="22"/>
                  </a:cubicBezTo>
                  <a:cubicBezTo>
                    <a:pt x="916" y="25"/>
                    <a:pt x="911" y="22"/>
                    <a:pt x="911" y="22"/>
                  </a:cubicBezTo>
                  <a:cubicBezTo>
                    <a:pt x="911" y="22"/>
                    <a:pt x="888" y="22"/>
                    <a:pt x="881" y="22"/>
                  </a:cubicBezTo>
                  <a:cubicBezTo>
                    <a:pt x="874" y="22"/>
                    <a:pt x="871" y="29"/>
                    <a:pt x="871" y="29"/>
                  </a:cubicBezTo>
                  <a:cubicBezTo>
                    <a:pt x="871" y="29"/>
                    <a:pt x="842" y="22"/>
                    <a:pt x="842" y="26"/>
                  </a:cubicBezTo>
                  <a:cubicBezTo>
                    <a:pt x="841" y="31"/>
                    <a:pt x="835" y="33"/>
                    <a:pt x="835" y="33"/>
                  </a:cubicBezTo>
                  <a:cubicBezTo>
                    <a:pt x="835" y="33"/>
                    <a:pt x="812" y="31"/>
                    <a:pt x="812" y="33"/>
                  </a:cubicBezTo>
                  <a:cubicBezTo>
                    <a:pt x="813" y="35"/>
                    <a:pt x="808" y="37"/>
                    <a:pt x="808" y="37"/>
                  </a:cubicBezTo>
                  <a:cubicBezTo>
                    <a:pt x="808" y="37"/>
                    <a:pt x="781" y="34"/>
                    <a:pt x="782" y="37"/>
                  </a:cubicBezTo>
                  <a:cubicBezTo>
                    <a:pt x="783" y="40"/>
                    <a:pt x="776" y="41"/>
                    <a:pt x="776" y="41"/>
                  </a:cubicBezTo>
                  <a:cubicBezTo>
                    <a:pt x="744" y="40"/>
                    <a:pt x="744" y="40"/>
                    <a:pt x="744" y="40"/>
                  </a:cubicBezTo>
                  <a:cubicBezTo>
                    <a:pt x="744" y="40"/>
                    <a:pt x="743" y="43"/>
                    <a:pt x="740" y="46"/>
                  </a:cubicBezTo>
                  <a:cubicBezTo>
                    <a:pt x="738" y="49"/>
                    <a:pt x="709" y="46"/>
                    <a:pt x="709" y="46"/>
                  </a:cubicBezTo>
                  <a:cubicBezTo>
                    <a:pt x="709" y="46"/>
                    <a:pt x="709" y="49"/>
                    <a:pt x="708" y="52"/>
                  </a:cubicBezTo>
                  <a:cubicBezTo>
                    <a:pt x="707" y="55"/>
                    <a:pt x="676" y="52"/>
                    <a:pt x="676" y="52"/>
                  </a:cubicBezTo>
                  <a:cubicBezTo>
                    <a:pt x="676" y="52"/>
                    <a:pt x="676" y="52"/>
                    <a:pt x="674" y="56"/>
                  </a:cubicBezTo>
                  <a:cubicBezTo>
                    <a:pt x="672" y="60"/>
                    <a:pt x="640" y="56"/>
                    <a:pt x="640" y="56"/>
                  </a:cubicBezTo>
                  <a:cubicBezTo>
                    <a:pt x="640" y="56"/>
                    <a:pt x="640" y="60"/>
                    <a:pt x="636" y="62"/>
                  </a:cubicBezTo>
                  <a:cubicBezTo>
                    <a:pt x="632" y="64"/>
                    <a:pt x="607" y="61"/>
                    <a:pt x="607" y="61"/>
                  </a:cubicBezTo>
                  <a:cubicBezTo>
                    <a:pt x="607" y="61"/>
                    <a:pt x="612" y="69"/>
                    <a:pt x="603" y="68"/>
                  </a:cubicBezTo>
                  <a:cubicBezTo>
                    <a:pt x="593" y="67"/>
                    <a:pt x="567" y="72"/>
                    <a:pt x="567" y="72"/>
                  </a:cubicBezTo>
                  <a:cubicBezTo>
                    <a:pt x="567" y="72"/>
                    <a:pt x="571" y="74"/>
                    <a:pt x="566" y="77"/>
                  </a:cubicBezTo>
                  <a:cubicBezTo>
                    <a:pt x="561" y="81"/>
                    <a:pt x="534" y="74"/>
                    <a:pt x="529" y="73"/>
                  </a:cubicBezTo>
                  <a:cubicBezTo>
                    <a:pt x="525" y="71"/>
                    <a:pt x="433" y="28"/>
                    <a:pt x="425" y="39"/>
                  </a:cubicBezTo>
                  <a:cubicBezTo>
                    <a:pt x="418" y="50"/>
                    <a:pt x="435" y="78"/>
                    <a:pt x="434" y="86"/>
                  </a:cubicBezTo>
                  <a:cubicBezTo>
                    <a:pt x="434" y="94"/>
                    <a:pt x="422" y="106"/>
                    <a:pt x="422" y="110"/>
                  </a:cubicBezTo>
                  <a:cubicBezTo>
                    <a:pt x="421" y="115"/>
                    <a:pt x="408" y="131"/>
                    <a:pt x="408" y="131"/>
                  </a:cubicBezTo>
                  <a:cubicBezTo>
                    <a:pt x="408" y="131"/>
                    <a:pt x="421" y="131"/>
                    <a:pt x="416" y="133"/>
                  </a:cubicBezTo>
                  <a:cubicBezTo>
                    <a:pt x="415" y="133"/>
                    <a:pt x="408" y="136"/>
                    <a:pt x="397" y="140"/>
                  </a:cubicBezTo>
                  <a:cubicBezTo>
                    <a:pt x="392" y="142"/>
                    <a:pt x="392" y="142"/>
                    <a:pt x="392" y="142"/>
                  </a:cubicBezTo>
                  <a:cubicBezTo>
                    <a:pt x="354" y="147"/>
                    <a:pt x="245" y="138"/>
                    <a:pt x="243" y="138"/>
                  </a:cubicBezTo>
                  <a:cubicBezTo>
                    <a:pt x="241" y="138"/>
                    <a:pt x="232" y="141"/>
                    <a:pt x="216" y="134"/>
                  </a:cubicBezTo>
                  <a:cubicBezTo>
                    <a:pt x="201" y="127"/>
                    <a:pt x="169" y="98"/>
                    <a:pt x="169" y="98"/>
                  </a:cubicBezTo>
                  <a:cubicBezTo>
                    <a:pt x="157" y="86"/>
                    <a:pt x="144" y="80"/>
                    <a:pt x="128" y="67"/>
                  </a:cubicBezTo>
                  <a:cubicBezTo>
                    <a:pt x="62" y="12"/>
                    <a:pt x="6" y="0"/>
                    <a:pt x="3" y="4"/>
                  </a:cubicBezTo>
                  <a:cubicBezTo>
                    <a:pt x="0" y="8"/>
                    <a:pt x="49" y="53"/>
                    <a:pt x="60" y="59"/>
                  </a:cubicBezTo>
                  <a:cubicBezTo>
                    <a:pt x="71" y="65"/>
                    <a:pt x="109" y="115"/>
                    <a:pt x="107" y="119"/>
                  </a:cubicBezTo>
                  <a:cubicBezTo>
                    <a:pt x="106" y="122"/>
                    <a:pt x="115" y="128"/>
                    <a:pt x="115" y="128"/>
                  </a:cubicBezTo>
                  <a:cubicBezTo>
                    <a:pt x="115" y="128"/>
                    <a:pt x="102" y="134"/>
                    <a:pt x="84" y="154"/>
                  </a:cubicBezTo>
                  <a:cubicBezTo>
                    <a:pt x="66" y="173"/>
                    <a:pt x="83" y="192"/>
                    <a:pt x="88" y="191"/>
                  </a:cubicBezTo>
                  <a:cubicBezTo>
                    <a:pt x="92" y="190"/>
                    <a:pt x="123" y="184"/>
                    <a:pt x="138" y="178"/>
                  </a:cubicBezTo>
                  <a:cubicBezTo>
                    <a:pt x="148" y="173"/>
                    <a:pt x="166" y="160"/>
                    <a:pt x="177" y="153"/>
                  </a:cubicBezTo>
                  <a:cubicBezTo>
                    <a:pt x="177" y="153"/>
                    <a:pt x="204" y="153"/>
                    <a:pt x="210" y="157"/>
                  </a:cubicBezTo>
                  <a:cubicBezTo>
                    <a:pt x="210" y="157"/>
                    <a:pt x="334" y="184"/>
                    <a:pt x="377" y="187"/>
                  </a:cubicBezTo>
                  <a:lnTo>
                    <a:pt x="384" y="186"/>
                  </a:lnTo>
                  <a:close/>
                </a:path>
              </a:pathLst>
            </a:custGeom>
            <a:gradFill flip="none" rotWithShape="1">
              <a:gsLst>
                <a:gs pos="4000">
                  <a:srgbClr val="A2887C"/>
                </a:gs>
                <a:gs pos="49000">
                  <a:srgbClr val="F2EEEC"/>
                </a:gs>
                <a:gs pos="90417">
                  <a:schemeClr val="bg1"/>
                </a:gs>
              </a:gsLst>
              <a:lin ang="5400000" scaled="1"/>
              <a:tileRect/>
            </a:gra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62" name="Freeform 27">
              <a:extLst>
                <a:ext uri="{FF2B5EF4-FFF2-40B4-BE49-F238E27FC236}">
                  <a16:creationId xmlns:a16="http://schemas.microsoft.com/office/drawing/2014/main" id="{8897ECF2-B403-4681-AAB1-F2EEF62CC3C1}"/>
                </a:ext>
              </a:extLst>
            </p:cNvPr>
            <p:cNvSpPr>
              <a:spLocks/>
            </p:cNvSpPr>
            <p:nvPr/>
          </p:nvSpPr>
          <p:spPr bwMode="auto">
            <a:xfrm rot="20882985" flipH="1">
              <a:off x="6233995" y="3680668"/>
              <a:ext cx="90843" cy="66618"/>
            </a:xfrm>
            <a:custGeom>
              <a:avLst/>
              <a:gdLst>
                <a:gd name="T0" fmla="*/ 5 w 38"/>
                <a:gd name="T1" fmla="*/ 0 h 28"/>
                <a:gd name="T2" fmla="*/ 5 w 38"/>
                <a:gd name="T3" fmla="*/ 19 h 28"/>
                <a:gd name="T4" fmla="*/ 28 w 38"/>
                <a:gd name="T5" fmla="*/ 28 h 28"/>
                <a:gd name="T6" fmla="*/ 34 w 38"/>
                <a:gd name="T7" fmla="*/ 23 h 28"/>
                <a:gd name="T8" fmla="*/ 27 w 38"/>
                <a:gd name="T9" fmla="*/ 4 h 28"/>
                <a:gd name="T10" fmla="*/ 5 w 38"/>
                <a:gd name="T11" fmla="*/ 0 h 28"/>
              </a:gdLst>
              <a:ahLst/>
              <a:cxnLst>
                <a:cxn ang="0">
                  <a:pos x="T0" y="T1"/>
                </a:cxn>
                <a:cxn ang="0">
                  <a:pos x="T2" y="T3"/>
                </a:cxn>
                <a:cxn ang="0">
                  <a:pos x="T4" y="T5"/>
                </a:cxn>
                <a:cxn ang="0">
                  <a:pos x="T6" y="T7"/>
                </a:cxn>
                <a:cxn ang="0">
                  <a:pos x="T8" y="T9"/>
                </a:cxn>
                <a:cxn ang="0">
                  <a:pos x="T10" y="T11"/>
                </a:cxn>
              </a:cxnLst>
              <a:rect l="0" t="0" r="r" b="b"/>
              <a:pathLst>
                <a:path w="38" h="28">
                  <a:moveTo>
                    <a:pt x="5" y="0"/>
                  </a:moveTo>
                  <a:cubicBezTo>
                    <a:pt x="5" y="0"/>
                    <a:pt x="0" y="13"/>
                    <a:pt x="5" y="19"/>
                  </a:cubicBezTo>
                  <a:cubicBezTo>
                    <a:pt x="9" y="24"/>
                    <a:pt x="28" y="28"/>
                    <a:pt x="28" y="28"/>
                  </a:cubicBezTo>
                  <a:cubicBezTo>
                    <a:pt x="28" y="28"/>
                    <a:pt x="29" y="22"/>
                    <a:pt x="34" y="23"/>
                  </a:cubicBezTo>
                  <a:cubicBezTo>
                    <a:pt x="38" y="23"/>
                    <a:pt x="27" y="4"/>
                    <a:pt x="27" y="4"/>
                  </a:cubicBezTo>
                  <a:cubicBezTo>
                    <a:pt x="27" y="4"/>
                    <a:pt x="10" y="1"/>
                    <a:pt x="5" y="0"/>
                  </a:cubicBezTo>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63" name="Freeform 28">
              <a:extLst>
                <a:ext uri="{FF2B5EF4-FFF2-40B4-BE49-F238E27FC236}">
                  <a16:creationId xmlns:a16="http://schemas.microsoft.com/office/drawing/2014/main" id="{E5D24FDA-DBA5-4FA0-AB55-ABD1485D47B2}"/>
                </a:ext>
              </a:extLst>
            </p:cNvPr>
            <p:cNvSpPr>
              <a:spLocks/>
            </p:cNvSpPr>
            <p:nvPr/>
          </p:nvSpPr>
          <p:spPr bwMode="auto">
            <a:xfrm rot="20882985" flipH="1">
              <a:off x="6316715" y="3655213"/>
              <a:ext cx="76712" cy="52487"/>
            </a:xfrm>
            <a:custGeom>
              <a:avLst/>
              <a:gdLst>
                <a:gd name="T0" fmla="*/ 26 w 32"/>
                <a:gd name="T1" fmla="*/ 4 h 22"/>
                <a:gd name="T2" fmla="*/ 6 w 32"/>
                <a:gd name="T3" fmla="*/ 0 h 22"/>
                <a:gd name="T4" fmla="*/ 6 w 32"/>
                <a:gd name="T5" fmla="*/ 18 h 22"/>
                <a:gd name="T6" fmla="*/ 26 w 32"/>
                <a:gd name="T7" fmla="*/ 22 h 22"/>
                <a:gd name="T8" fmla="*/ 26 w 32"/>
                <a:gd name="T9" fmla="*/ 4 h 22"/>
              </a:gdLst>
              <a:ahLst/>
              <a:cxnLst>
                <a:cxn ang="0">
                  <a:pos x="T0" y="T1"/>
                </a:cxn>
                <a:cxn ang="0">
                  <a:pos x="T2" y="T3"/>
                </a:cxn>
                <a:cxn ang="0">
                  <a:pos x="T4" y="T5"/>
                </a:cxn>
                <a:cxn ang="0">
                  <a:pos x="T6" y="T7"/>
                </a:cxn>
                <a:cxn ang="0">
                  <a:pos x="T8" y="T9"/>
                </a:cxn>
              </a:cxnLst>
              <a:rect l="0" t="0" r="r" b="b"/>
              <a:pathLst>
                <a:path w="32" h="22">
                  <a:moveTo>
                    <a:pt x="26" y="4"/>
                  </a:moveTo>
                  <a:cubicBezTo>
                    <a:pt x="26" y="4"/>
                    <a:pt x="12" y="0"/>
                    <a:pt x="6" y="0"/>
                  </a:cubicBezTo>
                  <a:cubicBezTo>
                    <a:pt x="0" y="0"/>
                    <a:pt x="3" y="15"/>
                    <a:pt x="6" y="18"/>
                  </a:cubicBezTo>
                  <a:cubicBezTo>
                    <a:pt x="9" y="21"/>
                    <a:pt x="21" y="22"/>
                    <a:pt x="26" y="22"/>
                  </a:cubicBezTo>
                  <a:cubicBezTo>
                    <a:pt x="32" y="22"/>
                    <a:pt x="26" y="4"/>
                    <a:pt x="26" y="4"/>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64" name="Freeform 29">
              <a:extLst>
                <a:ext uri="{FF2B5EF4-FFF2-40B4-BE49-F238E27FC236}">
                  <a16:creationId xmlns:a16="http://schemas.microsoft.com/office/drawing/2014/main" id="{0684E2B4-5D7D-487A-AD18-25F4B1CE9EFE}"/>
                </a:ext>
              </a:extLst>
            </p:cNvPr>
            <p:cNvSpPr>
              <a:spLocks/>
            </p:cNvSpPr>
            <p:nvPr/>
          </p:nvSpPr>
          <p:spPr bwMode="auto">
            <a:xfrm rot="20882985" flipH="1">
              <a:off x="6390048" y="3631000"/>
              <a:ext cx="61571" cy="54506"/>
            </a:xfrm>
            <a:custGeom>
              <a:avLst/>
              <a:gdLst>
                <a:gd name="T0" fmla="*/ 25 w 26"/>
                <a:gd name="T1" fmla="*/ 4 h 23"/>
                <a:gd name="T2" fmla="*/ 5 w 26"/>
                <a:gd name="T3" fmla="*/ 2 h 23"/>
                <a:gd name="T4" fmla="*/ 7 w 26"/>
                <a:gd name="T5" fmla="*/ 19 h 23"/>
                <a:gd name="T6" fmla="*/ 23 w 26"/>
                <a:gd name="T7" fmla="*/ 19 h 23"/>
                <a:gd name="T8" fmla="*/ 25 w 26"/>
                <a:gd name="T9" fmla="*/ 4 h 23"/>
              </a:gdLst>
              <a:ahLst/>
              <a:cxnLst>
                <a:cxn ang="0">
                  <a:pos x="T0" y="T1"/>
                </a:cxn>
                <a:cxn ang="0">
                  <a:pos x="T2" y="T3"/>
                </a:cxn>
                <a:cxn ang="0">
                  <a:pos x="T4" y="T5"/>
                </a:cxn>
                <a:cxn ang="0">
                  <a:pos x="T6" y="T7"/>
                </a:cxn>
                <a:cxn ang="0">
                  <a:pos x="T8" y="T9"/>
                </a:cxn>
              </a:cxnLst>
              <a:rect l="0" t="0" r="r" b="b"/>
              <a:pathLst>
                <a:path w="26" h="23">
                  <a:moveTo>
                    <a:pt x="25" y="4"/>
                  </a:moveTo>
                  <a:cubicBezTo>
                    <a:pt x="25" y="4"/>
                    <a:pt x="8" y="0"/>
                    <a:pt x="5" y="2"/>
                  </a:cubicBezTo>
                  <a:cubicBezTo>
                    <a:pt x="2" y="4"/>
                    <a:pt x="0" y="14"/>
                    <a:pt x="7" y="19"/>
                  </a:cubicBezTo>
                  <a:cubicBezTo>
                    <a:pt x="14" y="23"/>
                    <a:pt x="18" y="23"/>
                    <a:pt x="23" y="19"/>
                  </a:cubicBezTo>
                  <a:cubicBezTo>
                    <a:pt x="26" y="16"/>
                    <a:pt x="25" y="4"/>
                    <a:pt x="25" y="4"/>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65" name="Freeform 30">
              <a:extLst>
                <a:ext uri="{FF2B5EF4-FFF2-40B4-BE49-F238E27FC236}">
                  <a16:creationId xmlns:a16="http://schemas.microsoft.com/office/drawing/2014/main" id="{321C8599-99ED-4CED-8AD4-A3E4B45F6B22}"/>
                </a:ext>
              </a:extLst>
            </p:cNvPr>
            <p:cNvSpPr>
              <a:spLocks/>
            </p:cNvSpPr>
            <p:nvPr/>
          </p:nvSpPr>
          <p:spPr bwMode="auto">
            <a:xfrm rot="20882985" flipH="1">
              <a:off x="7417083" y="3528220"/>
              <a:ext cx="76712" cy="19178"/>
            </a:xfrm>
            <a:custGeom>
              <a:avLst/>
              <a:gdLst>
                <a:gd name="T0" fmla="*/ 0 w 32"/>
                <a:gd name="T1" fmla="*/ 4 h 8"/>
                <a:gd name="T2" fmla="*/ 28 w 32"/>
                <a:gd name="T3" fmla="*/ 1 h 8"/>
                <a:gd name="T4" fmla="*/ 22 w 32"/>
                <a:gd name="T5" fmla="*/ 6 h 8"/>
                <a:gd name="T6" fmla="*/ 0 w 32"/>
                <a:gd name="T7" fmla="*/ 8 h 8"/>
                <a:gd name="T8" fmla="*/ 0 w 32"/>
                <a:gd name="T9" fmla="*/ 4 h 8"/>
              </a:gdLst>
              <a:ahLst/>
              <a:cxnLst>
                <a:cxn ang="0">
                  <a:pos x="T0" y="T1"/>
                </a:cxn>
                <a:cxn ang="0">
                  <a:pos x="T2" y="T3"/>
                </a:cxn>
                <a:cxn ang="0">
                  <a:pos x="T4" y="T5"/>
                </a:cxn>
                <a:cxn ang="0">
                  <a:pos x="T6" y="T7"/>
                </a:cxn>
                <a:cxn ang="0">
                  <a:pos x="T8" y="T9"/>
                </a:cxn>
              </a:cxnLst>
              <a:rect l="0" t="0" r="r" b="b"/>
              <a:pathLst>
                <a:path w="32" h="8">
                  <a:moveTo>
                    <a:pt x="0" y="4"/>
                  </a:moveTo>
                  <a:cubicBezTo>
                    <a:pt x="0" y="4"/>
                    <a:pt x="24" y="0"/>
                    <a:pt x="28" y="1"/>
                  </a:cubicBezTo>
                  <a:cubicBezTo>
                    <a:pt x="32" y="3"/>
                    <a:pt x="25" y="6"/>
                    <a:pt x="22" y="6"/>
                  </a:cubicBezTo>
                  <a:cubicBezTo>
                    <a:pt x="18" y="5"/>
                    <a:pt x="0" y="8"/>
                    <a:pt x="0" y="8"/>
                  </a:cubicBezTo>
                  <a:lnTo>
                    <a:pt x="0" y="4"/>
                  </a:ln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66" name="Freeform 31">
              <a:extLst>
                <a:ext uri="{FF2B5EF4-FFF2-40B4-BE49-F238E27FC236}">
                  <a16:creationId xmlns:a16="http://schemas.microsoft.com/office/drawing/2014/main" id="{E76D2922-1A8E-4930-890F-829102550732}"/>
                </a:ext>
              </a:extLst>
            </p:cNvPr>
            <p:cNvSpPr>
              <a:spLocks/>
            </p:cNvSpPr>
            <p:nvPr/>
          </p:nvSpPr>
          <p:spPr bwMode="auto">
            <a:xfrm rot="20882985" flipH="1">
              <a:off x="7340860" y="3530307"/>
              <a:ext cx="73684" cy="26243"/>
            </a:xfrm>
            <a:custGeom>
              <a:avLst/>
              <a:gdLst>
                <a:gd name="T0" fmla="*/ 6 w 31"/>
                <a:gd name="T1" fmla="*/ 0 h 11"/>
                <a:gd name="T2" fmla="*/ 4 w 31"/>
                <a:gd name="T3" fmla="*/ 7 h 11"/>
                <a:gd name="T4" fmla="*/ 11 w 31"/>
                <a:gd name="T5" fmla="*/ 10 h 11"/>
                <a:gd name="T6" fmla="*/ 25 w 31"/>
                <a:gd name="T7" fmla="*/ 2 h 11"/>
                <a:gd name="T8" fmla="*/ 6 w 31"/>
                <a:gd name="T9" fmla="*/ 0 h 11"/>
              </a:gdLst>
              <a:ahLst/>
              <a:cxnLst>
                <a:cxn ang="0">
                  <a:pos x="T0" y="T1"/>
                </a:cxn>
                <a:cxn ang="0">
                  <a:pos x="T2" y="T3"/>
                </a:cxn>
                <a:cxn ang="0">
                  <a:pos x="T4" y="T5"/>
                </a:cxn>
                <a:cxn ang="0">
                  <a:pos x="T6" y="T7"/>
                </a:cxn>
                <a:cxn ang="0">
                  <a:pos x="T8" y="T9"/>
                </a:cxn>
              </a:cxnLst>
              <a:rect l="0" t="0" r="r" b="b"/>
              <a:pathLst>
                <a:path w="31" h="11">
                  <a:moveTo>
                    <a:pt x="6" y="0"/>
                  </a:moveTo>
                  <a:cubicBezTo>
                    <a:pt x="6" y="0"/>
                    <a:pt x="7" y="8"/>
                    <a:pt x="4" y="7"/>
                  </a:cubicBezTo>
                  <a:cubicBezTo>
                    <a:pt x="0" y="6"/>
                    <a:pt x="5" y="11"/>
                    <a:pt x="11" y="10"/>
                  </a:cubicBezTo>
                  <a:cubicBezTo>
                    <a:pt x="16" y="10"/>
                    <a:pt x="31" y="5"/>
                    <a:pt x="25" y="2"/>
                  </a:cubicBezTo>
                  <a:cubicBezTo>
                    <a:pt x="20" y="0"/>
                    <a:pt x="6" y="0"/>
                    <a:pt x="6"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67" name="Freeform 32">
              <a:extLst>
                <a:ext uri="{FF2B5EF4-FFF2-40B4-BE49-F238E27FC236}">
                  <a16:creationId xmlns:a16="http://schemas.microsoft.com/office/drawing/2014/main" id="{433B0D68-DFF7-43A5-8C27-92F8658883D9}"/>
                </a:ext>
              </a:extLst>
            </p:cNvPr>
            <p:cNvSpPr>
              <a:spLocks/>
            </p:cNvSpPr>
            <p:nvPr/>
          </p:nvSpPr>
          <p:spPr bwMode="auto">
            <a:xfrm rot="20882985" flipH="1">
              <a:off x="7268009" y="3531091"/>
              <a:ext cx="75702" cy="28262"/>
            </a:xfrm>
            <a:custGeom>
              <a:avLst/>
              <a:gdLst>
                <a:gd name="T0" fmla="*/ 9 w 32"/>
                <a:gd name="T1" fmla="*/ 3 h 12"/>
                <a:gd name="T2" fmla="*/ 29 w 32"/>
                <a:gd name="T3" fmla="*/ 3 h 12"/>
                <a:gd name="T4" fmla="*/ 29 w 32"/>
                <a:gd name="T5" fmla="*/ 7 h 12"/>
                <a:gd name="T6" fmla="*/ 5 w 32"/>
                <a:gd name="T7" fmla="*/ 11 h 12"/>
                <a:gd name="T8" fmla="*/ 2 w 32"/>
                <a:gd name="T9" fmla="*/ 7 h 12"/>
                <a:gd name="T10" fmla="*/ 9 w 32"/>
                <a:gd name="T11" fmla="*/ 3 h 12"/>
              </a:gdLst>
              <a:ahLst/>
              <a:cxnLst>
                <a:cxn ang="0">
                  <a:pos x="T0" y="T1"/>
                </a:cxn>
                <a:cxn ang="0">
                  <a:pos x="T2" y="T3"/>
                </a:cxn>
                <a:cxn ang="0">
                  <a:pos x="T4" y="T5"/>
                </a:cxn>
                <a:cxn ang="0">
                  <a:pos x="T6" y="T7"/>
                </a:cxn>
                <a:cxn ang="0">
                  <a:pos x="T8" y="T9"/>
                </a:cxn>
                <a:cxn ang="0">
                  <a:pos x="T10" y="T11"/>
                </a:cxn>
              </a:cxnLst>
              <a:rect l="0" t="0" r="r" b="b"/>
              <a:pathLst>
                <a:path w="32" h="12">
                  <a:moveTo>
                    <a:pt x="9" y="3"/>
                  </a:moveTo>
                  <a:cubicBezTo>
                    <a:pt x="11" y="0"/>
                    <a:pt x="29" y="3"/>
                    <a:pt x="29" y="3"/>
                  </a:cubicBezTo>
                  <a:cubicBezTo>
                    <a:pt x="30" y="3"/>
                    <a:pt x="32" y="6"/>
                    <a:pt x="29" y="7"/>
                  </a:cubicBezTo>
                  <a:cubicBezTo>
                    <a:pt x="27" y="8"/>
                    <a:pt x="8" y="11"/>
                    <a:pt x="5" y="11"/>
                  </a:cubicBezTo>
                  <a:cubicBezTo>
                    <a:pt x="2" y="12"/>
                    <a:pt x="2" y="7"/>
                    <a:pt x="2" y="7"/>
                  </a:cubicBezTo>
                  <a:cubicBezTo>
                    <a:pt x="0" y="8"/>
                    <a:pt x="7" y="6"/>
                    <a:pt x="9" y="3"/>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68" name="Freeform 33">
              <a:extLst>
                <a:ext uri="{FF2B5EF4-FFF2-40B4-BE49-F238E27FC236}">
                  <a16:creationId xmlns:a16="http://schemas.microsoft.com/office/drawing/2014/main" id="{40E4B2A2-AFF9-4B6A-829E-36B1F1A1AA5D}"/>
                </a:ext>
              </a:extLst>
            </p:cNvPr>
            <p:cNvSpPr>
              <a:spLocks/>
            </p:cNvSpPr>
            <p:nvPr/>
          </p:nvSpPr>
          <p:spPr bwMode="auto">
            <a:xfrm rot="20882985" flipH="1">
              <a:off x="7177090" y="3541465"/>
              <a:ext cx="90843" cy="24225"/>
            </a:xfrm>
            <a:custGeom>
              <a:avLst/>
              <a:gdLst>
                <a:gd name="T0" fmla="*/ 14 w 38"/>
                <a:gd name="T1" fmla="*/ 0 h 10"/>
                <a:gd name="T2" fmla="*/ 3 w 38"/>
                <a:gd name="T3" fmla="*/ 4 h 10"/>
                <a:gd name="T4" fmla="*/ 7 w 38"/>
                <a:gd name="T5" fmla="*/ 9 h 10"/>
                <a:gd name="T6" fmla="*/ 36 w 38"/>
                <a:gd name="T7" fmla="*/ 6 h 10"/>
                <a:gd name="T8" fmla="*/ 36 w 38"/>
                <a:gd name="T9" fmla="*/ 0 h 10"/>
                <a:gd name="T10" fmla="*/ 14 w 38"/>
                <a:gd name="T11" fmla="*/ 0 h 10"/>
              </a:gdLst>
              <a:ahLst/>
              <a:cxnLst>
                <a:cxn ang="0">
                  <a:pos x="T0" y="T1"/>
                </a:cxn>
                <a:cxn ang="0">
                  <a:pos x="T2" y="T3"/>
                </a:cxn>
                <a:cxn ang="0">
                  <a:pos x="T4" y="T5"/>
                </a:cxn>
                <a:cxn ang="0">
                  <a:pos x="T6" y="T7"/>
                </a:cxn>
                <a:cxn ang="0">
                  <a:pos x="T8" y="T9"/>
                </a:cxn>
                <a:cxn ang="0">
                  <a:pos x="T10" y="T11"/>
                </a:cxn>
              </a:cxnLst>
              <a:rect l="0" t="0" r="r" b="b"/>
              <a:pathLst>
                <a:path w="38" h="10">
                  <a:moveTo>
                    <a:pt x="14" y="0"/>
                  </a:moveTo>
                  <a:cubicBezTo>
                    <a:pt x="14" y="0"/>
                    <a:pt x="6" y="4"/>
                    <a:pt x="3" y="4"/>
                  </a:cubicBezTo>
                  <a:cubicBezTo>
                    <a:pt x="0" y="5"/>
                    <a:pt x="3" y="9"/>
                    <a:pt x="7" y="9"/>
                  </a:cubicBezTo>
                  <a:cubicBezTo>
                    <a:pt x="10" y="10"/>
                    <a:pt x="34" y="8"/>
                    <a:pt x="36" y="6"/>
                  </a:cubicBezTo>
                  <a:cubicBezTo>
                    <a:pt x="38" y="4"/>
                    <a:pt x="38" y="1"/>
                    <a:pt x="36" y="0"/>
                  </a:cubicBezTo>
                  <a:cubicBezTo>
                    <a:pt x="34" y="0"/>
                    <a:pt x="16" y="2"/>
                    <a:pt x="14"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69" name="Freeform 34">
              <a:extLst>
                <a:ext uri="{FF2B5EF4-FFF2-40B4-BE49-F238E27FC236}">
                  <a16:creationId xmlns:a16="http://schemas.microsoft.com/office/drawing/2014/main" id="{043B4B22-607D-416F-A2BD-9048E322420C}"/>
                </a:ext>
              </a:extLst>
            </p:cNvPr>
            <p:cNvSpPr>
              <a:spLocks/>
            </p:cNvSpPr>
            <p:nvPr/>
          </p:nvSpPr>
          <p:spPr bwMode="auto">
            <a:xfrm rot="20882985" flipH="1">
              <a:off x="7096792" y="3545774"/>
              <a:ext cx="75702" cy="38356"/>
            </a:xfrm>
            <a:custGeom>
              <a:avLst/>
              <a:gdLst>
                <a:gd name="T0" fmla="*/ 10 w 32"/>
                <a:gd name="T1" fmla="*/ 2 h 16"/>
                <a:gd name="T2" fmla="*/ 5 w 32"/>
                <a:gd name="T3" fmla="*/ 4 h 16"/>
                <a:gd name="T4" fmla="*/ 3 w 32"/>
                <a:gd name="T5" fmla="*/ 11 h 16"/>
                <a:gd name="T6" fmla="*/ 24 w 32"/>
                <a:gd name="T7" fmla="*/ 14 h 16"/>
                <a:gd name="T8" fmla="*/ 29 w 32"/>
                <a:gd name="T9" fmla="*/ 3 h 16"/>
                <a:gd name="T10" fmla="*/ 10 w 32"/>
                <a:gd name="T11" fmla="*/ 2 h 16"/>
              </a:gdLst>
              <a:ahLst/>
              <a:cxnLst>
                <a:cxn ang="0">
                  <a:pos x="T0" y="T1"/>
                </a:cxn>
                <a:cxn ang="0">
                  <a:pos x="T2" y="T3"/>
                </a:cxn>
                <a:cxn ang="0">
                  <a:pos x="T4" y="T5"/>
                </a:cxn>
                <a:cxn ang="0">
                  <a:pos x="T6" y="T7"/>
                </a:cxn>
                <a:cxn ang="0">
                  <a:pos x="T8" y="T9"/>
                </a:cxn>
                <a:cxn ang="0">
                  <a:pos x="T10" y="T11"/>
                </a:cxn>
              </a:cxnLst>
              <a:rect l="0" t="0" r="r" b="b"/>
              <a:pathLst>
                <a:path w="32" h="16">
                  <a:moveTo>
                    <a:pt x="10" y="2"/>
                  </a:moveTo>
                  <a:cubicBezTo>
                    <a:pt x="10" y="2"/>
                    <a:pt x="7" y="4"/>
                    <a:pt x="5" y="4"/>
                  </a:cubicBezTo>
                  <a:cubicBezTo>
                    <a:pt x="4" y="4"/>
                    <a:pt x="0" y="9"/>
                    <a:pt x="3" y="11"/>
                  </a:cubicBezTo>
                  <a:cubicBezTo>
                    <a:pt x="6" y="13"/>
                    <a:pt x="17" y="16"/>
                    <a:pt x="24" y="14"/>
                  </a:cubicBezTo>
                  <a:cubicBezTo>
                    <a:pt x="32" y="11"/>
                    <a:pt x="30" y="5"/>
                    <a:pt x="29" y="3"/>
                  </a:cubicBezTo>
                  <a:cubicBezTo>
                    <a:pt x="28" y="2"/>
                    <a:pt x="13" y="0"/>
                    <a:pt x="10"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0" name="Freeform 35">
              <a:extLst>
                <a:ext uri="{FF2B5EF4-FFF2-40B4-BE49-F238E27FC236}">
                  <a16:creationId xmlns:a16="http://schemas.microsoft.com/office/drawing/2014/main" id="{C232A458-9E8D-48F2-A08F-BB09439BB9EA}"/>
                </a:ext>
              </a:extLst>
            </p:cNvPr>
            <p:cNvSpPr>
              <a:spLocks/>
            </p:cNvSpPr>
            <p:nvPr/>
          </p:nvSpPr>
          <p:spPr bwMode="auto">
            <a:xfrm rot="20882985" flipH="1">
              <a:off x="7019465" y="3544949"/>
              <a:ext cx="73684" cy="50468"/>
            </a:xfrm>
            <a:custGeom>
              <a:avLst/>
              <a:gdLst>
                <a:gd name="T0" fmla="*/ 11 w 31"/>
                <a:gd name="T1" fmla="*/ 2 h 21"/>
                <a:gd name="T2" fmla="*/ 3 w 31"/>
                <a:gd name="T3" fmla="*/ 11 h 21"/>
                <a:gd name="T4" fmla="*/ 7 w 31"/>
                <a:gd name="T5" fmla="*/ 19 h 21"/>
                <a:gd name="T6" fmla="*/ 25 w 31"/>
                <a:gd name="T7" fmla="*/ 16 h 21"/>
                <a:gd name="T8" fmla="*/ 30 w 31"/>
                <a:gd name="T9" fmla="*/ 5 h 21"/>
                <a:gd name="T10" fmla="*/ 25 w 31"/>
                <a:gd name="T11" fmla="*/ 2 h 21"/>
                <a:gd name="T12" fmla="*/ 11 w 31"/>
                <a:gd name="T13" fmla="*/ 2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11" y="2"/>
                  </a:moveTo>
                  <a:cubicBezTo>
                    <a:pt x="11" y="2"/>
                    <a:pt x="6" y="10"/>
                    <a:pt x="3" y="11"/>
                  </a:cubicBezTo>
                  <a:cubicBezTo>
                    <a:pt x="0" y="11"/>
                    <a:pt x="3" y="17"/>
                    <a:pt x="7" y="19"/>
                  </a:cubicBezTo>
                  <a:cubicBezTo>
                    <a:pt x="11" y="21"/>
                    <a:pt x="22" y="19"/>
                    <a:pt x="25" y="16"/>
                  </a:cubicBezTo>
                  <a:cubicBezTo>
                    <a:pt x="27" y="13"/>
                    <a:pt x="31" y="8"/>
                    <a:pt x="30" y="5"/>
                  </a:cubicBezTo>
                  <a:cubicBezTo>
                    <a:pt x="28" y="3"/>
                    <a:pt x="25" y="2"/>
                    <a:pt x="25" y="2"/>
                  </a:cubicBezTo>
                  <a:cubicBezTo>
                    <a:pt x="25" y="2"/>
                    <a:pt x="12" y="0"/>
                    <a:pt x="11"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1" name="Freeform 36">
              <a:extLst>
                <a:ext uri="{FF2B5EF4-FFF2-40B4-BE49-F238E27FC236}">
                  <a16:creationId xmlns:a16="http://schemas.microsoft.com/office/drawing/2014/main" id="{EDC6B67A-BF4A-4818-96ED-1D46B183A763}"/>
                </a:ext>
              </a:extLst>
            </p:cNvPr>
            <p:cNvSpPr>
              <a:spLocks/>
            </p:cNvSpPr>
            <p:nvPr/>
          </p:nvSpPr>
          <p:spPr bwMode="auto">
            <a:xfrm rot="20882985" flipH="1">
              <a:off x="6936267" y="3552496"/>
              <a:ext cx="81759" cy="57534"/>
            </a:xfrm>
            <a:custGeom>
              <a:avLst/>
              <a:gdLst>
                <a:gd name="T0" fmla="*/ 14 w 34"/>
                <a:gd name="T1" fmla="*/ 2 h 24"/>
                <a:gd name="T2" fmla="*/ 32 w 34"/>
                <a:gd name="T3" fmla="*/ 2 h 24"/>
                <a:gd name="T4" fmla="*/ 33 w 34"/>
                <a:gd name="T5" fmla="*/ 14 h 24"/>
                <a:gd name="T6" fmla="*/ 13 w 34"/>
                <a:gd name="T7" fmla="*/ 22 h 24"/>
                <a:gd name="T8" fmla="*/ 2 w 34"/>
                <a:gd name="T9" fmla="*/ 14 h 24"/>
                <a:gd name="T10" fmla="*/ 14 w 34"/>
                <a:gd name="T11" fmla="*/ 2 h 24"/>
              </a:gdLst>
              <a:ahLst/>
              <a:cxnLst>
                <a:cxn ang="0">
                  <a:pos x="T0" y="T1"/>
                </a:cxn>
                <a:cxn ang="0">
                  <a:pos x="T2" y="T3"/>
                </a:cxn>
                <a:cxn ang="0">
                  <a:pos x="T4" y="T5"/>
                </a:cxn>
                <a:cxn ang="0">
                  <a:pos x="T6" y="T7"/>
                </a:cxn>
                <a:cxn ang="0">
                  <a:pos x="T8" y="T9"/>
                </a:cxn>
                <a:cxn ang="0">
                  <a:pos x="T10" y="T11"/>
                </a:cxn>
              </a:cxnLst>
              <a:rect l="0" t="0" r="r" b="b"/>
              <a:pathLst>
                <a:path w="34" h="24">
                  <a:moveTo>
                    <a:pt x="14" y="2"/>
                  </a:moveTo>
                  <a:cubicBezTo>
                    <a:pt x="14" y="2"/>
                    <a:pt x="31" y="0"/>
                    <a:pt x="32" y="2"/>
                  </a:cubicBezTo>
                  <a:cubicBezTo>
                    <a:pt x="33" y="3"/>
                    <a:pt x="34" y="12"/>
                    <a:pt x="33" y="14"/>
                  </a:cubicBezTo>
                  <a:cubicBezTo>
                    <a:pt x="32" y="17"/>
                    <a:pt x="18" y="24"/>
                    <a:pt x="13" y="22"/>
                  </a:cubicBezTo>
                  <a:cubicBezTo>
                    <a:pt x="7" y="20"/>
                    <a:pt x="0" y="18"/>
                    <a:pt x="2" y="14"/>
                  </a:cubicBezTo>
                  <a:cubicBezTo>
                    <a:pt x="3" y="11"/>
                    <a:pt x="9" y="2"/>
                    <a:pt x="14"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2" name="Freeform 37">
              <a:extLst>
                <a:ext uri="{FF2B5EF4-FFF2-40B4-BE49-F238E27FC236}">
                  <a16:creationId xmlns:a16="http://schemas.microsoft.com/office/drawing/2014/main" id="{001CCAAC-1730-4DE0-A82B-32C9EF40B2CA}"/>
                </a:ext>
              </a:extLst>
            </p:cNvPr>
            <p:cNvSpPr>
              <a:spLocks/>
            </p:cNvSpPr>
            <p:nvPr/>
          </p:nvSpPr>
          <p:spPr bwMode="auto">
            <a:xfrm rot="20882985" flipH="1">
              <a:off x="6854324" y="3560276"/>
              <a:ext cx="73684" cy="48449"/>
            </a:xfrm>
            <a:custGeom>
              <a:avLst/>
              <a:gdLst>
                <a:gd name="T0" fmla="*/ 9 w 31"/>
                <a:gd name="T1" fmla="*/ 1 h 20"/>
                <a:gd name="T2" fmla="*/ 1 w 31"/>
                <a:gd name="T3" fmla="*/ 7 h 20"/>
                <a:gd name="T4" fmla="*/ 3 w 31"/>
                <a:gd name="T5" fmla="*/ 17 h 20"/>
                <a:gd name="T6" fmla="*/ 24 w 31"/>
                <a:gd name="T7" fmla="*/ 18 h 20"/>
                <a:gd name="T8" fmla="*/ 29 w 31"/>
                <a:gd name="T9" fmla="*/ 14 h 20"/>
                <a:gd name="T10" fmla="*/ 29 w 31"/>
                <a:gd name="T11" fmla="*/ 3 h 20"/>
                <a:gd name="T12" fmla="*/ 9 w 31"/>
                <a:gd name="T13" fmla="*/ 1 h 20"/>
              </a:gdLst>
              <a:ahLst/>
              <a:cxnLst>
                <a:cxn ang="0">
                  <a:pos x="T0" y="T1"/>
                </a:cxn>
                <a:cxn ang="0">
                  <a:pos x="T2" y="T3"/>
                </a:cxn>
                <a:cxn ang="0">
                  <a:pos x="T4" y="T5"/>
                </a:cxn>
                <a:cxn ang="0">
                  <a:pos x="T6" y="T7"/>
                </a:cxn>
                <a:cxn ang="0">
                  <a:pos x="T8" y="T9"/>
                </a:cxn>
                <a:cxn ang="0">
                  <a:pos x="T10" y="T11"/>
                </a:cxn>
                <a:cxn ang="0">
                  <a:pos x="T12" y="T13"/>
                </a:cxn>
              </a:cxnLst>
              <a:rect l="0" t="0" r="r" b="b"/>
              <a:pathLst>
                <a:path w="31" h="20">
                  <a:moveTo>
                    <a:pt x="9" y="1"/>
                  </a:moveTo>
                  <a:cubicBezTo>
                    <a:pt x="9" y="1"/>
                    <a:pt x="2" y="6"/>
                    <a:pt x="1" y="7"/>
                  </a:cubicBezTo>
                  <a:cubicBezTo>
                    <a:pt x="0" y="7"/>
                    <a:pt x="0" y="14"/>
                    <a:pt x="3" y="17"/>
                  </a:cubicBezTo>
                  <a:cubicBezTo>
                    <a:pt x="6" y="20"/>
                    <a:pt x="21" y="20"/>
                    <a:pt x="24" y="18"/>
                  </a:cubicBezTo>
                  <a:cubicBezTo>
                    <a:pt x="28" y="17"/>
                    <a:pt x="29" y="14"/>
                    <a:pt x="29" y="14"/>
                  </a:cubicBezTo>
                  <a:cubicBezTo>
                    <a:pt x="29" y="14"/>
                    <a:pt x="31" y="3"/>
                    <a:pt x="29" y="3"/>
                  </a:cubicBezTo>
                  <a:cubicBezTo>
                    <a:pt x="27" y="3"/>
                    <a:pt x="11" y="0"/>
                    <a:pt x="9"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3" name="Freeform 38">
              <a:extLst>
                <a:ext uri="{FF2B5EF4-FFF2-40B4-BE49-F238E27FC236}">
                  <a16:creationId xmlns:a16="http://schemas.microsoft.com/office/drawing/2014/main" id="{E5FD09DC-285B-4603-BED3-384D03FAD17E}"/>
                </a:ext>
              </a:extLst>
            </p:cNvPr>
            <p:cNvSpPr>
              <a:spLocks/>
            </p:cNvSpPr>
            <p:nvPr/>
          </p:nvSpPr>
          <p:spPr bwMode="auto">
            <a:xfrm rot="20882985" flipH="1">
              <a:off x="6770113" y="3566227"/>
              <a:ext cx="78730" cy="49459"/>
            </a:xfrm>
            <a:custGeom>
              <a:avLst/>
              <a:gdLst>
                <a:gd name="T0" fmla="*/ 7 w 33"/>
                <a:gd name="T1" fmla="*/ 1 h 21"/>
                <a:gd name="T2" fmla="*/ 2 w 33"/>
                <a:gd name="T3" fmla="*/ 8 h 21"/>
                <a:gd name="T4" fmla="*/ 2 w 33"/>
                <a:gd name="T5" fmla="*/ 17 h 21"/>
                <a:gd name="T6" fmla="*/ 19 w 33"/>
                <a:gd name="T7" fmla="*/ 20 h 21"/>
                <a:gd name="T8" fmla="*/ 31 w 33"/>
                <a:gd name="T9" fmla="*/ 12 h 21"/>
                <a:gd name="T10" fmla="*/ 31 w 33"/>
                <a:gd name="T11" fmla="*/ 3 h 21"/>
                <a:gd name="T12" fmla="*/ 7 w 33"/>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33" h="21">
                  <a:moveTo>
                    <a:pt x="7" y="1"/>
                  </a:moveTo>
                  <a:cubicBezTo>
                    <a:pt x="7" y="1"/>
                    <a:pt x="3" y="7"/>
                    <a:pt x="2" y="8"/>
                  </a:cubicBezTo>
                  <a:cubicBezTo>
                    <a:pt x="1" y="9"/>
                    <a:pt x="0" y="15"/>
                    <a:pt x="2" y="17"/>
                  </a:cubicBezTo>
                  <a:cubicBezTo>
                    <a:pt x="4" y="20"/>
                    <a:pt x="13" y="21"/>
                    <a:pt x="19" y="20"/>
                  </a:cubicBezTo>
                  <a:cubicBezTo>
                    <a:pt x="24" y="20"/>
                    <a:pt x="31" y="15"/>
                    <a:pt x="31" y="12"/>
                  </a:cubicBezTo>
                  <a:cubicBezTo>
                    <a:pt x="31" y="9"/>
                    <a:pt x="33" y="3"/>
                    <a:pt x="31" y="3"/>
                  </a:cubicBezTo>
                  <a:cubicBezTo>
                    <a:pt x="29" y="2"/>
                    <a:pt x="11" y="0"/>
                    <a:pt x="7"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4" name="Freeform 39">
              <a:extLst>
                <a:ext uri="{FF2B5EF4-FFF2-40B4-BE49-F238E27FC236}">
                  <a16:creationId xmlns:a16="http://schemas.microsoft.com/office/drawing/2014/main" id="{88F7901E-D441-4B10-8344-8DEBFE960B39}"/>
                </a:ext>
              </a:extLst>
            </p:cNvPr>
            <p:cNvSpPr>
              <a:spLocks/>
            </p:cNvSpPr>
            <p:nvPr/>
          </p:nvSpPr>
          <p:spPr bwMode="auto">
            <a:xfrm rot="20882985" flipH="1">
              <a:off x="6689183" y="3573584"/>
              <a:ext cx="73684" cy="50468"/>
            </a:xfrm>
            <a:custGeom>
              <a:avLst/>
              <a:gdLst>
                <a:gd name="T0" fmla="*/ 3 w 31"/>
                <a:gd name="T1" fmla="*/ 3 h 21"/>
                <a:gd name="T2" fmla="*/ 1 w 31"/>
                <a:gd name="T3" fmla="*/ 10 h 21"/>
                <a:gd name="T4" fmla="*/ 12 w 31"/>
                <a:gd name="T5" fmla="*/ 21 h 21"/>
                <a:gd name="T6" fmla="*/ 29 w 31"/>
                <a:gd name="T7" fmla="*/ 15 h 21"/>
                <a:gd name="T8" fmla="*/ 29 w 31"/>
                <a:gd name="T9" fmla="*/ 1 h 21"/>
                <a:gd name="T10" fmla="*/ 5 w 31"/>
                <a:gd name="T11" fmla="*/ 1 h 21"/>
                <a:gd name="T12" fmla="*/ 3 w 31"/>
                <a:gd name="T13" fmla="*/ 3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3" y="3"/>
                  </a:moveTo>
                  <a:cubicBezTo>
                    <a:pt x="3" y="3"/>
                    <a:pt x="0" y="6"/>
                    <a:pt x="1" y="10"/>
                  </a:cubicBezTo>
                  <a:cubicBezTo>
                    <a:pt x="1" y="14"/>
                    <a:pt x="5" y="21"/>
                    <a:pt x="12" y="21"/>
                  </a:cubicBezTo>
                  <a:cubicBezTo>
                    <a:pt x="18" y="21"/>
                    <a:pt x="28" y="19"/>
                    <a:pt x="29" y="15"/>
                  </a:cubicBezTo>
                  <a:cubicBezTo>
                    <a:pt x="31" y="11"/>
                    <a:pt x="31" y="1"/>
                    <a:pt x="29" y="1"/>
                  </a:cubicBezTo>
                  <a:cubicBezTo>
                    <a:pt x="28" y="1"/>
                    <a:pt x="10" y="0"/>
                    <a:pt x="5" y="1"/>
                  </a:cubicBezTo>
                  <a:cubicBezTo>
                    <a:pt x="1" y="2"/>
                    <a:pt x="3" y="3"/>
                    <a:pt x="3" y="3"/>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5" name="Freeform 40">
              <a:extLst>
                <a:ext uri="{FF2B5EF4-FFF2-40B4-BE49-F238E27FC236}">
                  <a16:creationId xmlns:a16="http://schemas.microsoft.com/office/drawing/2014/main" id="{2800028B-E794-4825-892D-27F9782401FD}"/>
                </a:ext>
              </a:extLst>
            </p:cNvPr>
            <p:cNvSpPr>
              <a:spLocks/>
            </p:cNvSpPr>
            <p:nvPr/>
          </p:nvSpPr>
          <p:spPr bwMode="auto">
            <a:xfrm rot="20882985" flipH="1">
              <a:off x="6609194" y="3585889"/>
              <a:ext cx="68637" cy="50468"/>
            </a:xfrm>
            <a:custGeom>
              <a:avLst/>
              <a:gdLst>
                <a:gd name="T0" fmla="*/ 5 w 29"/>
                <a:gd name="T1" fmla="*/ 2 h 21"/>
                <a:gd name="T2" fmla="*/ 0 w 29"/>
                <a:gd name="T3" fmla="*/ 12 h 21"/>
                <a:gd name="T4" fmla="*/ 5 w 29"/>
                <a:gd name="T5" fmla="*/ 21 h 21"/>
                <a:gd name="T6" fmla="*/ 24 w 29"/>
                <a:gd name="T7" fmla="*/ 18 h 21"/>
                <a:gd name="T8" fmla="*/ 28 w 29"/>
                <a:gd name="T9" fmla="*/ 7 h 21"/>
                <a:gd name="T10" fmla="*/ 29 w 29"/>
                <a:gd name="T11" fmla="*/ 0 h 21"/>
                <a:gd name="T12" fmla="*/ 7 w 29"/>
                <a:gd name="T13" fmla="*/ 0 h 21"/>
                <a:gd name="T14" fmla="*/ 5 w 29"/>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5" y="2"/>
                  </a:moveTo>
                  <a:cubicBezTo>
                    <a:pt x="5" y="2"/>
                    <a:pt x="0" y="8"/>
                    <a:pt x="0" y="12"/>
                  </a:cubicBezTo>
                  <a:cubicBezTo>
                    <a:pt x="0" y="16"/>
                    <a:pt x="4" y="21"/>
                    <a:pt x="5" y="21"/>
                  </a:cubicBezTo>
                  <a:cubicBezTo>
                    <a:pt x="7" y="21"/>
                    <a:pt x="22" y="21"/>
                    <a:pt x="24" y="18"/>
                  </a:cubicBezTo>
                  <a:cubicBezTo>
                    <a:pt x="25" y="15"/>
                    <a:pt x="29" y="9"/>
                    <a:pt x="28" y="7"/>
                  </a:cubicBezTo>
                  <a:cubicBezTo>
                    <a:pt x="28" y="5"/>
                    <a:pt x="29" y="0"/>
                    <a:pt x="29" y="0"/>
                  </a:cubicBezTo>
                  <a:cubicBezTo>
                    <a:pt x="7" y="0"/>
                    <a:pt x="7" y="0"/>
                    <a:pt x="7" y="0"/>
                  </a:cubicBezTo>
                  <a:lnTo>
                    <a:pt x="5" y="2"/>
                  </a:ln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6" name="Freeform 41">
              <a:extLst>
                <a:ext uri="{FF2B5EF4-FFF2-40B4-BE49-F238E27FC236}">
                  <a16:creationId xmlns:a16="http://schemas.microsoft.com/office/drawing/2014/main" id="{EF158E0E-F4D4-47FB-983E-A746CDD7102A}"/>
                </a:ext>
              </a:extLst>
            </p:cNvPr>
            <p:cNvSpPr>
              <a:spLocks/>
            </p:cNvSpPr>
            <p:nvPr/>
          </p:nvSpPr>
          <p:spPr bwMode="auto">
            <a:xfrm rot="20882985" flipH="1">
              <a:off x="6527067" y="3601657"/>
              <a:ext cx="64599" cy="52487"/>
            </a:xfrm>
            <a:custGeom>
              <a:avLst/>
              <a:gdLst>
                <a:gd name="T0" fmla="*/ 25 w 27"/>
                <a:gd name="T1" fmla="*/ 1 h 22"/>
                <a:gd name="T2" fmla="*/ 4 w 27"/>
                <a:gd name="T3" fmla="*/ 1 h 22"/>
                <a:gd name="T4" fmla="*/ 2 w 27"/>
                <a:gd name="T5" fmla="*/ 8 h 22"/>
                <a:gd name="T6" fmla="*/ 7 w 27"/>
                <a:gd name="T7" fmla="*/ 20 h 22"/>
                <a:gd name="T8" fmla="*/ 23 w 27"/>
                <a:gd name="T9" fmla="*/ 14 h 22"/>
                <a:gd name="T10" fmla="*/ 25 w 27"/>
                <a:gd name="T11" fmla="*/ 1 h 22"/>
              </a:gdLst>
              <a:ahLst/>
              <a:cxnLst>
                <a:cxn ang="0">
                  <a:pos x="T0" y="T1"/>
                </a:cxn>
                <a:cxn ang="0">
                  <a:pos x="T2" y="T3"/>
                </a:cxn>
                <a:cxn ang="0">
                  <a:pos x="T4" y="T5"/>
                </a:cxn>
                <a:cxn ang="0">
                  <a:pos x="T6" y="T7"/>
                </a:cxn>
                <a:cxn ang="0">
                  <a:pos x="T8" y="T9"/>
                </a:cxn>
                <a:cxn ang="0">
                  <a:pos x="T10" y="T11"/>
                </a:cxn>
              </a:cxnLst>
              <a:rect l="0" t="0" r="r" b="b"/>
              <a:pathLst>
                <a:path w="27" h="22">
                  <a:moveTo>
                    <a:pt x="25" y="1"/>
                  </a:moveTo>
                  <a:cubicBezTo>
                    <a:pt x="25" y="1"/>
                    <a:pt x="6" y="0"/>
                    <a:pt x="4" y="1"/>
                  </a:cubicBezTo>
                  <a:cubicBezTo>
                    <a:pt x="3" y="3"/>
                    <a:pt x="2" y="4"/>
                    <a:pt x="2" y="8"/>
                  </a:cubicBezTo>
                  <a:cubicBezTo>
                    <a:pt x="2" y="12"/>
                    <a:pt x="0" y="19"/>
                    <a:pt x="7" y="20"/>
                  </a:cubicBezTo>
                  <a:cubicBezTo>
                    <a:pt x="15" y="22"/>
                    <a:pt x="23" y="17"/>
                    <a:pt x="23" y="14"/>
                  </a:cubicBezTo>
                  <a:cubicBezTo>
                    <a:pt x="22" y="11"/>
                    <a:pt x="27" y="2"/>
                    <a:pt x="25"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7" name="Freeform 42">
              <a:extLst>
                <a:ext uri="{FF2B5EF4-FFF2-40B4-BE49-F238E27FC236}">
                  <a16:creationId xmlns:a16="http://schemas.microsoft.com/office/drawing/2014/main" id="{69795C37-57EE-4816-875A-A2FE7CB44C61}"/>
                </a:ext>
              </a:extLst>
            </p:cNvPr>
            <p:cNvSpPr>
              <a:spLocks/>
            </p:cNvSpPr>
            <p:nvPr/>
          </p:nvSpPr>
          <p:spPr bwMode="auto">
            <a:xfrm rot="20882985" flipH="1">
              <a:off x="6461947" y="3617992"/>
              <a:ext cx="59553" cy="48449"/>
            </a:xfrm>
            <a:custGeom>
              <a:avLst/>
              <a:gdLst>
                <a:gd name="T0" fmla="*/ 9 w 25"/>
                <a:gd name="T1" fmla="*/ 0 h 20"/>
                <a:gd name="T2" fmla="*/ 0 w 25"/>
                <a:gd name="T3" fmla="*/ 5 h 20"/>
                <a:gd name="T4" fmla="*/ 5 w 25"/>
                <a:gd name="T5" fmla="*/ 16 h 20"/>
                <a:gd name="T6" fmla="*/ 15 w 25"/>
                <a:gd name="T7" fmla="*/ 19 h 20"/>
                <a:gd name="T8" fmla="*/ 24 w 25"/>
                <a:gd name="T9" fmla="*/ 14 h 20"/>
                <a:gd name="T10" fmla="*/ 25 w 25"/>
                <a:gd name="T11" fmla="*/ 4 h 20"/>
                <a:gd name="T12" fmla="*/ 25 w 25"/>
                <a:gd name="T13" fmla="*/ 0 h 20"/>
                <a:gd name="T14" fmla="*/ 9 w 25"/>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9" y="0"/>
                  </a:moveTo>
                  <a:cubicBezTo>
                    <a:pt x="9" y="0"/>
                    <a:pt x="0" y="2"/>
                    <a:pt x="0" y="5"/>
                  </a:cubicBezTo>
                  <a:cubicBezTo>
                    <a:pt x="0" y="8"/>
                    <a:pt x="0" y="13"/>
                    <a:pt x="5" y="16"/>
                  </a:cubicBezTo>
                  <a:cubicBezTo>
                    <a:pt x="10" y="18"/>
                    <a:pt x="12" y="20"/>
                    <a:pt x="15" y="19"/>
                  </a:cubicBezTo>
                  <a:cubicBezTo>
                    <a:pt x="18" y="19"/>
                    <a:pt x="23" y="17"/>
                    <a:pt x="24" y="14"/>
                  </a:cubicBezTo>
                  <a:cubicBezTo>
                    <a:pt x="24" y="11"/>
                    <a:pt x="25" y="6"/>
                    <a:pt x="25" y="4"/>
                  </a:cubicBezTo>
                  <a:cubicBezTo>
                    <a:pt x="25" y="3"/>
                    <a:pt x="25" y="0"/>
                    <a:pt x="25" y="0"/>
                  </a:cubicBezTo>
                  <a:lnTo>
                    <a:pt x="9" y="0"/>
                  </a:ln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8" name="Freeform 43">
              <a:extLst>
                <a:ext uri="{FF2B5EF4-FFF2-40B4-BE49-F238E27FC236}">
                  <a16:creationId xmlns:a16="http://schemas.microsoft.com/office/drawing/2014/main" id="{58D58564-97AC-4701-A102-100768342960}"/>
                </a:ext>
              </a:extLst>
            </p:cNvPr>
            <p:cNvSpPr>
              <a:spLocks/>
            </p:cNvSpPr>
            <p:nvPr/>
          </p:nvSpPr>
          <p:spPr bwMode="auto">
            <a:xfrm rot="20882985" flipH="1">
              <a:off x="7784730" y="3694469"/>
              <a:ext cx="253351" cy="71959"/>
            </a:xfrm>
            <a:custGeom>
              <a:avLst/>
              <a:gdLst>
                <a:gd name="T0" fmla="*/ 106 w 106"/>
                <a:gd name="T1" fmla="*/ 2 h 19"/>
                <a:gd name="T2" fmla="*/ 29 w 106"/>
                <a:gd name="T3" fmla="*/ 9 h 19"/>
                <a:gd name="T4" fmla="*/ 27 w 106"/>
                <a:gd name="T5" fmla="*/ 10 h 19"/>
                <a:gd name="T6" fmla="*/ 91 w 106"/>
                <a:gd name="T7" fmla="*/ 17 h 19"/>
                <a:gd name="T8" fmla="*/ 97 w 106"/>
                <a:gd name="T9" fmla="*/ 14 h 19"/>
                <a:gd name="T10" fmla="*/ 106 w 106"/>
                <a:gd name="T11" fmla="*/ 2 h 19"/>
              </a:gdLst>
              <a:ahLst/>
              <a:cxnLst>
                <a:cxn ang="0">
                  <a:pos x="T0" y="T1"/>
                </a:cxn>
                <a:cxn ang="0">
                  <a:pos x="T2" y="T3"/>
                </a:cxn>
                <a:cxn ang="0">
                  <a:pos x="T4" y="T5"/>
                </a:cxn>
                <a:cxn ang="0">
                  <a:pos x="T6" y="T7"/>
                </a:cxn>
                <a:cxn ang="0">
                  <a:pos x="T8" y="T9"/>
                </a:cxn>
                <a:cxn ang="0">
                  <a:pos x="T10" y="T11"/>
                </a:cxn>
              </a:cxnLst>
              <a:rect l="0" t="0" r="r" b="b"/>
              <a:pathLst>
                <a:path w="106" h="19">
                  <a:moveTo>
                    <a:pt x="106" y="2"/>
                  </a:moveTo>
                  <a:cubicBezTo>
                    <a:pt x="106" y="2"/>
                    <a:pt x="57" y="0"/>
                    <a:pt x="29" y="9"/>
                  </a:cubicBezTo>
                  <a:cubicBezTo>
                    <a:pt x="29" y="9"/>
                    <a:pt x="28" y="9"/>
                    <a:pt x="27" y="10"/>
                  </a:cubicBezTo>
                  <a:cubicBezTo>
                    <a:pt x="0" y="19"/>
                    <a:pt x="76" y="1"/>
                    <a:pt x="91" y="17"/>
                  </a:cubicBezTo>
                  <a:cubicBezTo>
                    <a:pt x="97" y="14"/>
                    <a:pt x="97" y="14"/>
                    <a:pt x="97" y="14"/>
                  </a:cubicBezTo>
                  <a:lnTo>
                    <a:pt x="106" y="2"/>
                  </a:lnTo>
                  <a:close/>
                </a:path>
              </a:pathLst>
            </a:custGeom>
            <a:gradFill flip="none" rotWithShape="1">
              <a:gsLst>
                <a:gs pos="100000">
                  <a:srgbClr val="DBD0CC">
                    <a:alpha val="0"/>
                  </a:srgbClr>
                </a:gs>
                <a:gs pos="0">
                  <a:srgbClr val="CEC0BA"/>
                </a:gs>
              </a:gsLst>
              <a:lin ang="540000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79" name="Freeform 44">
              <a:extLst>
                <a:ext uri="{FF2B5EF4-FFF2-40B4-BE49-F238E27FC236}">
                  <a16:creationId xmlns:a16="http://schemas.microsoft.com/office/drawing/2014/main" id="{BABBE869-E54D-4B9E-A261-F18E353E7F57}"/>
                </a:ext>
              </a:extLst>
            </p:cNvPr>
            <p:cNvSpPr>
              <a:spLocks/>
            </p:cNvSpPr>
            <p:nvPr/>
          </p:nvSpPr>
          <p:spPr bwMode="auto">
            <a:xfrm rot="20882985" flipH="1">
              <a:off x="7297281" y="3789274"/>
              <a:ext cx="272529" cy="255369"/>
            </a:xfrm>
            <a:custGeom>
              <a:avLst/>
              <a:gdLst>
                <a:gd name="T0" fmla="*/ 114 w 114"/>
                <a:gd name="T1" fmla="*/ 29 h 107"/>
                <a:gd name="T2" fmla="*/ 81 w 114"/>
                <a:gd name="T3" fmla="*/ 1 h 107"/>
                <a:gd name="T4" fmla="*/ 19 w 114"/>
                <a:gd name="T5" fmla="*/ 17 h 107"/>
                <a:gd name="T6" fmla="*/ 13 w 114"/>
                <a:gd name="T7" fmla="*/ 32 h 107"/>
                <a:gd name="T8" fmla="*/ 13 w 114"/>
                <a:gd name="T9" fmla="*/ 54 h 107"/>
                <a:gd name="T10" fmla="*/ 10 w 114"/>
                <a:gd name="T11" fmla="*/ 97 h 107"/>
                <a:gd name="T12" fmla="*/ 59 w 114"/>
                <a:gd name="T13" fmla="*/ 78 h 107"/>
                <a:gd name="T14" fmla="*/ 114 w 114"/>
                <a:gd name="T15" fmla="*/ 29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7">
                  <a:moveTo>
                    <a:pt x="114" y="29"/>
                  </a:moveTo>
                  <a:cubicBezTo>
                    <a:pt x="114" y="29"/>
                    <a:pt x="102" y="3"/>
                    <a:pt x="81" y="1"/>
                  </a:cubicBezTo>
                  <a:cubicBezTo>
                    <a:pt x="60" y="0"/>
                    <a:pt x="19" y="17"/>
                    <a:pt x="19" y="17"/>
                  </a:cubicBezTo>
                  <a:cubicBezTo>
                    <a:pt x="19" y="17"/>
                    <a:pt x="10" y="19"/>
                    <a:pt x="13" y="32"/>
                  </a:cubicBezTo>
                  <a:cubicBezTo>
                    <a:pt x="16" y="44"/>
                    <a:pt x="19" y="50"/>
                    <a:pt x="13" y="54"/>
                  </a:cubicBezTo>
                  <a:cubicBezTo>
                    <a:pt x="7" y="58"/>
                    <a:pt x="0" y="87"/>
                    <a:pt x="10" y="97"/>
                  </a:cubicBezTo>
                  <a:cubicBezTo>
                    <a:pt x="21" y="107"/>
                    <a:pt x="38" y="101"/>
                    <a:pt x="59" y="78"/>
                  </a:cubicBezTo>
                  <a:cubicBezTo>
                    <a:pt x="81" y="54"/>
                    <a:pt x="114" y="29"/>
                    <a:pt x="114" y="29"/>
                  </a:cubicBezTo>
                  <a:close/>
                </a:path>
              </a:pathLst>
            </a:custGeom>
            <a:gradFill flip="none" rotWithShape="1">
              <a:gsLst>
                <a:gs pos="100000">
                  <a:srgbClr val="DBD0CC">
                    <a:alpha val="0"/>
                  </a:srgbClr>
                </a:gs>
                <a:gs pos="0">
                  <a:srgbClr val="CEC0BA"/>
                </a:gs>
              </a:gsLst>
              <a:lin ang="1620000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0" name="Freeform 45">
              <a:extLst>
                <a:ext uri="{FF2B5EF4-FFF2-40B4-BE49-F238E27FC236}">
                  <a16:creationId xmlns:a16="http://schemas.microsoft.com/office/drawing/2014/main" id="{04220726-3BCA-47AD-930C-ABD27E9B0B66}"/>
                </a:ext>
              </a:extLst>
            </p:cNvPr>
            <p:cNvSpPr>
              <a:spLocks/>
            </p:cNvSpPr>
            <p:nvPr/>
          </p:nvSpPr>
          <p:spPr bwMode="auto">
            <a:xfrm rot="20882985" flipH="1">
              <a:off x="6261425" y="3842347"/>
              <a:ext cx="61571" cy="190770"/>
            </a:xfrm>
            <a:custGeom>
              <a:avLst/>
              <a:gdLst>
                <a:gd name="T0" fmla="*/ 21 w 26"/>
                <a:gd name="T1" fmla="*/ 0 h 80"/>
                <a:gd name="T2" fmla="*/ 2 w 26"/>
                <a:gd name="T3" fmla="*/ 26 h 80"/>
                <a:gd name="T4" fmla="*/ 11 w 26"/>
                <a:gd name="T5" fmla="*/ 48 h 80"/>
                <a:gd name="T6" fmla="*/ 21 w 26"/>
                <a:gd name="T7" fmla="*/ 78 h 80"/>
                <a:gd name="T8" fmla="*/ 21 w 26"/>
                <a:gd name="T9" fmla="*/ 62 h 80"/>
                <a:gd name="T10" fmla="*/ 20 w 26"/>
                <a:gd name="T11" fmla="*/ 39 h 80"/>
                <a:gd name="T12" fmla="*/ 21 w 26"/>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6" h="80">
                  <a:moveTo>
                    <a:pt x="21" y="0"/>
                  </a:moveTo>
                  <a:cubicBezTo>
                    <a:pt x="21" y="0"/>
                    <a:pt x="0" y="3"/>
                    <a:pt x="2" y="26"/>
                  </a:cubicBezTo>
                  <a:cubicBezTo>
                    <a:pt x="4" y="49"/>
                    <a:pt x="10" y="40"/>
                    <a:pt x="11" y="48"/>
                  </a:cubicBezTo>
                  <a:cubicBezTo>
                    <a:pt x="12" y="56"/>
                    <a:pt x="15" y="77"/>
                    <a:pt x="21" y="78"/>
                  </a:cubicBezTo>
                  <a:cubicBezTo>
                    <a:pt x="26" y="80"/>
                    <a:pt x="22" y="70"/>
                    <a:pt x="21" y="62"/>
                  </a:cubicBezTo>
                  <a:cubicBezTo>
                    <a:pt x="20" y="54"/>
                    <a:pt x="16" y="52"/>
                    <a:pt x="20" y="39"/>
                  </a:cubicBezTo>
                  <a:cubicBezTo>
                    <a:pt x="25" y="26"/>
                    <a:pt x="11" y="10"/>
                    <a:pt x="21" y="0"/>
                  </a:cubicBezTo>
                  <a:close/>
                </a:path>
              </a:pathLst>
            </a:custGeom>
            <a:gradFill flip="none" rotWithShape="1">
              <a:gsLst>
                <a:gs pos="0">
                  <a:srgbClr val="977A6D">
                    <a:shade val="30000"/>
                    <a:satMod val="115000"/>
                  </a:srgbClr>
                </a:gs>
                <a:gs pos="50000">
                  <a:srgbClr val="977A6D">
                    <a:shade val="67500"/>
                    <a:satMod val="115000"/>
                  </a:srgbClr>
                </a:gs>
                <a:gs pos="100000">
                  <a:srgbClr val="977A6D">
                    <a:shade val="100000"/>
                    <a:satMod val="115000"/>
                  </a:srgbClr>
                </a:gs>
              </a:gsLst>
              <a:lin ang="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1" name="Freeform 46">
              <a:extLst>
                <a:ext uri="{FF2B5EF4-FFF2-40B4-BE49-F238E27FC236}">
                  <a16:creationId xmlns:a16="http://schemas.microsoft.com/office/drawing/2014/main" id="{8A0FDFA1-40C3-4FC3-978A-A4DFB44000DF}"/>
                </a:ext>
              </a:extLst>
            </p:cNvPr>
            <p:cNvSpPr>
              <a:spLocks/>
            </p:cNvSpPr>
            <p:nvPr/>
          </p:nvSpPr>
          <p:spPr bwMode="auto">
            <a:xfrm rot="20882985" flipH="1">
              <a:off x="5842542" y="3969222"/>
              <a:ext cx="37347" cy="56524"/>
            </a:xfrm>
            <a:custGeom>
              <a:avLst/>
              <a:gdLst>
                <a:gd name="T0" fmla="*/ 2 w 16"/>
                <a:gd name="T1" fmla="*/ 0 h 24"/>
                <a:gd name="T2" fmla="*/ 15 w 16"/>
                <a:gd name="T3" fmla="*/ 14 h 24"/>
                <a:gd name="T4" fmla="*/ 8 w 16"/>
                <a:gd name="T5" fmla="*/ 19 h 24"/>
                <a:gd name="T6" fmla="*/ 2 w 16"/>
                <a:gd name="T7" fmla="*/ 0 h 24"/>
              </a:gdLst>
              <a:ahLst/>
              <a:cxnLst>
                <a:cxn ang="0">
                  <a:pos x="T0" y="T1"/>
                </a:cxn>
                <a:cxn ang="0">
                  <a:pos x="T2" y="T3"/>
                </a:cxn>
                <a:cxn ang="0">
                  <a:pos x="T4" y="T5"/>
                </a:cxn>
                <a:cxn ang="0">
                  <a:pos x="T6" y="T7"/>
                </a:cxn>
              </a:cxnLst>
              <a:rect l="0" t="0" r="r" b="b"/>
              <a:pathLst>
                <a:path w="16" h="24">
                  <a:moveTo>
                    <a:pt x="2" y="0"/>
                  </a:moveTo>
                  <a:cubicBezTo>
                    <a:pt x="2" y="0"/>
                    <a:pt x="14" y="7"/>
                    <a:pt x="15" y="14"/>
                  </a:cubicBezTo>
                  <a:cubicBezTo>
                    <a:pt x="16" y="21"/>
                    <a:pt x="10" y="24"/>
                    <a:pt x="8" y="19"/>
                  </a:cubicBezTo>
                  <a:cubicBezTo>
                    <a:pt x="6" y="15"/>
                    <a:pt x="0" y="3"/>
                    <a:pt x="2" y="0"/>
                  </a:cubicBezTo>
                  <a:close/>
                </a:path>
              </a:pathLst>
            </a:custGeom>
            <a:gradFill flip="none" rotWithShape="1">
              <a:gsLst>
                <a:gs pos="0">
                  <a:srgbClr val="977A6D">
                    <a:shade val="30000"/>
                    <a:satMod val="115000"/>
                  </a:srgbClr>
                </a:gs>
                <a:gs pos="50000">
                  <a:srgbClr val="977A6D">
                    <a:shade val="67500"/>
                    <a:satMod val="115000"/>
                  </a:srgbClr>
                </a:gs>
                <a:gs pos="100000">
                  <a:srgbClr val="977A6D">
                    <a:shade val="100000"/>
                    <a:satMod val="115000"/>
                  </a:srgbClr>
                </a:gs>
              </a:gsLst>
              <a:lin ang="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2" name="Freeform 47">
              <a:extLst>
                <a:ext uri="{FF2B5EF4-FFF2-40B4-BE49-F238E27FC236}">
                  <a16:creationId xmlns:a16="http://schemas.microsoft.com/office/drawing/2014/main" id="{5EC916B3-82C1-4BDD-9047-324ED5B3A6F7}"/>
                </a:ext>
              </a:extLst>
            </p:cNvPr>
            <p:cNvSpPr>
              <a:spLocks/>
            </p:cNvSpPr>
            <p:nvPr/>
          </p:nvSpPr>
          <p:spPr bwMode="auto">
            <a:xfrm rot="20882985" flipH="1">
              <a:off x="5826380" y="3953637"/>
              <a:ext cx="29272" cy="33309"/>
            </a:xfrm>
            <a:custGeom>
              <a:avLst/>
              <a:gdLst>
                <a:gd name="T0" fmla="*/ 0 w 12"/>
                <a:gd name="T1" fmla="*/ 0 h 14"/>
                <a:gd name="T2" fmla="*/ 11 w 12"/>
                <a:gd name="T3" fmla="*/ 8 h 14"/>
                <a:gd name="T4" fmla="*/ 0 w 12"/>
                <a:gd name="T5" fmla="*/ 0 h 14"/>
              </a:gdLst>
              <a:ahLst/>
              <a:cxnLst>
                <a:cxn ang="0">
                  <a:pos x="T0" y="T1"/>
                </a:cxn>
                <a:cxn ang="0">
                  <a:pos x="T2" y="T3"/>
                </a:cxn>
                <a:cxn ang="0">
                  <a:pos x="T4" y="T5"/>
                </a:cxn>
              </a:cxnLst>
              <a:rect l="0" t="0" r="r" b="b"/>
              <a:pathLst>
                <a:path w="12" h="14">
                  <a:moveTo>
                    <a:pt x="0" y="0"/>
                  </a:moveTo>
                  <a:cubicBezTo>
                    <a:pt x="0" y="0"/>
                    <a:pt x="10" y="1"/>
                    <a:pt x="11" y="8"/>
                  </a:cubicBezTo>
                  <a:cubicBezTo>
                    <a:pt x="12" y="14"/>
                    <a:pt x="0" y="6"/>
                    <a:pt x="0" y="0"/>
                  </a:cubicBezTo>
                  <a:close/>
                </a:path>
              </a:pathLst>
            </a:custGeom>
            <a:gradFill flip="none" rotWithShape="1">
              <a:gsLst>
                <a:gs pos="0">
                  <a:srgbClr val="977A6D">
                    <a:shade val="30000"/>
                    <a:satMod val="115000"/>
                  </a:srgbClr>
                </a:gs>
                <a:gs pos="50000">
                  <a:srgbClr val="977A6D">
                    <a:shade val="67500"/>
                    <a:satMod val="115000"/>
                  </a:srgbClr>
                </a:gs>
                <a:gs pos="100000">
                  <a:srgbClr val="977A6D">
                    <a:shade val="100000"/>
                    <a:satMod val="115000"/>
                  </a:srgbClr>
                </a:gs>
              </a:gsLst>
              <a:lin ang="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3" name="Oval 48">
              <a:extLst>
                <a:ext uri="{FF2B5EF4-FFF2-40B4-BE49-F238E27FC236}">
                  <a16:creationId xmlns:a16="http://schemas.microsoft.com/office/drawing/2014/main" id="{F15855E4-D81D-401A-8BB9-9F31566B33D3}"/>
                </a:ext>
              </a:extLst>
            </p:cNvPr>
            <p:cNvSpPr>
              <a:spLocks noChangeArrowheads="1"/>
            </p:cNvSpPr>
            <p:nvPr/>
          </p:nvSpPr>
          <p:spPr bwMode="auto">
            <a:xfrm rot="20882985" flipH="1">
              <a:off x="5898957" y="3950230"/>
              <a:ext cx="33309" cy="33309"/>
            </a:xfrm>
            <a:prstGeom prst="ellipse">
              <a:avLst/>
            </a:prstGeom>
            <a:gradFill flip="none" rotWithShape="1">
              <a:gsLst>
                <a:gs pos="24000">
                  <a:schemeClr val="bg1"/>
                </a:gs>
                <a:gs pos="90417">
                  <a:schemeClr val="bg1">
                    <a:shade val="100000"/>
                    <a:satMod val="115000"/>
                    <a:lumMod val="57000"/>
                  </a:schemeClr>
                </a:gs>
                <a:gs pos="71000">
                  <a:schemeClr val="bg1">
                    <a:shade val="100000"/>
                    <a:satMod val="115000"/>
                    <a:lumMod val="95000"/>
                  </a:schemeClr>
                </a:gs>
                <a:gs pos="35000">
                  <a:schemeClr val="bg1">
                    <a:shade val="100000"/>
                    <a:satMod val="115000"/>
                    <a:lumMod val="94000"/>
                  </a:schemeClr>
                </a:gs>
              </a:gsLst>
              <a:lin ang="6600000" scaled="0"/>
              <a:tileRect/>
            </a:gradFill>
            <a:ln w="3175">
              <a:solidFill>
                <a:schemeClr val="bg1">
                  <a:lumMod val="65000"/>
                </a:schemeClr>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4" name="Oval 49">
              <a:extLst>
                <a:ext uri="{FF2B5EF4-FFF2-40B4-BE49-F238E27FC236}">
                  <a16:creationId xmlns:a16="http://schemas.microsoft.com/office/drawing/2014/main" id="{2630DC3D-9FC7-4E51-8512-857408B12E52}"/>
                </a:ext>
              </a:extLst>
            </p:cNvPr>
            <p:cNvSpPr>
              <a:spLocks noChangeArrowheads="1"/>
            </p:cNvSpPr>
            <p:nvPr/>
          </p:nvSpPr>
          <p:spPr bwMode="auto">
            <a:xfrm rot="20882985" flipH="1">
              <a:off x="5910964" y="3961344"/>
              <a:ext cx="9084" cy="10094"/>
            </a:xfrm>
            <a:prstGeom prst="ellipse">
              <a:avLst/>
            </a:prstGeom>
            <a:gradFill flip="none" rotWithShape="1">
              <a:gsLst>
                <a:gs pos="0">
                  <a:srgbClr val="977A6D">
                    <a:shade val="30000"/>
                    <a:satMod val="115000"/>
                  </a:srgbClr>
                </a:gs>
                <a:gs pos="50000">
                  <a:srgbClr val="977A6D">
                    <a:shade val="67500"/>
                    <a:satMod val="115000"/>
                  </a:srgbClr>
                </a:gs>
                <a:gs pos="100000">
                  <a:srgbClr val="977A6D">
                    <a:shade val="100000"/>
                    <a:satMod val="115000"/>
                  </a:srgbClr>
                </a:gs>
              </a:gsLst>
              <a:lin ang="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5" name="Freeform 50">
              <a:extLst>
                <a:ext uri="{FF2B5EF4-FFF2-40B4-BE49-F238E27FC236}">
                  <a16:creationId xmlns:a16="http://schemas.microsoft.com/office/drawing/2014/main" id="{B9F791FB-4A9A-4A1F-93EA-578036C20270}"/>
                </a:ext>
              </a:extLst>
            </p:cNvPr>
            <p:cNvSpPr>
              <a:spLocks/>
            </p:cNvSpPr>
            <p:nvPr/>
          </p:nvSpPr>
          <p:spPr bwMode="auto">
            <a:xfrm rot="20882985" flipH="1">
              <a:off x="6336533" y="3892474"/>
              <a:ext cx="246285" cy="371446"/>
            </a:xfrm>
            <a:custGeom>
              <a:avLst/>
              <a:gdLst>
                <a:gd name="T0" fmla="*/ 97 w 103"/>
                <a:gd name="T1" fmla="*/ 28 h 156"/>
                <a:gd name="T2" fmla="*/ 73 w 103"/>
                <a:gd name="T3" fmla="*/ 31 h 156"/>
                <a:gd name="T4" fmla="*/ 46 w 103"/>
                <a:gd name="T5" fmla="*/ 5 h 156"/>
                <a:gd name="T6" fmla="*/ 10 w 103"/>
                <a:gd name="T7" fmla="*/ 2 h 156"/>
                <a:gd name="T8" fmla="*/ 3 w 103"/>
                <a:gd name="T9" fmla="*/ 19 h 156"/>
                <a:gd name="T10" fmla="*/ 8 w 103"/>
                <a:gd name="T11" fmla="*/ 69 h 156"/>
                <a:gd name="T12" fmla="*/ 1 w 103"/>
                <a:gd name="T13" fmla="*/ 114 h 156"/>
                <a:gd name="T14" fmla="*/ 13 w 103"/>
                <a:gd name="T15" fmla="*/ 144 h 156"/>
                <a:gd name="T16" fmla="*/ 28 w 103"/>
                <a:gd name="T17" fmla="*/ 155 h 156"/>
                <a:gd name="T18" fmla="*/ 46 w 103"/>
                <a:gd name="T19" fmla="*/ 151 h 156"/>
                <a:gd name="T20" fmla="*/ 78 w 103"/>
                <a:gd name="T21" fmla="*/ 124 h 156"/>
                <a:gd name="T22" fmla="*/ 99 w 103"/>
                <a:gd name="T23" fmla="*/ 60 h 156"/>
                <a:gd name="T24" fmla="*/ 97 w 103"/>
                <a:gd name="T25" fmla="*/ 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6">
                  <a:moveTo>
                    <a:pt x="97" y="28"/>
                  </a:moveTo>
                  <a:cubicBezTo>
                    <a:pt x="97" y="28"/>
                    <a:pt x="80" y="39"/>
                    <a:pt x="73" y="31"/>
                  </a:cubicBezTo>
                  <a:cubicBezTo>
                    <a:pt x="65" y="23"/>
                    <a:pt x="63" y="5"/>
                    <a:pt x="46" y="5"/>
                  </a:cubicBezTo>
                  <a:cubicBezTo>
                    <a:pt x="30" y="5"/>
                    <a:pt x="14" y="5"/>
                    <a:pt x="10" y="2"/>
                  </a:cubicBezTo>
                  <a:cubicBezTo>
                    <a:pt x="5" y="0"/>
                    <a:pt x="0" y="2"/>
                    <a:pt x="3" y="19"/>
                  </a:cubicBezTo>
                  <a:cubicBezTo>
                    <a:pt x="6" y="36"/>
                    <a:pt x="13" y="62"/>
                    <a:pt x="8" y="69"/>
                  </a:cubicBezTo>
                  <a:cubicBezTo>
                    <a:pt x="2" y="76"/>
                    <a:pt x="2" y="103"/>
                    <a:pt x="1" y="114"/>
                  </a:cubicBezTo>
                  <a:cubicBezTo>
                    <a:pt x="0" y="124"/>
                    <a:pt x="13" y="141"/>
                    <a:pt x="13" y="144"/>
                  </a:cubicBezTo>
                  <a:cubicBezTo>
                    <a:pt x="14" y="148"/>
                    <a:pt x="23" y="156"/>
                    <a:pt x="28" y="155"/>
                  </a:cubicBezTo>
                  <a:cubicBezTo>
                    <a:pt x="34" y="154"/>
                    <a:pt x="43" y="156"/>
                    <a:pt x="46" y="151"/>
                  </a:cubicBezTo>
                  <a:cubicBezTo>
                    <a:pt x="50" y="147"/>
                    <a:pt x="76" y="134"/>
                    <a:pt x="78" y="124"/>
                  </a:cubicBezTo>
                  <a:cubicBezTo>
                    <a:pt x="79" y="115"/>
                    <a:pt x="97" y="65"/>
                    <a:pt x="99" y="60"/>
                  </a:cubicBezTo>
                  <a:cubicBezTo>
                    <a:pt x="102" y="56"/>
                    <a:pt x="103" y="37"/>
                    <a:pt x="97" y="28"/>
                  </a:cubicBezTo>
                  <a:close/>
                </a:path>
              </a:pathLst>
            </a:custGeom>
            <a:gradFill flip="none" rotWithShape="1">
              <a:gsLst>
                <a:gs pos="100000">
                  <a:srgbClr val="DBD0CC">
                    <a:alpha val="0"/>
                  </a:srgbClr>
                </a:gs>
                <a:gs pos="0">
                  <a:srgbClr val="CEC0BA"/>
                </a:gs>
              </a:gsLst>
              <a:lin ang="5400000" scaled="1"/>
              <a:tileRect/>
            </a:gra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6" name="Freeform 51">
              <a:extLst>
                <a:ext uri="{FF2B5EF4-FFF2-40B4-BE49-F238E27FC236}">
                  <a16:creationId xmlns:a16="http://schemas.microsoft.com/office/drawing/2014/main" id="{FE4A722C-87E8-4E72-9E37-F8EFF4FC828E}"/>
                </a:ext>
              </a:extLst>
            </p:cNvPr>
            <p:cNvSpPr>
              <a:spLocks/>
            </p:cNvSpPr>
            <p:nvPr/>
          </p:nvSpPr>
          <p:spPr bwMode="auto">
            <a:xfrm rot="20882985" flipH="1">
              <a:off x="7536195" y="3621559"/>
              <a:ext cx="43403" cy="64599"/>
            </a:xfrm>
            <a:custGeom>
              <a:avLst/>
              <a:gdLst>
                <a:gd name="T0" fmla="*/ 4 w 18"/>
                <a:gd name="T1" fmla="*/ 6 h 27"/>
                <a:gd name="T2" fmla="*/ 15 w 18"/>
                <a:gd name="T3" fmla="*/ 6 h 27"/>
                <a:gd name="T4" fmla="*/ 11 w 18"/>
                <a:gd name="T5" fmla="*/ 24 h 27"/>
                <a:gd name="T6" fmla="*/ 0 w 18"/>
                <a:gd name="T7" fmla="*/ 19 h 27"/>
                <a:gd name="T8" fmla="*/ 4 w 18"/>
                <a:gd name="T9" fmla="*/ 6 h 27"/>
              </a:gdLst>
              <a:ahLst/>
              <a:cxnLst>
                <a:cxn ang="0">
                  <a:pos x="T0" y="T1"/>
                </a:cxn>
                <a:cxn ang="0">
                  <a:pos x="T2" y="T3"/>
                </a:cxn>
                <a:cxn ang="0">
                  <a:pos x="T4" y="T5"/>
                </a:cxn>
                <a:cxn ang="0">
                  <a:pos x="T6" y="T7"/>
                </a:cxn>
                <a:cxn ang="0">
                  <a:pos x="T8" y="T9"/>
                </a:cxn>
              </a:cxnLst>
              <a:rect l="0" t="0" r="r" b="b"/>
              <a:pathLst>
                <a:path w="18" h="27">
                  <a:moveTo>
                    <a:pt x="4" y="6"/>
                  </a:moveTo>
                  <a:cubicBezTo>
                    <a:pt x="4" y="6"/>
                    <a:pt x="18" y="0"/>
                    <a:pt x="15" y="6"/>
                  </a:cubicBezTo>
                  <a:cubicBezTo>
                    <a:pt x="12" y="13"/>
                    <a:pt x="10" y="20"/>
                    <a:pt x="11" y="24"/>
                  </a:cubicBezTo>
                  <a:cubicBezTo>
                    <a:pt x="12" y="27"/>
                    <a:pt x="0" y="25"/>
                    <a:pt x="0" y="19"/>
                  </a:cubicBezTo>
                  <a:cubicBezTo>
                    <a:pt x="0" y="12"/>
                    <a:pt x="4" y="6"/>
                    <a:pt x="4" y="6"/>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7" name="Freeform 52">
              <a:extLst>
                <a:ext uri="{FF2B5EF4-FFF2-40B4-BE49-F238E27FC236}">
                  <a16:creationId xmlns:a16="http://schemas.microsoft.com/office/drawing/2014/main" id="{D6D99BC0-F10F-4599-AABF-207EBCE6A60C}"/>
                </a:ext>
              </a:extLst>
            </p:cNvPr>
            <p:cNvSpPr>
              <a:spLocks/>
            </p:cNvSpPr>
            <p:nvPr/>
          </p:nvSpPr>
          <p:spPr bwMode="auto">
            <a:xfrm rot="20882985" flipH="1">
              <a:off x="7488491" y="3638325"/>
              <a:ext cx="57534" cy="56524"/>
            </a:xfrm>
            <a:custGeom>
              <a:avLst/>
              <a:gdLst>
                <a:gd name="T0" fmla="*/ 14 w 24"/>
                <a:gd name="T1" fmla="*/ 0 h 24"/>
                <a:gd name="T2" fmla="*/ 22 w 24"/>
                <a:gd name="T3" fmla="*/ 5 h 24"/>
                <a:gd name="T4" fmla="*/ 16 w 24"/>
                <a:gd name="T5" fmla="*/ 18 h 24"/>
                <a:gd name="T6" fmla="*/ 2 w 24"/>
                <a:gd name="T7" fmla="*/ 18 h 24"/>
                <a:gd name="T8" fmla="*/ 8 w 24"/>
                <a:gd name="T9" fmla="*/ 5 h 24"/>
                <a:gd name="T10" fmla="*/ 14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14" y="0"/>
                  </a:moveTo>
                  <a:cubicBezTo>
                    <a:pt x="14" y="0"/>
                    <a:pt x="24" y="0"/>
                    <a:pt x="22" y="5"/>
                  </a:cubicBezTo>
                  <a:cubicBezTo>
                    <a:pt x="20" y="11"/>
                    <a:pt x="16" y="13"/>
                    <a:pt x="16" y="18"/>
                  </a:cubicBezTo>
                  <a:cubicBezTo>
                    <a:pt x="16" y="24"/>
                    <a:pt x="0" y="22"/>
                    <a:pt x="2" y="18"/>
                  </a:cubicBezTo>
                  <a:cubicBezTo>
                    <a:pt x="3" y="15"/>
                    <a:pt x="10" y="8"/>
                    <a:pt x="8" y="5"/>
                  </a:cubicBezTo>
                  <a:cubicBezTo>
                    <a:pt x="7" y="3"/>
                    <a:pt x="9" y="0"/>
                    <a:pt x="14"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8" name="Freeform 53">
              <a:extLst>
                <a:ext uri="{FF2B5EF4-FFF2-40B4-BE49-F238E27FC236}">
                  <a16:creationId xmlns:a16="http://schemas.microsoft.com/office/drawing/2014/main" id="{287C4699-FB9F-447D-AE6E-D216856C7AB5}"/>
                </a:ext>
              </a:extLst>
            </p:cNvPr>
            <p:cNvSpPr>
              <a:spLocks/>
            </p:cNvSpPr>
            <p:nvPr/>
          </p:nvSpPr>
          <p:spPr bwMode="auto">
            <a:xfrm rot="20882985" flipH="1">
              <a:off x="7436233" y="3644558"/>
              <a:ext cx="54506" cy="57534"/>
            </a:xfrm>
            <a:custGeom>
              <a:avLst/>
              <a:gdLst>
                <a:gd name="T0" fmla="*/ 12 w 23"/>
                <a:gd name="T1" fmla="*/ 2 h 24"/>
                <a:gd name="T2" fmla="*/ 21 w 23"/>
                <a:gd name="T3" fmla="*/ 5 h 24"/>
                <a:gd name="T4" fmla="*/ 15 w 23"/>
                <a:gd name="T5" fmla="*/ 13 h 24"/>
                <a:gd name="T6" fmla="*/ 11 w 23"/>
                <a:gd name="T7" fmla="*/ 24 h 24"/>
                <a:gd name="T8" fmla="*/ 2 w 23"/>
                <a:gd name="T9" fmla="*/ 19 h 24"/>
                <a:gd name="T10" fmla="*/ 12 w 23"/>
                <a:gd name="T11" fmla="*/ 2 h 24"/>
              </a:gdLst>
              <a:ahLst/>
              <a:cxnLst>
                <a:cxn ang="0">
                  <a:pos x="T0" y="T1"/>
                </a:cxn>
                <a:cxn ang="0">
                  <a:pos x="T2" y="T3"/>
                </a:cxn>
                <a:cxn ang="0">
                  <a:pos x="T4" y="T5"/>
                </a:cxn>
                <a:cxn ang="0">
                  <a:pos x="T6" y="T7"/>
                </a:cxn>
                <a:cxn ang="0">
                  <a:pos x="T8" y="T9"/>
                </a:cxn>
                <a:cxn ang="0">
                  <a:pos x="T10" y="T11"/>
                </a:cxn>
              </a:cxnLst>
              <a:rect l="0" t="0" r="r" b="b"/>
              <a:pathLst>
                <a:path w="23" h="24">
                  <a:moveTo>
                    <a:pt x="12" y="2"/>
                  </a:moveTo>
                  <a:cubicBezTo>
                    <a:pt x="12" y="2"/>
                    <a:pt x="23" y="0"/>
                    <a:pt x="21" y="5"/>
                  </a:cubicBezTo>
                  <a:cubicBezTo>
                    <a:pt x="18" y="11"/>
                    <a:pt x="15" y="7"/>
                    <a:pt x="15" y="13"/>
                  </a:cubicBezTo>
                  <a:cubicBezTo>
                    <a:pt x="14" y="19"/>
                    <a:pt x="13" y="24"/>
                    <a:pt x="11" y="24"/>
                  </a:cubicBezTo>
                  <a:cubicBezTo>
                    <a:pt x="8" y="24"/>
                    <a:pt x="4" y="23"/>
                    <a:pt x="2" y="19"/>
                  </a:cubicBezTo>
                  <a:cubicBezTo>
                    <a:pt x="0" y="16"/>
                    <a:pt x="7" y="3"/>
                    <a:pt x="12"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89" name="Freeform 54">
              <a:extLst>
                <a:ext uri="{FF2B5EF4-FFF2-40B4-BE49-F238E27FC236}">
                  <a16:creationId xmlns:a16="http://schemas.microsoft.com/office/drawing/2014/main" id="{0817F252-36E7-42F1-AA51-7235229C7D6E}"/>
                </a:ext>
              </a:extLst>
            </p:cNvPr>
            <p:cNvSpPr>
              <a:spLocks/>
            </p:cNvSpPr>
            <p:nvPr/>
          </p:nvSpPr>
          <p:spPr bwMode="auto">
            <a:xfrm rot="20882985" flipH="1">
              <a:off x="7378204" y="3655069"/>
              <a:ext cx="71665" cy="61571"/>
            </a:xfrm>
            <a:custGeom>
              <a:avLst/>
              <a:gdLst>
                <a:gd name="T0" fmla="*/ 26 w 30"/>
                <a:gd name="T1" fmla="*/ 1 h 26"/>
                <a:gd name="T2" fmla="*/ 9 w 30"/>
                <a:gd name="T3" fmla="*/ 8 h 26"/>
                <a:gd name="T4" fmla="*/ 3 w 30"/>
                <a:gd name="T5" fmla="*/ 21 h 26"/>
                <a:gd name="T6" fmla="*/ 14 w 30"/>
                <a:gd name="T7" fmla="*/ 24 h 26"/>
                <a:gd name="T8" fmla="*/ 21 w 30"/>
                <a:gd name="T9" fmla="*/ 11 h 26"/>
                <a:gd name="T10" fmla="*/ 26 w 30"/>
                <a:gd name="T11" fmla="*/ 1 h 26"/>
              </a:gdLst>
              <a:ahLst/>
              <a:cxnLst>
                <a:cxn ang="0">
                  <a:pos x="T0" y="T1"/>
                </a:cxn>
                <a:cxn ang="0">
                  <a:pos x="T2" y="T3"/>
                </a:cxn>
                <a:cxn ang="0">
                  <a:pos x="T4" y="T5"/>
                </a:cxn>
                <a:cxn ang="0">
                  <a:pos x="T6" y="T7"/>
                </a:cxn>
                <a:cxn ang="0">
                  <a:pos x="T8" y="T9"/>
                </a:cxn>
                <a:cxn ang="0">
                  <a:pos x="T10" y="T11"/>
                </a:cxn>
              </a:cxnLst>
              <a:rect l="0" t="0" r="r" b="b"/>
              <a:pathLst>
                <a:path w="30" h="26">
                  <a:moveTo>
                    <a:pt x="26" y="1"/>
                  </a:moveTo>
                  <a:cubicBezTo>
                    <a:pt x="26" y="1"/>
                    <a:pt x="12" y="5"/>
                    <a:pt x="9" y="8"/>
                  </a:cubicBezTo>
                  <a:cubicBezTo>
                    <a:pt x="6" y="11"/>
                    <a:pt x="0" y="16"/>
                    <a:pt x="3" y="21"/>
                  </a:cubicBezTo>
                  <a:cubicBezTo>
                    <a:pt x="6" y="26"/>
                    <a:pt x="12" y="25"/>
                    <a:pt x="14" y="24"/>
                  </a:cubicBezTo>
                  <a:cubicBezTo>
                    <a:pt x="17" y="22"/>
                    <a:pt x="17" y="11"/>
                    <a:pt x="21" y="11"/>
                  </a:cubicBezTo>
                  <a:cubicBezTo>
                    <a:pt x="26" y="11"/>
                    <a:pt x="30" y="0"/>
                    <a:pt x="26"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0" name="Freeform 55">
              <a:extLst>
                <a:ext uri="{FF2B5EF4-FFF2-40B4-BE49-F238E27FC236}">
                  <a16:creationId xmlns:a16="http://schemas.microsoft.com/office/drawing/2014/main" id="{1D2924B5-6D52-409B-A426-4C2E30CA2C41}"/>
                </a:ext>
              </a:extLst>
            </p:cNvPr>
            <p:cNvSpPr>
              <a:spLocks/>
            </p:cNvSpPr>
            <p:nvPr/>
          </p:nvSpPr>
          <p:spPr bwMode="auto">
            <a:xfrm rot="20882985" flipH="1">
              <a:off x="7315747" y="3656255"/>
              <a:ext cx="69646" cy="73684"/>
            </a:xfrm>
            <a:custGeom>
              <a:avLst/>
              <a:gdLst>
                <a:gd name="T0" fmla="*/ 24 w 29"/>
                <a:gd name="T1" fmla="*/ 3 h 31"/>
                <a:gd name="T2" fmla="*/ 27 w 29"/>
                <a:gd name="T3" fmla="*/ 6 h 31"/>
                <a:gd name="T4" fmla="*/ 20 w 29"/>
                <a:gd name="T5" fmla="*/ 18 h 31"/>
                <a:gd name="T6" fmla="*/ 14 w 29"/>
                <a:gd name="T7" fmla="*/ 30 h 31"/>
                <a:gd name="T8" fmla="*/ 1 w 29"/>
                <a:gd name="T9" fmla="*/ 25 h 31"/>
                <a:gd name="T10" fmla="*/ 24 w 29"/>
                <a:gd name="T11" fmla="*/ 3 h 31"/>
              </a:gdLst>
              <a:ahLst/>
              <a:cxnLst>
                <a:cxn ang="0">
                  <a:pos x="T0" y="T1"/>
                </a:cxn>
                <a:cxn ang="0">
                  <a:pos x="T2" y="T3"/>
                </a:cxn>
                <a:cxn ang="0">
                  <a:pos x="T4" y="T5"/>
                </a:cxn>
                <a:cxn ang="0">
                  <a:pos x="T6" y="T7"/>
                </a:cxn>
                <a:cxn ang="0">
                  <a:pos x="T8" y="T9"/>
                </a:cxn>
                <a:cxn ang="0">
                  <a:pos x="T10" y="T11"/>
                </a:cxn>
              </a:cxnLst>
              <a:rect l="0" t="0" r="r" b="b"/>
              <a:pathLst>
                <a:path w="29" h="31">
                  <a:moveTo>
                    <a:pt x="24" y="3"/>
                  </a:moveTo>
                  <a:cubicBezTo>
                    <a:pt x="24" y="3"/>
                    <a:pt x="29" y="0"/>
                    <a:pt x="27" y="6"/>
                  </a:cubicBezTo>
                  <a:cubicBezTo>
                    <a:pt x="25" y="12"/>
                    <a:pt x="21" y="14"/>
                    <a:pt x="20" y="18"/>
                  </a:cubicBezTo>
                  <a:cubicBezTo>
                    <a:pt x="19" y="23"/>
                    <a:pt x="17" y="28"/>
                    <a:pt x="14" y="30"/>
                  </a:cubicBezTo>
                  <a:cubicBezTo>
                    <a:pt x="11" y="31"/>
                    <a:pt x="0" y="28"/>
                    <a:pt x="1" y="25"/>
                  </a:cubicBezTo>
                  <a:cubicBezTo>
                    <a:pt x="1" y="21"/>
                    <a:pt x="15" y="4"/>
                    <a:pt x="24" y="3"/>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1" name="Freeform 56">
              <a:extLst>
                <a:ext uri="{FF2B5EF4-FFF2-40B4-BE49-F238E27FC236}">
                  <a16:creationId xmlns:a16="http://schemas.microsoft.com/office/drawing/2014/main" id="{2CB4B655-0319-4754-AC20-1BC5E9EC4A89}"/>
                </a:ext>
              </a:extLst>
            </p:cNvPr>
            <p:cNvSpPr>
              <a:spLocks/>
            </p:cNvSpPr>
            <p:nvPr/>
          </p:nvSpPr>
          <p:spPr bwMode="auto">
            <a:xfrm rot="20882985" flipH="1">
              <a:off x="7258267" y="3673023"/>
              <a:ext cx="74693" cy="71665"/>
            </a:xfrm>
            <a:custGeom>
              <a:avLst/>
              <a:gdLst>
                <a:gd name="T0" fmla="*/ 26 w 31"/>
                <a:gd name="T1" fmla="*/ 0 h 30"/>
                <a:gd name="T2" fmla="*/ 7 w 31"/>
                <a:gd name="T3" fmla="*/ 13 h 30"/>
                <a:gd name="T4" fmla="*/ 4 w 31"/>
                <a:gd name="T5" fmla="*/ 20 h 30"/>
                <a:gd name="T6" fmla="*/ 2 w 31"/>
                <a:gd name="T7" fmla="*/ 27 h 30"/>
                <a:gd name="T8" fmla="*/ 19 w 31"/>
                <a:gd name="T9" fmla="*/ 25 h 30"/>
                <a:gd name="T10" fmla="*/ 21 w 31"/>
                <a:gd name="T11" fmla="*/ 16 h 30"/>
                <a:gd name="T12" fmla="*/ 30 w 31"/>
                <a:gd name="T13" fmla="*/ 2 h 30"/>
                <a:gd name="T14" fmla="*/ 26 w 31"/>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0">
                  <a:moveTo>
                    <a:pt x="26" y="0"/>
                  </a:moveTo>
                  <a:cubicBezTo>
                    <a:pt x="26" y="0"/>
                    <a:pt x="8" y="8"/>
                    <a:pt x="7" y="13"/>
                  </a:cubicBezTo>
                  <a:cubicBezTo>
                    <a:pt x="7" y="17"/>
                    <a:pt x="6" y="19"/>
                    <a:pt x="4" y="20"/>
                  </a:cubicBezTo>
                  <a:cubicBezTo>
                    <a:pt x="3" y="21"/>
                    <a:pt x="0" y="24"/>
                    <a:pt x="2" y="27"/>
                  </a:cubicBezTo>
                  <a:cubicBezTo>
                    <a:pt x="5" y="30"/>
                    <a:pt x="18" y="29"/>
                    <a:pt x="19" y="25"/>
                  </a:cubicBezTo>
                  <a:cubicBezTo>
                    <a:pt x="20" y="21"/>
                    <a:pt x="19" y="17"/>
                    <a:pt x="21" y="16"/>
                  </a:cubicBezTo>
                  <a:cubicBezTo>
                    <a:pt x="23" y="15"/>
                    <a:pt x="31" y="4"/>
                    <a:pt x="30" y="2"/>
                  </a:cubicBezTo>
                  <a:cubicBezTo>
                    <a:pt x="29" y="1"/>
                    <a:pt x="26" y="0"/>
                    <a:pt x="26"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2" name="Freeform 57">
              <a:extLst>
                <a:ext uri="{FF2B5EF4-FFF2-40B4-BE49-F238E27FC236}">
                  <a16:creationId xmlns:a16="http://schemas.microsoft.com/office/drawing/2014/main" id="{F99AF72B-4E75-4384-B4BF-FF4087D8C5CF}"/>
                </a:ext>
              </a:extLst>
            </p:cNvPr>
            <p:cNvSpPr>
              <a:spLocks/>
            </p:cNvSpPr>
            <p:nvPr/>
          </p:nvSpPr>
          <p:spPr bwMode="auto">
            <a:xfrm rot="20882985" flipH="1">
              <a:off x="7197991" y="3683382"/>
              <a:ext cx="68637" cy="76712"/>
            </a:xfrm>
            <a:custGeom>
              <a:avLst/>
              <a:gdLst>
                <a:gd name="T0" fmla="*/ 25 w 29"/>
                <a:gd name="T1" fmla="*/ 0 h 32"/>
                <a:gd name="T2" fmla="*/ 6 w 29"/>
                <a:gd name="T3" fmla="*/ 12 h 32"/>
                <a:gd name="T4" fmla="*/ 11 w 29"/>
                <a:gd name="T5" fmla="*/ 17 h 32"/>
                <a:gd name="T6" fmla="*/ 1 w 29"/>
                <a:gd name="T7" fmla="*/ 21 h 32"/>
                <a:gd name="T8" fmla="*/ 2 w 29"/>
                <a:gd name="T9" fmla="*/ 29 h 32"/>
                <a:gd name="T10" fmla="*/ 21 w 29"/>
                <a:gd name="T11" fmla="*/ 23 h 32"/>
                <a:gd name="T12" fmla="*/ 19 w 29"/>
                <a:gd name="T13" fmla="*/ 15 h 32"/>
                <a:gd name="T14" fmla="*/ 29 w 29"/>
                <a:gd name="T15" fmla="*/ 8 h 32"/>
                <a:gd name="T16" fmla="*/ 25 w 2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2">
                  <a:moveTo>
                    <a:pt x="25" y="0"/>
                  </a:moveTo>
                  <a:cubicBezTo>
                    <a:pt x="25" y="0"/>
                    <a:pt x="7" y="8"/>
                    <a:pt x="6" y="12"/>
                  </a:cubicBezTo>
                  <a:cubicBezTo>
                    <a:pt x="5" y="16"/>
                    <a:pt x="11" y="17"/>
                    <a:pt x="11" y="17"/>
                  </a:cubicBezTo>
                  <a:cubicBezTo>
                    <a:pt x="11" y="17"/>
                    <a:pt x="1" y="18"/>
                    <a:pt x="1" y="21"/>
                  </a:cubicBezTo>
                  <a:cubicBezTo>
                    <a:pt x="0" y="25"/>
                    <a:pt x="1" y="27"/>
                    <a:pt x="2" y="29"/>
                  </a:cubicBezTo>
                  <a:cubicBezTo>
                    <a:pt x="3" y="32"/>
                    <a:pt x="18" y="27"/>
                    <a:pt x="21" y="23"/>
                  </a:cubicBezTo>
                  <a:cubicBezTo>
                    <a:pt x="23" y="19"/>
                    <a:pt x="16" y="17"/>
                    <a:pt x="19" y="15"/>
                  </a:cubicBezTo>
                  <a:cubicBezTo>
                    <a:pt x="22" y="14"/>
                    <a:pt x="29" y="11"/>
                    <a:pt x="29" y="8"/>
                  </a:cubicBezTo>
                  <a:cubicBezTo>
                    <a:pt x="29" y="5"/>
                    <a:pt x="25" y="0"/>
                    <a:pt x="25"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3" name="Freeform 58">
              <a:extLst>
                <a:ext uri="{FF2B5EF4-FFF2-40B4-BE49-F238E27FC236}">
                  <a16:creationId xmlns:a16="http://schemas.microsoft.com/office/drawing/2014/main" id="{3D6990DF-D90A-4172-A3BB-909A1DDEFE2B}"/>
                </a:ext>
              </a:extLst>
            </p:cNvPr>
            <p:cNvSpPr>
              <a:spLocks/>
            </p:cNvSpPr>
            <p:nvPr/>
          </p:nvSpPr>
          <p:spPr bwMode="auto">
            <a:xfrm rot="20882985" flipH="1">
              <a:off x="7132420" y="3693391"/>
              <a:ext cx="66618" cy="80749"/>
            </a:xfrm>
            <a:custGeom>
              <a:avLst/>
              <a:gdLst>
                <a:gd name="T0" fmla="*/ 27 w 28"/>
                <a:gd name="T1" fmla="*/ 0 h 34"/>
                <a:gd name="T2" fmla="*/ 5 w 28"/>
                <a:gd name="T3" fmla="*/ 14 h 34"/>
                <a:gd name="T4" fmla="*/ 12 w 28"/>
                <a:gd name="T5" fmla="*/ 19 h 34"/>
                <a:gd name="T6" fmla="*/ 0 w 28"/>
                <a:gd name="T7" fmla="*/ 22 h 34"/>
                <a:gd name="T8" fmla="*/ 3 w 28"/>
                <a:gd name="T9" fmla="*/ 32 h 34"/>
                <a:gd name="T10" fmla="*/ 20 w 28"/>
                <a:gd name="T11" fmla="*/ 17 h 34"/>
                <a:gd name="T12" fmla="*/ 27 w 28"/>
                <a:gd name="T13" fmla="*/ 11 h 34"/>
                <a:gd name="T14" fmla="*/ 27 w 28"/>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4">
                  <a:moveTo>
                    <a:pt x="27" y="0"/>
                  </a:moveTo>
                  <a:cubicBezTo>
                    <a:pt x="27" y="0"/>
                    <a:pt x="5" y="10"/>
                    <a:pt x="5" y="14"/>
                  </a:cubicBezTo>
                  <a:cubicBezTo>
                    <a:pt x="6" y="18"/>
                    <a:pt x="12" y="19"/>
                    <a:pt x="12" y="19"/>
                  </a:cubicBezTo>
                  <a:cubicBezTo>
                    <a:pt x="12" y="19"/>
                    <a:pt x="0" y="19"/>
                    <a:pt x="0" y="22"/>
                  </a:cubicBezTo>
                  <a:cubicBezTo>
                    <a:pt x="0" y="25"/>
                    <a:pt x="2" y="30"/>
                    <a:pt x="3" y="32"/>
                  </a:cubicBezTo>
                  <a:cubicBezTo>
                    <a:pt x="3" y="34"/>
                    <a:pt x="14" y="16"/>
                    <a:pt x="20" y="17"/>
                  </a:cubicBezTo>
                  <a:cubicBezTo>
                    <a:pt x="25" y="18"/>
                    <a:pt x="27" y="11"/>
                    <a:pt x="27" y="11"/>
                  </a:cubicBezTo>
                  <a:cubicBezTo>
                    <a:pt x="27" y="11"/>
                    <a:pt x="28" y="1"/>
                    <a:pt x="27"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4" name="Freeform 59">
              <a:extLst>
                <a:ext uri="{FF2B5EF4-FFF2-40B4-BE49-F238E27FC236}">
                  <a16:creationId xmlns:a16="http://schemas.microsoft.com/office/drawing/2014/main" id="{4CD2157A-3868-4F3D-81AA-873E28757280}"/>
                </a:ext>
              </a:extLst>
            </p:cNvPr>
            <p:cNvSpPr>
              <a:spLocks/>
            </p:cNvSpPr>
            <p:nvPr/>
          </p:nvSpPr>
          <p:spPr bwMode="auto">
            <a:xfrm rot="20882985" flipH="1">
              <a:off x="7067967" y="3699833"/>
              <a:ext cx="66618" cy="82768"/>
            </a:xfrm>
            <a:custGeom>
              <a:avLst/>
              <a:gdLst>
                <a:gd name="T0" fmla="*/ 21 w 28"/>
                <a:gd name="T1" fmla="*/ 0 h 35"/>
                <a:gd name="T2" fmla="*/ 6 w 28"/>
                <a:gd name="T3" fmla="*/ 14 h 35"/>
                <a:gd name="T4" fmla="*/ 10 w 28"/>
                <a:gd name="T5" fmla="*/ 19 h 35"/>
                <a:gd name="T6" fmla="*/ 1 w 28"/>
                <a:gd name="T7" fmla="*/ 25 h 35"/>
                <a:gd name="T8" fmla="*/ 1 w 28"/>
                <a:gd name="T9" fmla="*/ 35 h 35"/>
                <a:gd name="T10" fmla="*/ 16 w 28"/>
                <a:gd name="T11" fmla="*/ 28 h 35"/>
                <a:gd name="T12" fmla="*/ 18 w 28"/>
                <a:gd name="T13" fmla="*/ 19 h 35"/>
                <a:gd name="T14" fmla="*/ 21 w 28"/>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5">
                  <a:moveTo>
                    <a:pt x="21" y="0"/>
                  </a:moveTo>
                  <a:cubicBezTo>
                    <a:pt x="21" y="0"/>
                    <a:pt x="4" y="11"/>
                    <a:pt x="6" y="14"/>
                  </a:cubicBezTo>
                  <a:cubicBezTo>
                    <a:pt x="7" y="18"/>
                    <a:pt x="10" y="19"/>
                    <a:pt x="10" y="19"/>
                  </a:cubicBezTo>
                  <a:cubicBezTo>
                    <a:pt x="10" y="19"/>
                    <a:pt x="1" y="21"/>
                    <a:pt x="1" y="25"/>
                  </a:cubicBezTo>
                  <a:cubicBezTo>
                    <a:pt x="0" y="29"/>
                    <a:pt x="1" y="35"/>
                    <a:pt x="1" y="35"/>
                  </a:cubicBezTo>
                  <a:cubicBezTo>
                    <a:pt x="1" y="35"/>
                    <a:pt x="15" y="31"/>
                    <a:pt x="16" y="28"/>
                  </a:cubicBezTo>
                  <a:cubicBezTo>
                    <a:pt x="17" y="24"/>
                    <a:pt x="15" y="21"/>
                    <a:pt x="18" y="19"/>
                  </a:cubicBezTo>
                  <a:cubicBezTo>
                    <a:pt x="21" y="17"/>
                    <a:pt x="28" y="4"/>
                    <a:pt x="21"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5" name="Freeform 60">
              <a:extLst>
                <a:ext uri="{FF2B5EF4-FFF2-40B4-BE49-F238E27FC236}">
                  <a16:creationId xmlns:a16="http://schemas.microsoft.com/office/drawing/2014/main" id="{1E242666-DADC-4D69-9974-D7219D772B1B}"/>
                </a:ext>
              </a:extLst>
            </p:cNvPr>
            <p:cNvSpPr>
              <a:spLocks/>
            </p:cNvSpPr>
            <p:nvPr/>
          </p:nvSpPr>
          <p:spPr bwMode="auto">
            <a:xfrm rot="20882985" flipH="1">
              <a:off x="7016463" y="3699133"/>
              <a:ext cx="61571" cy="104974"/>
            </a:xfrm>
            <a:custGeom>
              <a:avLst/>
              <a:gdLst>
                <a:gd name="T0" fmla="*/ 25 w 26"/>
                <a:gd name="T1" fmla="*/ 0 h 44"/>
                <a:gd name="T2" fmla="*/ 6 w 26"/>
                <a:gd name="T3" fmla="*/ 19 h 44"/>
                <a:gd name="T4" fmla="*/ 13 w 26"/>
                <a:gd name="T5" fmla="*/ 24 h 44"/>
                <a:gd name="T6" fmla="*/ 0 w 26"/>
                <a:gd name="T7" fmla="*/ 32 h 44"/>
                <a:gd name="T8" fmla="*/ 5 w 26"/>
                <a:gd name="T9" fmla="*/ 44 h 44"/>
                <a:gd name="T10" fmla="*/ 16 w 26"/>
                <a:gd name="T11" fmla="*/ 32 h 44"/>
                <a:gd name="T12" fmla="*/ 20 w 26"/>
                <a:gd name="T13" fmla="*/ 22 h 44"/>
                <a:gd name="T14" fmla="*/ 25 w 26"/>
                <a:gd name="T15" fmla="*/ 15 h 44"/>
                <a:gd name="T16" fmla="*/ 25 w 2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4">
                  <a:moveTo>
                    <a:pt x="25" y="0"/>
                  </a:moveTo>
                  <a:cubicBezTo>
                    <a:pt x="25" y="0"/>
                    <a:pt x="4" y="17"/>
                    <a:pt x="6" y="19"/>
                  </a:cubicBezTo>
                  <a:cubicBezTo>
                    <a:pt x="8" y="22"/>
                    <a:pt x="13" y="24"/>
                    <a:pt x="13" y="24"/>
                  </a:cubicBezTo>
                  <a:cubicBezTo>
                    <a:pt x="13" y="24"/>
                    <a:pt x="0" y="27"/>
                    <a:pt x="0" y="32"/>
                  </a:cubicBezTo>
                  <a:cubicBezTo>
                    <a:pt x="0" y="37"/>
                    <a:pt x="5" y="44"/>
                    <a:pt x="5" y="44"/>
                  </a:cubicBezTo>
                  <a:cubicBezTo>
                    <a:pt x="5" y="44"/>
                    <a:pt x="14" y="36"/>
                    <a:pt x="16" y="32"/>
                  </a:cubicBezTo>
                  <a:cubicBezTo>
                    <a:pt x="17" y="28"/>
                    <a:pt x="17" y="25"/>
                    <a:pt x="20" y="22"/>
                  </a:cubicBezTo>
                  <a:cubicBezTo>
                    <a:pt x="22" y="19"/>
                    <a:pt x="24" y="17"/>
                    <a:pt x="25" y="15"/>
                  </a:cubicBezTo>
                  <a:cubicBezTo>
                    <a:pt x="26" y="13"/>
                    <a:pt x="25" y="0"/>
                    <a:pt x="25"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6" name="Freeform 61">
              <a:extLst>
                <a:ext uri="{FF2B5EF4-FFF2-40B4-BE49-F238E27FC236}">
                  <a16:creationId xmlns:a16="http://schemas.microsoft.com/office/drawing/2014/main" id="{443EEC6F-4F15-4BE1-87FE-71812B90C0D7}"/>
                </a:ext>
              </a:extLst>
            </p:cNvPr>
            <p:cNvSpPr>
              <a:spLocks/>
            </p:cNvSpPr>
            <p:nvPr/>
          </p:nvSpPr>
          <p:spPr bwMode="auto">
            <a:xfrm rot="20882985" flipH="1">
              <a:off x="6963144" y="3701276"/>
              <a:ext cx="50468" cy="104974"/>
            </a:xfrm>
            <a:custGeom>
              <a:avLst/>
              <a:gdLst>
                <a:gd name="T0" fmla="*/ 20 w 21"/>
                <a:gd name="T1" fmla="*/ 0 h 44"/>
                <a:gd name="T2" fmla="*/ 5 w 21"/>
                <a:gd name="T3" fmla="*/ 19 h 44"/>
                <a:gd name="T4" fmla="*/ 8 w 21"/>
                <a:gd name="T5" fmla="*/ 23 h 44"/>
                <a:gd name="T6" fmla="*/ 0 w 21"/>
                <a:gd name="T7" fmla="*/ 28 h 44"/>
                <a:gd name="T8" fmla="*/ 3 w 21"/>
                <a:gd name="T9" fmla="*/ 44 h 44"/>
                <a:gd name="T10" fmla="*/ 13 w 21"/>
                <a:gd name="T11" fmla="*/ 31 h 44"/>
                <a:gd name="T12" fmla="*/ 18 w 21"/>
                <a:gd name="T13" fmla="*/ 20 h 44"/>
                <a:gd name="T14" fmla="*/ 20 w 21"/>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4">
                  <a:moveTo>
                    <a:pt x="20" y="0"/>
                  </a:moveTo>
                  <a:cubicBezTo>
                    <a:pt x="20" y="0"/>
                    <a:pt x="6" y="15"/>
                    <a:pt x="5" y="19"/>
                  </a:cubicBezTo>
                  <a:cubicBezTo>
                    <a:pt x="5" y="23"/>
                    <a:pt x="8" y="23"/>
                    <a:pt x="8" y="23"/>
                  </a:cubicBezTo>
                  <a:cubicBezTo>
                    <a:pt x="8" y="23"/>
                    <a:pt x="1" y="22"/>
                    <a:pt x="0" y="28"/>
                  </a:cubicBezTo>
                  <a:cubicBezTo>
                    <a:pt x="0" y="33"/>
                    <a:pt x="3" y="44"/>
                    <a:pt x="3" y="44"/>
                  </a:cubicBezTo>
                  <a:cubicBezTo>
                    <a:pt x="3" y="44"/>
                    <a:pt x="13" y="35"/>
                    <a:pt x="13" y="31"/>
                  </a:cubicBezTo>
                  <a:cubicBezTo>
                    <a:pt x="13" y="28"/>
                    <a:pt x="15" y="21"/>
                    <a:pt x="18" y="20"/>
                  </a:cubicBezTo>
                  <a:cubicBezTo>
                    <a:pt x="21" y="19"/>
                    <a:pt x="20" y="0"/>
                    <a:pt x="20"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7" name="Freeform 62">
              <a:extLst>
                <a:ext uri="{FF2B5EF4-FFF2-40B4-BE49-F238E27FC236}">
                  <a16:creationId xmlns:a16="http://schemas.microsoft.com/office/drawing/2014/main" id="{F74F79FA-1576-408E-B292-95F7B3E716D5}"/>
                </a:ext>
              </a:extLst>
            </p:cNvPr>
            <p:cNvSpPr>
              <a:spLocks/>
            </p:cNvSpPr>
            <p:nvPr/>
          </p:nvSpPr>
          <p:spPr bwMode="auto">
            <a:xfrm rot="20882985" flipH="1">
              <a:off x="6902314" y="3708359"/>
              <a:ext cx="66618" cy="109011"/>
            </a:xfrm>
            <a:custGeom>
              <a:avLst/>
              <a:gdLst>
                <a:gd name="T0" fmla="*/ 25 w 28"/>
                <a:gd name="T1" fmla="*/ 0 h 46"/>
                <a:gd name="T2" fmla="*/ 8 w 28"/>
                <a:gd name="T3" fmla="*/ 17 h 46"/>
                <a:gd name="T4" fmla="*/ 14 w 28"/>
                <a:gd name="T5" fmla="*/ 25 h 46"/>
                <a:gd name="T6" fmla="*/ 1 w 28"/>
                <a:gd name="T7" fmla="*/ 33 h 46"/>
                <a:gd name="T8" fmla="*/ 5 w 28"/>
                <a:gd name="T9" fmla="*/ 46 h 46"/>
                <a:gd name="T10" fmla="*/ 16 w 28"/>
                <a:gd name="T11" fmla="*/ 34 h 46"/>
                <a:gd name="T12" fmla="*/ 19 w 28"/>
                <a:gd name="T13" fmla="*/ 23 h 46"/>
                <a:gd name="T14" fmla="*/ 28 w 28"/>
                <a:gd name="T15" fmla="*/ 14 h 46"/>
                <a:gd name="T16" fmla="*/ 25 w 28"/>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6">
                  <a:moveTo>
                    <a:pt x="25" y="0"/>
                  </a:moveTo>
                  <a:cubicBezTo>
                    <a:pt x="25" y="0"/>
                    <a:pt x="8" y="12"/>
                    <a:pt x="8" y="17"/>
                  </a:cubicBezTo>
                  <a:cubicBezTo>
                    <a:pt x="8" y="22"/>
                    <a:pt x="14" y="25"/>
                    <a:pt x="14" y="25"/>
                  </a:cubicBezTo>
                  <a:cubicBezTo>
                    <a:pt x="14" y="25"/>
                    <a:pt x="0" y="29"/>
                    <a:pt x="1" y="33"/>
                  </a:cubicBezTo>
                  <a:cubicBezTo>
                    <a:pt x="2" y="36"/>
                    <a:pt x="5" y="46"/>
                    <a:pt x="5" y="46"/>
                  </a:cubicBezTo>
                  <a:cubicBezTo>
                    <a:pt x="5" y="46"/>
                    <a:pt x="15" y="37"/>
                    <a:pt x="16" y="34"/>
                  </a:cubicBezTo>
                  <a:cubicBezTo>
                    <a:pt x="17" y="32"/>
                    <a:pt x="19" y="24"/>
                    <a:pt x="19" y="23"/>
                  </a:cubicBezTo>
                  <a:cubicBezTo>
                    <a:pt x="19" y="22"/>
                    <a:pt x="28" y="17"/>
                    <a:pt x="28" y="14"/>
                  </a:cubicBezTo>
                  <a:cubicBezTo>
                    <a:pt x="27" y="10"/>
                    <a:pt x="25" y="0"/>
                    <a:pt x="25"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8" name="Freeform 63">
              <a:extLst>
                <a:ext uri="{FF2B5EF4-FFF2-40B4-BE49-F238E27FC236}">
                  <a16:creationId xmlns:a16="http://schemas.microsoft.com/office/drawing/2014/main" id="{7BD3341B-3467-4D0C-8519-670008593B21}"/>
                </a:ext>
              </a:extLst>
            </p:cNvPr>
            <p:cNvSpPr>
              <a:spLocks/>
            </p:cNvSpPr>
            <p:nvPr/>
          </p:nvSpPr>
          <p:spPr bwMode="auto">
            <a:xfrm rot="20882985" flipH="1">
              <a:off x="6854358" y="3717112"/>
              <a:ext cx="50468" cy="108002"/>
            </a:xfrm>
            <a:custGeom>
              <a:avLst/>
              <a:gdLst>
                <a:gd name="T0" fmla="*/ 19 w 21"/>
                <a:gd name="T1" fmla="*/ 0 h 45"/>
                <a:gd name="T2" fmla="*/ 4 w 21"/>
                <a:gd name="T3" fmla="*/ 18 h 45"/>
                <a:gd name="T4" fmla="*/ 11 w 21"/>
                <a:gd name="T5" fmla="*/ 22 h 45"/>
                <a:gd name="T6" fmla="*/ 3 w 21"/>
                <a:gd name="T7" fmla="*/ 26 h 45"/>
                <a:gd name="T8" fmla="*/ 3 w 21"/>
                <a:gd name="T9" fmla="*/ 42 h 45"/>
                <a:gd name="T10" fmla="*/ 16 w 21"/>
                <a:gd name="T11" fmla="*/ 31 h 45"/>
                <a:gd name="T12" fmla="*/ 16 w 21"/>
                <a:gd name="T13" fmla="*/ 21 h 45"/>
                <a:gd name="T14" fmla="*/ 21 w 21"/>
                <a:gd name="T15" fmla="*/ 12 h 45"/>
                <a:gd name="T16" fmla="*/ 19 w 2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5">
                  <a:moveTo>
                    <a:pt x="19" y="0"/>
                  </a:moveTo>
                  <a:cubicBezTo>
                    <a:pt x="19" y="0"/>
                    <a:pt x="0" y="15"/>
                    <a:pt x="4" y="18"/>
                  </a:cubicBezTo>
                  <a:cubicBezTo>
                    <a:pt x="8" y="22"/>
                    <a:pt x="11" y="22"/>
                    <a:pt x="11" y="22"/>
                  </a:cubicBezTo>
                  <a:cubicBezTo>
                    <a:pt x="11" y="22"/>
                    <a:pt x="4" y="22"/>
                    <a:pt x="3" y="26"/>
                  </a:cubicBezTo>
                  <a:cubicBezTo>
                    <a:pt x="3" y="30"/>
                    <a:pt x="0" y="40"/>
                    <a:pt x="3" y="42"/>
                  </a:cubicBezTo>
                  <a:cubicBezTo>
                    <a:pt x="6" y="45"/>
                    <a:pt x="17" y="38"/>
                    <a:pt x="16" y="31"/>
                  </a:cubicBezTo>
                  <a:cubicBezTo>
                    <a:pt x="16" y="24"/>
                    <a:pt x="16" y="23"/>
                    <a:pt x="16" y="21"/>
                  </a:cubicBezTo>
                  <a:cubicBezTo>
                    <a:pt x="16" y="19"/>
                    <a:pt x="21" y="13"/>
                    <a:pt x="21" y="12"/>
                  </a:cubicBezTo>
                  <a:cubicBezTo>
                    <a:pt x="21" y="11"/>
                    <a:pt x="19" y="0"/>
                    <a:pt x="19"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199" name="Freeform 64">
              <a:extLst>
                <a:ext uri="{FF2B5EF4-FFF2-40B4-BE49-F238E27FC236}">
                  <a16:creationId xmlns:a16="http://schemas.microsoft.com/office/drawing/2014/main" id="{F390BDF5-C0BF-495E-B104-CB8DFBA81D71}"/>
                </a:ext>
              </a:extLst>
            </p:cNvPr>
            <p:cNvSpPr>
              <a:spLocks/>
            </p:cNvSpPr>
            <p:nvPr/>
          </p:nvSpPr>
          <p:spPr bwMode="auto">
            <a:xfrm rot="20882985" flipH="1">
              <a:off x="6798003" y="3707518"/>
              <a:ext cx="50468" cy="121124"/>
            </a:xfrm>
            <a:custGeom>
              <a:avLst/>
              <a:gdLst>
                <a:gd name="T0" fmla="*/ 19 w 21"/>
                <a:gd name="T1" fmla="*/ 0 h 51"/>
                <a:gd name="T2" fmla="*/ 4 w 21"/>
                <a:gd name="T3" fmla="*/ 21 h 51"/>
                <a:gd name="T4" fmla="*/ 11 w 21"/>
                <a:gd name="T5" fmla="*/ 28 h 51"/>
                <a:gd name="T6" fmla="*/ 0 w 21"/>
                <a:gd name="T7" fmla="*/ 35 h 51"/>
                <a:gd name="T8" fmla="*/ 3 w 21"/>
                <a:gd name="T9" fmla="*/ 50 h 51"/>
                <a:gd name="T10" fmla="*/ 13 w 21"/>
                <a:gd name="T11" fmla="*/ 35 h 51"/>
                <a:gd name="T12" fmla="*/ 14 w 21"/>
                <a:gd name="T13" fmla="*/ 24 h 51"/>
                <a:gd name="T14" fmla="*/ 20 w 21"/>
                <a:gd name="T15" fmla="*/ 12 h 51"/>
                <a:gd name="T16" fmla="*/ 19 w 2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51">
                  <a:moveTo>
                    <a:pt x="19" y="0"/>
                  </a:moveTo>
                  <a:cubicBezTo>
                    <a:pt x="19" y="0"/>
                    <a:pt x="0" y="15"/>
                    <a:pt x="4" y="21"/>
                  </a:cubicBezTo>
                  <a:cubicBezTo>
                    <a:pt x="8" y="26"/>
                    <a:pt x="11" y="28"/>
                    <a:pt x="11" y="28"/>
                  </a:cubicBezTo>
                  <a:cubicBezTo>
                    <a:pt x="11" y="28"/>
                    <a:pt x="0" y="29"/>
                    <a:pt x="0" y="35"/>
                  </a:cubicBezTo>
                  <a:cubicBezTo>
                    <a:pt x="1" y="41"/>
                    <a:pt x="2" y="48"/>
                    <a:pt x="3" y="50"/>
                  </a:cubicBezTo>
                  <a:cubicBezTo>
                    <a:pt x="4" y="51"/>
                    <a:pt x="13" y="38"/>
                    <a:pt x="13" y="35"/>
                  </a:cubicBezTo>
                  <a:cubicBezTo>
                    <a:pt x="14" y="33"/>
                    <a:pt x="12" y="26"/>
                    <a:pt x="14" y="24"/>
                  </a:cubicBezTo>
                  <a:cubicBezTo>
                    <a:pt x="17" y="21"/>
                    <a:pt x="21" y="16"/>
                    <a:pt x="20" y="12"/>
                  </a:cubicBezTo>
                  <a:cubicBezTo>
                    <a:pt x="20" y="8"/>
                    <a:pt x="19" y="0"/>
                    <a:pt x="19"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0" name="Freeform 65">
              <a:extLst>
                <a:ext uri="{FF2B5EF4-FFF2-40B4-BE49-F238E27FC236}">
                  <a16:creationId xmlns:a16="http://schemas.microsoft.com/office/drawing/2014/main" id="{D7BB3894-00EB-498A-A107-0F82C04A6817}"/>
                </a:ext>
              </a:extLst>
            </p:cNvPr>
            <p:cNvSpPr>
              <a:spLocks/>
            </p:cNvSpPr>
            <p:nvPr/>
          </p:nvSpPr>
          <p:spPr bwMode="auto">
            <a:xfrm rot="20882985" flipH="1">
              <a:off x="6743409" y="3717775"/>
              <a:ext cx="61571" cy="110021"/>
            </a:xfrm>
            <a:custGeom>
              <a:avLst/>
              <a:gdLst>
                <a:gd name="T0" fmla="*/ 22 w 26"/>
                <a:gd name="T1" fmla="*/ 0 h 46"/>
                <a:gd name="T2" fmla="*/ 6 w 26"/>
                <a:gd name="T3" fmla="*/ 16 h 46"/>
                <a:gd name="T4" fmla="*/ 12 w 26"/>
                <a:gd name="T5" fmla="*/ 21 h 46"/>
                <a:gd name="T6" fmla="*/ 1 w 26"/>
                <a:gd name="T7" fmla="*/ 30 h 46"/>
                <a:gd name="T8" fmla="*/ 2 w 26"/>
                <a:gd name="T9" fmla="*/ 41 h 46"/>
                <a:gd name="T10" fmla="*/ 9 w 26"/>
                <a:gd name="T11" fmla="*/ 41 h 46"/>
                <a:gd name="T12" fmla="*/ 15 w 26"/>
                <a:gd name="T13" fmla="*/ 28 h 46"/>
                <a:gd name="T14" fmla="*/ 17 w 26"/>
                <a:gd name="T15" fmla="*/ 21 h 46"/>
                <a:gd name="T16" fmla="*/ 25 w 26"/>
                <a:gd name="T17" fmla="*/ 10 h 46"/>
                <a:gd name="T18" fmla="*/ 22 w 26"/>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6">
                  <a:moveTo>
                    <a:pt x="22" y="0"/>
                  </a:moveTo>
                  <a:cubicBezTo>
                    <a:pt x="22" y="0"/>
                    <a:pt x="5" y="12"/>
                    <a:pt x="6" y="16"/>
                  </a:cubicBezTo>
                  <a:cubicBezTo>
                    <a:pt x="7" y="20"/>
                    <a:pt x="12" y="21"/>
                    <a:pt x="12" y="21"/>
                  </a:cubicBezTo>
                  <a:cubicBezTo>
                    <a:pt x="12" y="21"/>
                    <a:pt x="0" y="25"/>
                    <a:pt x="1" y="30"/>
                  </a:cubicBezTo>
                  <a:cubicBezTo>
                    <a:pt x="1" y="35"/>
                    <a:pt x="2" y="39"/>
                    <a:pt x="2" y="41"/>
                  </a:cubicBezTo>
                  <a:cubicBezTo>
                    <a:pt x="3" y="43"/>
                    <a:pt x="6" y="46"/>
                    <a:pt x="9" y="41"/>
                  </a:cubicBezTo>
                  <a:cubicBezTo>
                    <a:pt x="12" y="36"/>
                    <a:pt x="16" y="30"/>
                    <a:pt x="15" y="28"/>
                  </a:cubicBezTo>
                  <a:cubicBezTo>
                    <a:pt x="15" y="25"/>
                    <a:pt x="16" y="23"/>
                    <a:pt x="17" y="21"/>
                  </a:cubicBezTo>
                  <a:cubicBezTo>
                    <a:pt x="19" y="18"/>
                    <a:pt x="26" y="14"/>
                    <a:pt x="25" y="10"/>
                  </a:cubicBezTo>
                  <a:cubicBezTo>
                    <a:pt x="25" y="6"/>
                    <a:pt x="22" y="0"/>
                    <a:pt x="22"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1" name="Freeform 66">
              <a:extLst>
                <a:ext uri="{FF2B5EF4-FFF2-40B4-BE49-F238E27FC236}">
                  <a16:creationId xmlns:a16="http://schemas.microsoft.com/office/drawing/2014/main" id="{0B22C669-F059-4D8B-90A3-9617D5A0C43E}"/>
                </a:ext>
              </a:extLst>
            </p:cNvPr>
            <p:cNvSpPr>
              <a:spLocks/>
            </p:cNvSpPr>
            <p:nvPr/>
          </p:nvSpPr>
          <p:spPr bwMode="auto">
            <a:xfrm rot="20882985" flipH="1">
              <a:off x="6683849" y="3717601"/>
              <a:ext cx="64599" cy="102955"/>
            </a:xfrm>
            <a:custGeom>
              <a:avLst/>
              <a:gdLst>
                <a:gd name="T0" fmla="*/ 18 w 27"/>
                <a:gd name="T1" fmla="*/ 3 h 43"/>
                <a:gd name="T2" fmla="*/ 7 w 27"/>
                <a:gd name="T3" fmla="*/ 17 h 43"/>
                <a:gd name="T4" fmla="*/ 9 w 27"/>
                <a:gd name="T5" fmla="*/ 24 h 43"/>
                <a:gd name="T6" fmla="*/ 1 w 27"/>
                <a:gd name="T7" fmla="*/ 32 h 43"/>
                <a:gd name="T8" fmla="*/ 4 w 27"/>
                <a:gd name="T9" fmla="*/ 43 h 43"/>
                <a:gd name="T10" fmla="*/ 15 w 27"/>
                <a:gd name="T11" fmla="*/ 33 h 43"/>
                <a:gd name="T12" fmla="*/ 15 w 27"/>
                <a:gd name="T13" fmla="*/ 23 h 43"/>
                <a:gd name="T14" fmla="*/ 18 w 27"/>
                <a:gd name="T15" fmla="*/ 17 h 43"/>
                <a:gd name="T16" fmla="*/ 27 w 27"/>
                <a:gd name="T17" fmla="*/ 1 h 43"/>
                <a:gd name="T18" fmla="*/ 18 w 27"/>
                <a:gd name="T1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3">
                  <a:moveTo>
                    <a:pt x="18" y="3"/>
                  </a:moveTo>
                  <a:cubicBezTo>
                    <a:pt x="18" y="3"/>
                    <a:pt x="7" y="13"/>
                    <a:pt x="7" y="17"/>
                  </a:cubicBezTo>
                  <a:cubicBezTo>
                    <a:pt x="6" y="22"/>
                    <a:pt x="11" y="22"/>
                    <a:pt x="9" y="24"/>
                  </a:cubicBezTo>
                  <a:cubicBezTo>
                    <a:pt x="8" y="26"/>
                    <a:pt x="0" y="26"/>
                    <a:pt x="1" y="32"/>
                  </a:cubicBezTo>
                  <a:cubicBezTo>
                    <a:pt x="2" y="39"/>
                    <a:pt x="4" y="43"/>
                    <a:pt x="4" y="43"/>
                  </a:cubicBezTo>
                  <a:cubicBezTo>
                    <a:pt x="4" y="43"/>
                    <a:pt x="14" y="35"/>
                    <a:pt x="15" y="33"/>
                  </a:cubicBezTo>
                  <a:cubicBezTo>
                    <a:pt x="15" y="30"/>
                    <a:pt x="14" y="26"/>
                    <a:pt x="15" y="23"/>
                  </a:cubicBezTo>
                  <a:cubicBezTo>
                    <a:pt x="15" y="21"/>
                    <a:pt x="17" y="20"/>
                    <a:pt x="18" y="17"/>
                  </a:cubicBezTo>
                  <a:cubicBezTo>
                    <a:pt x="20" y="15"/>
                    <a:pt x="27" y="1"/>
                    <a:pt x="27" y="1"/>
                  </a:cubicBezTo>
                  <a:cubicBezTo>
                    <a:pt x="27" y="1"/>
                    <a:pt x="22" y="0"/>
                    <a:pt x="18" y="3"/>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2" name="Freeform 67">
              <a:extLst>
                <a:ext uri="{FF2B5EF4-FFF2-40B4-BE49-F238E27FC236}">
                  <a16:creationId xmlns:a16="http://schemas.microsoft.com/office/drawing/2014/main" id="{12DA0A40-4D7A-40A8-9CB9-2064DB863625}"/>
                </a:ext>
              </a:extLst>
            </p:cNvPr>
            <p:cNvSpPr>
              <a:spLocks/>
            </p:cNvSpPr>
            <p:nvPr/>
          </p:nvSpPr>
          <p:spPr bwMode="auto">
            <a:xfrm rot="20882985" flipH="1">
              <a:off x="6648406" y="3721547"/>
              <a:ext cx="49459" cy="102955"/>
            </a:xfrm>
            <a:custGeom>
              <a:avLst/>
              <a:gdLst>
                <a:gd name="T0" fmla="*/ 21 w 21"/>
                <a:gd name="T1" fmla="*/ 0 h 43"/>
                <a:gd name="T2" fmla="*/ 6 w 21"/>
                <a:gd name="T3" fmla="*/ 17 h 43"/>
                <a:gd name="T4" fmla="*/ 10 w 21"/>
                <a:gd name="T5" fmla="*/ 23 h 43"/>
                <a:gd name="T6" fmla="*/ 2 w 21"/>
                <a:gd name="T7" fmla="*/ 29 h 43"/>
                <a:gd name="T8" fmla="*/ 1 w 21"/>
                <a:gd name="T9" fmla="*/ 42 h 43"/>
                <a:gd name="T10" fmla="*/ 11 w 21"/>
                <a:gd name="T11" fmla="*/ 28 h 43"/>
                <a:gd name="T12" fmla="*/ 14 w 21"/>
                <a:gd name="T13" fmla="*/ 21 h 43"/>
                <a:gd name="T14" fmla="*/ 16 w 21"/>
                <a:gd name="T15" fmla="*/ 17 h 43"/>
                <a:gd name="T16" fmla="*/ 21 w 21"/>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3">
                  <a:moveTo>
                    <a:pt x="21" y="0"/>
                  </a:moveTo>
                  <a:cubicBezTo>
                    <a:pt x="21" y="0"/>
                    <a:pt x="6" y="11"/>
                    <a:pt x="6" y="17"/>
                  </a:cubicBezTo>
                  <a:cubicBezTo>
                    <a:pt x="7" y="23"/>
                    <a:pt x="10" y="23"/>
                    <a:pt x="10" y="23"/>
                  </a:cubicBezTo>
                  <a:cubicBezTo>
                    <a:pt x="10" y="23"/>
                    <a:pt x="4" y="24"/>
                    <a:pt x="2" y="29"/>
                  </a:cubicBezTo>
                  <a:cubicBezTo>
                    <a:pt x="1" y="34"/>
                    <a:pt x="0" y="40"/>
                    <a:pt x="1" y="42"/>
                  </a:cubicBezTo>
                  <a:cubicBezTo>
                    <a:pt x="2" y="43"/>
                    <a:pt x="9" y="31"/>
                    <a:pt x="11" y="28"/>
                  </a:cubicBezTo>
                  <a:cubicBezTo>
                    <a:pt x="13" y="24"/>
                    <a:pt x="15" y="22"/>
                    <a:pt x="14" y="21"/>
                  </a:cubicBezTo>
                  <a:cubicBezTo>
                    <a:pt x="13" y="19"/>
                    <a:pt x="11" y="22"/>
                    <a:pt x="16" y="17"/>
                  </a:cubicBezTo>
                  <a:cubicBezTo>
                    <a:pt x="20" y="12"/>
                    <a:pt x="21" y="0"/>
                    <a:pt x="21"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3" name="Freeform 68">
              <a:extLst>
                <a:ext uri="{FF2B5EF4-FFF2-40B4-BE49-F238E27FC236}">
                  <a16:creationId xmlns:a16="http://schemas.microsoft.com/office/drawing/2014/main" id="{491DD949-0D27-4209-9DD1-20E95EF6C7BC}"/>
                </a:ext>
              </a:extLst>
            </p:cNvPr>
            <p:cNvSpPr>
              <a:spLocks/>
            </p:cNvSpPr>
            <p:nvPr/>
          </p:nvSpPr>
          <p:spPr bwMode="auto">
            <a:xfrm rot="20882985" flipH="1">
              <a:off x="6605769" y="3716632"/>
              <a:ext cx="45421" cy="110021"/>
            </a:xfrm>
            <a:custGeom>
              <a:avLst/>
              <a:gdLst>
                <a:gd name="T0" fmla="*/ 19 w 19"/>
                <a:gd name="T1" fmla="*/ 0 h 46"/>
                <a:gd name="T2" fmla="*/ 4 w 19"/>
                <a:gd name="T3" fmla="*/ 18 h 46"/>
                <a:gd name="T4" fmla="*/ 8 w 19"/>
                <a:gd name="T5" fmla="*/ 21 h 46"/>
                <a:gd name="T6" fmla="*/ 2 w 19"/>
                <a:gd name="T7" fmla="*/ 35 h 46"/>
                <a:gd name="T8" fmla="*/ 2 w 19"/>
                <a:gd name="T9" fmla="*/ 46 h 46"/>
                <a:gd name="T10" fmla="*/ 13 w 19"/>
                <a:gd name="T11" fmla="*/ 34 h 46"/>
                <a:gd name="T12" fmla="*/ 13 w 19"/>
                <a:gd name="T13" fmla="*/ 23 h 46"/>
                <a:gd name="T14" fmla="*/ 18 w 19"/>
                <a:gd name="T15" fmla="*/ 17 h 46"/>
                <a:gd name="T16" fmla="*/ 19 w 19"/>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6">
                  <a:moveTo>
                    <a:pt x="19" y="0"/>
                  </a:moveTo>
                  <a:cubicBezTo>
                    <a:pt x="18" y="2"/>
                    <a:pt x="0" y="14"/>
                    <a:pt x="4" y="18"/>
                  </a:cubicBezTo>
                  <a:cubicBezTo>
                    <a:pt x="8" y="21"/>
                    <a:pt x="12" y="18"/>
                    <a:pt x="8" y="21"/>
                  </a:cubicBezTo>
                  <a:cubicBezTo>
                    <a:pt x="4" y="24"/>
                    <a:pt x="2" y="30"/>
                    <a:pt x="2" y="35"/>
                  </a:cubicBezTo>
                  <a:cubicBezTo>
                    <a:pt x="2" y="40"/>
                    <a:pt x="2" y="46"/>
                    <a:pt x="2" y="46"/>
                  </a:cubicBezTo>
                  <a:cubicBezTo>
                    <a:pt x="2" y="46"/>
                    <a:pt x="14" y="38"/>
                    <a:pt x="13" y="34"/>
                  </a:cubicBezTo>
                  <a:cubicBezTo>
                    <a:pt x="13" y="29"/>
                    <a:pt x="12" y="26"/>
                    <a:pt x="13" y="23"/>
                  </a:cubicBezTo>
                  <a:cubicBezTo>
                    <a:pt x="15" y="20"/>
                    <a:pt x="17" y="19"/>
                    <a:pt x="18" y="17"/>
                  </a:cubicBezTo>
                  <a:cubicBezTo>
                    <a:pt x="19" y="15"/>
                    <a:pt x="19" y="0"/>
                    <a:pt x="19"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4" name="Freeform 69">
              <a:extLst>
                <a:ext uri="{FF2B5EF4-FFF2-40B4-BE49-F238E27FC236}">
                  <a16:creationId xmlns:a16="http://schemas.microsoft.com/office/drawing/2014/main" id="{32217ECE-FFE9-420F-9E23-5299AA4371FB}"/>
                </a:ext>
              </a:extLst>
            </p:cNvPr>
            <p:cNvSpPr>
              <a:spLocks/>
            </p:cNvSpPr>
            <p:nvPr/>
          </p:nvSpPr>
          <p:spPr bwMode="auto">
            <a:xfrm rot="20882985" flipH="1">
              <a:off x="6559071" y="3723727"/>
              <a:ext cx="52487" cy="112039"/>
            </a:xfrm>
            <a:custGeom>
              <a:avLst/>
              <a:gdLst>
                <a:gd name="T0" fmla="*/ 20 w 22"/>
                <a:gd name="T1" fmla="*/ 0 h 47"/>
                <a:gd name="T2" fmla="*/ 6 w 22"/>
                <a:gd name="T3" fmla="*/ 14 h 47"/>
                <a:gd name="T4" fmla="*/ 10 w 22"/>
                <a:gd name="T5" fmla="*/ 21 h 47"/>
                <a:gd name="T6" fmla="*/ 2 w 22"/>
                <a:gd name="T7" fmla="*/ 31 h 47"/>
                <a:gd name="T8" fmla="*/ 2 w 22"/>
                <a:gd name="T9" fmla="*/ 47 h 47"/>
                <a:gd name="T10" fmla="*/ 11 w 22"/>
                <a:gd name="T11" fmla="*/ 36 h 47"/>
                <a:gd name="T12" fmla="*/ 13 w 22"/>
                <a:gd name="T13" fmla="*/ 24 h 47"/>
                <a:gd name="T14" fmla="*/ 16 w 22"/>
                <a:gd name="T15" fmla="*/ 17 h 47"/>
                <a:gd name="T16" fmla="*/ 22 w 22"/>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0" y="0"/>
                  </a:moveTo>
                  <a:cubicBezTo>
                    <a:pt x="20" y="0"/>
                    <a:pt x="6" y="11"/>
                    <a:pt x="6" y="14"/>
                  </a:cubicBezTo>
                  <a:cubicBezTo>
                    <a:pt x="5" y="18"/>
                    <a:pt x="12" y="19"/>
                    <a:pt x="10" y="21"/>
                  </a:cubicBezTo>
                  <a:cubicBezTo>
                    <a:pt x="8" y="22"/>
                    <a:pt x="4" y="28"/>
                    <a:pt x="2" y="31"/>
                  </a:cubicBezTo>
                  <a:cubicBezTo>
                    <a:pt x="0" y="34"/>
                    <a:pt x="2" y="47"/>
                    <a:pt x="2" y="47"/>
                  </a:cubicBezTo>
                  <a:cubicBezTo>
                    <a:pt x="2" y="47"/>
                    <a:pt x="9" y="40"/>
                    <a:pt x="11" y="36"/>
                  </a:cubicBezTo>
                  <a:cubicBezTo>
                    <a:pt x="13" y="32"/>
                    <a:pt x="12" y="27"/>
                    <a:pt x="13" y="24"/>
                  </a:cubicBezTo>
                  <a:cubicBezTo>
                    <a:pt x="14" y="21"/>
                    <a:pt x="13" y="20"/>
                    <a:pt x="16" y="17"/>
                  </a:cubicBezTo>
                  <a:cubicBezTo>
                    <a:pt x="18" y="14"/>
                    <a:pt x="22" y="0"/>
                    <a:pt x="22" y="0"/>
                  </a:cubicBezTo>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5" name="Freeform 70">
              <a:extLst>
                <a:ext uri="{FF2B5EF4-FFF2-40B4-BE49-F238E27FC236}">
                  <a16:creationId xmlns:a16="http://schemas.microsoft.com/office/drawing/2014/main" id="{4F2917AB-FF90-4588-A125-AC4475313910}"/>
                </a:ext>
              </a:extLst>
            </p:cNvPr>
            <p:cNvSpPr>
              <a:spLocks/>
            </p:cNvSpPr>
            <p:nvPr/>
          </p:nvSpPr>
          <p:spPr bwMode="auto">
            <a:xfrm rot="20882985" flipH="1">
              <a:off x="6521337" y="3729672"/>
              <a:ext cx="52487" cy="114058"/>
            </a:xfrm>
            <a:custGeom>
              <a:avLst/>
              <a:gdLst>
                <a:gd name="T0" fmla="*/ 22 w 22"/>
                <a:gd name="T1" fmla="*/ 0 h 48"/>
                <a:gd name="T2" fmla="*/ 6 w 22"/>
                <a:gd name="T3" fmla="*/ 17 h 48"/>
                <a:gd name="T4" fmla="*/ 9 w 22"/>
                <a:gd name="T5" fmla="*/ 23 h 48"/>
                <a:gd name="T6" fmla="*/ 1 w 22"/>
                <a:gd name="T7" fmla="*/ 35 h 48"/>
                <a:gd name="T8" fmla="*/ 3 w 22"/>
                <a:gd name="T9" fmla="*/ 48 h 48"/>
                <a:gd name="T10" fmla="*/ 12 w 22"/>
                <a:gd name="T11" fmla="*/ 32 h 48"/>
                <a:gd name="T12" fmla="*/ 14 w 22"/>
                <a:gd name="T13" fmla="*/ 24 h 48"/>
                <a:gd name="T14" fmla="*/ 15 w 22"/>
                <a:gd name="T15" fmla="*/ 16 h 48"/>
                <a:gd name="T16" fmla="*/ 22 w 2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8">
                  <a:moveTo>
                    <a:pt x="22" y="0"/>
                  </a:moveTo>
                  <a:cubicBezTo>
                    <a:pt x="22" y="0"/>
                    <a:pt x="5" y="14"/>
                    <a:pt x="6" y="17"/>
                  </a:cubicBezTo>
                  <a:cubicBezTo>
                    <a:pt x="6" y="20"/>
                    <a:pt x="11" y="21"/>
                    <a:pt x="9" y="23"/>
                  </a:cubicBezTo>
                  <a:cubicBezTo>
                    <a:pt x="6" y="25"/>
                    <a:pt x="0" y="30"/>
                    <a:pt x="1" y="35"/>
                  </a:cubicBezTo>
                  <a:cubicBezTo>
                    <a:pt x="1" y="41"/>
                    <a:pt x="3" y="48"/>
                    <a:pt x="3" y="48"/>
                  </a:cubicBezTo>
                  <a:cubicBezTo>
                    <a:pt x="3" y="48"/>
                    <a:pt x="10" y="37"/>
                    <a:pt x="12" y="32"/>
                  </a:cubicBezTo>
                  <a:cubicBezTo>
                    <a:pt x="14" y="27"/>
                    <a:pt x="14" y="28"/>
                    <a:pt x="14" y="24"/>
                  </a:cubicBezTo>
                  <a:cubicBezTo>
                    <a:pt x="13" y="19"/>
                    <a:pt x="13" y="19"/>
                    <a:pt x="15" y="16"/>
                  </a:cubicBezTo>
                  <a:cubicBezTo>
                    <a:pt x="17" y="12"/>
                    <a:pt x="22" y="0"/>
                    <a:pt x="22"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6" name="Freeform 71">
              <a:extLst>
                <a:ext uri="{FF2B5EF4-FFF2-40B4-BE49-F238E27FC236}">
                  <a16:creationId xmlns:a16="http://schemas.microsoft.com/office/drawing/2014/main" id="{8058FA53-79F2-4EC9-9676-D5D520565E5E}"/>
                </a:ext>
              </a:extLst>
            </p:cNvPr>
            <p:cNvSpPr>
              <a:spLocks/>
            </p:cNvSpPr>
            <p:nvPr/>
          </p:nvSpPr>
          <p:spPr bwMode="auto">
            <a:xfrm rot="20882985" flipH="1">
              <a:off x="6477932" y="3739181"/>
              <a:ext cx="47440" cy="94880"/>
            </a:xfrm>
            <a:custGeom>
              <a:avLst/>
              <a:gdLst>
                <a:gd name="T0" fmla="*/ 20 w 20"/>
                <a:gd name="T1" fmla="*/ 0 h 40"/>
                <a:gd name="T2" fmla="*/ 5 w 20"/>
                <a:gd name="T3" fmla="*/ 15 h 40"/>
                <a:gd name="T4" fmla="*/ 8 w 20"/>
                <a:gd name="T5" fmla="*/ 19 h 40"/>
                <a:gd name="T6" fmla="*/ 1 w 20"/>
                <a:gd name="T7" fmla="*/ 25 h 40"/>
                <a:gd name="T8" fmla="*/ 1 w 20"/>
                <a:gd name="T9" fmla="*/ 36 h 40"/>
                <a:gd name="T10" fmla="*/ 5 w 20"/>
                <a:gd name="T11" fmla="*/ 40 h 40"/>
                <a:gd name="T12" fmla="*/ 11 w 20"/>
                <a:gd name="T13" fmla="*/ 27 h 40"/>
                <a:gd name="T14" fmla="*/ 12 w 20"/>
                <a:gd name="T15" fmla="*/ 19 h 40"/>
                <a:gd name="T16" fmla="*/ 14 w 20"/>
                <a:gd name="T17" fmla="*/ 11 h 40"/>
                <a:gd name="T18" fmla="*/ 20 w 20"/>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0">
                  <a:moveTo>
                    <a:pt x="20" y="0"/>
                  </a:moveTo>
                  <a:cubicBezTo>
                    <a:pt x="20" y="0"/>
                    <a:pt x="2" y="12"/>
                    <a:pt x="5" y="15"/>
                  </a:cubicBezTo>
                  <a:cubicBezTo>
                    <a:pt x="7" y="18"/>
                    <a:pt x="8" y="19"/>
                    <a:pt x="8" y="19"/>
                  </a:cubicBezTo>
                  <a:cubicBezTo>
                    <a:pt x="8" y="19"/>
                    <a:pt x="3" y="20"/>
                    <a:pt x="1" y="25"/>
                  </a:cubicBezTo>
                  <a:cubicBezTo>
                    <a:pt x="0" y="29"/>
                    <a:pt x="1" y="34"/>
                    <a:pt x="1" y="36"/>
                  </a:cubicBezTo>
                  <a:cubicBezTo>
                    <a:pt x="2" y="38"/>
                    <a:pt x="5" y="40"/>
                    <a:pt x="5" y="40"/>
                  </a:cubicBezTo>
                  <a:cubicBezTo>
                    <a:pt x="5" y="40"/>
                    <a:pt x="11" y="29"/>
                    <a:pt x="11" y="27"/>
                  </a:cubicBezTo>
                  <a:cubicBezTo>
                    <a:pt x="12" y="26"/>
                    <a:pt x="12" y="24"/>
                    <a:pt x="12" y="19"/>
                  </a:cubicBezTo>
                  <a:cubicBezTo>
                    <a:pt x="12" y="14"/>
                    <a:pt x="12" y="13"/>
                    <a:pt x="14" y="11"/>
                  </a:cubicBezTo>
                  <a:cubicBezTo>
                    <a:pt x="16" y="9"/>
                    <a:pt x="20" y="0"/>
                    <a:pt x="20"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7" name="Freeform 72">
              <a:extLst>
                <a:ext uri="{FF2B5EF4-FFF2-40B4-BE49-F238E27FC236}">
                  <a16:creationId xmlns:a16="http://schemas.microsoft.com/office/drawing/2014/main" id="{669EC41C-B0F1-4683-9B52-DBE62812745A}"/>
                </a:ext>
              </a:extLst>
            </p:cNvPr>
            <p:cNvSpPr>
              <a:spLocks/>
            </p:cNvSpPr>
            <p:nvPr/>
          </p:nvSpPr>
          <p:spPr bwMode="auto">
            <a:xfrm rot="20882985" flipH="1">
              <a:off x="6432554" y="3748684"/>
              <a:ext cx="47440" cy="85796"/>
            </a:xfrm>
            <a:custGeom>
              <a:avLst/>
              <a:gdLst>
                <a:gd name="T0" fmla="*/ 20 w 20"/>
                <a:gd name="T1" fmla="*/ 0 h 36"/>
                <a:gd name="T2" fmla="*/ 5 w 20"/>
                <a:gd name="T3" fmla="*/ 13 h 36"/>
                <a:gd name="T4" fmla="*/ 8 w 20"/>
                <a:gd name="T5" fmla="*/ 15 h 36"/>
                <a:gd name="T6" fmla="*/ 1 w 20"/>
                <a:gd name="T7" fmla="*/ 18 h 36"/>
                <a:gd name="T8" fmla="*/ 2 w 20"/>
                <a:gd name="T9" fmla="*/ 31 h 36"/>
                <a:gd name="T10" fmla="*/ 5 w 20"/>
                <a:gd name="T11" fmla="*/ 36 h 36"/>
                <a:gd name="T12" fmla="*/ 12 w 20"/>
                <a:gd name="T13" fmla="*/ 21 h 36"/>
                <a:gd name="T14" fmla="*/ 14 w 20"/>
                <a:gd name="T15" fmla="*/ 13 h 36"/>
                <a:gd name="T16" fmla="*/ 17 w 20"/>
                <a:gd name="T17" fmla="*/ 8 h 36"/>
                <a:gd name="T18" fmla="*/ 20 w 20"/>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6">
                  <a:moveTo>
                    <a:pt x="20" y="0"/>
                  </a:moveTo>
                  <a:cubicBezTo>
                    <a:pt x="20" y="0"/>
                    <a:pt x="2" y="10"/>
                    <a:pt x="5" y="13"/>
                  </a:cubicBezTo>
                  <a:cubicBezTo>
                    <a:pt x="8" y="15"/>
                    <a:pt x="8" y="15"/>
                    <a:pt x="8" y="15"/>
                  </a:cubicBezTo>
                  <a:cubicBezTo>
                    <a:pt x="8" y="15"/>
                    <a:pt x="1" y="13"/>
                    <a:pt x="1" y="18"/>
                  </a:cubicBezTo>
                  <a:cubicBezTo>
                    <a:pt x="0" y="23"/>
                    <a:pt x="0" y="30"/>
                    <a:pt x="2" y="31"/>
                  </a:cubicBezTo>
                  <a:cubicBezTo>
                    <a:pt x="4" y="31"/>
                    <a:pt x="5" y="36"/>
                    <a:pt x="5" y="36"/>
                  </a:cubicBezTo>
                  <a:cubicBezTo>
                    <a:pt x="5" y="36"/>
                    <a:pt x="12" y="24"/>
                    <a:pt x="12" y="21"/>
                  </a:cubicBezTo>
                  <a:cubicBezTo>
                    <a:pt x="12" y="19"/>
                    <a:pt x="13" y="15"/>
                    <a:pt x="14" y="13"/>
                  </a:cubicBezTo>
                  <a:cubicBezTo>
                    <a:pt x="14" y="11"/>
                    <a:pt x="17" y="10"/>
                    <a:pt x="17" y="8"/>
                  </a:cubicBezTo>
                  <a:cubicBezTo>
                    <a:pt x="18" y="6"/>
                    <a:pt x="20" y="0"/>
                    <a:pt x="20"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8" name="Freeform 73">
              <a:extLst>
                <a:ext uri="{FF2B5EF4-FFF2-40B4-BE49-F238E27FC236}">
                  <a16:creationId xmlns:a16="http://schemas.microsoft.com/office/drawing/2014/main" id="{7016924E-42B3-44D8-B452-8C9AC6719D1F}"/>
                </a:ext>
              </a:extLst>
            </p:cNvPr>
            <p:cNvSpPr>
              <a:spLocks/>
            </p:cNvSpPr>
            <p:nvPr/>
          </p:nvSpPr>
          <p:spPr bwMode="auto">
            <a:xfrm rot="20882985" flipH="1">
              <a:off x="6388359" y="3746163"/>
              <a:ext cx="43403" cy="92862"/>
            </a:xfrm>
            <a:custGeom>
              <a:avLst/>
              <a:gdLst>
                <a:gd name="T0" fmla="*/ 18 w 18"/>
                <a:gd name="T1" fmla="*/ 0 h 39"/>
                <a:gd name="T2" fmla="*/ 5 w 18"/>
                <a:gd name="T3" fmla="*/ 14 h 39"/>
                <a:gd name="T4" fmla="*/ 8 w 18"/>
                <a:gd name="T5" fmla="*/ 20 h 39"/>
                <a:gd name="T6" fmla="*/ 2 w 18"/>
                <a:gd name="T7" fmla="*/ 23 h 39"/>
                <a:gd name="T8" fmla="*/ 2 w 18"/>
                <a:gd name="T9" fmla="*/ 37 h 39"/>
                <a:gd name="T10" fmla="*/ 5 w 18"/>
                <a:gd name="T11" fmla="*/ 39 h 39"/>
                <a:gd name="T12" fmla="*/ 10 w 18"/>
                <a:gd name="T13" fmla="*/ 28 h 39"/>
                <a:gd name="T14" fmla="*/ 13 w 18"/>
                <a:gd name="T15" fmla="*/ 20 h 39"/>
                <a:gd name="T16" fmla="*/ 16 w 18"/>
                <a:gd name="T17" fmla="*/ 13 h 39"/>
                <a:gd name="T18" fmla="*/ 18 w 18"/>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9">
                  <a:moveTo>
                    <a:pt x="18" y="0"/>
                  </a:moveTo>
                  <a:cubicBezTo>
                    <a:pt x="18" y="0"/>
                    <a:pt x="5" y="12"/>
                    <a:pt x="5" y="14"/>
                  </a:cubicBezTo>
                  <a:cubicBezTo>
                    <a:pt x="6" y="16"/>
                    <a:pt x="8" y="20"/>
                    <a:pt x="8" y="20"/>
                  </a:cubicBezTo>
                  <a:cubicBezTo>
                    <a:pt x="8" y="20"/>
                    <a:pt x="5" y="22"/>
                    <a:pt x="2" y="23"/>
                  </a:cubicBezTo>
                  <a:cubicBezTo>
                    <a:pt x="0" y="23"/>
                    <a:pt x="2" y="35"/>
                    <a:pt x="2" y="37"/>
                  </a:cubicBezTo>
                  <a:cubicBezTo>
                    <a:pt x="2" y="39"/>
                    <a:pt x="5" y="39"/>
                    <a:pt x="5" y="39"/>
                  </a:cubicBezTo>
                  <a:cubicBezTo>
                    <a:pt x="6" y="38"/>
                    <a:pt x="8" y="31"/>
                    <a:pt x="10" y="28"/>
                  </a:cubicBezTo>
                  <a:cubicBezTo>
                    <a:pt x="11" y="25"/>
                    <a:pt x="12" y="22"/>
                    <a:pt x="13" y="20"/>
                  </a:cubicBezTo>
                  <a:cubicBezTo>
                    <a:pt x="14" y="18"/>
                    <a:pt x="15" y="15"/>
                    <a:pt x="16" y="13"/>
                  </a:cubicBezTo>
                  <a:cubicBezTo>
                    <a:pt x="18" y="10"/>
                    <a:pt x="18" y="0"/>
                    <a:pt x="18"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09" name="Freeform 74">
              <a:extLst>
                <a:ext uri="{FF2B5EF4-FFF2-40B4-BE49-F238E27FC236}">
                  <a16:creationId xmlns:a16="http://schemas.microsoft.com/office/drawing/2014/main" id="{BB0317CA-EC95-466F-A202-3D1AF441283F}"/>
                </a:ext>
              </a:extLst>
            </p:cNvPr>
            <p:cNvSpPr>
              <a:spLocks/>
            </p:cNvSpPr>
            <p:nvPr/>
          </p:nvSpPr>
          <p:spPr bwMode="auto">
            <a:xfrm rot="20882985" flipH="1">
              <a:off x="6348915" y="3762111"/>
              <a:ext cx="38356" cy="78730"/>
            </a:xfrm>
            <a:custGeom>
              <a:avLst/>
              <a:gdLst>
                <a:gd name="T0" fmla="*/ 16 w 16"/>
                <a:gd name="T1" fmla="*/ 0 h 33"/>
                <a:gd name="T2" fmla="*/ 4 w 16"/>
                <a:gd name="T3" fmla="*/ 10 h 33"/>
                <a:gd name="T4" fmla="*/ 3 w 16"/>
                <a:gd name="T5" fmla="*/ 15 h 33"/>
                <a:gd name="T6" fmla="*/ 3 w 16"/>
                <a:gd name="T7" fmla="*/ 18 h 33"/>
                <a:gd name="T8" fmla="*/ 2 w 16"/>
                <a:gd name="T9" fmla="*/ 25 h 33"/>
                <a:gd name="T10" fmla="*/ 5 w 16"/>
                <a:gd name="T11" fmla="*/ 33 h 33"/>
                <a:gd name="T12" fmla="*/ 9 w 16"/>
                <a:gd name="T13" fmla="*/ 26 h 33"/>
                <a:gd name="T14" fmla="*/ 13 w 16"/>
                <a:gd name="T15" fmla="*/ 15 h 33"/>
                <a:gd name="T16" fmla="*/ 13 w 16"/>
                <a:gd name="T17" fmla="*/ 10 h 33"/>
                <a:gd name="T18" fmla="*/ 16 w 16"/>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3">
                  <a:moveTo>
                    <a:pt x="16" y="0"/>
                  </a:moveTo>
                  <a:cubicBezTo>
                    <a:pt x="16" y="0"/>
                    <a:pt x="5" y="6"/>
                    <a:pt x="4" y="10"/>
                  </a:cubicBezTo>
                  <a:cubicBezTo>
                    <a:pt x="3" y="13"/>
                    <a:pt x="1" y="13"/>
                    <a:pt x="3" y="15"/>
                  </a:cubicBezTo>
                  <a:cubicBezTo>
                    <a:pt x="4" y="17"/>
                    <a:pt x="3" y="18"/>
                    <a:pt x="3" y="18"/>
                  </a:cubicBezTo>
                  <a:cubicBezTo>
                    <a:pt x="3" y="18"/>
                    <a:pt x="0" y="21"/>
                    <a:pt x="2" y="25"/>
                  </a:cubicBezTo>
                  <a:cubicBezTo>
                    <a:pt x="4" y="29"/>
                    <a:pt x="5" y="33"/>
                    <a:pt x="5" y="33"/>
                  </a:cubicBezTo>
                  <a:cubicBezTo>
                    <a:pt x="5" y="33"/>
                    <a:pt x="5" y="31"/>
                    <a:pt x="9" y="26"/>
                  </a:cubicBezTo>
                  <a:cubicBezTo>
                    <a:pt x="12" y="20"/>
                    <a:pt x="14" y="17"/>
                    <a:pt x="13" y="15"/>
                  </a:cubicBezTo>
                  <a:cubicBezTo>
                    <a:pt x="13" y="12"/>
                    <a:pt x="11" y="12"/>
                    <a:pt x="13" y="10"/>
                  </a:cubicBezTo>
                  <a:cubicBezTo>
                    <a:pt x="15" y="7"/>
                    <a:pt x="16" y="0"/>
                    <a:pt x="16"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10" name="Freeform 75">
              <a:extLst>
                <a:ext uri="{FF2B5EF4-FFF2-40B4-BE49-F238E27FC236}">
                  <a16:creationId xmlns:a16="http://schemas.microsoft.com/office/drawing/2014/main" id="{F66F0178-069C-4817-9322-EBB18DC90873}"/>
                </a:ext>
              </a:extLst>
            </p:cNvPr>
            <p:cNvSpPr>
              <a:spLocks/>
            </p:cNvSpPr>
            <p:nvPr/>
          </p:nvSpPr>
          <p:spPr bwMode="auto">
            <a:xfrm rot="20882985" flipH="1">
              <a:off x="7595303" y="3631557"/>
              <a:ext cx="43403" cy="47440"/>
            </a:xfrm>
            <a:custGeom>
              <a:avLst/>
              <a:gdLst>
                <a:gd name="T0" fmla="*/ 18 w 18"/>
                <a:gd name="T1" fmla="*/ 0 h 20"/>
                <a:gd name="T2" fmla="*/ 3 w 18"/>
                <a:gd name="T3" fmla="*/ 3 h 20"/>
                <a:gd name="T4" fmla="*/ 0 w 18"/>
                <a:gd name="T5" fmla="*/ 10 h 20"/>
                <a:gd name="T6" fmla="*/ 3 w 18"/>
                <a:gd name="T7" fmla="*/ 17 h 20"/>
                <a:gd name="T8" fmla="*/ 0 w 18"/>
                <a:gd name="T9" fmla="*/ 20 h 20"/>
                <a:gd name="T10" fmla="*/ 14 w 18"/>
                <a:gd name="T11" fmla="*/ 14 h 20"/>
                <a:gd name="T12" fmla="*/ 18 w 1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8" h="20">
                  <a:moveTo>
                    <a:pt x="18" y="0"/>
                  </a:moveTo>
                  <a:cubicBezTo>
                    <a:pt x="18" y="0"/>
                    <a:pt x="5" y="1"/>
                    <a:pt x="3" y="3"/>
                  </a:cubicBezTo>
                  <a:cubicBezTo>
                    <a:pt x="1" y="5"/>
                    <a:pt x="0" y="8"/>
                    <a:pt x="0" y="10"/>
                  </a:cubicBezTo>
                  <a:cubicBezTo>
                    <a:pt x="0" y="11"/>
                    <a:pt x="3" y="17"/>
                    <a:pt x="3" y="17"/>
                  </a:cubicBezTo>
                  <a:cubicBezTo>
                    <a:pt x="0" y="20"/>
                    <a:pt x="0" y="20"/>
                    <a:pt x="0" y="20"/>
                  </a:cubicBezTo>
                  <a:cubicBezTo>
                    <a:pt x="0" y="20"/>
                    <a:pt x="12" y="18"/>
                    <a:pt x="14" y="14"/>
                  </a:cubicBezTo>
                  <a:cubicBezTo>
                    <a:pt x="16" y="9"/>
                    <a:pt x="18" y="0"/>
                    <a:pt x="18"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11" name="Freeform 76">
              <a:extLst>
                <a:ext uri="{FF2B5EF4-FFF2-40B4-BE49-F238E27FC236}">
                  <a16:creationId xmlns:a16="http://schemas.microsoft.com/office/drawing/2014/main" id="{6EA3962F-EB3D-4AB7-B9DE-801094CB1D85}"/>
                </a:ext>
              </a:extLst>
            </p:cNvPr>
            <p:cNvSpPr>
              <a:spLocks/>
            </p:cNvSpPr>
            <p:nvPr/>
          </p:nvSpPr>
          <p:spPr bwMode="auto">
            <a:xfrm rot="20882985" flipH="1">
              <a:off x="7647362" y="3620403"/>
              <a:ext cx="45421" cy="54506"/>
            </a:xfrm>
            <a:custGeom>
              <a:avLst/>
              <a:gdLst>
                <a:gd name="T0" fmla="*/ 17 w 19"/>
                <a:gd name="T1" fmla="*/ 2 h 23"/>
                <a:gd name="T2" fmla="*/ 6 w 19"/>
                <a:gd name="T3" fmla="*/ 3 h 23"/>
                <a:gd name="T4" fmla="*/ 6 w 19"/>
                <a:gd name="T5" fmla="*/ 10 h 23"/>
                <a:gd name="T6" fmla="*/ 0 w 19"/>
                <a:gd name="T7" fmla="*/ 20 h 23"/>
                <a:gd name="T8" fmla="*/ 10 w 19"/>
                <a:gd name="T9" fmla="*/ 20 h 23"/>
                <a:gd name="T10" fmla="*/ 18 w 19"/>
                <a:gd name="T11" fmla="*/ 14 h 23"/>
                <a:gd name="T12" fmla="*/ 17 w 19"/>
                <a:gd name="T13" fmla="*/ 2 h 23"/>
              </a:gdLst>
              <a:ahLst/>
              <a:cxnLst>
                <a:cxn ang="0">
                  <a:pos x="T0" y="T1"/>
                </a:cxn>
                <a:cxn ang="0">
                  <a:pos x="T2" y="T3"/>
                </a:cxn>
                <a:cxn ang="0">
                  <a:pos x="T4" y="T5"/>
                </a:cxn>
                <a:cxn ang="0">
                  <a:pos x="T6" y="T7"/>
                </a:cxn>
                <a:cxn ang="0">
                  <a:pos x="T8" y="T9"/>
                </a:cxn>
                <a:cxn ang="0">
                  <a:pos x="T10" y="T11"/>
                </a:cxn>
                <a:cxn ang="0">
                  <a:pos x="T12" y="T13"/>
                </a:cxn>
              </a:cxnLst>
              <a:rect l="0" t="0" r="r" b="b"/>
              <a:pathLst>
                <a:path w="19" h="23">
                  <a:moveTo>
                    <a:pt x="17" y="2"/>
                  </a:moveTo>
                  <a:cubicBezTo>
                    <a:pt x="17" y="2"/>
                    <a:pt x="8" y="0"/>
                    <a:pt x="6" y="3"/>
                  </a:cubicBezTo>
                  <a:cubicBezTo>
                    <a:pt x="4" y="6"/>
                    <a:pt x="6" y="10"/>
                    <a:pt x="6" y="10"/>
                  </a:cubicBezTo>
                  <a:cubicBezTo>
                    <a:pt x="0" y="20"/>
                    <a:pt x="0" y="20"/>
                    <a:pt x="0" y="20"/>
                  </a:cubicBezTo>
                  <a:cubicBezTo>
                    <a:pt x="0" y="20"/>
                    <a:pt x="7" y="23"/>
                    <a:pt x="10" y="20"/>
                  </a:cubicBezTo>
                  <a:cubicBezTo>
                    <a:pt x="13" y="17"/>
                    <a:pt x="17" y="19"/>
                    <a:pt x="18" y="14"/>
                  </a:cubicBezTo>
                  <a:cubicBezTo>
                    <a:pt x="19" y="9"/>
                    <a:pt x="17" y="2"/>
                    <a:pt x="17"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12" name="Freeform 77">
              <a:extLst>
                <a:ext uri="{FF2B5EF4-FFF2-40B4-BE49-F238E27FC236}">
                  <a16:creationId xmlns:a16="http://schemas.microsoft.com/office/drawing/2014/main" id="{69D22D23-F2F5-4F38-914B-E6215B162A95}"/>
                </a:ext>
              </a:extLst>
            </p:cNvPr>
            <p:cNvSpPr>
              <a:spLocks/>
            </p:cNvSpPr>
            <p:nvPr/>
          </p:nvSpPr>
          <p:spPr bwMode="auto">
            <a:xfrm rot="20882985" flipH="1">
              <a:off x="7690325" y="3618218"/>
              <a:ext cx="47440" cy="45421"/>
            </a:xfrm>
            <a:custGeom>
              <a:avLst/>
              <a:gdLst>
                <a:gd name="T0" fmla="*/ 7 w 20"/>
                <a:gd name="T1" fmla="*/ 2 h 19"/>
                <a:gd name="T2" fmla="*/ 19 w 20"/>
                <a:gd name="T3" fmla="*/ 2 h 19"/>
                <a:gd name="T4" fmla="*/ 18 w 20"/>
                <a:gd name="T5" fmla="*/ 7 h 19"/>
                <a:gd name="T6" fmla="*/ 13 w 20"/>
                <a:gd name="T7" fmla="*/ 14 h 19"/>
                <a:gd name="T8" fmla="*/ 4 w 20"/>
                <a:gd name="T9" fmla="*/ 19 h 19"/>
                <a:gd name="T10" fmla="*/ 3 w 20"/>
                <a:gd name="T11" fmla="*/ 14 h 19"/>
                <a:gd name="T12" fmla="*/ 7 w 20"/>
                <a:gd name="T13" fmla="*/ 2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7" y="2"/>
                  </a:moveTo>
                  <a:cubicBezTo>
                    <a:pt x="7" y="2"/>
                    <a:pt x="18" y="0"/>
                    <a:pt x="19" y="2"/>
                  </a:cubicBezTo>
                  <a:cubicBezTo>
                    <a:pt x="20" y="3"/>
                    <a:pt x="19" y="4"/>
                    <a:pt x="18" y="7"/>
                  </a:cubicBezTo>
                  <a:cubicBezTo>
                    <a:pt x="17" y="9"/>
                    <a:pt x="13" y="14"/>
                    <a:pt x="13" y="14"/>
                  </a:cubicBezTo>
                  <a:cubicBezTo>
                    <a:pt x="4" y="19"/>
                    <a:pt x="4" y="19"/>
                    <a:pt x="4" y="19"/>
                  </a:cubicBezTo>
                  <a:cubicBezTo>
                    <a:pt x="4" y="19"/>
                    <a:pt x="0" y="18"/>
                    <a:pt x="3" y="14"/>
                  </a:cubicBezTo>
                  <a:cubicBezTo>
                    <a:pt x="5" y="10"/>
                    <a:pt x="7" y="2"/>
                    <a:pt x="7" y="2"/>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13" name="Freeform 78">
              <a:extLst>
                <a:ext uri="{FF2B5EF4-FFF2-40B4-BE49-F238E27FC236}">
                  <a16:creationId xmlns:a16="http://schemas.microsoft.com/office/drawing/2014/main" id="{6D952199-5E4A-47AF-9C9D-2D32F5697201}"/>
                </a:ext>
              </a:extLst>
            </p:cNvPr>
            <p:cNvSpPr>
              <a:spLocks/>
            </p:cNvSpPr>
            <p:nvPr/>
          </p:nvSpPr>
          <p:spPr bwMode="auto">
            <a:xfrm rot="20882985" flipH="1">
              <a:off x="7750342" y="3610539"/>
              <a:ext cx="49459" cy="52487"/>
            </a:xfrm>
            <a:custGeom>
              <a:avLst/>
              <a:gdLst>
                <a:gd name="T0" fmla="*/ 20 w 21"/>
                <a:gd name="T1" fmla="*/ 0 h 22"/>
                <a:gd name="T2" fmla="*/ 9 w 21"/>
                <a:gd name="T3" fmla="*/ 3 h 22"/>
                <a:gd name="T4" fmla="*/ 5 w 21"/>
                <a:gd name="T5" fmla="*/ 8 h 22"/>
                <a:gd name="T6" fmla="*/ 5 w 21"/>
                <a:gd name="T7" fmla="*/ 16 h 22"/>
                <a:gd name="T8" fmla="*/ 7 w 21"/>
                <a:gd name="T9" fmla="*/ 22 h 22"/>
                <a:gd name="T10" fmla="*/ 16 w 21"/>
                <a:gd name="T11" fmla="*/ 19 h 22"/>
                <a:gd name="T12" fmla="*/ 21 w 21"/>
                <a:gd name="T13" fmla="*/ 12 h 22"/>
                <a:gd name="T14" fmla="*/ 20 w 2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20" y="0"/>
                  </a:moveTo>
                  <a:cubicBezTo>
                    <a:pt x="20" y="0"/>
                    <a:pt x="11" y="1"/>
                    <a:pt x="9" y="3"/>
                  </a:cubicBezTo>
                  <a:cubicBezTo>
                    <a:pt x="6" y="5"/>
                    <a:pt x="5" y="6"/>
                    <a:pt x="5" y="8"/>
                  </a:cubicBezTo>
                  <a:cubicBezTo>
                    <a:pt x="6" y="10"/>
                    <a:pt x="6" y="15"/>
                    <a:pt x="5" y="16"/>
                  </a:cubicBezTo>
                  <a:cubicBezTo>
                    <a:pt x="5" y="17"/>
                    <a:pt x="0" y="22"/>
                    <a:pt x="7" y="22"/>
                  </a:cubicBezTo>
                  <a:cubicBezTo>
                    <a:pt x="14" y="22"/>
                    <a:pt x="13" y="22"/>
                    <a:pt x="16" y="19"/>
                  </a:cubicBezTo>
                  <a:cubicBezTo>
                    <a:pt x="19" y="17"/>
                    <a:pt x="21" y="16"/>
                    <a:pt x="21" y="12"/>
                  </a:cubicBezTo>
                  <a:cubicBezTo>
                    <a:pt x="21" y="9"/>
                    <a:pt x="20" y="0"/>
                    <a:pt x="20" y="0"/>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14" name="Freeform 79">
              <a:extLst>
                <a:ext uri="{FF2B5EF4-FFF2-40B4-BE49-F238E27FC236}">
                  <a16:creationId xmlns:a16="http://schemas.microsoft.com/office/drawing/2014/main" id="{A9EC90DB-C691-42DB-8A24-136B2A8BB9F9}"/>
                </a:ext>
              </a:extLst>
            </p:cNvPr>
            <p:cNvSpPr>
              <a:spLocks/>
            </p:cNvSpPr>
            <p:nvPr/>
          </p:nvSpPr>
          <p:spPr bwMode="auto">
            <a:xfrm rot="20882985" flipH="1">
              <a:off x="7806009" y="3610533"/>
              <a:ext cx="45421" cy="52487"/>
            </a:xfrm>
            <a:custGeom>
              <a:avLst/>
              <a:gdLst>
                <a:gd name="T0" fmla="*/ 17 w 19"/>
                <a:gd name="T1" fmla="*/ 1 h 22"/>
                <a:gd name="T2" fmla="*/ 9 w 19"/>
                <a:gd name="T3" fmla="*/ 3 h 22"/>
                <a:gd name="T4" fmla="*/ 7 w 19"/>
                <a:gd name="T5" fmla="*/ 10 h 22"/>
                <a:gd name="T6" fmla="*/ 5 w 19"/>
                <a:gd name="T7" fmla="*/ 17 h 22"/>
                <a:gd name="T8" fmla="*/ 11 w 19"/>
                <a:gd name="T9" fmla="*/ 19 h 22"/>
                <a:gd name="T10" fmla="*/ 17 w 19"/>
                <a:gd name="T11" fmla="*/ 14 h 22"/>
                <a:gd name="T12" fmla="*/ 17 w 19"/>
                <a:gd name="T13" fmla="*/ 3 h 22"/>
                <a:gd name="T14" fmla="*/ 17 w 19"/>
                <a:gd name="T15" fmla="*/ 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2">
                  <a:moveTo>
                    <a:pt x="17" y="1"/>
                  </a:moveTo>
                  <a:cubicBezTo>
                    <a:pt x="15" y="0"/>
                    <a:pt x="10" y="1"/>
                    <a:pt x="9" y="3"/>
                  </a:cubicBezTo>
                  <a:cubicBezTo>
                    <a:pt x="8" y="5"/>
                    <a:pt x="9" y="7"/>
                    <a:pt x="7" y="10"/>
                  </a:cubicBezTo>
                  <a:cubicBezTo>
                    <a:pt x="5" y="12"/>
                    <a:pt x="0" y="16"/>
                    <a:pt x="5" y="17"/>
                  </a:cubicBezTo>
                  <a:cubicBezTo>
                    <a:pt x="9" y="18"/>
                    <a:pt x="8" y="22"/>
                    <a:pt x="11" y="19"/>
                  </a:cubicBezTo>
                  <a:cubicBezTo>
                    <a:pt x="15" y="16"/>
                    <a:pt x="16" y="19"/>
                    <a:pt x="17" y="14"/>
                  </a:cubicBezTo>
                  <a:cubicBezTo>
                    <a:pt x="18" y="10"/>
                    <a:pt x="17" y="5"/>
                    <a:pt x="17" y="3"/>
                  </a:cubicBezTo>
                  <a:cubicBezTo>
                    <a:pt x="17" y="1"/>
                    <a:pt x="19" y="3"/>
                    <a:pt x="17" y="1"/>
                  </a:cubicBezTo>
                  <a:close/>
                </a:path>
              </a:pathLst>
            </a:custGeom>
            <a:solidFill>
              <a:srgbClr val="A2887C">
                <a:alpha val="50196"/>
              </a:srgbClr>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215" name="Freeform 80">
              <a:extLst>
                <a:ext uri="{FF2B5EF4-FFF2-40B4-BE49-F238E27FC236}">
                  <a16:creationId xmlns:a16="http://schemas.microsoft.com/office/drawing/2014/main" id="{30EC8211-E247-4C3C-AF01-7B618E0A6F4F}"/>
                </a:ext>
              </a:extLst>
            </p:cNvPr>
            <p:cNvSpPr>
              <a:spLocks/>
            </p:cNvSpPr>
            <p:nvPr/>
          </p:nvSpPr>
          <p:spPr bwMode="auto">
            <a:xfrm rot="20882985" flipH="1">
              <a:off x="6333666" y="3592064"/>
              <a:ext cx="2012674" cy="224079"/>
            </a:xfrm>
            <a:custGeom>
              <a:avLst/>
              <a:gdLst>
                <a:gd name="T0" fmla="*/ 844 w 844"/>
                <a:gd name="T1" fmla="*/ 0 h 94"/>
                <a:gd name="T2" fmla="*/ 629 w 844"/>
                <a:gd name="T3" fmla="*/ 37 h 94"/>
                <a:gd name="T4" fmla="*/ 309 w 844"/>
                <a:gd name="T5" fmla="*/ 50 h 94"/>
                <a:gd name="T6" fmla="*/ 0 w 844"/>
                <a:gd name="T7" fmla="*/ 61 h 94"/>
                <a:gd name="T8" fmla="*/ 309 w 844"/>
                <a:gd name="T9" fmla="*/ 44 h 94"/>
                <a:gd name="T10" fmla="*/ 629 w 844"/>
                <a:gd name="T11" fmla="*/ 31 h 94"/>
                <a:gd name="T12" fmla="*/ 844 w 844"/>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844" h="94">
                  <a:moveTo>
                    <a:pt x="844" y="0"/>
                  </a:moveTo>
                  <a:cubicBezTo>
                    <a:pt x="844" y="0"/>
                    <a:pt x="716" y="11"/>
                    <a:pt x="629" y="37"/>
                  </a:cubicBezTo>
                  <a:cubicBezTo>
                    <a:pt x="548" y="61"/>
                    <a:pt x="390" y="39"/>
                    <a:pt x="309" y="50"/>
                  </a:cubicBezTo>
                  <a:cubicBezTo>
                    <a:pt x="244" y="59"/>
                    <a:pt x="99" y="94"/>
                    <a:pt x="0" y="61"/>
                  </a:cubicBezTo>
                  <a:cubicBezTo>
                    <a:pt x="99" y="93"/>
                    <a:pt x="244" y="52"/>
                    <a:pt x="309" y="44"/>
                  </a:cubicBezTo>
                  <a:cubicBezTo>
                    <a:pt x="390" y="33"/>
                    <a:pt x="548" y="54"/>
                    <a:pt x="629" y="31"/>
                  </a:cubicBezTo>
                  <a:cubicBezTo>
                    <a:pt x="716" y="6"/>
                    <a:pt x="844" y="0"/>
                    <a:pt x="844" y="0"/>
                  </a:cubicBezTo>
                </a:path>
              </a:pathLst>
            </a:custGeom>
            <a:solidFill>
              <a:schemeClr val="bg1"/>
            </a:solidFill>
            <a:ln w="317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grpSp>
    </p:spTree>
    <p:extLst>
      <p:ext uri="{BB962C8B-B14F-4D97-AF65-F5344CB8AC3E}">
        <p14:creationId xmlns:p14="http://schemas.microsoft.com/office/powerpoint/2010/main" val="150514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3000" fill="hold"/>
                                        <p:tgtEl>
                                          <p:spTgt spid="304"/>
                                        </p:tgtEl>
                                        <p:attrNameLst>
                                          <p:attrName>fillcolor</p:attrName>
                                        </p:attrNameLst>
                                      </p:cBhvr>
                                      <p:to>
                                        <a:srgbClr val="548DD4"/>
                                      </p:to>
                                    </p:animClr>
                                    <p:set>
                                      <p:cBhvr>
                                        <p:cTn id="7" dur="3000" fill="hold"/>
                                        <p:tgtEl>
                                          <p:spTgt spid="304"/>
                                        </p:tgtEl>
                                        <p:attrNameLst>
                                          <p:attrName>fill.type</p:attrName>
                                        </p:attrNameLst>
                                      </p:cBhvr>
                                      <p:to>
                                        <p:strVal val="solid"/>
                                      </p:to>
                                    </p:set>
                                    <p:set>
                                      <p:cBhvr>
                                        <p:cTn id="8" dur="3000" fill="hold"/>
                                        <p:tgtEl>
                                          <p:spTgt spid="304"/>
                                        </p:tgtEl>
                                        <p:attrNameLst>
                                          <p:attrName>fill.on</p:attrName>
                                        </p:attrNameLst>
                                      </p:cBhvr>
                                      <p:to>
                                        <p:strVal val="true"/>
                                      </p:to>
                                    </p:set>
                                  </p:childTnLst>
                                </p:cTn>
                              </p:par>
                            </p:childTnLst>
                          </p:cTn>
                        </p:par>
                        <p:par>
                          <p:cTn id="9" fill="hold">
                            <p:stCondLst>
                              <p:cond delay="3000"/>
                            </p:stCondLst>
                            <p:childTnLst>
                              <p:par>
                                <p:cTn id="10" presetID="1" presetClass="emph" presetSubtype="2" fill="hold" nodeType="afterEffect">
                                  <p:stCondLst>
                                    <p:cond delay="2000"/>
                                  </p:stCondLst>
                                  <p:childTnLst>
                                    <p:animClr clrSpc="rgb" dir="cw">
                                      <p:cBhvr>
                                        <p:cTn id="11" dur="2000" fill="hold"/>
                                        <p:tgtEl>
                                          <p:spTgt spid="302"/>
                                        </p:tgtEl>
                                        <p:attrNameLst>
                                          <p:attrName>fillcolor</p:attrName>
                                        </p:attrNameLst>
                                      </p:cBhvr>
                                      <p:to>
                                        <a:srgbClr val="548DD4"/>
                                      </p:to>
                                    </p:animClr>
                                    <p:set>
                                      <p:cBhvr>
                                        <p:cTn id="12" dur="2000" fill="hold"/>
                                        <p:tgtEl>
                                          <p:spTgt spid="302"/>
                                        </p:tgtEl>
                                        <p:attrNameLst>
                                          <p:attrName>fill.type</p:attrName>
                                        </p:attrNameLst>
                                      </p:cBhvr>
                                      <p:to>
                                        <p:strVal val="solid"/>
                                      </p:to>
                                    </p:set>
                                    <p:set>
                                      <p:cBhvr>
                                        <p:cTn id="13" dur="2000" fill="hold"/>
                                        <p:tgtEl>
                                          <p:spTgt spid="30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authorization/mission</a:t>
            </a:r>
          </a:p>
        </p:txBody>
      </p:sp>
      <p:sp>
        <p:nvSpPr>
          <p:cNvPr id="2" name="Content Placeholder 1"/>
          <p:cNvSpPr>
            <a:spLocks noGrp="1"/>
          </p:cNvSpPr>
          <p:nvPr>
            <p:ph sz="quarter" idx="10"/>
          </p:nvPr>
        </p:nvSpPr>
        <p:spPr>
          <a:xfrm>
            <a:off x="1870528" y="1028700"/>
            <a:ext cx="10054772" cy="5600700"/>
          </a:xfrm>
        </p:spPr>
        <p:txBody>
          <a:bodyPr/>
          <a:lstStyle/>
          <a:p>
            <a:pPr marL="342900" indent="-342900">
              <a:spcAft>
                <a:spcPts val="600"/>
              </a:spcAft>
              <a:buSzPct val="130000"/>
              <a:buFont typeface="Arial" panose="020B0604020202020204" pitchFamily="34" charset="0"/>
              <a:buChar char="•"/>
            </a:pPr>
            <a:r>
              <a:rPr lang="en-US" sz="2000" dirty="0"/>
              <a:t>Eight Authorized Purposes</a:t>
            </a:r>
          </a:p>
          <a:p>
            <a:pPr marL="672406" lvl="3" indent="-285750">
              <a:spcAft>
                <a:spcPts val="600"/>
              </a:spcAft>
              <a:buFont typeface="Wingdings" panose="05000000000000000000" pitchFamily="2" charset="2"/>
              <a:buChar char="Ø"/>
            </a:pPr>
            <a:r>
              <a:rPr lang="en-US" sz="1700" u="sng" dirty="0"/>
              <a:t>Flood Control – Requires Empty Space</a:t>
            </a:r>
          </a:p>
          <a:p>
            <a:pPr marL="672406" lvl="3" indent="-285750">
              <a:spcAft>
                <a:spcPts val="600"/>
              </a:spcAft>
              <a:buFont typeface="Wingdings" panose="05000000000000000000" pitchFamily="2" charset="2"/>
              <a:buChar char="Ø"/>
            </a:pPr>
            <a:r>
              <a:rPr lang="en-US" sz="1700" u="sng" dirty="0"/>
              <a:t>Navigation</a:t>
            </a:r>
          </a:p>
          <a:p>
            <a:pPr marL="672406" lvl="3" indent="-285750">
              <a:spcAft>
                <a:spcPts val="600"/>
              </a:spcAft>
              <a:buFont typeface="Wingdings" panose="05000000000000000000" pitchFamily="2" charset="2"/>
              <a:buChar char="Ø"/>
            </a:pPr>
            <a:r>
              <a:rPr lang="en-US" sz="1700" u="sng" dirty="0"/>
              <a:t>Water Supply</a:t>
            </a:r>
          </a:p>
          <a:p>
            <a:pPr marL="672406" lvl="3" indent="-285750">
              <a:spcAft>
                <a:spcPts val="600"/>
              </a:spcAft>
              <a:buFont typeface="Wingdings" panose="05000000000000000000" pitchFamily="2" charset="2"/>
              <a:buChar char="Ø"/>
            </a:pPr>
            <a:r>
              <a:rPr lang="en-US" sz="1700" dirty="0"/>
              <a:t>Hydropower</a:t>
            </a:r>
          </a:p>
          <a:p>
            <a:pPr marL="672406" lvl="3" indent="-285750">
              <a:spcAft>
                <a:spcPts val="600"/>
              </a:spcAft>
              <a:buFont typeface="Wingdings" panose="05000000000000000000" pitchFamily="2" charset="2"/>
              <a:buChar char="Ø"/>
            </a:pPr>
            <a:r>
              <a:rPr lang="en-US" sz="1700" dirty="0"/>
              <a:t>Water Quality Control</a:t>
            </a:r>
          </a:p>
          <a:p>
            <a:pPr marL="672406" lvl="3" indent="-285750">
              <a:spcAft>
                <a:spcPts val="600"/>
              </a:spcAft>
              <a:buFont typeface="Wingdings" panose="05000000000000000000" pitchFamily="2" charset="2"/>
              <a:buChar char="Ø"/>
            </a:pPr>
            <a:r>
              <a:rPr lang="en-US" sz="1700" dirty="0"/>
              <a:t>Recreation</a:t>
            </a:r>
          </a:p>
          <a:p>
            <a:pPr marL="672406" lvl="3" indent="-285750">
              <a:spcAft>
                <a:spcPts val="600"/>
              </a:spcAft>
              <a:buFont typeface="Wingdings" panose="05000000000000000000" pitchFamily="2" charset="2"/>
              <a:buChar char="Ø"/>
            </a:pPr>
            <a:r>
              <a:rPr lang="en-US" sz="1700" dirty="0"/>
              <a:t>Irrigation</a:t>
            </a:r>
          </a:p>
          <a:p>
            <a:pPr marL="672406" lvl="3" indent="-285750">
              <a:spcAft>
                <a:spcPts val="600"/>
              </a:spcAft>
              <a:buFont typeface="Wingdings" panose="05000000000000000000" pitchFamily="2" charset="2"/>
              <a:buChar char="Ø"/>
            </a:pPr>
            <a:r>
              <a:rPr lang="en-US" sz="1700" dirty="0"/>
              <a:t>Fish and Wildlife</a:t>
            </a:r>
          </a:p>
          <a:p>
            <a:pPr marL="342900" indent="-342900">
              <a:spcAft>
                <a:spcPts val="600"/>
              </a:spcAft>
              <a:buSzPct val="130000"/>
              <a:buFont typeface="Arial" panose="020B0604020202020204" pitchFamily="34" charset="0"/>
              <a:buChar char="•"/>
            </a:pPr>
            <a:r>
              <a:rPr lang="en-US" sz="2000" dirty="0"/>
              <a:t>Purpose = Priority: One priority is life safety.</a:t>
            </a:r>
          </a:p>
          <a:p>
            <a:pPr marL="342900" indent="-342900">
              <a:spcAft>
                <a:spcPts val="600"/>
              </a:spcAft>
              <a:buSzPct val="130000"/>
              <a:buFont typeface="Arial" panose="020B0604020202020204" pitchFamily="34" charset="0"/>
              <a:buChar char="•"/>
            </a:pPr>
            <a:r>
              <a:rPr lang="en-US" sz="2000" dirty="0"/>
              <a:t>Runoff Driven System – The runoff drives system releases and is managed on an annual basis.  We do not carryover water in the flood control zones</a:t>
            </a:r>
          </a:p>
          <a:p>
            <a:pPr marL="342900" indent="-342900">
              <a:spcAft>
                <a:spcPts val="600"/>
              </a:spcAft>
              <a:buSzPct val="130000"/>
              <a:buFont typeface="Arial" panose="020B0604020202020204" pitchFamily="34" charset="0"/>
              <a:buChar char="•"/>
            </a:pPr>
            <a:r>
              <a:rPr lang="en-US" sz="2000" dirty="0"/>
              <a:t>Basically operate for flood control or meeting downstream targets (navigation, Water Supply)</a:t>
            </a:r>
          </a:p>
          <a:p>
            <a:pPr marL="342900" indent="-342900">
              <a:spcAft>
                <a:spcPts val="600"/>
              </a:spcAft>
              <a:buSzPct val="130000"/>
              <a:buFont typeface="Arial" panose="020B0604020202020204" pitchFamily="34" charset="0"/>
              <a:buChar char="•"/>
            </a:pPr>
            <a:r>
              <a:rPr lang="en-US" sz="2000" dirty="0"/>
              <a:t>Must comply with all laws (e.g. ESA</a:t>
            </a:r>
            <a:r>
              <a:rPr lang="en-US" sz="2000" dirty="0">
                <a:solidFill>
                  <a:srgbClr val="FF0000"/>
                </a:solidFill>
              </a:rPr>
              <a:t>*</a:t>
            </a:r>
            <a:r>
              <a:rPr lang="en-US" sz="2000" dirty="0"/>
              <a:t>, CWA, etc.)</a:t>
            </a:r>
          </a:p>
          <a:p>
            <a:pPr>
              <a:spcAft>
                <a:spcPts val="600"/>
              </a:spcAft>
              <a:buSzPct val="130000"/>
            </a:pPr>
            <a:r>
              <a:rPr lang="en-US" sz="1600" dirty="0">
                <a:solidFill>
                  <a:srgbClr val="FF0000"/>
                </a:solidFill>
              </a:rPr>
              <a:t>* - As Hydrologic Conditions Allow</a:t>
            </a:r>
          </a:p>
          <a:p>
            <a:pPr marL="285750" indent="-285750">
              <a:spcAft>
                <a:spcPts val="600"/>
              </a:spcAft>
              <a:buSzPct val="130000"/>
              <a:buFont typeface="Arial" panose="020B0604020202020204" pitchFamily="34" charset="0"/>
              <a:buChar char="•"/>
            </a:pPr>
            <a:endParaRPr lang="en-US" sz="2000" dirty="0"/>
          </a:p>
          <a:p>
            <a:pPr marL="285750" indent="-285750">
              <a:spcAft>
                <a:spcPts val="600"/>
              </a:spcAft>
              <a:buFont typeface="Arial" panose="020B0604020202020204" pitchFamily="34" charset="0"/>
              <a:buChar char="•"/>
            </a:pPr>
            <a:endParaRPr lang="en-US" sz="2000" dirty="0"/>
          </a:p>
        </p:txBody>
      </p:sp>
      <p:sp>
        <p:nvSpPr>
          <p:cNvPr id="6" name="Right Brace 5"/>
          <p:cNvSpPr/>
          <p:nvPr/>
        </p:nvSpPr>
        <p:spPr>
          <a:xfrm>
            <a:off x="5816081" y="1761423"/>
            <a:ext cx="419878" cy="2331882"/>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235959" y="2609851"/>
            <a:ext cx="4232016" cy="353943"/>
          </a:xfrm>
          <a:prstGeom prst="rect">
            <a:avLst/>
          </a:prstGeom>
          <a:noFill/>
        </p:spPr>
        <p:txBody>
          <a:bodyPr wrap="square" rtlCol="0">
            <a:spAutoFit/>
          </a:bodyPr>
          <a:lstStyle/>
          <a:p>
            <a:r>
              <a:rPr lang="en-US" sz="1700" dirty="0"/>
              <a:t>Requires Access to Water or Releases</a:t>
            </a:r>
          </a:p>
        </p:txBody>
      </p:sp>
      <p:sp>
        <p:nvSpPr>
          <p:cNvPr id="9" name="Rectangle 8">
            <a:extLst>
              <a:ext uri="{FF2B5EF4-FFF2-40B4-BE49-F238E27FC236}">
                <a16:creationId xmlns:a16="http://schemas.microsoft.com/office/drawing/2014/main" id="{7D11F67D-9066-4A43-B0EF-9782079BA038}"/>
              </a:ext>
            </a:extLst>
          </p:cNvPr>
          <p:cNvSpPr/>
          <p:nvPr/>
        </p:nvSpPr>
        <p:spPr>
          <a:xfrm>
            <a:off x="242170" y="969915"/>
            <a:ext cx="1628358" cy="1072792"/>
          </a:xfrm>
          <a:prstGeom prst="rect">
            <a:avLst/>
          </a:prstGeom>
          <a:blipFill>
            <a:blip r:embed="rId3" cstate="screen">
              <a:extLst>
                <a:ext uri="{28A0092B-C50C-407E-A947-70E740481C1C}">
                  <a14:useLocalDpi xmlns:a14="http://schemas.microsoft.com/office/drawing/2010/main"/>
                </a:ext>
              </a:extLst>
            </a:blip>
            <a:srcRect/>
            <a:stretch>
              <a:fillRect/>
            </a:stretch>
          </a:blipFill>
          <a:ln w="31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050" b="1" dirty="0">
                <a:solidFill>
                  <a:srgbClr val="FFFF00"/>
                </a:solidFill>
                <a:effectLst>
                  <a:outerShdw blurRad="38100" dist="38100" dir="2700000" algn="tl">
                    <a:srgbClr val="000000">
                      <a:alpha val="43137"/>
                    </a:srgbClr>
                  </a:outerShdw>
                </a:effectLst>
              </a:rPr>
              <a:t>FLOOD CONTROL</a:t>
            </a:r>
          </a:p>
        </p:txBody>
      </p:sp>
      <p:sp>
        <p:nvSpPr>
          <p:cNvPr id="10" name="Rectangle 9">
            <a:extLst>
              <a:ext uri="{FF2B5EF4-FFF2-40B4-BE49-F238E27FC236}">
                <a16:creationId xmlns:a16="http://schemas.microsoft.com/office/drawing/2014/main" id="{9E6BBD0A-3BE6-46EA-90A8-5A8DB7014CAD}"/>
              </a:ext>
            </a:extLst>
          </p:cNvPr>
          <p:cNvSpPr/>
          <p:nvPr/>
        </p:nvSpPr>
        <p:spPr>
          <a:xfrm>
            <a:off x="255229" y="2644838"/>
            <a:ext cx="1628358" cy="1072792"/>
          </a:xfrm>
          <a:prstGeom prst="rect">
            <a:avLst/>
          </a:prstGeom>
          <a:blipFill>
            <a:blip r:embed="rId4" cstate="screen">
              <a:extLst>
                <a:ext uri="{28A0092B-C50C-407E-A947-70E740481C1C}">
                  <a14:useLocalDpi xmlns:a14="http://schemas.microsoft.com/office/drawing/2010/main"/>
                </a:ext>
              </a:extLst>
            </a:blip>
            <a:srcRect/>
            <a:stretch>
              <a:fillRect/>
            </a:stretch>
          </a:blipFill>
          <a:ln w="31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050" b="1" dirty="0">
                <a:solidFill>
                  <a:srgbClr val="FFFF00"/>
                </a:solidFill>
                <a:effectLst>
                  <a:outerShdw blurRad="38100" dist="38100" dir="2700000" algn="tl">
                    <a:srgbClr val="000000">
                      <a:alpha val="43137"/>
                    </a:srgbClr>
                  </a:outerShdw>
                </a:effectLst>
              </a:rPr>
              <a:t>NAVIGATION</a:t>
            </a:r>
          </a:p>
        </p:txBody>
      </p:sp>
      <p:sp>
        <p:nvSpPr>
          <p:cNvPr id="11" name="Rectangle 10">
            <a:extLst>
              <a:ext uri="{FF2B5EF4-FFF2-40B4-BE49-F238E27FC236}">
                <a16:creationId xmlns:a16="http://schemas.microsoft.com/office/drawing/2014/main" id="{8CC938D3-001D-42A2-BC28-205C70BF73C9}"/>
              </a:ext>
            </a:extLst>
          </p:cNvPr>
          <p:cNvSpPr/>
          <p:nvPr/>
        </p:nvSpPr>
        <p:spPr>
          <a:xfrm>
            <a:off x="242170" y="4272050"/>
            <a:ext cx="1628358" cy="1072792"/>
          </a:xfrm>
          <a:prstGeom prst="rect">
            <a:avLst/>
          </a:prstGeom>
          <a:blipFill>
            <a:blip r:embed="rId5" cstate="screen">
              <a:extLst>
                <a:ext uri="{28A0092B-C50C-407E-A947-70E740481C1C}">
                  <a14:useLocalDpi xmlns:a14="http://schemas.microsoft.com/office/drawing/2010/main"/>
                </a:ext>
              </a:extLst>
            </a:blip>
            <a:srcRect/>
            <a:stretch>
              <a:fillRect/>
            </a:stretch>
          </a:blipFill>
          <a:ln w="31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050" b="1" dirty="0">
                <a:solidFill>
                  <a:srgbClr val="FFFF00"/>
                </a:solidFill>
                <a:effectLst>
                  <a:outerShdw blurRad="38100" dist="38100" dir="2700000" algn="tl">
                    <a:srgbClr val="000000">
                      <a:alpha val="43137"/>
                    </a:srgbClr>
                  </a:outerShdw>
                </a:effectLst>
              </a:rPr>
              <a:t>WATER SUPPLY</a:t>
            </a:r>
          </a:p>
        </p:txBody>
      </p:sp>
      <p:sp>
        <p:nvSpPr>
          <p:cNvPr id="12" name="Rectangle 11">
            <a:extLst>
              <a:ext uri="{FF2B5EF4-FFF2-40B4-BE49-F238E27FC236}">
                <a16:creationId xmlns:a16="http://schemas.microsoft.com/office/drawing/2014/main" id="{3CB49941-28C1-41B3-BC9D-7871F3BCCA55}"/>
              </a:ext>
            </a:extLst>
          </p:cNvPr>
          <p:cNvSpPr/>
          <p:nvPr/>
        </p:nvSpPr>
        <p:spPr>
          <a:xfrm>
            <a:off x="7864317" y="788666"/>
            <a:ext cx="1628358" cy="1072792"/>
          </a:xfrm>
          <a:prstGeom prst="rect">
            <a:avLst/>
          </a:prstGeom>
          <a:blipFill>
            <a:blip r:embed="rId6" cstate="screen">
              <a:extLst>
                <a:ext uri="{28A0092B-C50C-407E-A947-70E740481C1C}">
                  <a14:useLocalDpi xmlns:a14="http://schemas.microsoft.com/office/drawing/2010/main"/>
                </a:ext>
              </a:extLst>
            </a:blip>
            <a:srcRect/>
            <a:stretch>
              <a:fillRect r="124"/>
            </a:stretch>
          </a:blipFill>
          <a:ln w="31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050" b="1" dirty="0">
                <a:solidFill>
                  <a:srgbClr val="FFFF00"/>
                </a:solidFill>
                <a:effectLst>
                  <a:outerShdw blurRad="38100" dist="38100" dir="2700000" algn="tl">
                    <a:srgbClr val="000000">
                      <a:alpha val="43137"/>
                    </a:srgbClr>
                  </a:outerShdw>
                </a:effectLst>
              </a:rPr>
              <a:t>HYDROPOWER</a:t>
            </a:r>
          </a:p>
        </p:txBody>
      </p:sp>
      <p:sp>
        <p:nvSpPr>
          <p:cNvPr id="13" name="Rectangle 12">
            <a:extLst>
              <a:ext uri="{FF2B5EF4-FFF2-40B4-BE49-F238E27FC236}">
                <a16:creationId xmlns:a16="http://schemas.microsoft.com/office/drawing/2014/main" id="{CB6E59FD-3C2D-481D-BC13-38A7C8309045}"/>
              </a:ext>
            </a:extLst>
          </p:cNvPr>
          <p:cNvSpPr/>
          <p:nvPr/>
        </p:nvSpPr>
        <p:spPr>
          <a:xfrm>
            <a:off x="9583816" y="1042472"/>
            <a:ext cx="1628358" cy="1072792"/>
          </a:xfrm>
          <a:prstGeom prst="rect">
            <a:avLst/>
          </a:prstGeom>
          <a:blipFill>
            <a:blip r:embed="rId7" cstate="screen">
              <a:extLst>
                <a:ext uri="{28A0092B-C50C-407E-A947-70E740481C1C}">
                  <a14:useLocalDpi xmlns:a14="http://schemas.microsoft.com/office/drawing/2010/main"/>
                </a:ext>
              </a:extLst>
            </a:blip>
            <a:srcRect/>
            <a:stretch>
              <a:fillRect/>
            </a:stretch>
          </a:blipFill>
          <a:ln w="31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050" b="1" dirty="0">
                <a:solidFill>
                  <a:srgbClr val="FFFF00"/>
                </a:solidFill>
                <a:effectLst>
                  <a:outerShdw blurRad="38100" dist="38100" dir="2700000" algn="tl">
                    <a:srgbClr val="000000">
                      <a:alpha val="43137"/>
                    </a:srgbClr>
                  </a:outerShdw>
                </a:effectLst>
              </a:rPr>
              <a:t>FISH &amp; WILDLIFE</a:t>
            </a:r>
          </a:p>
        </p:txBody>
      </p:sp>
      <p:sp>
        <p:nvSpPr>
          <p:cNvPr id="14" name="Rectangle 13">
            <a:extLst>
              <a:ext uri="{FF2B5EF4-FFF2-40B4-BE49-F238E27FC236}">
                <a16:creationId xmlns:a16="http://schemas.microsoft.com/office/drawing/2014/main" id="{AFFE7747-217B-45CF-9055-12C387F77BAE}"/>
              </a:ext>
            </a:extLst>
          </p:cNvPr>
          <p:cNvSpPr/>
          <p:nvPr/>
        </p:nvSpPr>
        <p:spPr>
          <a:xfrm>
            <a:off x="10308413" y="2250426"/>
            <a:ext cx="1628358" cy="1072792"/>
          </a:xfrm>
          <a:prstGeom prst="rect">
            <a:avLst/>
          </a:prstGeom>
          <a:blipFill>
            <a:blip r:embed="rId8" cstate="screen">
              <a:extLst>
                <a:ext uri="{28A0092B-C50C-407E-A947-70E740481C1C}">
                  <a14:useLocalDpi xmlns:a14="http://schemas.microsoft.com/office/drawing/2010/main"/>
                </a:ext>
              </a:extLst>
            </a:blip>
            <a:srcRect/>
            <a:stretch>
              <a:fillRect/>
            </a:stretch>
          </a:blipFill>
          <a:ln w="31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050" b="1" dirty="0">
                <a:solidFill>
                  <a:srgbClr val="FFFF00"/>
                </a:solidFill>
                <a:effectLst>
                  <a:outerShdw blurRad="38100" dist="38100" dir="2700000" algn="tl">
                    <a:srgbClr val="000000">
                      <a:alpha val="43137"/>
                    </a:srgbClr>
                  </a:outerShdw>
                </a:effectLst>
              </a:rPr>
              <a:t>IRRIGATION</a:t>
            </a:r>
          </a:p>
        </p:txBody>
      </p:sp>
      <p:sp>
        <p:nvSpPr>
          <p:cNvPr id="15" name="Rectangle 14">
            <a:extLst>
              <a:ext uri="{FF2B5EF4-FFF2-40B4-BE49-F238E27FC236}">
                <a16:creationId xmlns:a16="http://schemas.microsoft.com/office/drawing/2014/main" id="{8187C009-9A62-4070-8FD3-BEE701718261}"/>
              </a:ext>
            </a:extLst>
          </p:cNvPr>
          <p:cNvSpPr/>
          <p:nvPr/>
        </p:nvSpPr>
        <p:spPr>
          <a:xfrm>
            <a:off x="8458061" y="3187409"/>
            <a:ext cx="1628358" cy="1072792"/>
          </a:xfrm>
          <a:prstGeom prst="rect">
            <a:avLst/>
          </a:prstGeom>
          <a:blipFill>
            <a:blip r:embed="rId9" cstate="screen">
              <a:extLst>
                <a:ext uri="{28A0092B-C50C-407E-A947-70E740481C1C}">
                  <a14:useLocalDpi xmlns:a14="http://schemas.microsoft.com/office/drawing/2010/main"/>
                </a:ext>
              </a:extLst>
            </a:blip>
            <a:srcRect/>
            <a:stretch>
              <a:fillRect/>
            </a:stretch>
          </a:blipFill>
          <a:ln w="31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050" b="1" dirty="0">
                <a:solidFill>
                  <a:srgbClr val="FFFF00"/>
                </a:solidFill>
                <a:effectLst>
                  <a:outerShdw blurRad="38100" dist="38100" dir="2700000" algn="tl">
                    <a:srgbClr val="000000">
                      <a:alpha val="43137"/>
                    </a:srgbClr>
                  </a:outerShdw>
                </a:effectLst>
              </a:rPr>
              <a:t>RECREATION</a:t>
            </a:r>
          </a:p>
        </p:txBody>
      </p:sp>
      <p:sp>
        <p:nvSpPr>
          <p:cNvPr id="16" name="Rectangle 15">
            <a:extLst>
              <a:ext uri="{FF2B5EF4-FFF2-40B4-BE49-F238E27FC236}">
                <a16:creationId xmlns:a16="http://schemas.microsoft.com/office/drawing/2014/main" id="{C1E285E1-42EF-436B-A89F-8944282DE0EF}"/>
              </a:ext>
            </a:extLst>
          </p:cNvPr>
          <p:cNvSpPr/>
          <p:nvPr/>
        </p:nvSpPr>
        <p:spPr>
          <a:xfrm>
            <a:off x="10086419" y="5611125"/>
            <a:ext cx="1628358" cy="1072792"/>
          </a:xfrm>
          <a:prstGeom prst="rect">
            <a:avLst/>
          </a:prstGeom>
          <a:blipFill>
            <a:blip r:embed="rId10" cstate="screen">
              <a:extLst>
                <a:ext uri="{28A0092B-C50C-407E-A947-70E740481C1C}">
                  <a14:useLocalDpi xmlns:a14="http://schemas.microsoft.com/office/drawing/2010/main"/>
                </a:ext>
              </a:extLst>
            </a:blip>
            <a:srcRect/>
            <a:stretch>
              <a:fillRect/>
            </a:stretch>
          </a:blipFill>
          <a:ln w="31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050" b="1" dirty="0">
                <a:solidFill>
                  <a:srgbClr val="FFFF00"/>
                </a:solidFill>
                <a:effectLst>
                  <a:outerShdw blurRad="38100" dist="38100" dir="2700000" algn="tl">
                    <a:srgbClr val="000000">
                      <a:alpha val="43137"/>
                    </a:srgbClr>
                  </a:outerShdw>
                </a:effectLst>
              </a:rPr>
              <a:t>WATER QUALITY CONTROL</a:t>
            </a:r>
          </a:p>
        </p:txBody>
      </p:sp>
      <p:sp>
        <p:nvSpPr>
          <p:cNvPr id="4" name="TextBox 3">
            <a:extLst>
              <a:ext uri="{FF2B5EF4-FFF2-40B4-BE49-F238E27FC236}">
                <a16:creationId xmlns:a16="http://schemas.microsoft.com/office/drawing/2014/main" id="{F609A4FC-DD7C-4755-B049-B4C29314025D}"/>
              </a:ext>
            </a:extLst>
          </p:cNvPr>
          <p:cNvSpPr txBox="1"/>
          <p:nvPr/>
        </p:nvSpPr>
        <p:spPr>
          <a:xfrm>
            <a:off x="3258085" y="4097563"/>
            <a:ext cx="255198" cy="400110"/>
          </a:xfrm>
          <a:prstGeom prst="rect">
            <a:avLst/>
          </a:prstGeom>
          <a:noFill/>
        </p:spPr>
        <p:txBody>
          <a:bodyPr wrap="none" rtlCol="0">
            <a:spAutoFit/>
          </a:bodyPr>
          <a:lstStyle/>
          <a:p>
            <a:r>
              <a:rPr lang="en-US" sz="2000" dirty="0"/>
              <a:t>/</a:t>
            </a:r>
          </a:p>
        </p:txBody>
      </p:sp>
    </p:spTree>
    <p:extLst>
      <p:ext uri="{BB962C8B-B14F-4D97-AF65-F5344CB8AC3E}">
        <p14:creationId xmlns:p14="http://schemas.microsoft.com/office/powerpoint/2010/main" val="46375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F6BB4D-BF7E-413A-ACF7-C8C282146E7F}"/>
              </a:ext>
            </a:extLst>
          </p:cNvPr>
          <p:cNvSpPr>
            <a:spLocks noGrp="1"/>
          </p:cNvSpPr>
          <p:nvPr>
            <p:ph type="title"/>
          </p:nvPr>
        </p:nvSpPr>
        <p:spPr>
          <a:xfrm>
            <a:off x="955836" y="269832"/>
            <a:ext cx="10185088" cy="918888"/>
          </a:xfrm>
        </p:spPr>
        <p:txBody>
          <a:bodyPr anchor="t"/>
          <a:lstStyle/>
          <a:p>
            <a:pPr algn="ctr"/>
            <a:r>
              <a:rPr lang="en-US" sz="2800" u="sng" dirty="0">
                <a:solidFill>
                  <a:srgbClr val="002060"/>
                </a:solidFill>
              </a:rPr>
              <a:t>Program overview:  why do we have the Missouri river recovery Program (MRRP)?</a:t>
            </a:r>
          </a:p>
        </p:txBody>
      </p:sp>
      <p:sp>
        <p:nvSpPr>
          <p:cNvPr id="5" name="Content Placeholder 2">
            <a:extLst>
              <a:ext uri="{FF2B5EF4-FFF2-40B4-BE49-F238E27FC236}">
                <a16:creationId xmlns:a16="http://schemas.microsoft.com/office/drawing/2014/main" id="{B8437EA6-8763-4AD3-8E83-EAE5D02C4A97}"/>
              </a:ext>
            </a:extLst>
          </p:cNvPr>
          <p:cNvSpPr txBox="1">
            <a:spLocks/>
          </p:cNvSpPr>
          <p:nvPr/>
        </p:nvSpPr>
        <p:spPr>
          <a:xfrm>
            <a:off x="411424" y="1257300"/>
            <a:ext cx="11054456" cy="5600700"/>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39725" indent="-339725">
              <a:buFont typeface="Arial" panose="020B0604020202020204" pitchFamily="34" charset="0"/>
              <a:buChar char="•"/>
            </a:pPr>
            <a:r>
              <a:rPr lang="en-US" sz="2000" b="1" dirty="0">
                <a:solidFill>
                  <a:schemeClr val="tx1"/>
                </a:solidFill>
              </a:rPr>
              <a:t>Allows USACE to meet environmental compliance requirements to operate and maintain the Missouri River Mainstem Reservoir System and the Bank Stabilization and Navigation Project (BSNP) for their authorized purposes</a:t>
            </a:r>
          </a:p>
          <a:p>
            <a:pPr marL="285750" indent="-285750">
              <a:buFont typeface="Arial" pitchFamily="34" charset="0"/>
              <a:buChar char="•"/>
            </a:pPr>
            <a:endParaRPr lang="en-US" sz="1200" dirty="0">
              <a:solidFill>
                <a:schemeClr val="tx1"/>
              </a:solidFill>
            </a:endParaRPr>
          </a:p>
          <a:p>
            <a:pPr marL="339725" indent="-339725">
              <a:buFont typeface="Arial" panose="020B0604020202020204" pitchFamily="34" charset="0"/>
              <a:buChar char="•"/>
            </a:pPr>
            <a:r>
              <a:rPr lang="en-US" sz="2000" b="1" dirty="0">
                <a:solidFill>
                  <a:schemeClr val="tx1"/>
                </a:solidFill>
              </a:rPr>
              <a:t>Three components of MRRP</a:t>
            </a:r>
          </a:p>
          <a:p>
            <a:endParaRPr lang="en-US" sz="1200" dirty="0">
              <a:solidFill>
                <a:schemeClr val="tx1"/>
              </a:solidFill>
            </a:endParaRPr>
          </a:p>
          <a:p>
            <a:pPr marL="795337" indent="-457200" defTabSz="228600">
              <a:buFont typeface="+mj-lt"/>
              <a:buAutoNum type="arabicPeriod"/>
            </a:pPr>
            <a:r>
              <a:rPr lang="en-US" sz="2000" u="sng" dirty="0">
                <a:solidFill>
                  <a:schemeClr val="tx1"/>
                </a:solidFill>
              </a:rPr>
              <a:t>ESA Compliance </a:t>
            </a:r>
            <a:r>
              <a:rPr lang="en-US" sz="2000" dirty="0">
                <a:solidFill>
                  <a:schemeClr val="tx1"/>
                </a:solidFill>
              </a:rPr>
              <a:t>– Actions to comply with the “No Jeopardy” 2018 Biological Opinion (</a:t>
            </a:r>
            <a:r>
              <a:rPr lang="en-US" sz="2000" dirty="0" err="1">
                <a:solidFill>
                  <a:schemeClr val="tx1"/>
                </a:solidFill>
              </a:rPr>
              <a:t>BiOp</a:t>
            </a:r>
            <a:r>
              <a:rPr lang="en-US" sz="2000" dirty="0">
                <a:solidFill>
                  <a:schemeClr val="tx1"/>
                </a:solidFill>
              </a:rPr>
              <a:t>) and associated EIS &amp; Record of Decision – </a:t>
            </a:r>
            <a:r>
              <a:rPr lang="en-US" sz="2000" b="1" dirty="0">
                <a:solidFill>
                  <a:schemeClr val="tx1"/>
                </a:solidFill>
              </a:rPr>
              <a:t>pallid sturgeon</a:t>
            </a:r>
            <a:r>
              <a:rPr lang="en-US" sz="2000" dirty="0">
                <a:solidFill>
                  <a:schemeClr val="tx1"/>
                </a:solidFill>
              </a:rPr>
              <a:t> and piping plover</a:t>
            </a:r>
          </a:p>
          <a:p>
            <a:pPr marL="1022350" lvl="1" indent="-457200" defTabSz="228600">
              <a:buFont typeface="+mj-lt"/>
              <a:buAutoNum type="alphaLcParenR"/>
            </a:pPr>
            <a:r>
              <a:rPr lang="en-US" sz="2000" dirty="0">
                <a:solidFill>
                  <a:srgbClr val="FF0000"/>
                </a:solidFill>
              </a:rPr>
              <a:t>Ft. Peck Test Flow EIS completed with ROD signed Nov.12, 2021</a:t>
            </a:r>
          </a:p>
          <a:p>
            <a:pPr marL="795337" indent="-457200" defTabSz="228600">
              <a:buFont typeface="+mj-lt"/>
              <a:buAutoNum type="arabicPeriod"/>
            </a:pPr>
            <a:endParaRPr lang="en-US" sz="2000" u="sng" dirty="0">
              <a:solidFill>
                <a:schemeClr val="tx1"/>
              </a:solidFill>
            </a:endParaRPr>
          </a:p>
          <a:p>
            <a:pPr marL="795337" indent="-457200" defTabSz="228600">
              <a:buFont typeface="+mj-lt"/>
              <a:buAutoNum type="arabicPeriod"/>
            </a:pPr>
            <a:r>
              <a:rPr lang="en-US" sz="2000" u="sng" dirty="0">
                <a:solidFill>
                  <a:schemeClr val="tx1"/>
                </a:solidFill>
              </a:rPr>
              <a:t>Fish and Wildlife Mitigation </a:t>
            </a:r>
            <a:r>
              <a:rPr lang="en-US" sz="2000" dirty="0">
                <a:solidFill>
                  <a:schemeClr val="tx1"/>
                </a:solidFill>
              </a:rPr>
              <a:t>– BSNP Fish and Wildlife Mitigation Project</a:t>
            </a:r>
          </a:p>
          <a:p>
            <a:pPr marL="795337" indent="-457200" defTabSz="228600">
              <a:buFont typeface="+mj-lt"/>
              <a:buAutoNum type="arabicPeriod"/>
            </a:pPr>
            <a:endParaRPr lang="en-US" sz="2000" u="sng" dirty="0">
              <a:solidFill>
                <a:schemeClr val="tx1"/>
              </a:solidFill>
            </a:endParaRPr>
          </a:p>
          <a:p>
            <a:pPr marL="795337" indent="-457200" defTabSz="228600">
              <a:buFont typeface="+mj-lt"/>
              <a:buAutoNum type="arabicPeriod"/>
            </a:pPr>
            <a:r>
              <a:rPr lang="en-US" sz="2000" u="sng" dirty="0">
                <a:solidFill>
                  <a:schemeClr val="tx1"/>
                </a:solidFill>
              </a:rPr>
              <a:t>Missouri River Recovery Implementation Committee (MRRIC</a:t>
            </a:r>
            <a:r>
              <a:rPr lang="en-US" sz="2000" dirty="0">
                <a:solidFill>
                  <a:schemeClr val="tx1"/>
                </a:solidFill>
              </a:rPr>
              <a:t>) – WRDA 2007</a:t>
            </a:r>
          </a:p>
          <a:p>
            <a:pPr marL="1028700" lvl="1" indent="-342900">
              <a:buFont typeface="Courier New" panose="02070309020205020404" pitchFamily="49" charset="0"/>
              <a:buChar char="o"/>
            </a:pPr>
            <a:r>
              <a:rPr lang="en-US" sz="2000" dirty="0">
                <a:solidFill>
                  <a:schemeClr val="tx1"/>
                </a:solidFill>
              </a:rPr>
              <a:t>USACE - coordinated Stakeholder Committee (FACA Exempt)</a:t>
            </a:r>
          </a:p>
          <a:p>
            <a:pPr marL="1028700" lvl="1" indent="-342900">
              <a:buFont typeface="Courier New" panose="02070309020205020404" pitchFamily="49" charset="0"/>
              <a:buChar char="o"/>
            </a:pPr>
            <a:r>
              <a:rPr lang="en-US" sz="2000" dirty="0">
                <a:solidFill>
                  <a:schemeClr val="tx1"/>
                </a:solidFill>
              </a:rPr>
              <a:t>Represents States, Tribal Governments, User Groups, etc.</a:t>
            </a:r>
          </a:p>
          <a:p>
            <a:pPr marL="1028700" lvl="1" indent="-342900">
              <a:buFont typeface="Courier New" panose="02070309020205020404" pitchFamily="49" charset="0"/>
              <a:buChar char="o"/>
            </a:pPr>
            <a:r>
              <a:rPr lang="en-US" sz="2000" dirty="0">
                <a:solidFill>
                  <a:schemeClr val="tx1"/>
                </a:solidFill>
              </a:rPr>
              <a:t>Critical in developing 2018 Management Plan EIS &amp; associated Proposed Action for ESA compliance</a:t>
            </a:r>
          </a:p>
        </p:txBody>
      </p:sp>
    </p:spTree>
    <p:extLst>
      <p:ext uri="{BB962C8B-B14F-4D97-AF65-F5344CB8AC3E}">
        <p14:creationId xmlns:p14="http://schemas.microsoft.com/office/powerpoint/2010/main" val="1936193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1_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2733</TotalTime>
  <Words>3507</Words>
  <Application>Microsoft Macintosh PowerPoint</Application>
  <PresentationFormat>Widescreen</PresentationFormat>
  <Paragraphs>414</Paragraphs>
  <Slides>28</Slides>
  <Notes>24</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Courier New</vt:lpstr>
      <vt:lpstr>Segoe UI Semilight</vt:lpstr>
      <vt:lpstr>Symbol</vt:lpstr>
      <vt:lpstr>Times New Roman</vt:lpstr>
      <vt:lpstr>Wingdings</vt:lpstr>
      <vt:lpstr>Office Theme</vt:lpstr>
      <vt:lpstr>traditional template NON CUI</vt:lpstr>
      <vt:lpstr>1_traditional template NON CUI</vt:lpstr>
      <vt:lpstr> Mid-West Consumer Electric Meeting 66th Annual Meeting December 13, 2023 </vt:lpstr>
      <vt:lpstr>PowerPoint Presentation</vt:lpstr>
      <vt:lpstr>Missouri River System Operations</vt:lpstr>
      <vt:lpstr>Missouri River Basin – runoff above Sioux City, IA</vt:lpstr>
      <vt:lpstr>Missouri River Mainstem Reservoir System</vt:lpstr>
      <vt:lpstr>Mainstem Projects - Storage</vt:lpstr>
      <vt:lpstr>History of MRRP formation to Present day</vt:lpstr>
      <vt:lpstr>authorization/mission</vt:lpstr>
      <vt:lpstr>Program overview:  why do we have the Missouri river recovery Program (MRRP)?</vt:lpstr>
      <vt:lpstr>PowerPoint Presentation</vt:lpstr>
      <vt:lpstr>What’s the status of pallid sturgeon in this reach of Missouri/Yellowstone Rivers?</vt:lpstr>
      <vt:lpstr>Pallid sturgeon actions – upper basin</vt:lpstr>
      <vt:lpstr>PowerPoint Presentation</vt:lpstr>
      <vt:lpstr>PowerPoint Presentation</vt:lpstr>
      <vt:lpstr>Intake Diversion Dam status</vt:lpstr>
      <vt:lpstr>PowerPoint Presentation</vt:lpstr>
      <vt:lpstr>PowerPoint Presentation</vt:lpstr>
      <vt:lpstr>Ft Peck test flow overview</vt:lpstr>
      <vt:lpstr>2024 flow release design </vt:lpstr>
      <vt:lpstr>PowerPoint Presentation</vt:lpstr>
      <vt:lpstr>Fort Peck Test Flows Monitoring Plan </vt:lpstr>
      <vt:lpstr>PowerPoint Presentation</vt:lpstr>
      <vt:lpstr>Hydropower Program Evolution</vt:lpstr>
      <vt:lpstr>Hydropower Major Unit Rehabilitation</vt:lpstr>
      <vt:lpstr>PowerPoint Presentation</vt:lpstr>
      <vt:lpstr>PowerPoint Presentation</vt:lpstr>
      <vt:lpstr>Omaha district online</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G6PMXARA</dc:creator>
  <cp:lastModifiedBy>Jim Horan</cp:lastModifiedBy>
  <cp:revision>122</cp:revision>
  <cp:lastPrinted>2020-06-03T13:48:51Z</cp:lastPrinted>
  <dcterms:created xsi:type="dcterms:W3CDTF">2020-02-05T19:12:22Z</dcterms:created>
  <dcterms:modified xsi:type="dcterms:W3CDTF">2023-12-13T00:58:38Z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2020-01-15T00:00:00Z</vt:filetime>
  </property>
  <property fmtid="{D5CDD505-2E9C-101B-9397-08002B2CF9AE}" pid="3" name="Creator">
    <vt:lpwstr>Acrobat PDFMaker 15 for PowerPoint</vt:lpwstr>
  </property>
  <property fmtid="{D5CDD505-2E9C-101B-9397-08002B2CF9AE}" pid="4" name="LastSaved">
    <vt:filetime>2020-02-05T00:00:00Z</vt:filetime>
  </property>
</Properties>
</file>