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
  </p:notesMasterIdLst>
  <p:sldIdLst>
    <p:sldId id="257" r:id="rId2"/>
    <p:sldId id="259" r:id="rId3"/>
    <p:sldId id="258" r:id="rId4"/>
    <p:sldId id="261" r:id="rId5"/>
    <p:sldId id="267" r:id="rId6"/>
    <p:sldId id="268" r:id="rId7"/>
    <p:sldId id="269" r:id="rId8"/>
    <p:sldId id="262" r:id="rId9"/>
    <p:sldId id="26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kostal" initials="sk" lastIdx="1" clrIdx="0">
    <p:extLst>
      <p:ext uri="{19B8F6BF-5375-455C-9EA6-DF929625EA0E}">
        <p15:presenceInfo xmlns:p15="http://schemas.microsoft.com/office/powerpoint/2012/main" userId="575e476cfc2e47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612" autoAdjust="0"/>
  </p:normalViewPr>
  <p:slideViewPr>
    <p:cSldViewPr snapToGrid="0" showGuides="1">
      <p:cViewPr varScale="1">
        <p:scale>
          <a:sx n="115" d="100"/>
          <a:sy n="115" d="100"/>
        </p:scale>
        <p:origin x="2080" y="208"/>
      </p:cViewPr>
      <p:guideLst>
        <p:guide orient="horz" pos="2160"/>
        <p:guide pos="2880"/>
      </p:guideLst>
    </p:cSldViewPr>
  </p:slideViewPr>
  <p:notesTextViewPr>
    <p:cViewPr>
      <p:scale>
        <a:sx n="1" d="1"/>
        <a:sy n="1" d="1"/>
      </p:scale>
      <p:origin x="0" y="0"/>
    </p:cViewPr>
  </p:notesTextViewPr>
  <p:notesViewPr>
    <p:cSldViewPr snapToGrid="0">
      <p:cViewPr varScale="1">
        <p:scale>
          <a:sx n="71" d="100"/>
          <a:sy n="71" d="100"/>
        </p:scale>
        <p:origin x="2676"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EC906-E6A6-43FA-B925-1F17A5BE5C98}" type="datetimeFigureOut">
              <a:rPr lang="en-US" smtClean="0"/>
              <a:t>11/28/23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CE638-8500-455A-A866-A316D39A3ACC}" type="slidenum">
              <a:rPr lang="en-US" smtClean="0"/>
              <a:t>‹#›</a:t>
            </a:fld>
            <a:endParaRPr lang="en-US"/>
          </a:p>
        </p:txBody>
      </p:sp>
    </p:spTree>
    <p:extLst>
      <p:ext uri="{BB962C8B-B14F-4D97-AF65-F5344CB8AC3E}">
        <p14:creationId xmlns:p14="http://schemas.microsoft.com/office/powerpoint/2010/main" val="3476780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 am Scott Kostal, Executive Director of the Missouri Sedimentation Action Coalition (MSAC).  Thank you for the opportunity to update you on MSAC and our current focus area.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MSAC is 501(c)3 organization whose </a:t>
            </a:r>
            <a:r>
              <a:rPr lang="en-US" b="1" dirty="0"/>
              <a:t>goal is to educate &amp; promote action to address sedimentation. </a:t>
            </a:r>
            <a:r>
              <a:rPr lang="en-US" dirty="0"/>
              <a:t>Sustaining our nation’s reservoirs for future generations takes a shift in thinking. MSAC wants to join stakeholders &amp; river managers in building a broad, holistic plan that looks upstream &amp; downstream taking into account a truer picture of actual costs &amp;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MSAC’s membership and stakeholders are a broad cross-section of federal, tribal, state, and local government entities, commercial groups, non-profit river focused organizations, and individuals.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November of 2022 I joined Sandy Stockholm as MSAC returned to an Executive Director and Communications Coordinator structure. This comes at a crucial time as we enter continue coordination with USACE-Omaha.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next few minutes I will update you on our progress.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E27CE638-8500-455A-A866-A316D39A3ACC}" type="slidenum">
              <a:rPr lang="en-US" smtClean="0"/>
              <a:t>1</a:t>
            </a:fld>
            <a:endParaRPr lang="en-US"/>
          </a:p>
        </p:txBody>
      </p:sp>
    </p:spTree>
    <p:extLst>
      <p:ext uri="{BB962C8B-B14F-4D97-AF65-F5344CB8AC3E}">
        <p14:creationId xmlns:p14="http://schemas.microsoft.com/office/powerpoint/2010/main" val="544693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image is from 2022, approximately 1 year after the failure of the Niobrara River dam at Spencer (NE).</a:t>
            </a:r>
          </a:p>
          <a:p>
            <a:endParaRPr lang="en-US" dirty="0"/>
          </a:p>
        </p:txBody>
      </p:sp>
      <p:sp>
        <p:nvSpPr>
          <p:cNvPr id="4" name="Slide Number Placeholder 3"/>
          <p:cNvSpPr>
            <a:spLocks noGrp="1"/>
          </p:cNvSpPr>
          <p:nvPr>
            <p:ph type="sldNum" sz="quarter" idx="5"/>
          </p:nvPr>
        </p:nvSpPr>
        <p:spPr/>
        <p:txBody>
          <a:bodyPr/>
          <a:lstStyle/>
          <a:p>
            <a:fld id="{E27CE638-8500-455A-A866-A316D39A3ACC}" type="slidenum">
              <a:rPr lang="en-US" smtClean="0"/>
              <a:t>10</a:t>
            </a:fld>
            <a:endParaRPr lang="en-US"/>
          </a:p>
        </p:txBody>
      </p:sp>
    </p:spTree>
    <p:extLst>
      <p:ext uri="{BB962C8B-B14F-4D97-AF65-F5344CB8AC3E}">
        <p14:creationId xmlns:p14="http://schemas.microsoft.com/office/powerpoint/2010/main" val="15187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MSAC’s current focus area is the Lewis and Clark Lake area and its upper reaches of the Missouri River.  This area, formed by Gavins Point dam, is bordered by South Dakota on the north and Nebraska on the south.  Included in this area is the 39-mile section of the Missouri National Recreational River and the Santee Sioux Indian Reservation. </a:t>
            </a:r>
          </a:p>
          <a:p>
            <a:endParaRPr lang="en-US" dirty="0"/>
          </a:p>
          <a:p>
            <a:r>
              <a:rPr lang="en-US" dirty="0"/>
              <a:t>Lewis and Clark Lake was created with the closure of the Missouri River at Gavins Point Dam, near Yankton, SD, in 1955.  At its height, the lake stretched nearly 25 miles to the towns of Springfield on the South Dakota side and Santee on the Nebraska side.  </a:t>
            </a:r>
          </a:p>
          <a:p>
            <a:endParaRPr lang="en-US" dirty="0"/>
          </a:p>
          <a:p>
            <a:r>
              <a:rPr lang="en-US" dirty="0"/>
              <a:t>This stretch of the Missouri River supports irrigation, drinking water, and a robust and growing recreational economy.  A diverse fauna and flora environment exists, but recent infestations of invasive species, particularly zebra mussels and phragmites, are changing the environment.  Sedimentation issues support these invasive species to the detriment of native land and aquatic wildlife. </a:t>
            </a:r>
          </a:p>
          <a:p>
            <a:endParaRPr lang="en-US" dirty="0"/>
          </a:p>
          <a:p>
            <a:r>
              <a:rPr lang="en-US" dirty="0"/>
              <a:t>To this day, no cohesive plan has been put forth to support the future life of Gavins Point dam and the area stretching to Fort Randall dam that support its operation. MSAC took on the challenge of sponsoring the work to change this vacancy.</a:t>
            </a:r>
          </a:p>
          <a:p>
            <a:endParaRPr lang="en-US" dirty="0"/>
          </a:p>
          <a:p>
            <a:r>
              <a:rPr lang="en-US" dirty="0"/>
              <a:t>In 2018, MSAC working with USACE-Omaha submitted for a Section 22 study with the end product being a Sediment Management Plan for this stretch of Missouri River.  As the most threatened stretch, Gavins Point dam’s future usefulness is in danger due to the unchecked sedimentation problem created by the closure of the natural flowing river.  </a:t>
            </a:r>
          </a:p>
          <a:p>
            <a:endParaRPr lang="en-US" dirty="0"/>
          </a:p>
          <a:p>
            <a:r>
              <a:rPr lang="en-US" dirty="0"/>
              <a:t>The study is completing the Phase 2, or research, portion and starting the Phase 3, or production, portion of the project.  An initial Phase 3 occurred in August with a second planning meeting scheduled for January 2024.  </a:t>
            </a:r>
          </a:p>
          <a:p>
            <a:endParaRPr lang="en-US" dirty="0"/>
          </a:p>
          <a:p>
            <a:r>
              <a:rPr lang="en-US" dirty="0"/>
              <a:t>Completion is expected in 2 years, with the output of a Sedimentation Management Plan.  The plan, while not a funding source, will provide a cohesive document with goals, technologies, and actions that work together to reduce the sediment load in the area and maintain, and in fact, extend the useful power production, flood control, and navigation support life of Gavins Point dam while maintained the maximum amount of useful water for Lewis and Clark Lake..</a:t>
            </a:r>
          </a:p>
        </p:txBody>
      </p:sp>
      <p:sp>
        <p:nvSpPr>
          <p:cNvPr id="4" name="Slide Number Placeholder 3"/>
          <p:cNvSpPr>
            <a:spLocks noGrp="1"/>
          </p:cNvSpPr>
          <p:nvPr>
            <p:ph type="sldNum" sz="quarter" idx="5"/>
          </p:nvPr>
        </p:nvSpPr>
        <p:spPr/>
        <p:txBody>
          <a:bodyPr/>
          <a:lstStyle/>
          <a:p>
            <a:fld id="{E27CE638-8500-455A-A866-A316D39A3ACC}" type="slidenum">
              <a:rPr lang="en-US" smtClean="0"/>
              <a:t>2</a:t>
            </a:fld>
            <a:endParaRPr lang="en-US"/>
          </a:p>
        </p:txBody>
      </p:sp>
    </p:spTree>
    <p:extLst>
      <p:ext uri="{BB962C8B-B14F-4D97-AF65-F5344CB8AC3E}">
        <p14:creationId xmlns:p14="http://schemas.microsoft.com/office/powerpoint/2010/main" val="289775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to the current Section 22 study </a:t>
            </a:r>
          </a:p>
          <a:p>
            <a:r>
              <a:rPr lang="en-US" dirty="0"/>
              <a:t>-Phase 2 report at final review level</a:t>
            </a:r>
          </a:p>
          <a:p>
            <a:pPr lvl="1"/>
            <a:r>
              <a:rPr lang="en-US" dirty="0"/>
              <a:t>Dredging</a:t>
            </a:r>
          </a:p>
          <a:p>
            <a:pPr lvl="2"/>
            <a:r>
              <a:rPr lang="en-US" dirty="0"/>
              <a:t>Addresses a problem, not the cause(s)</a:t>
            </a:r>
          </a:p>
          <a:p>
            <a:pPr lvl="1"/>
            <a:r>
              <a:rPr lang="en-US" dirty="0"/>
              <a:t>Sluicing with Augmentation</a:t>
            </a:r>
          </a:p>
          <a:p>
            <a:pPr lvl="2"/>
            <a:r>
              <a:rPr lang="en-US" dirty="0"/>
              <a:t>Requires Gavins Point Dam modification</a:t>
            </a:r>
          </a:p>
          <a:p>
            <a:pPr lvl="1"/>
            <a:r>
              <a:rPr lang="en-US" dirty="0"/>
              <a:t>Watershed Sediment Management improvement</a:t>
            </a:r>
          </a:p>
          <a:p>
            <a:pPr lvl="2"/>
            <a:r>
              <a:rPr lang="en-US" dirty="0"/>
              <a:t>Multiple different items across the river management spectrum</a:t>
            </a:r>
          </a:p>
          <a:p>
            <a:pPr lvl="1"/>
            <a:r>
              <a:rPr lang="en-US" dirty="0"/>
              <a:t>Niobrara River Sediment Collection</a:t>
            </a:r>
          </a:p>
          <a:p>
            <a:pPr lvl="2"/>
            <a:r>
              <a:rPr lang="en-US" dirty="0"/>
              <a:t>Needs a Beneficial Use(s) of Sediment in the collection area				</a:t>
            </a:r>
          </a:p>
          <a:p>
            <a:r>
              <a:rPr lang="en-US" dirty="0"/>
              <a:t>-Bureau of Reclamation</a:t>
            </a:r>
          </a:p>
          <a:p>
            <a:r>
              <a:rPr lang="en-US" dirty="0"/>
              <a:t>            </a:t>
            </a:r>
            <a:r>
              <a:rPr lang="en-US" dirty="0" err="1"/>
              <a:t>Mazdak</a:t>
            </a:r>
            <a:r>
              <a:rPr lang="en-US" dirty="0"/>
              <a:t> International: Sediment Compression Pump</a:t>
            </a:r>
          </a:p>
          <a:p>
            <a:r>
              <a:rPr lang="en-US" dirty="0"/>
              <a:t>            3D Dredger: partially autonomous</a:t>
            </a:r>
          </a:p>
          <a:p>
            <a:r>
              <a:rPr lang="en-US" dirty="0"/>
              <a:t>            D-Sediment: autonomous vacuum dredge system</a:t>
            </a:r>
          </a:p>
          <a:p>
            <a:r>
              <a:rPr lang="en-US" dirty="0"/>
              <a:t>- MSAC recommendation from Phase 2 is D-Sediment autonomous dredge system, Sediment collector on Niobrara R. and improved/increased watershed management across the entire study area.  </a:t>
            </a:r>
          </a:p>
          <a:p>
            <a:endParaRPr lang="en-US" dirty="0"/>
          </a:p>
        </p:txBody>
      </p:sp>
      <p:sp>
        <p:nvSpPr>
          <p:cNvPr id="4" name="Slide Number Placeholder 3"/>
          <p:cNvSpPr>
            <a:spLocks noGrp="1"/>
          </p:cNvSpPr>
          <p:nvPr>
            <p:ph type="sldNum" sz="quarter" idx="5"/>
          </p:nvPr>
        </p:nvSpPr>
        <p:spPr/>
        <p:txBody>
          <a:bodyPr/>
          <a:lstStyle/>
          <a:p>
            <a:fld id="{E27CE638-8500-455A-A866-A316D39A3ACC}" type="slidenum">
              <a:rPr lang="en-US" smtClean="0"/>
              <a:t>3</a:t>
            </a:fld>
            <a:endParaRPr lang="en-US"/>
          </a:p>
        </p:txBody>
      </p:sp>
    </p:spTree>
    <p:extLst>
      <p:ext uri="{BB962C8B-B14F-4D97-AF65-F5344CB8AC3E}">
        <p14:creationId xmlns:p14="http://schemas.microsoft.com/office/powerpoint/2010/main" val="9292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L &amp; C Lake sediment sources from SD Geological Survey.  This information is from 2023, prior information was from 2012.</a:t>
            </a:r>
          </a:p>
          <a:p>
            <a:endParaRPr lang="en-US" dirty="0"/>
          </a:p>
          <a:p>
            <a:r>
              <a:rPr lang="en-US" dirty="0"/>
              <a:t>Tributary creeks are showing reduced sediment input.  Collectively, the four creeks (Ponca, </a:t>
            </a:r>
            <a:r>
              <a:rPr lang="en-US" dirty="0" err="1"/>
              <a:t>Bazille</a:t>
            </a:r>
            <a:r>
              <a:rPr lang="en-US" dirty="0"/>
              <a:t>, Choteau, and Emanual) drop from 30% estimated input budget to 7%.  </a:t>
            </a:r>
          </a:p>
          <a:p>
            <a:r>
              <a:rPr lang="en-US" dirty="0"/>
              <a:t>Erosion and other, smaller tributaries drops from ~10% to 1%</a:t>
            </a:r>
          </a:p>
          <a:p>
            <a:endParaRPr lang="en-US" dirty="0"/>
          </a:p>
          <a:p>
            <a:r>
              <a:rPr lang="en-US" dirty="0"/>
              <a:t>The Niobrara River (w/</a:t>
            </a:r>
            <a:r>
              <a:rPr lang="en-US" dirty="0" err="1"/>
              <a:t>Verdigre</a:t>
            </a:r>
            <a:r>
              <a:rPr lang="en-US" dirty="0"/>
              <a:t> Creek) is increased from 50% to 55% of sediment budget</a:t>
            </a:r>
          </a:p>
          <a:p>
            <a:endParaRPr lang="en-US" dirty="0"/>
          </a:p>
          <a:p>
            <a:r>
              <a:rPr lang="en-US" dirty="0"/>
              <a:t>The big change – Missouri River from Ft Randall  - increased by 26%, from 10% estimated to 36% estimated sediment budget!</a:t>
            </a:r>
          </a:p>
          <a:p>
            <a:endParaRPr lang="en-US" dirty="0"/>
          </a:p>
          <a:p>
            <a:r>
              <a:rPr lang="en-US" dirty="0"/>
              <a:t>Increased knowledge of where the sediment comes from assists in determining methods and locations to help reduce the load from entering into the reservoir system.  </a:t>
            </a:r>
          </a:p>
          <a:p>
            <a:r>
              <a:rPr lang="en-US"/>
              <a:t>Further </a:t>
            </a:r>
            <a:r>
              <a:rPr lang="en-US" dirty="0"/>
              <a:t>research into what causes the sediment to enter into the system is needed to assist in watershed management strategies and programs.  </a:t>
            </a:r>
          </a:p>
          <a:p>
            <a:endParaRPr lang="en-US" dirty="0"/>
          </a:p>
        </p:txBody>
      </p:sp>
      <p:sp>
        <p:nvSpPr>
          <p:cNvPr id="4" name="Slide Number Placeholder 3"/>
          <p:cNvSpPr>
            <a:spLocks noGrp="1"/>
          </p:cNvSpPr>
          <p:nvPr>
            <p:ph type="sldNum" sz="quarter" idx="5"/>
          </p:nvPr>
        </p:nvSpPr>
        <p:spPr/>
        <p:txBody>
          <a:bodyPr/>
          <a:lstStyle/>
          <a:p>
            <a:fld id="{E27CE638-8500-455A-A866-A316D39A3ACC}" type="slidenum">
              <a:rPr lang="en-US" smtClean="0"/>
              <a:t>4</a:t>
            </a:fld>
            <a:endParaRPr lang="en-US"/>
          </a:p>
        </p:txBody>
      </p:sp>
    </p:spTree>
    <p:extLst>
      <p:ext uri="{BB962C8B-B14F-4D97-AF65-F5344CB8AC3E}">
        <p14:creationId xmlns:p14="http://schemas.microsoft.com/office/powerpoint/2010/main" val="3424638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Satellite image from Google Earth dated December of 1985.  Note the sandy colored water flowing from the Niobrara R..  River navigation is still becoming affected. The Running Water to Niobrara ferry boat had ended service in 1984 as the route was being impacted even for low draft vessels.  Recreational boat was possible into the mouth of the Niobrara R. to the old railroad bridge that ran on the lowland below the bluffs.</a:t>
            </a:r>
          </a:p>
          <a:p>
            <a:endParaRPr lang="en-US" dirty="0"/>
          </a:p>
          <a:p>
            <a:r>
              <a:rPr lang="en-US" dirty="0"/>
              <a:t>This stretch of the river is also a passage point for pallid sturgeon during their reproductive cycles and was a key point in netting to harvest roe for hatchery efforts.</a:t>
            </a:r>
          </a:p>
        </p:txBody>
      </p:sp>
      <p:sp>
        <p:nvSpPr>
          <p:cNvPr id="4" name="Slide Number Placeholder 3"/>
          <p:cNvSpPr>
            <a:spLocks noGrp="1"/>
          </p:cNvSpPr>
          <p:nvPr>
            <p:ph type="sldNum" sz="quarter" idx="5"/>
          </p:nvPr>
        </p:nvSpPr>
        <p:spPr/>
        <p:txBody>
          <a:bodyPr/>
          <a:lstStyle/>
          <a:p>
            <a:fld id="{E27CE638-8500-455A-A866-A316D39A3ACC}" type="slidenum">
              <a:rPr lang="en-US" smtClean="0"/>
              <a:t>5</a:t>
            </a:fld>
            <a:endParaRPr lang="en-US"/>
          </a:p>
        </p:txBody>
      </p:sp>
    </p:spTree>
    <p:extLst>
      <p:ext uri="{BB962C8B-B14F-4D97-AF65-F5344CB8AC3E}">
        <p14:creationId xmlns:p14="http://schemas.microsoft.com/office/powerpoint/2010/main" val="843555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Satellite image from Google Earth dated December of 2003.  Recreational navigation is reduced to small boats.  The sandbar has taken hold and is now creating a damming effect.  This is creating a second delta upstream from the confluence.  In this delta, the current backs up and the surface level rises, causing flooding of low lands on the river banks.  This delta continues to grow today.  </a:t>
            </a:r>
          </a:p>
        </p:txBody>
      </p:sp>
      <p:sp>
        <p:nvSpPr>
          <p:cNvPr id="4" name="Slide Number Placeholder 3"/>
          <p:cNvSpPr>
            <a:spLocks noGrp="1"/>
          </p:cNvSpPr>
          <p:nvPr>
            <p:ph type="sldNum" sz="quarter" idx="5"/>
          </p:nvPr>
        </p:nvSpPr>
        <p:spPr/>
        <p:txBody>
          <a:bodyPr/>
          <a:lstStyle/>
          <a:p>
            <a:fld id="{E27CE638-8500-455A-A866-A316D39A3ACC}" type="slidenum">
              <a:rPr lang="en-US" smtClean="0"/>
              <a:t>6</a:t>
            </a:fld>
            <a:endParaRPr lang="en-US"/>
          </a:p>
        </p:txBody>
      </p:sp>
    </p:spTree>
    <p:extLst>
      <p:ext uri="{BB962C8B-B14F-4D97-AF65-F5344CB8AC3E}">
        <p14:creationId xmlns:p14="http://schemas.microsoft.com/office/powerpoint/2010/main" val="3832165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Satellite image from Google Earth dated November or 2020.  The river is now almost completely constricted at the confluence.  Only recreational fishing boats with shallow drafts can pass.  The sedimentation problems are pronounced for the next several miles downstream of this location.  Vegetation is well established in the summer months.  It is estimated nearly 90% of the sediment load passes through this area, either from the Niobrara R. (~55%) or coming from upstream (~36%).  </a:t>
            </a:r>
          </a:p>
          <a:p>
            <a:endParaRPr lang="en-US" dirty="0"/>
          </a:p>
          <a:p>
            <a:r>
              <a:rPr lang="en-US" dirty="0"/>
              <a:t>This is the target area for sediment reduction efforts to extend the useful life of Gavins Point Dam and Lewis and Clark Lake.  It is desired to capture and remove some percentage of sediment from this area.  Finding Beneficial Use(s) of Sediment is key, removing and stockpiling sediment is not sustainable into the future.  </a:t>
            </a:r>
          </a:p>
        </p:txBody>
      </p:sp>
      <p:sp>
        <p:nvSpPr>
          <p:cNvPr id="4" name="Slide Number Placeholder 3"/>
          <p:cNvSpPr>
            <a:spLocks noGrp="1"/>
          </p:cNvSpPr>
          <p:nvPr>
            <p:ph type="sldNum" sz="quarter" idx="5"/>
          </p:nvPr>
        </p:nvSpPr>
        <p:spPr/>
        <p:txBody>
          <a:bodyPr/>
          <a:lstStyle/>
          <a:p>
            <a:fld id="{E27CE638-8500-455A-A866-A316D39A3ACC}" type="slidenum">
              <a:rPr lang="en-US" smtClean="0"/>
              <a:t>7</a:t>
            </a:fld>
            <a:endParaRPr lang="en-US"/>
          </a:p>
        </p:txBody>
      </p:sp>
    </p:spTree>
    <p:extLst>
      <p:ext uri="{BB962C8B-B14F-4D97-AF65-F5344CB8AC3E}">
        <p14:creationId xmlns:p14="http://schemas.microsoft.com/office/powerpoint/2010/main" val="1209105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my presentation.  Are there any questions on this or other MSAC areas?</a:t>
            </a:r>
          </a:p>
          <a:p>
            <a:endParaRPr lang="en-US" dirty="0"/>
          </a:p>
          <a:p>
            <a:r>
              <a:rPr lang="en-US" dirty="0"/>
              <a:t>MSAC is an education and partnership organization. The cost of continued, unchecked sedimentation on Lewis and Clark Lake and other areas of the upper reaches of the Missouri River is already impacting the useful life of the dam/reservoir system.  This is a complex issue but the people, resources, and knowledge is there to make a positive impact in reducing the sediment loads to levels the living river can manage.  </a:t>
            </a:r>
          </a:p>
          <a:p>
            <a:endParaRPr lang="en-US" dirty="0"/>
          </a:p>
          <a:p>
            <a:r>
              <a:rPr lang="en-US" dirty="0"/>
              <a:t>Thank You for your time and attention and for providing MSAC this opportunity to update your organization.  </a:t>
            </a:r>
          </a:p>
        </p:txBody>
      </p:sp>
      <p:sp>
        <p:nvSpPr>
          <p:cNvPr id="4" name="Slide Number Placeholder 3"/>
          <p:cNvSpPr>
            <a:spLocks noGrp="1"/>
          </p:cNvSpPr>
          <p:nvPr>
            <p:ph type="sldNum" sz="quarter" idx="5"/>
          </p:nvPr>
        </p:nvSpPr>
        <p:spPr/>
        <p:txBody>
          <a:bodyPr/>
          <a:lstStyle/>
          <a:p>
            <a:fld id="{E27CE638-8500-455A-A866-A316D39A3ACC}" type="slidenum">
              <a:rPr lang="en-US" smtClean="0"/>
              <a:t>8</a:t>
            </a:fld>
            <a:endParaRPr lang="en-US"/>
          </a:p>
        </p:txBody>
      </p:sp>
    </p:spTree>
    <p:extLst>
      <p:ext uri="{BB962C8B-B14F-4D97-AF65-F5344CB8AC3E}">
        <p14:creationId xmlns:p14="http://schemas.microsoft.com/office/powerpoint/2010/main" val="2563444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is from 2017, approximately 2 years before the failure of the Niobrara River dam at Spencer (NE).</a:t>
            </a:r>
          </a:p>
        </p:txBody>
      </p:sp>
      <p:sp>
        <p:nvSpPr>
          <p:cNvPr id="4" name="Slide Number Placeholder 3"/>
          <p:cNvSpPr>
            <a:spLocks noGrp="1"/>
          </p:cNvSpPr>
          <p:nvPr>
            <p:ph type="sldNum" sz="quarter" idx="5"/>
          </p:nvPr>
        </p:nvSpPr>
        <p:spPr/>
        <p:txBody>
          <a:bodyPr/>
          <a:lstStyle/>
          <a:p>
            <a:fld id="{E27CE638-8500-455A-A866-A316D39A3ACC}" type="slidenum">
              <a:rPr lang="en-US" smtClean="0"/>
              <a:t>9</a:t>
            </a:fld>
            <a:endParaRPr lang="en-US"/>
          </a:p>
        </p:txBody>
      </p:sp>
    </p:spTree>
    <p:extLst>
      <p:ext uri="{BB962C8B-B14F-4D97-AF65-F5344CB8AC3E}">
        <p14:creationId xmlns:p14="http://schemas.microsoft.com/office/powerpoint/2010/main" val="404726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11B587-34FA-9D82-A494-6B9C260BDF5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3FB601-65CC-424F-9C30-713076F52834}" type="datetime1">
              <a:rPr lang="en-US" smtClean="0"/>
              <a:t>11/28/23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1DCBA-9822-443C-A88A-BA65D2379EB1}" type="slidenum">
              <a:rPr lang="en-US" smtClean="0"/>
              <a:t>‹#›</a:t>
            </a:fld>
            <a:endParaRPr lang="en-US"/>
          </a:p>
        </p:txBody>
      </p:sp>
    </p:spTree>
    <p:extLst>
      <p:ext uri="{BB962C8B-B14F-4D97-AF65-F5344CB8AC3E}">
        <p14:creationId xmlns:p14="http://schemas.microsoft.com/office/powerpoint/2010/main" val="15707017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20AFFF-233C-481A-9218-7E781F7AAA1A}" type="datetime1">
              <a:rPr lang="en-US" smtClean="0"/>
              <a:t>11/28/23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1DCBA-9822-443C-A88A-BA65D2379EB1}" type="slidenum">
              <a:rPr lang="en-US" smtClean="0"/>
              <a:t>‹#›</a:t>
            </a:fld>
            <a:endParaRPr lang="en-US"/>
          </a:p>
        </p:txBody>
      </p:sp>
    </p:spTree>
    <p:extLst>
      <p:ext uri="{BB962C8B-B14F-4D97-AF65-F5344CB8AC3E}">
        <p14:creationId xmlns:p14="http://schemas.microsoft.com/office/powerpoint/2010/main" val="410847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619DD3-DF4E-4CB9-B8AB-5BF5BFE38780}" type="datetime1">
              <a:rPr lang="en-US" smtClean="0"/>
              <a:t>11/28/23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1DCBA-9822-443C-A88A-BA65D2379EB1}" type="slidenum">
              <a:rPr lang="en-US" smtClean="0"/>
              <a:t>‹#›</a:t>
            </a:fld>
            <a:endParaRPr lang="en-US"/>
          </a:p>
        </p:txBody>
      </p:sp>
    </p:spTree>
    <p:extLst>
      <p:ext uri="{BB962C8B-B14F-4D97-AF65-F5344CB8AC3E}">
        <p14:creationId xmlns:p14="http://schemas.microsoft.com/office/powerpoint/2010/main" val="424337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44ED64-E0ED-4AC0-B8EB-65E124653452}" type="datetime1">
              <a:rPr lang="en-US" smtClean="0"/>
              <a:t>11/28/23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1DCBA-9822-443C-A88A-BA65D2379EB1}" type="slidenum">
              <a:rPr lang="en-US" smtClean="0"/>
              <a:t>‹#›</a:t>
            </a:fld>
            <a:endParaRPr lang="en-US"/>
          </a:p>
        </p:txBody>
      </p:sp>
    </p:spTree>
    <p:extLst>
      <p:ext uri="{BB962C8B-B14F-4D97-AF65-F5344CB8AC3E}">
        <p14:creationId xmlns:p14="http://schemas.microsoft.com/office/powerpoint/2010/main" val="228310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FF0D11-6E7C-40A9-AA2E-35FD0649C528}" type="datetime1">
              <a:rPr lang="en-US" smtClean="0"/>
              <a:t>11/28/23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1DCBA-9822-443C-A88A-BA65D2379EB1}" type="slidenum">
              <a:rPr lang="en-US" smtClean="0"/>
              <a:t>‹#›</a:t>
            </a:fld>
            <a:endParaRPr lang="en-US"/>
          </a:p>
        </p:txBody>
      </p:sp>
    </p:spTree>
    <p:extLst>
      <p:ext uri="{BB962C8B-B14F-4D97-AF65-F5344CB8AC3E}">
        <p14:creationId xmlns:p14="http://schemas.microsoft.com/office/powerpoint/2010/main" val="51405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290D30-7076-4E73-946D-13CD7A95EBDE}" type="datetime1">
              <a:rPr lang="en-US" smtClean="0"/>
              <a:t>11/28/23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1DCBA-9822-443C-A88A-BA65D2379EB1}" type="slidenum">
              <a:rPr lang="en-US" smtClean="0"/>
              <a:t>‹#›</a:t>
            </a:fld>
            <a:endParaRPr lang="en-US"/>
          </a:p>
        </p:txBody>
      </p:sp>
    </p:spTree>
    <p:extLst>
      <p:ext uri="{BB962C8B-B14F-4D97-AF65-F5344CB8AC3E}">
        <p14:creationId xmlns:p14="http://schemas.microsoft.com/office/powerpoint/2010/main" val="318704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CD60DB-DD95-4DA8-A946-444DEE04FA10}" type="datetime1">
              <a:rPr lang="en-US" smtClean="0"/>
              <a:t>11/28/23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D1DCBA-9822-443C-A88A-BA65D2379EB1}" type="slidenum">
              <a:rPr lang="en-US" smtClean="0"/>
              <a:t>‹#›</a:t>
            </a:fld>
            <a:endParaRPr lang="en-US"/>
          </a:p>
        </p:txBody>
      </p:sp>
    </p:spTree>
    <p:extLst>
      <p:ext uri="{BB962C8B-B14F-4D97-AF65-F5344CB8AC3E}">
        <p14:creationId xmlns:p14="http://schemas.microsoft.com/office/powerpoint/2010/main" val="3225118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D21A7B-79F5-4918-B00A-209232AB56DB}" type="datetime1">
              <a:rPr lang="en-US" smtClean="0"/>
              <a:t>11/28/23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D1DCBA-9822-443C-A88A-BA65D2379EB1}" type="slidenum">
              <a:rPr lang="en-US" smtClean="0"/>
              <a:t>‹#›</a:t>
            </a:fld>
            <a:endParaRPr lang="en-US"/>
          </a:p>
        </p:txBody>
      </p:sp>
    </p:spTree>
    <p:extLst>
      <p:ext uri="{BB962C8B-B14F-4D97-AF65-F5344CB8AC3E}">
        <p14:creationId xmlns:p14="http://schemas.microsoft.com/office/powerpoint/2010/main" val="2007057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75839-7BE5-4869-9BB3-14DB2F261177}" type="datetime1">
              <a:rPr lang="en-US" smtClean="0"/>
              <a:t>11/28/23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D1DCBA-9822-443C-A88A-BA65D2379EB1}" type="slidenum">
              <a:rPr lang="en-US" smtClean="0"/>
              <a:t>‹#›</a:t>
            </a:fld>
            <a:endParaRPr lang="en-US"/>
          </a:p>
        </p:txBody>
      </p:sp>
    </p:spTree>
    <p:extLst>
      <p:ext uri="{BB962C8B-B14F-4D97-AF65-F5344CB8AC3E}">
        <p14:creationId xmlns:p14="http://schemas.microsoft.com/office/powerpoint/2010/main" val="76906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17133D-9336-4143-A30C-0DA7FDD1EB4E}" type="datetime1">
              <a:rPr lang="en-US" smtClean="0"/>
              <a:t>11/28/23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1DCBA-9822-443C-A88A-BA65D2379EB1}" type="slidenum">
              <a:rPr lang="en-US" smtClean="0"/>
              <a:t>‹#›</a:t>
            </a:fld>
            <a:endParaRPr lang="en-US"/>
          </a:p>
        </p:txBody>
      </p:sp>
    </p:spTree>
    <p:extLst>
      <p:ext uri="{BB962C8B-B14F-4D97-AF65-F5344CB8AC3E}">
        <p14:creationId xmlns:p14="http://schemas.microsoft.com/office/powerpoint/2010/main" val="3447727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EDE6C5-4185-4632-88AC-0892E9431402}" type="datetime1">
              <a:rPr lang="en-US" smtClean="0"/>
              <a:t>11/28/23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1DCBA-9822-443C-A88A-BA65D2379EB1}" type="slidenum">
              <a:rPr lang="en-US" smtClean="0"/>
              <a:t>‹#›</a:t>
            </a:fld>
            <a:endParaRPr lang="en-US"/>
          </a:p>
        </p:txBody>
      </p:sp>
    </p:spTree>
    <p:extLst>
      <p:ext uri="{BB962C8B-B14F-4D97-AF65-F5344CB8AC3E}">
        <p14:creationId xmlns:p14="http://schemas.microsoft.com/office/powerpoint/2010/main" val="2217768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6B2B9-0119-4086-A291-8FD327598C8F}" type="datetime1">
              <a:rPr lang="en-US" smtClean="0"/>
              <a:t>11/28/23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86600" y="647064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1DCBA-9822-443C-A88A-BA65D2379EB1}" type="slidenum">
              <a:rPr lang="en-US" smtClean="0"/>
              <a:t>‹#›</a:t>
            </a:fld>
            <a:endParaRPr lang="en-US"/>
          </a:p>
        </p:txBody>
      </p:sp>
    </p:spTree>
    <p:extLst>
      <p:ext uri="{BB962C8B-B14F-4D97-AF65-F5344CB8AC3E}">
        <p14:creationId xmlns:p14="http://schemas.microsoft.com/office/powerpoint/2010/main" val="818412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saconline.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A41B0-EE1E-A506-C501-6AD5BFC6A81E}"/>
              </a:ext>
            </a:extLst>
          </p:cNvPr>
          <p:cNvSpPr>
            <a:spLocks noGrp="1"/>
          </p:cNvSpPr>
          <p:nvPr>
            <p:ph type="ctrTitle"/>
          </p:nvPr>
        </p:nvSpPr>
        <p:spPr>
          <a:xfrm>
            <a:off x="685800" y="2160053"/>
            <a:ext cx="7772400" cy="2387600"/>
          </a:xfrm>
        </p:spPr>
        <p:txBody>
          <a:bodyPr>
            <a:normAutofit fontScale="90000"/>
          </a:bodyPr>
          <a:lstStyle/>
          <a:p>
            <a:r>
              <a:rPr lang="en-US" dirty="0"/>
              <a:t>Sedimentation Management Plan Update</a:t>
            </a:r>
            <a:br>
              <a:rPr lang="en-US" dirty="0"/>
            </a:br>
            <a:r>
              <a:rPr lang="en-US" dirty="0"/>
              <a:t>Lewis and Clark Lake to Fort Randall Dam </a:t>
            </a:r>
          </a:p>
        </p:txBody>
      </p:sp>
      <p:sp>
        <p:nvSpPr>
          <p:cNvPr id="3" name="Subtitle 2">
            <a:extLst>
              <a:ext uri="{FF2B5EF4-FFF2-40B4-BE49-F238E27FC236}">
                <a16:creationId xmlns:a16="http://schemas.microsoft.com/office/drawing/2014/main" id="{6D7FDAE8-82B4-8FCC-A646-7A67EB859558}"/>
              </a:ext>
            </a:extLst>
          </p:cNvPr>
          <p:cNvSpPr>
            <a:spLocks noGrp="1"/>
          </p:cNvSpPr>
          <p:nvPr>
            <p:ph type="subTitle" idx="1"/>
          </p:nvPr>
        </p:nvSpPr>
        <p:spPr>
          <a:xfrm>
            <a:off x="1143000" y="4906851"/>
            <a:ext cx="6858000" cy="1655762"/>
          </a:xfrm>
        </p:spPr>
        <p:txBody>
          <a:bodyPr>
            <a:normAutofit fontScale="77500" lnSpcReduction="20000"/>
          </a:bodyPr>
          <a:lstStyle/>
          <a:p>
            <a:r>
              <a:rPr lang="en-US" dirty="0"/>
              <a:t>Mid-West Electric Consumer Association Annual Meeting</a:t>
            </a:r>
          </a:p>
          <a:p>
            <a:r>
              <a:rPr lang="en-US" dirty="0"/>
              <a:t>December 13, 2023</a:t>
            </a:r>
          </a:p>
          <a:p>
            <a:r>
              <a:rPr lang="en-US" dirty="0"/>
              <a:t>Scott Kostal</a:t>
            </a:r>
          </a:p>
          <a:p>
            <a:r>
              <a:rPr lang="en-US" dirty="0"/>
              <a:t>Executive Director</a:t>
            </a:r>
          </a:p>
          <a:p>
            <a:r>
              <a:rPr lang="en-US" dirty="0"/>
              <a:t>Missouri Sedimentation Action Coalition</a:t>
            </a:r>
          </a:p>
        </p:txBody>
      </p:sp>
    </p:spTree>
    <p:extLst>
      <p:ext uri="{BB962C8B-B14F-4D97-AF65-F5344CB8AC3E}">
        <p14:creationId xmlns:p14="http://schemas.microsoft.com/office/powerpoint/2010/main" val="105469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DDFFE-CB8D-BBFC-38B3-2B8741C64B1D}"/>
              </a:ext>
            </a:extLst>
          </p:cNvPr>
          <p:cNvSpPr>
            <a:spLocks noGrp="1"/>
          </p:cNvSpPr>
          <p:nvPr>
            <p:ph type="title"/>
          </p:nvPr>
        </p:nvSpPr>
        <p:spPr/>
        <p:txBody>
          <a:bodyPr/>
          <a:lstStyle/>
          <a:p>
            <a:r>
              <a:rPr lang="en-US" dirty="0"/>
              <a:t>Niobrara R. Confluence – </a:t>
            </a:r>
            <a:br>
              <a:rPr lang="en-US" dirty="0"/>
            </a:br>
            <a:r>
              <a:rPr lang="en-US" dirty="0"/>
              <a:t>Post Spencer Dam failure </a:t>
            </a:r>
          </a:p>
        </p:txBody>
      </p:sp>
      <p:pic>
        <p:nvPicPr>
          <p:cNvPr id="5" name="Content Placeholder 4">
            <a:extLst>
              <a:ext uri="{FF2B5EF4-FFF2-40B4-BE49-F238E27FC236}">
                <a16:creationId xmlns:a16="http://schemas.microsoft.com/office/drawing/2014/main" id="{6E4AE0BC-7B87-0759-0009-485A86DB839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71241" y="1825625"/>
            <a:ext cx="7401517" cy="4351338"/>
          </a:xfrm>
        </p:spPr>
      </p:pic>
      <p:sp>
        <p:nvSpPr>
          <p:cNvPr id="6" name="Slide Number Placeholder 5">
            <a:extLst>
              <a:ext uri="{FF2B5EF4-FFF2-40B4-BE49-F238E27FC236}">
                <a16:creationId xmlns:a16="http://schemas.microsoft.com/office/drawing/2014/main" id="{0B457979-52F3-4948-FFB6-8C65E1F00843}"/>
              </a:ext>
            </a:extLst>
          </p:cNvPr>
          <p:cNvSpPr>
            <a:spLocks noGrp="1"/>
          </p:cNvSpPr>
          <p:nvPr>
            <p:ph type="sldNum" sz="quarter" idx="12"/>
          </p:nvPr>
        </p:nvSpPr>
        <p:spPr/>
        <p:txBody>
          <a:bodyPr/>
          <a:lstStyle/>
          <a:p>
            <a:fld id="{EAD1DCBA-9822-443C-A88A-BA65D2379EB1}" type="slidenum">
              <a:rPr lang="en-US" smtClean="0"/>
              <a:t>10</a:t>
            </a:fld>
            <a:endParaRPr lang="en-US"/>
          </a:p>
        </p:txBody>
      </p:sp>
    </p:spTree>
    <p:extLst>
      <p:ext uri="{BB962C8B-B14F-4D97-AF65-F5344CB8AC3E}">
        <p14:creationId xmlns:p14="http://schemas.microsoft.com/office/powerpoint/2010/main" val="847565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B4382D-B595-FFC6-21EB-1BEDA646CB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10630" y="4470402"/>
            <a:ext cx="3643086" cy="1920874"/>
          </a:xfrm>
          <a:prstGeom prst="rect">
            <a:avLst/>
          </a:prstGeom>
        </p:spPr>
      </p:pic>
      <p:sp>
        <p:nvSpPr>
          <p:cNvPr id="2" name="Title 1">
            <a:extLst>
              <a:ext uri="{FF2B5EF4-FFF2-40B4-BE49-F238E27FC236}">
                <a16:creationId xmlns:a16="http://schemas.microsoft.com/office/drawing/2014/main" id="{7F6BA7D6-A803-760E-8C19-663EE803D4BD}"/>
              </a:ext>
            </a:extLst>
          </p:cNvPr>
          <p:cNvSpPr>
            <a:spLocks noGrp="1"/>
          </p:cNvSpPr>
          <p:nvPr>
            <p:ph type="title"/>
          </p:nvPr>
        </p:nvSpPr>
        <p:spPr>
          <a:xfrm>
            <a:off x="628651" y="256974"/>
            <a:ext cx="5737643" cy="861001"/>
          </a:xfrm>
        </p:spPr>
        <p:txBody>
          <a:bodyPr/>
          <a:lstStyle/>
          <a:p>
            <a:r>
              <a:rPr lang="en-US" u="sng" dirty="0"/>
              <a:t>Current Focus Area</a:t>
            </a:r>
          </a:p>
        </p:txBody>
      </p:sp>
      <p:sp>
        <p:nvSpPr>
          <p:cNvPr id="3" name="Content Placeholder 2">
            <a:extLst>
              <a:ext uri="{FF2B5EF4-FFF2-40B4-BE49-F238E27FC236}">
                <a16:creationId xmlns:a16="http://schemas.microsoft.com/office/drawing/2014/main" id="{C9D69B6A-DC46-57F1-2676-45523FABE84E}"/>
              </a:ext>
            </a:extLst>
          </p:cNvPr>
          <p:cNvSpPr>
            <a:spLocks noGrp="1"/>
          </p:cNvSpPr>
          <p:nvPr>
            <p:ph idx="1"/>
          </p:nvPr>
        </p:nvSpPr>
        <p:spPr>
          <a:xfrm>
            <a:off x="628650" y="1226127"/>
            <a:ext cx="7886700" cy="4711845"/>
          </a:xfrm>
        </p:spPr>
        <p:txBody>
          <a:bodyPr>
            <a:normAutofit/>
          </a:bodyPr>
          <a:lstStyle/>
          <a:p>
            <a:r>
              <a:rPr lang="en-US" dirty="0"/>
              <a:t>Lewis and Clark Lake and reaches to Fort Randall Dam Sediment Management Plan study</a:t>
            </a:r>
          </a:p>
          <a:p>
            <a:pPr lvl="1"/>
            <a:r>
              <a:rPr lang="en-US" dirty="0"/>
              <a:t>WRDA 1974 Section 22 – Planning Assistance to States (PAS) program</a:t>
            </a:r>
          </a:p>
          <a:p>
            <a:pPr lvl="1"/>
            <a:r>
              <a:rPr lang="en-US" dirty="0"/>
              <a:t>MSAC is the primary sponsor</a:t>
            </a:r>
          </a:p>
          <a:p>
            <a:pPr lvl="1"/>
            <a:r>
              <a:rPr lang="en-US" dirty="0"/>
              <a:t>Output is a Sediment Management Plan</a:t>
            </a:r>
          </a:p>
          <a:p>
            <a:pPr lvl="1"/>
            <a:r>
              <a:rPr lang="en-US" dirty="0"/>
              <a:t>Three ‘phase’ project</a:t>
            </a:r>
          </a:p>
          <a:p>
            <a:pPr lvl="1"/>
            <a:r>
              <a:rPr lang="en-US" dirty="0"/>
              <a:t>Currently completing phase 2 with phase 3 scoping meetings initiated</a:t>
            </a:r>
          </a:p>
          <a:p>
            <a:pPr lvl="1"/>
            <a:r>
              <a:rPr lang="en-US" dirty="0"/>
              <a:t>Phase 3 expands on selected                                                options from phase 2 report</a:t>
            </a:r>
          </a:p>
          <a:p>
            <a:pPr lvl="1"/>
            <a:r>
              <a:rPr lang="en-US" dirty="0"/>
              <a:t>Expected 2-year process</a:t>
            </a:r>
          </a:p>
        </p:txBody>
      </p:sp>
      <p:sp>
        <p:nvSpPr>
          <p:cNvPr id="6" name="TextBox 5">
            <a:extLst>
              <a:ext uri="{FF2B5EF4-FFF2-40B4-BE49-F238E27FC236}">
                <a16:creationId xmlns:a16="http://schemas.microsoft.com/office/drawing/2014/main" id="{FF5CD0F1-E50F-6CB5-093E-2FBAD9C5A101}"/>
              </a:ext>
            </a:extLst>
          </p:cNvPr>
          <p:cNvSpPr txBox="1"/>
          <p:nvPr/>
        </p:nvSpPr>
        <p:spPr>
          <a:xfrm>
            <a:off x="5283200" y="6371774"/>
            <a:ext cx="3643086" cy="523220"/>
          </a:xfrm>
          <a:prstGeom prst="rect">
            <a:avLst/>
          </a:prstGeom>
          <a:noFill/>
        </p:spPr>
        <p:txBody>
          <a:bodyPr wrap="square" rtlCol="0">
            <a:spAutoFit/>
          </a:bodyPr>
          <a:lstStyle/>
          <a:p>
            <a:r>
              <a:rPr lang="en-US" sz="1400" dirty="0"/>
              <a:t>Looking upstream from Gavins Point Dam, Feb. 2021.Photo courtesy Ted Streckfuss, USACE.</a:t>
            </a:r>
          </a:p>
        </p:txBody>
      </p:sp>
      <p:sp>
        <p:nvSpPr>
          <p:cNvPr id="7" name="Slide Number Placeholder 6">
            <a:extLst>
              <a:ext uri="{FF2B5EF4-FFF2-40B4-BE49-F238E27FC236}">
                <a16:creationId xmlns:a16="http://schemas.microsoft.com/office/drawing/2014/main" id="{A6A41A7C-5B57-B68B-A6E8-86F7CF63A253}"/>
              </a:ext>
            </a:extLst>
          </p:cNvPr>
          <p:cNvSpPr>
            <a:spLocks noGrp="1"/>
          </p:cNvSpPr>
          <p:nvPr>
            <p:ph type="sldNum" sz="quarter" idx="12"/>
          </p:nvPr>
        </p:nvSpPr>
        <p:spPr/>
        <p:txBody>
          <a:bodyPr/>
          <a:lstStyle/>
          <a:p>
            <a:fld id="{EAD1DCBA-9822-443C-A88A-BA65D2379EB1}" type="slidenum">
              <a:rPr lang="en-US" smtClean="0"/>
              <a:t>2</a:t>
            </a:fld>
            <a:endParaRPr lang="en-US"/>
          </a:p>
        </p:txBody>
      </p:sp>
    </p:spTree>
    <p:extLst>
      <p:ext uri="{BB962C8B-B14F-4D97-AF65-F5344CB8AC3E}">
        <p14:creationId xmlns:p14="http://schemas.microsoft.com/office/powerpoint/2010/main" val="1853470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C686-F198-62A2-26CF-A70089829889}"/>
              </a:ext>
            </a:extLst>
          </p:cNvPr>
          <p:cNvSpPr>
            <a:spLocks noGrp="1"/>
          </p:cNvSpPr>
          <p:nvPr>
            <p:ph type="title"/>
          </p:nvPr>
        </p:nvSpPr>
        <p:spPr>
          <a:xfrm>
            <a:off x="628650" y="207811"/>
            <a:ext cx="5720392" cy="944829"/>
          </a:xfrm>
        </p:spPr>
        <p:txBody>
          <a:bodyPr>
            <a:normAutofit/>
          </a:bodyPr>
          <a:lstStyle/>
          <a:p>
            <a:r>
              <a:rPr lang="en-US" u="sng" dirty="0"/>
              <a:t>USACE Section 22 Study</a:t>
            </a:r>
          </a:p>
        </p:txBody>
      </p:sp>
      <p:sp>
        <p:nvSpPr>
          <p:cNvPr id="3" name="Content Placeholder 2">
            <a:extLst>
              <a:ext uri="{FF2B5EF4-FFF2-40B4-BE49-F238E27FC236}">
                <a16:creationId xmlns:a16="http://schemas.microsoft.com/office/drawing/2014/main" id="{BB342D7B-6746-B225-8DBC-DE985D8725B3}"/>
              </a:ext>
            </a:extLst>
          </p:cNvPr>
          <p:cNvSpPr>
            <a:spLocks noGrp="1"/>
          </p:cNvSpPr>
          <p:nvPr>
            <p:ph idx="1"/>
          </p:nvPr>
        </p:nvSpPr>
        <p:spPr>
          <a:xfrm>
            <a:off x="628650" y="1309955"/>
            <a:ext cx="7886700" cy="5257099"/>
          </a:xfrm>
        </p:spPr>
        <p:txBody>
          <a:bodyPr>
            <a:normAutofit lnSpcReduction="10000"/>
          </a:bodyPr>
          <a:lstStyle/>
          <a:p>
            <a:r>
              <a:rPr lang="en-US" dirty="0"/>
              <a:t>Phase 2 research completed, report at final review stages</a:t>
            </a:r>
          </a:p>
          <a:p>
            <a:r>
              <a:rPr lang="en-US" dirty="0"/>
              <a:t>Four options from workshop considered</a:t>
            </a:r>
          </a:p>
          <a:p>
            <a:pPr lvl="1"/>
            <a:r>
              <a:rPr lang="en-US" dirty="0"/>
              <a:t>Dredging, Sluicing with Augmentation, Watershed Sediment Management improvement, Niobrara River Sediment Collection</a:t>
            </a:r>
          </a:p>
          <a:p>
            <a:r>
              <a:rPr lang="en-US" dirty="0"/>
              <a:t>Additional options from Bureau of Reclamation Guardians of the Reservoir Competition</a:t>
            </a:r>
          </a:p>
          <a:p>
            <a:pPr lvl="1"/>
            <a:r>
              <a:rPr lang="en-US" dirty="0"/>
              <a:t>D-Sediment autonomous vacuum dredge system</a:t>
            </a:r>
          </a:p>
          <a:p>
            <a:r>
              <a:rPr lang="en-US" dirty="0"/>
              <a:t>MSAC recommendation</a:t>
            </a:r>
          </a:p>
          <a:p>
            <a:pPr lvl="1"/>
            <a:r>
              <a:rPr lang="en-US" dirty="0"/>
              <a:t>Bedload collector on Niobrara R.</a:t>
            </a:r>
          </a:p>
          <a:p>
            <a:pPr lvl="1"/>
            <a:r>
              <a:rPr lang="en-US" dirty="0"/>
              <a:t>D-Sediment dredge system</a:t>
            </a:r>
          </a:p>
          <a:p>
            <a:pPr lvl="1"/>
            <a:r>
              <a:rPr lang="en-US" dirty="0"/>
              <a:t>Improved/Increased watershed management across entire study area</a:t>
            </a:r>
          </a:p>
          <a:p>
            <a:pPr lvl="2"/>
            <a:endParaRPr lang="en-US" dirty="0"/>
          </a:p>
          <a:p>
            <a:pPr lvl="1"/>
            <a:endParaRPr lang="en-US" dirty="0"/>
          </a:p>
        </p:txBody>
      </p:sp>
      <p:pic>
        <p:nvPicPr>
          <p:cNvPr id="5" name="Picture 4" descr="A barge on the water&#10;&#10;Description automatically generated">
            <a:extLst>
              <a:ext uri="{FF2B5EF4-FFF2-40B4-BE49-F238E27FC236}">
                <a16:creationId xmlns:a16="http://schemas.microsoft.com/office/drawing/2014/main" id="{679F614E-8FA4-A6B0-367E-6872CA9785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5764" y="4738255"/>
            <a:ext cx="1809586" cy="1017892"/>
          </a:xfrm>
          <a:prstGeom prst="rect">
            <a:avLst/>
          </a:prstGeom>
        </p:spPr>
      </p:pic>
      <p:sp>
        <p:nvSpPr>
          <p:cNvPr id="4" name="Slide Number Placeholder 3">
            <a:extLst>
              <a:ext uri="{FF2B5EF4-FFF2-40B4-BE49-F238E27FC236}">
                <a16:creationId xmlns:a16="http://schemas.microsoft.com/office/drawing/2014/main" id="{FD7EC01F-8CC3-37F1-AB1D-F1FDD72C7525}"/>
              </a:ext>
            </a:extLst>
          </p:cNvPr>
          <p:cNvSpPr>
            <a:spLocks noGrp="1"/>
          </p:cNvSpPr>
          <p:nvPr>
            <p:ph type="sldNum" sz="quarter" idx="12"/>
          </p:nvPr>
        </p:nvSpPr>
        <p:spPr/>
        <p:txBody>
          <a:bodyPr/>
          <a:lstStyle/>
          <a:p>
            <a:fld id="{EAD1DCBA-9822-443C-A88A-BA65D2379EB1}" type="slidenum">
              <a:rPr lang="en-US" smtClean="0"/>
              <a:t>3</a:t>
            </a:fld>
            <a:endParaRPr lang="en-US"/>
          </a:p>
        </p:txBody>
      </p:sp>
    </p:spTree>
    <p:extLst>
      <p:ext uri="{BB962C8B-B14F-4D97-AF65-F5344CB8AC3E}">
        <p14:creationId xmlns:p14="http://schemas.microsoft.com/office/powerpoint/2010/main" val="3093979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900F-B165-32C6-D275-A2889C8CBB46}"/>
              </a:ext>
            </a:extLst>
          </p:cNvPr>
          <p:cNvSpPr>
            <a:spLocks noGrp="1"/>
          </p:cNvSpPr>
          <p:nvPr>
            <p:ph type="title"/>
          </p:nvPr>
        </p:nvSpPr>
        <p:spPr>
          <a:xfrm>
            <a:off x="628650" y="148817"/>
            <a:ext cx="5754897" cy="1325563"/>
          </a:xfrm>
        </p:spPr>
        <p:txBody>
          <a:bodyPr/>
          <a:lstStyle/>
          <a:p>
            <a:r>
              <a:rPr lang="en-US" dirty="0"/>
              <a:t>Where does L&amp;C Lake </a:t>
            </a:r>
            <a:r>
              <a:rPr lang="en-US" u="sng" dirty="0"/>
              <a:t>sediment come from?</a:t>
            </a:r>
          </a:p>
        </p:txBody>
      </p:sp>
      <p:pic>
        <p:nvPicPr>
          <p:cNvPr id="12" name="Content Placeholder 11">
            <a:extLst>
              <a:ext uri="{FF2B5EF4-FFF2-40B4-BE49-F238E27FC236}">
                <a16:creationId xmlns:a16="http://schemas.microsoft.com/office/drawing/2014/main" id="{2A145517-E443-7196-831B-966E267D2A14}"/>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79571" y="1510201"/>
            <a:ext cx="8784857" cy="5129302"/>
          </a:xfrm>
        </p:spPr>
      </p:pic>
      <p:sp>
        <p:nvSpPr>
          <p:cNvPr id="6" name="TextBox 5">
            <a:extLst>
              <a:ext uri="{FF2B5EF4-FFF2-40B4-BE49-F238E27FC236}">
                <a16:creationId xmlns:a16="http://schemas.microsoft.com/office/drawing/2014/main" id="{D3E146F1-0C72-2B1E-1B61-559827FA979D}"/>
              </a:ext>
            </a:extLst>
          </p:cNvPr>
          <p:cNvSpPr txBox="1"/>
          <p:nvPr/>
        </p:nvSpPr>
        <p:spPr>
          <a:xfrm>
            <a:off x="6591858" y="6238187"/>
            <a:ext cx="2483318" cy="415498"/>
          </a:xfrm>
          <a:prstGeom prst="rect">
            <a:avLst/>
          </a:prstGeom>
          <a:noFill/>
        </p:spPr>
        <p:txBody>
          <a:bodyPr wrap="square" rtlCol="0">
            <a:spAutoFit/>
          </a:bodyPr>
          <a:lstStyle/>
          <a:p>
            <a:r>
              <a:rPr lang="en-US" sz="1050" dirty="0"/>
              <a:t>Courtesy South Dakota Geological Survey</a:t>
            </a:r>
          </a:p>
          <a:p>
            <a:r>
              <a:rPr lang="en-US" sz="1050" dirty="0"/>
              <a:t>2023 update</a:t>
            </a:r>
          </a:p>
        </p:txBody>
      </p:sp>
      <p:sp>
        <p:nvSpPr>
          <p:cNvPr id="24" name="Slide Number Placeholder 23">
            <a:extLst>
              <a:ext uri="{FF2B5EF4-FFF2-40B4-BE49-F238E27FC236}">
                <a16:creationId xmlns:a16="http://schemas.microsoft.com/office/drawing/2014/main" id="{E9FF57A6-D70D-F797-3C31-8BE25A79C2D0}"/>
              </a:ext>
            </a:extLst>
          </p:cNvPr>
          <p:cNvSpPr>
            <a:spLocks noGrp="1"/>
          </p:cNvSpPr>
          <p:nvPr>
            <p:ph type="sldNum" sz="quarter" idx="12"/>
          </p:nvPr>
        </p:nvSpPr>
        <p:spPr/>
        <p:txBody>
          <a:bodyPr/>
          <a:lstStyle/>
          <a:p>
            <a:fld id="{EAD1DCBA-9822-443C-A88A-BA65D2379EB1}" type="slidenum">
              <a:rPr lang="en-US" smtClean="0"/>
              <a:t>4</a:t>
            </a:fld>
            <a:endParaRPr lang="en-US"/>
          </a:p>
        </p:txBody>
      </p:sp>
    </p:spTree>
    <p:extLst>
      <p:ext uri="{BB962C8B-B14F-4D97-AF65-F5344CB8AC3E}">
        <p14:creationId xmlns:p14="http://schemas.microsoft.com/office/powerpoint/2010/main" val="348611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2F71C-6A85-552C-082D-7AC9CF2462D7}"/>
              </a:ext>
            </a:extLst>
          </p:cNvPr>
          <p:cNvSpPr>
            <a:spLocks noGrp="1"/>
          </p:cNvSpPr>
          <p:nvPr>
            <p:ph type="title"/>
          </p:nvPr>
        </p:nvSpPr>
        <p:spPr>
          <a:xfrm>
            <a:off x="628650" y="168481"/>
            <a:ext cx="5634498" cy="1325563"/>
          </a:xfrm>
        </p:spPr>
        <p:txBody>
          <a:bodyPr/>
          <a:lstStyle/>
          <a:p>
            <a:r>
              <a:rPr lang="en-US" dirty="0"/>
              <a:t>Sedimentation in Action</a:t>
            </a:r>
            <a:br>
              <a:rPr lang="en-US" dirty="0"/>
            </a:br>
            <a:r>
              <a:rPr lang="en-US" u="sng" dirty="0"/>
              <a:t>December 1985</a:t>
            </a:r>
          </a:p>
        </p:txBody>
      </p:sp>
      <p:pic>
        <p:nvPicPr>
          <p:cNvPr id="6" name="Content Placeholder 5">
            <a:extLst>
              <a:ext uri="{FF2B5EF4-FFF2-40B4-BE49-F238E27FC236}">
                <a16:creationId xmlns:a16="http://schemas.microsoft.com/office/drawing/2014/main" id="{D255842A-D16A-AD09-005D-6A47CCBF72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4144" y="1825625"/>
            <a:ext cx="7735712" cy="4351338"/>
          </a:xfrm>
        </p:spPr>
      </p:pic>
      <p:sp>
        <p:nvSpPr>
          <p:cNvPr id="4" name="Slide Number Placeholder 3">
            <a:extLst>
              <a:ext uri="{FF2B5EF4-FFF2-40B4-BE49-F238E27FC236}">
                <a16:creationId xmlns:a16="http://schemas.microsoft.com/office/drawing/2014/main" id="{CEF732A2-7EFA-E52F-338A-701642BE45B5}"/>
              </a:ext>
            </a:extLst>
          </p:cNvPr>
          <p:cNvSpPr>
            <a:spLocks noGrp="1"/>
          </p:cNvSpPr>
          <p:nvPr>
            <p:ph type="sldNum" sz="quarter" idx="12"/>
          </p:nvPr>
        </p:nvSpPr>
        <p:spPr/>
        <p:txBody>
          <a:bodyPr/>
          <a:lstStyle/>
          <a:p>
            <a:fld id="{EAD1DCBA-9822-443C-A88A-BA65D2379EB1}" type="slidenum">
              <a:rPr lang="en-US" smtClean="0"/>
              <a:t>5</a:t>
            </a:fld>
            <a:endParaRPr lang="en-US"/>
          </a:p>
        </p:txBody>
      </p:sp>
      <p:sp>
        <p:nvSpPr>
          <p:cNvPr id="7" name="Oval 6">
            <a:extLst>
              <a:ext uri="{FF2B5EF4-FFF2-40B4-BE49-F238E27FC236}">
                <a16:creationId xmlns:a16="http://schemas.microsoft.com/office/drawing/2014/main" id="{ED0C367C-ED73-E7E4-266F-0C4AC461A981}"/>
              </a:ext>
            </a:extLst>
          </p:cNvPr>
          <p:cNvSpPr/>
          <p:nvPr/>
        </p:nvSpPr>
        <p:spPr>
          <a:xfrm>
            <a:off x="2930013" y="2428570"/>
            <a:ext cx="3333135" cy="297917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B4280F-73C5-F73F-568B-00AAFFC94994}"/>
              </a:ext>
            </a:extLst>
          </p:cNvPr>
          <p:cNvSpPr txBox="1"/>
          <p:nvPr/>
        </p:nvSpPr>
        <p:spPr>
          <a:xfrm rot="17478760">
            <a:off x="3403450" y="5517837"/>
            <a:ext cx="987056" cy="276999"/>
          </a:xfrm>
          <a:prstGeom prst="rect">
            <a:avLst/>
          </a:prstGeom>
          <a:noFill/>
        </p:spPr>
        <p:txBody>
          <a:bodyPr wrap="square" rtlCol="0">
            <a:spAutoFit/>
          </a:bodyPr>
          <a:lstStyle/>
          <a:p>
            <a:r>
              <a:rPr lang="en-US" sz="1200" b="1" dirty="0">
                <a:solidFill>
                  <a:schemeClr val="bg1"/>
                </a:solidFill>
              </a:rPr>
              <a:t>Niobrara R.</a:t>
            </a:r>
          </a:p>
        </p:txBody>
      </p:sp>
      <p:sp>
        <p:nvSpPr>
          <p:cNvPr id="9" name="TextBox 8">
            <a:extLst>
              <a:ext uri="{FF2B5EF4-FFF2-40B4-BE49-F238E27FC236}">
                <a16:creationId xmlns:a16="http://schemas.microsoft.com/office/drawing/2014/main" id="{2A75AE24-7E66-0DD4-CD7E-DBD1BD18E33D}"/>
              </a:ext>
            </a:extLst>
          </p:cNvPr>
          <p:cNvSpPr txBox="1"/>
          <p:nvPr/>
        </p:nvSpPr>
        <p:spPr>
          <a:xfrm rot="2243358">
            <a:off x="2177553" y="2800699"/>
            <a:ext cx="928806" cy="276999"/>
          </a:xfrm>
          <a:prstGeom prst="rect">
            <a:avLst/>
          </a:prstGeom>
          <a:noFill/>
        </p:spPr>
        <p:txBody>
          <a:bodyPr wrap="square" rtlCol="0">
            <a:spAutoFit/>
          </a:bodyPr>
          <a:lstStyle/>
          <a:p>
            <a:r>
              <a:rPr lang="en-US" sz="1200" b="1" dirty="0">
                <a:solidFill>
                  <a:schemeClr val="bg1"/>
                </a:solidFill>
              </a:rPr>
              <a:t>Missouri R.</a:t>
            </a:r>
          </a:p>
        </p:txBody>
      </p:sp>
      <p:sp>
        <p:nvSpPr>
          <p:cNvPr id="10" name="TextBox 9">
            <a:extLst>
              <a:ext uri="{FF2B5EF4-FFF2-40B4-BE49-F238E27FC236}">
                <a16:creationId xmlns:a16="http://schemas.microsoft.com/office/drawing/2014/main" id="{E2FA5908-08B1-9A34-67C4-3DDA24F85DF3}"/>
              </a:ext>
            </a:extLst>
          </p:cNvPr>
          <p:cNvSpPr txBox="1"/>
          <p:nvPr/>
        </p:nvSpPr>
        <p:spPr>
          <a:xfrm>
            <a:off x="6403245" y="2849241"/>
            <a:ext cx="1135390" cy="369332"/>
          </a:xfrm>
          <a:prstGeom prst="rect">
            <a:avLst/>
          </a:prstGeom>
          <a:noFill/>
        </p:spPr>
        <p:txBody>
          <a:bodyPr wrap="square" rtlCol="0">
            <a:spAutoFit/>
          </a:bodyPr>
          <a:lstStyle/>
          <a:p>
            <a:r>
              <a:rPr lang="en-US" b="1" dirty="0">
                <a:solidFill>
                  <a:schemeClr val="bg1"/>
                </a:solidFill>
              </a:rPr>
              <a:t>S. Dakota</a:t>
            </a:r>
          </a:p>
        </p:txBody>
      </p:sp>
      <p:sp>
        <p:nvSpPr>
          <p:cNvPr id="11" name="TextBox 10">
            <a:extLst>
              <a:ext uri="{FF2B5EF4-FFF2-40B4-BE49-F238E27FC236}">
                <a16:creationId xmlns:a16="http://schemas.microsoft.com/office/drawing/2014/main" id="{FD093368-D586-B708-188B-34CF8C9D3701}"/>
              </a:ext>
            </a:extLst>
          </p:cNvPr>
          <p:cNvSpPr txBox="1"/>
          <p:nvPr/>
        </p:nvSpPr>
        <p:spPr>
          <a:xfrm>
            <a:off x="4807637" y="5635844"/>
            <a:ext cx="1135390" cy="369332"/>
          </a:xfrm>
          <a:prstGeom prst="rect">
            <a:avLst/>
          </a:prstGeom>
          <a:noFill/>
        </p:spPr>
        <p:txBody>
          <a:bodyPr wrap="square" rtlCol="0">
            <a:spAutoFit/>
          </a:bodyPr>
          <a:lstStyle/>
          <a:p>
            <a:r>
              <a:rPr lang="en-US" b="1" dirty="0">
                <a:solidFill>
                  <a:schemeClr val="bg1"/>
                </a:solidFill>
              </a:rPr>
              <a:t>Nebraska</a:t>
            </a:r>
          </a:p>
        </p:txBody>
      </p:sp>
      <p:cxnSp>
        <p:nvCxnSpPr>
          <p:cNvPr id="13" name="Straight Arrow Connector 12">
            <a:extLst>
              <a:ext uri="{FF2B5EF4-FFF2-40B4-BE49-F238E27FC236}">
                <a16:creationId xmlns:a16="http://schemas.microsoft.com/office/drawing/2014/main" id="{454DDE1F-E853-4D4F-086B-7667C2A4D3C6}"/>
              </a:ext>
            </a:extLst>
          </p:cNvPr>
          <p:cNvCxnSpPr/>
          <p:nvPr/>
        </p:nvCxnSpPr>
        <p:spPr>
          <a:xfrm flipV="1">
            <a:off x="6263148" y="4021355"/>
            <a:ext cx="823452" cy="1723837"/>
          </a:xfrm>
          <a:prstGeom prst="straightConnector1">
            <a:avLst/>
          </a:prstGeom>
          <a:ln w="76200">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4C102A9-57D2-7AFF-B001-9E104FB60021}"/>
              </a:ext>
            </a:extLst>
          </p:cNvPr>
          <p:cNvSpPr txBox="1"/>
          <p:nvPr/>
        </p:nvSpPr>
        <p:spPr>
          <a:xfrm rot="17834921">
            <a:off x="5964524" y="4611881"/>
            <a:ext cx="1035170" cy="369332"/>
          </a:xfrm>
          <a:prstGeom prst="rect">
            <a:avLst/>
          </a:prstGeom>
          <a:noFill/>
        </p:spPr>
        <p:txBody>
          <a:bodyPr wrap="square" rtlCol="0">
            <a:spAutoFit/>
          </a:bodyPr>
          <a:lstStyle/>
          <a:p>
            <a:pPr algn="ctr"/>
            <a:r>
              <a:rPr lang="en-US" b="1" dirty="0">
                <a:solidFill>
                  <a:schemeClr val="bg1"/>
                </a:solidFill>
              </a:rPr>
              <a:t>1.2 miles</a:t>
            </a:r>
          </a:p>
        </p:txBody>
      </p:sp>
      <p:sp>
        <p:nvSpPr>
          <p:cNvPr id="15" name="Arrow: Down 14">
            <a:extLst>
              <a:ext uri="{FF2B5EF4-FFF2-40B4-BE49-F238E27FC236}">
                <a16:creationId xmlns:a16="http://schemas.microsoft.com/office/drawing/2014/main" id="{97A6B7EF-80E4-DB08-7823-1F54F90842CE}"/>
              </a:ext>
            </a:extLst>
          </p:cNvPr>
          <p:cNvSpPr/>
          <p:nvPr/>
        </p:nvSpPr>
        <p:spPr>
          <a:xfrm rot="199376">
            <a:off x="4377348" y="2164608"/>
            <a:ext cx="586401" cy="1841300"/>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2576F3A-241F-5661-5E9B-69490B58CF02}"/>
              </a:ext>
            </a:extLst>
          </p:cNvPr>
          <p:cNvSpPr txBox="1"/>
          <p:nvPr/>
        </p:nvSpPr>
        <p:spPr>
          <a:xfrm>
            <a:off x="403124" y="6148938"/>
            <a:ext cx="8318090" cy="646331"/>
          </a:xfrm>
          <a:prstGeom prst="rect">
            <a:avLst/>
          </a:prstGeom>
          <a:noFill/>
        </p:spPr>
        <p:txBody>
          <a:bodyPr wrap="square" rtlCol="0">
            <a:spAutoFit/>
          </a:bodyPr>
          <a:lstStyle/>
          <a:p>
            <a:pPr algn="ctr"/>
            <a:r>
              <a:rPr lang="en-US" dirty="0"/>
              <a:t>At confluence, river was open for full recreational navigation.  Distinct color showed the amount of sedimentation entering the Missouri River from the Niobrara River.</a:t>
            </a:r>
          </a:p>
        </p:txBody>
      </p:sp>
    </p:spTree>
    <p:extLst>
      <p:ext uri="{BB962C8B-B14F-4D97-AF65-F5344CB8AC3E}">
        <p14:creationId xmlns:p14="http://schemas.microsoft.com/office/powerpoint/2010/main" val="779282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3B3F5-6EA1-6FCC-D8D3-A9E5628A09DF}"/>
              </a:ext>
            </a:extLst>
          </p:cNvPr>
          <p:cNvSpPr>
            <a:spLocks noGrp="1"/>
          </p:cNvSpPr>
          <p:nvPr>
            <p:ph type="title"/>
          </p:nvPr>
        </p:nvSpPr>
        <p:spPr>
          <a:xfrm>
            <a:off x="628650" y="168484"/>
            <a:ext cx="5634498" cy="1325563"/>
          </a:xfrm>
        </p:spPr>
        <p:txBody>
          <a:bodyPr/>
          <a:lstStyle/>
          <a:p>
            <a:r>
              <a:rPr lang="en-US" dirty="0"/>
              <a:t>Sedimentation in Action</a:t>
            </a:r>
            <a:br>
              <a:rPr lang="en-US" dirty="0"/>
            </a:br>
            <a:r>
              <a:rPr lang="en-US" u="sng" dirty="0"/>
              <a:t>December 2003</a:t>
            </a:r>
          </a:p>
        </p:txBody>
      </p:sp>
      <p:pic>
        <p:nvPicPr>
          <p:cNvPr id="6" name="Content Placeholder 5">
            <a:extLst>
              <a:ext uri="{FF2B5EF4-FFF2-40B4-BE49-F238E27FC236}">
                <a16:creationId xmlns:a16="http://schemas.microsoft.com/office/drawing/2014/main" id="{CDE9DEBF-EEDD-5457-F3D9-60CA5E94268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4144" y="1825625"/>
            <a:ext cx="7735712" cy="4351338"/>
          </a:xfrm>
        </p:spPr>
      </p:pic>
      <p:sp>
        <p:nvSpPr>
          <p:cNvPr id="4" name="Slide Number Placeholder 3">
            <a:extLst>
              <a:ext uri="{FF2B5EF4-FFF2-40B4-BE49-F238E27FC236}">
                <a16:creationId xmlns:a16="http://schemas.microsoft.com/office/drawing/2014/main" id="{30E1F20A-447E-2367-0F22-E997AA4EBA8B}"/>
              </a:ext>
            </a:extLst>
          </p:cNvPr>
          <p:cNvSpPr>
            <a:spLocks noGrp="1"/>
          </p:cNvSpPr>
          <p:nvPr>
            <p:ph type="sldNum" sz="quarter" idx="12"/>
          </p:nvPr>
        </p:nvSpPr>
        <p:spPr/>
        <p:txBody>
          <a:bodyPr/>
          <a:lstStyle/>
          <a:p>
            <a:fld id="{EAD1DCBA-9822-443C-A88A-BA65D2379EB1}" type="slidenum">
              <a:rPr lang="en-US" smtClean="0"/>
              <a:t>6</a:t>
            </a:fld>
            <a:endParaRPr lang="en-US"/>
          </a:p>
        </p:txBody>
      </p:sp>
      <p:sp>
        <p:nvSpPr>
          <p:cNvPr id="7" name="Oval 6">
            <a:extLst>
              <a:ext uri="{FF2B5EF4-FFF2-40B4-BE49-F238E27FC236}">
                <a16:creationId xmlns:a16="http://schemas.microsoft.com/office/drawing/2014/main" id="{2F71620F-343A-DA15-EDD2-78078134090D}"/>
              </a:ext>
            </a:extLst>
          </p:cNvPr>
          <p:cNvSpPr/>
          <p:nvPr/>
        </p:nvSpPr>
        <p:spPr>
          <a:xfrm>
            <a:off x="2930013" y="2428570"/>
            <a:ext cx="3333135" cy="297917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9B8849D-62FA-6DF3-2B76-CFB5E4A90221}"/>
              </a:ext>
            </a:extLst>
          </p:cNvPr>
          <p:cNvSpPr txBox="1"/>
          <p:nvPr/>
        </p:nvSpPr>
        <p:spPr>
          <a:xfrm rot="17478760">
            <a:off x="3403450" y="5517837"/>
            <a:ext cx="987056" cy="276999"/>
          </a:xfrm>
          <a:prstGeom prst="rect">
            <a:avLst/>
          </a:prstGeom>
          <a:noFill/>
        </p:spPr>
        <p:txBody>
          <a:bodyPr wrap="square" rtlCol="0">
            <a:spAutoFit/>
          </a:bodyPr>
          <a:lstStyle/>
          <a:p>
            <a:r>
              <a:rPr lang="en-US" sz="1200" b="1" dirty="0">
                <a:solidFill>
                  <a:schemeClr val="bg1"/>
                </a:solidFill>
              </a:rPr>
              <a:t>Niobrara R.</a:t>
            </a:r>
          </a:p>
        </p:txBody>
      </p:sp>
      <p:sp>
        <p:nvSpPr>
          <p:cNvPr id="9" name="TextBox 8">
            <a:extLst>
              <a:ext uri="{FF2B5EF4-FFF2-40B4-BE49-F238E27FC236}">
                <a16:creationId xmlns:a16="http://schemas.microsoft.com/office/drawing/2014/main" id="{3CF38370-2B24-C823-ADD1-933655DF9CBB}"/>
              </a:ext>
            </a:extLst>
          </p:cNvPr>
          <p:cNvSpPr txBox="1"/>
          <p:nvPr/>
        </p:nvSpPr>
        <p:spPr>
          <a:xfrm rot="2243358">
            <a:off x="2177553" y="2800699"/>
            <a:ext cx="928806" cy="276999"/>
          </a:xfrm>
          <a:prstGeom prst="rect">
            <a:avLst/>
          </a:prstGeom>
          <a:noFill/>
        </p:spPr>
        <p:txBody>
          <a:bodyPr wrap="square" rtlCol="0">
            <a:spAutoFit/>
          </a:bodyPr>
          <a:lstStyle/>
          <a:p>
            <a:r>
              <a:rPr lang="en-US" sz="1200" b="1" dirty="0">
                <a:solidFill>
                  <a:schemeClr val="bg1"/>
                </a:solidFill>
              </a:rPr>
              <a:t>Missouri R.</a:t>
            </a:r>
          </a:p>
        </p:txBody>
      </p:sp>
      <p:sp>
        <p:nvSpPr>
          <p:cNvPr id="10" name="TextBox 9">
            <a:extLst>
              <a:ext uri="{FF2B5EF4-FFF2-40B4-BE49-F238E27FC236}">
                <a16:creationId xmlns:a16="http://schemas.microsoft.com/office/drawing/2014/main" id="{093AFE75-D2DC-6E68-8811-0566F4959F7E}"/>
              </a:ext>
            </a:extLst>
          </p:cNvPr>
          <p:cNvSpPr txBox="1"/>
          <p:nvPr/>
        </p:nvSpPr>
        <p:spPr>
          <a:xfrm>
            <a:off x="6403245" y="2849241"/>
            <a:ext cx="1135390" cy="369332"/>
          </a:xfrm>
          <a:prstGeom prst="rect">
            <a:avLst/>
          </a:prstGeom>
          <a:noFill/>
        </p:spPr>
        <p:txBody>
          <a:bodyPr wrap="square" rtlCol="0">
            <a:spAutoFit/>
          </a:bodyPr>
          <a:lstStyle/>
          <a:p>
            <a:r>
              <a:rPr lang="en-US" b="1" dirty="0">
                <a:solidFill>
                  <a:schemeClr val="bg1"/>
                </a:solidFill>
              </a:rPr>
              <a:t>S. Dakota</a:t>
            </a:r>
          </a:p>
        </p:txBody>
      </p:sp>
      <p:sp>
        <p:nvSpPr>
          <p:cNvPr id="11" name="TextBox 10">
            <a:extLst>
              <a:ext uri="{FF2B5EF4-FFF2-40B4-BE49-F238E27FC236}">
                <a16:creationId xmlns:a16="http://schemas.microsoft.com/office/drawing/2014/main" id="{1107D24A-F333-93C3-1E04-170A1574038E}"/>
              </a:ext>
            </a:extLst>
          </p:cNvPr>
          <p:cNvSpPr txBox="1"/>
          <p:nvPr/>
        </p:nvSpPr>
        <p:spPr>
          <a:xfrm>
            <a:off x="4807637" y="5635844"/>
            <a:ext cx="1135390" cy="369332"/>
          </a:xfrm>
          <a:prstGeom prst="rect">
            <a:avLst/>
          </a:prstGeom>
          <a:noFill/>
        </p:spPr>
        <p:txBody>
          <a:bodyPr wrap="square" rtlCol="0">
            <a:spAutoFit/>
          </a:bodyPr>
          <a:lstStyle/>
          <a:p>
            <a:r>
              <a:rPr lang="en-US" b="1" dirty="0">
                <a:solidFill>
                  <a:schemeClr val="bg1"/>
                </a:solidFill>
              </a:rPr>
              <a:t>Nebraska</a:t>
            </a:r>
          </a:p>
        </p:txBody>
      </p:sp>
      <p:cxnSp>
        <p:nvCxnSpPr>
          <p:cNvPr id="12" name="Straight Arrow Connector 11">
            <a:extLst>
              <a:ext uri="{FF2B5EF4-FFF2-40B4-BE49-F238E27FC236}">
                <a16:creationId xmlns:a16="http://schemas.microsoft.com/office/drawing/2014/main" id="{8478C61D-6359-DF6D-7104-4434DFCAB9E1}"/>
              </a:ext>
            </a:extLst>
          </p:cNvPr>
          <p:cNvCxnSpPr/>
          <p:nvPr/>
        </p:nvCxnSpPr>
        <p:spPr>
          <a:xfrm flipV="1">
            <a:off x="6263148" y="4021355"/>
            <a:ext cx="823452" cy="1723837"/>
          </a:xfrm>
          <a:prstGeom prst="straightConnector1">
            <a:avLst/>
          </a:prstGeom>
          <a:ln w="76200">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7D84B86-D920-3A72-010B-411CFE7FE7A8}"/>
              </a:ext>
            </a:extLst>
          </p:cNvPr>
          <p:cNvSpPr txBox="1"/>
          <p:nvPr/>
        </p:nvSpPr>
        <p:spPr>
          <a:xfrm rot="17834921">
            <a:off x="5964524" y="4611881"/>
            <a:ext cx="1035170" cy="369332"/>
          </a:xfrm>
          <a:prstGeom prst="rect">
            <a:avLst/>
          </a:prstGeom>
          <a:noFill/>
        </p:spPr>
        <p:txBody>
          <a:bodyPr wrap="square" rtlCol="0">
            <a:spAutoFit/>
          </a:bodyPr>
          <a:lstStyle/>
          <a:p>
            <a:pPr algn="ctr"/>
            <a:r>
              <a:rPr lang="en-US" b="1" dirty="0">
                <a:solidFill>
                  <a:schemeClr val="bg1"/>
                </a:solidFill>
              </a:rPr>
              <a:t>1.2 miles</a:t>
            </a:r>
          </a:p>
        </p:txBody>
      </p:sp>
      <p:sp>
        <p:nvSpPr>
          <p:cNvPr id="15" name="Arrow: Down 14">
            <a:extLst>
              <a:ext uri="{FF2B5EF4-FFF2-40B4-BE49-F238E27FC236}">
                <a16:creationId xmlns:a16="http://schemas.microsoft.com/office/drawing/2014/main" id="{4F761511-BBE8-79EF-BFAC-56CB5322C1DF}"/>
              </a:ext>
            </a:extLst>
          </p:cNvPr>
          <p:cNvSpPr/>
          <p:nvPr/>
        </p:nvSpPr>
        <p:spPr>
          <a:xfrm rot="199376">
            <a:off x="4377348" y="2164608"/>
            <a:ext cx="586401" cy="1841300"/>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3360406-B3A8-BA48-8B09-4F86D25B5809}"/>
              </a:ext>
            </a:extLst>
          </p:cNvPr>
          <p:cNvSpPr txBox="1"/>
          <p:nvPr/>
        </p:nvSpPr>
        <p:spPr>
          <a:xfrm>
            <a:off x="155275" y="6079926"/>
            <a:ext cx="8798944" cy="646331"/>
          </a:xfrm>
          <a:prstGeom prst="rect">
            <a:avLst/>
          </a:prstGeom>
          <a:noFill/>
        </p:spPr>
        <p:txBody>
          <a:bodyPr wrap="square" rtlCol="0">
            <a:spAutoFit/>
          </a:bodyPr>
          <a:lstStyle/>
          <a:p>
            <a:pPr algn="ctr"/>
            <a:r>
              <a:rPr lang="en-US" dirty="0"/>
              <a:t>At confluence, recreational navigation is becoming severely restricted. Growing sediment deposits – mostly sand – are creating a damming effect, a second delta is forming upstream.</a:t>
            </a:r>
          </a:p>
        </p:txBody>
      </p:sp>
    </p:spTree>
    <p:extLst>
      <p:ext uri="{BB962C8B-B14F-4D97-AF65-F5344CB8AC3E}">
        <p14:creationId xmlns:p14="http://schemas.microsoft.com/office/powerpoint/2010/main" val="2959214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8F00-7C4D-2A4E-E7DA-2AA384FECFE4}"/>
              </a:ext>
            </a:extLst>
          </p:cNvPr>
          <p:cNvSpPr>
            <a:spLocks noGrp="1"/>
          </p:cNvSpPr>
          <p:nvPr>
            <p:ph type="title"/>
          </p:nvPr>
        </p:nvSpPr>
        <p:spPr>
          <a:xfrm>
            <a:off x="628650" y="168479"/>
            <a:ext cx="5634498" cy="1325563"/>
          </a:xfrm>
        </p:spPr>
        <p:txBody>
          <a:bodyPr/>
          <a:lstStyle/>
          <a:p>
            <a:r>
              <a:rPr lang="en-US" dirty="0"/>
              <a:t>Sedimentation in Action</a:t>
            </a:r>
            <a:br>
              <a:rPr lang="en-US" dirty="0"/>
            </a:br>
            <a:r>
              <a:rPr lang="en-US" u="sng" dirty="0"/>
              <a:t>November 2020</a:t>
            </a:r>
          </a:p>
        </p:txBody>
      </p:sp>
      <p:pic>
        <p:nvPicPr>
          <p:cNvPr id="6" name="Content Placeholder 5">
            <a:extLst>
              <a:ext uri="{FF2B5EF4-FFF2-40B4-BE49-F238E27FC236}">
                <a16:creationId xmlns:a16="http://schemas.microsoft.com/office/drawing/2014/main" id="{2283DD28-BE68-EFD1-E949-1A31368614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4144" y="1825625"/>
            <a:ext cx="7735712" cy="4351338"/>
          </a:xfrm>
        </p:spPr>
      </p:pic>
      <p:sp>
        <p:nvSpPr>
          <p:cNvPr id="4" name="Slide Number Placeholder 3">
            <a:extLst>
              <a:ext uri="{FF2B5EF4-FFF2-40B4-BE49-F238E27FC236}">
                <a16:creationId xmlns:a16="http://schemas.microsoft.com/office/drawing/2014/main" id="{E075B18A-2163-D12E-9240-03B604CC5056}"/>
              </a:ext>
            </a:extLst>
          </p:cNvPr>
          <p:cNvSpPr>
            <a:spLocks noGrp="1"/>
          </p:cNvSpPr>
          <p:nvPr>
            <p:ph type="sldNum" sz="quarter" idx="12"/>
          </p:nvPr>
        </p:nvSpPr>
        <p:spPr/>
        <p:txBody>
          <a:bodyPr/>
          <a:lstStyle/>
          <a:p>
            <a:fld id="{EAD1DCBA-9822-443C-A88A-BA65D2379EB1}" type="slidenum">
              <a:rPr lang="en-US" smtClean="0"/>
              <a:t>7</a:t>
            </a:fld>
            <a:endParaRPr lang="en-US"/>
          </a:p>
        </p:txBody>
      </p:sp>
      <p:sp>
        <p:nvSpPr>
          <p:cNvPr id="7" name="Oval 6">
            <a:extLst>
              <a:ext uri="{FF2B5EF4-FFF2-40B4-BE49-F238E27FC236}">
                <a16:creationId xmlns:a16="http://schemas.microsoft.com/office/drawing/2014/main" id="{EA417A2E-303D-3C8F-3D27-E4E78598AF13}"/>
              </a:ext>
            </a:extLst>
          </p:cNvPr>
          <p:cNvSpPr/>
          <p:nvPr/>
        </p:nvSpPr>
        <p:spPr>
          <a:xfrm>
            <a:off x="2930013" y="2428570"/>
            <a:ext cx="3333135" cy="297917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FA43A1F-382A-8872-1812-18C103C5C0A8}"/>
              </a:ext>
            </a:extLst>
          </p:cNvPr>
          <p:cNvSpPr txBox="1"/>
          <p:nvPr/>
        </p:nvSpPr>
        <p:spPr>
          <a:xfrm rot="17478760">
            <a:off x="3403450" y="5517837"/>
            <a:ext cx="987056" cy="276999"/>
          </a:xfrm>
          <a:prstGeom prst="rect">
            <a:avLst/>
          </a:prstGeom>
          <a:noFill/>
        </p:spPr>
        <p:txBody>
          <a:bodyPr wrap="square" rtlCol="0">
            <a:spAutoFit/>
          </a:bodyPr>
          <a:lstStyle/>
          <a:p>
            <a:r>
              <a:rPr lang="en-US" sz="1200" b="1" dirty="0">
                <a:solidFill>
                  <a:schemeClr val="bg1"/>
                </a:solidFill>
              </a:rPr>
              <a:t>Niobrara R.</a:t>
            </a:r>
          </a:p>
        </p:txBody>
      </p:sp>
      <p:sp>
        <p:nvSpPr>
          <p:cNvPr id="9" name="TextBox 8">
            <a:extLst>
              <a:ext uri="{FF2B5EF4-FFF2-40B4-BE49-F238E27FC236}">
                <a16:creationId xmlns:a16="http://schemas.microsoft.com/office/drawing/2014/main" id="{0E8C85E2-B2C2-063B-E63E-2B7511507C1A}"/>
              </a:ext>
            </a:extLst>
          </p:cNvPr>
          <p:cNvSpPr txBox="1"/>
          <p:nvPr/>
        </p:nvSpPr>
        <p:spPr>
          <a:xfrm rot="2243358">
            <a:off x="2177553" y="2800699"/>
            <a:ext cx="928806" cy="276999"/>
          </a:xfrm>
          <a:prstGeom prst="rect">
            <a:avLst/>
          </a:prstGeom>
          <a:noFill/>
        </p:spPr>
        <p:txBody>
          <a:bodyPr wrap="square" rtlCol="0">
            <a:spAutoFit/>
          </a:bodyPr>
          <a:lstStyle/>
          <a:p>
            <a:r>
              <a:rPr lang="en-US" sz="1200" b="1" dirty="0">
                <a:solidFill>
                  <a:schemeClr val="bg1"/>
                </a:solidFill>
              </a:rPr>
              <a:t>Missouri R.</a:t>
            </a:r>
          </a:p>
        </p:txBody>
      </p:sp>
      <p:sp>
        <p:nvSpPr>
          <p:cNvPr id="10" name="TextBox 9">
            <a:extLst>
              <a:ext uri="{FF2B5EF4-FFF2-40B4-BE49-F238E27FC236}">
                <a16:creationId xmlns:a16="http://schemas.microsoft.com/office/drawing/2014/main" id="{5BC37D35-160A-832F-08E3-054E1883D87C}"/>
              </a:ext>
            </a:extLst>
          </p:cNvPr>
          <p:cNvSpPr txBox="1"/>
          <p:nvPr/>
        </p:nvSpPr>
        <p:spPr>
          <a:xfrm>
            <a:off x="6403245" y="2849241"/>
            <a:ext cx="1135390" cy="369332"/>
          </a:xfrm>
          <a:prstGeom prst="rect">
            <a:avLst/>
          </a:prstGeom>
          <a:noFill/>
        </p:spPr>
        <p:txBody>
          <a:bodyPr wrap="square" rtlCol="0">
            <a:spAutoFit/>
          </a:bodyPr>
          <a:lstStyle/>
          <a:p>
            <a:r>
              <a:rPr lang="en-US" b="1" dirty="0">
                <a:solidFill>
                  <a:schemeClr val="bg1"/>
                </a:solidFill>
              </a:rPr>
              <a:t>S. Dakota</a:t>
            </a:r>
          </a:p>
        </p:txBody>
      </p:sp>
      <p:sp>
        <p:nvSpPr>
          <p:cNvPr id="11" name="TextBox 10">
            <a:extLst>
              <a:ext uri="{FF2B5EF4-FFF2-40B4-BE49-F238E27FC236}">
                <a16:creationId xmlns:a16="http://schemas.microsoft.com/office/drawing/2014/main" id="{7BF00D60-889E-37FC-F0FB-0567C1D25873}"/>
              </a:ext>
            </a:extLst>
          </p:cNvPr>
          <p:cNvSpPr txBox="1"/>
          <p:nvPr/>
        </p:nvSpPr>
        <p:spPr>
          <a:xfrm>
            <a:off x="4807637" y="5635844"/>
            <a:ext cx="1135390" cy="369332"/>
          </a:xfrm>
          <a:prstGeom prst="rect">
            <a:avLst/>
          </a:prstGeom>
          <a:noFill/>
        </p:spPr>
        <p:txBody>
          <a:bodyPr wrap="square" rtlCol="0">
            <a:spAutoFit/>
          </a:bodyPr>
          <a:lstStyle/>
          <a:p>
            <a:r>
              <a:rPr lang="en-US" b="1" dirty="0">
                <a:solidFill>
                  <a:schemeClr val="bg1"/>
                </a:solidFill>
              </a:rPr>
              <a:t>Nebraska</a:t>
            </a:r>
          </a:p>
        </p:txBody>
      </p:sp>
      <p:cxnSp>
        <p:nvCxnSpPr>
          <p:cNvPr id="12" name="Straight Arrow Connector 11">
            <a:extLst>
              <a:ext uri="{FF2B5EF4-FFF2-40B4-BE49-F238E27FC236}">
                <a16:creationId xmlns:a16="http://schemas.microsoft.com/office/drawing/2014/main" id="{15889B59-F0D1-0FB1-89E7-AEF320048DCB}"/>
              </a:ext>
            </a:extLst>
          </p:cNvPr>
          <p:cNvCxnSpPr/>
          <p:nvPr/>
        </p:nvCxnSpPr>
        <p:spPr>
          <a:xfrm flipV="1">
            <a:off x="6263148" y="4021355"/>
            <a:ext cx="823452" cy="1723837"/>
          </a:xfrm>
          <a:prstGeom prst="straightConnector1">
            <a:avLst/>
          </a:prstGeom>
          <a:ln w="76200">
            <a:solidFill>
              <a:schemeClr val="bg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7047E5-0EC4-349C-D092-0206560C7137}"/>
              </a:ext>
            </a:extLst>
          </p:cNvPr>
          <p:cNvSpPr txBox="1"/>
          <p:nvPr/>
        </p:nvSpPr>
        <p:spPr>
          <a:xfrm rot="17834921">
            <a:off x="5964524" y="4611881"/>
            <a:ext cx="1035170" cy="369332"/>
          </a:xfrm>
          <a:prstGeom prst="rect">
            <a:avLst/>
          </a:prstGeom>
          <a:noFill/>
        </p:spPr>
        <p:txBody>
          <a:bodyPr wrap="square" rtlCol="0">
            <a:spAutoFit/>
          </a:bodyPr>
          <a:lstStyle/>
          <a:p>
            <a:pPr algn="ctr"/>
            <a:r>
              <a:rPr lang="en-US" b="1" dirty="0">
                <a:solidFill>
                  <a:schemeClr val="bg1"/>
                </a:solidFill>
              </a:rPr>
              <a:t>1.2 miles</a:t>
            </a:r>
          </a:p>
        </p:txBody>
      </p:sp>
      <p:sp>
        <p:nvSpPr>
          <p:cNvPr id="15" name="Arrow: Down 14">
            <a:extLst>
              <a:ext uri="{FF2B5EF4-FFF2-40B4-BE49-F238E27FC236}">
                <a16:creationId xmlns:a16="http://schemas.microsoft.com/office/drawing/2014/main" id="{B59CE93C-A9FC-8DF1-A7C9-86ECC8951780}"/>
              </a:ext>
            </a:extLst>
          </p:cNvPr>
          <p:cNvSpPr/>
          <p:nvPr/>
        </p:nvSpPr>
        <p:spPr>
          <a:xfrm rot="199376">
            <a:off x="4377348" y="2164608"/>
            <a:ext cx="586401" cy="1841300"/>
          </a:xfrm>
          <a:prstGeom prst="down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685BC8-9D70-4499-27B3-20CA8F987548}"/>
              </a:ext>
            </a:extLst>
          </p:cNvPr>
          <p:cNvSpPr txBox="1"/>
          <p:nvPr/>
        </p:nvSpPr>
        <p:spPr>
          <a:xfrm>
            <a:off x="403124" y="6079926"/>
            <a:ext cx="8318090" cy="646331"/>
          </a:xfrm>
          <a:prstGeom prst="rect">
            <a:avLst/>
          </a:prstGeom>
          <a:noFill/>
        </p:spPr>
        <p:txBody>
          <a:bodyPr wrap="square" rtlCol="0">
            <a:spAutoFit/>
          </a:bodyPr>
          <a:lstStyle/>
          <a:p>
            <a:pPr algn="ctr"/>
            <a:r>
              <a:rPr lang="en-US" dirty="0"/>
              <a:t>At confluence, river is now severely restricted to recreational navigation and fish movement. River currents are altered and plant life is taking root.</a:t>
            </a:r>
          </a:p>
        </p:txBody>
      </p:sp>
    </p:spTree>
    <p:extLst>
      <p:ext uri="{BB962C8B-B14F-4D97-AF65-F5344CB8AC3E}">
        <p14:creationId xmlns:p14="http://schemas.microsoft.com/office/powerpoint/2010/main" val="1980528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901A-6B21-DA0C-FD6D-8AAA62AA7423}"/>
              </a:ext>
            </a:extLst>
          </p:cNvPr>
          <p:cNvSpPr>
            <a:spLocks noGrp="1"/>
          </p:cNvSpPr>
          <p:nvPr>
            <p:ph type="title"/>
          </p:nvPr>
        </p:nvSpPr>
        <p:spPr>
          <a:xfrm>
            <a:off x="628650" y="151630"/>
            <a:ext cx="5526640" cy="1325563"/>
          </a:xfrm>
        </p:spPr>
        <p:txBody>
          <a:bodyPr/>
          <a:lstStyle/>
          <a:p>
            <a:r>
              <a:rPr lang="en-US" dirty="0"/>
              <a:t>Questions and </a:t>
            </a:r>
            <a:r>
              <a:rPr lang="en-US" u="sng" dirty="0"/>
              <a:t>Conclusion</a:t>
            </a:r>
          </a:p>
        </p:txBody>
      </p:sp>
      <p:sp>
        <p:nvSpPr>
          <p:cNvPr id="3" name="Content Placeholder 2">
            <a:extLst>
              <a:ext uri="{FF2B5EF4-FFF2-40B4-BE49-F238E27FC236}">
                <a16:creationId xmlns:a16="http://schemas.microsoft.com/office/drawing/2014/main" id="{D1002C22-44B6-65CC-53ED-9052010A220A}"/>
              </a:ext>
            </a:extLst>
          </p:cNvPr>
          <p:cNvSpPr>
            <a:spLocks noGrp="1"/>
          </p:cNvSpPr>
          <p:nvPr>
            <p:ph idx="1"/>
          </p:nvPr>
        </p:nvSpPr>
        <p:spPr>
          <a:xfrm>
            <a:off x="628650" y="1896236"/>
            <a:ext cx="7886700" cy="4520980"/>
          </a:xfrm>
        </p:spPr>
        <p:txBody>
          <a:bodyPr>
            <a:normAutofit/>
          </a:bodyPr>
          <a:lstStyle/>
          <a:p>
            <a:r>
              <a:rPr lang="en-US" dirty="0"/>
              <a:t>Questions</a:t>
            </a:r>
          </a:p>
          <a:p>
            <a:r>
              <a:rPr lang="en-US" dirty="0"/>
              <a:t>MSAC strives to educate and create collaborative relationships to address the sediment issues impacting the useful life of upper Missouri River dams.</a:t>
            </a:r>
          </a:p>
          <a:p>
            <a:r>
              <a:rPr lang="en-US" dirty="0"/>
              <a:t>Visit us at MSAC online</a:t>
            </a:r>
          </a:p>
          <a:p>
            <a:pPr marL="0" indent="0">
              <a:buNone/>
            </a:pPr>
            <a:r>
              <a:rPr lang="en-US" dirty="0">
                <a:hlinkClick r:id="rId3"/>
              </a:rPr>
              <a:t>Website - www.msaconline.com</a:t>
            </a: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F11DE54-8C97-79A2-F061-4B0982C1784E}"/>
              </a:ext>
            </a:extLst>
          </p:cNvPr>
          <p:cNvSpPr>
            <a:spLocks noGrp="1"/>
          </p:cNvSpPr>
          <p:nvPr>
            <p:ph type="sldNum" sz="quarter" idx="12"/>
          </p:nvPr>
        </p:nvSpPr>
        <p:spPr/>
        <p:txBody>
          <a:bodyPr/>
          <a:lstStyle/>
          <a:p>
            <a:fld id="{EAD1DCBA-9822-443C-A88A-BA65D2379EB1}" type="slidenum">
              <a:rPr lang="en-US" smtClean="0"/>
              <a:t>8</a:t>
            </a:fld>
            <a:endParaRPr lang="en-US"/>
          </a:p>
        </p:txBody>
      </p:sp>
      <p:pic>
        <p:nvPicPr>
          <p:cNvPr id="9" name="Picture 8">
            <a:extLst>
              <a:ext uri="{FF2B5EF4-FFF2-40B4-BE49-F238E27FC236}">
                <a16:creationId xmlns:a16="http://schemas.microsoft.com/office/drawing/2014/main" id="{A8C7E44A-E749-4AAC-7705-0281D08ACD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3037" y="3812664"/>
            <a:ext cx="2013580" cy="2013580"/>
          </a:xfrm>
          <a:prstGeom prst="rect">
            <a:avLst/>
          </a:prstGeom>
        </p:spPr>
      </p:pic>
      <p:sp>
        <p:nvSpPr>
          <p:cNvPr id="11" name="TextBox 10">
            <a:extLst>
              <a:ext uri="{FF2B5EF4-FFF2-40B4-BE49-F238E27FC236}">
                <a16:creationId xmlns:a16="http://schemas.microsoft.com/office/drawing/2014/main" id="{4E855EE6-89D6-0B2B-4CF4-C3A418FC15F8}"/>
              </a:ext>
            </a:extLst>
          </p:cNvPr>
          <p:cNvSpPr txBox="1"/>
          <p:nvPr/>
        </p:nvSpPr>
        <p:spPr>
          <a:xfrm>
            <a:off x="914400" y="6074016"/>
            <a:ext cx="7384211" cy="1077218"/>
          </a:xfrm>
          <a:prstGeom prst="rect">
            <a:avLst/>
          </a:prstGeom>
          <a:noFill/>
        </p:spPr>
        <p:txBody>
          <a:bodyPr wrap="square" rtlCol="0">
            <a:spAutoFit/>
          </a:bodyPr>
          <a:lstStyle/>
          <a:p>
            <a:pPr algn="ctr"/>
            <a:r>
              <a:rPr lang="en-US" sz="3200" i="1" u="sng" dirty="0"/>
              <a:t>Thank You for this opportunity</a:t>
            </a:r>
          </a:p>
          <a:p>
            <a:pPr algn="ctr"/>
            <a:endParaRPr lang="en-US" sz="3200" dirty="0"/>
          </a:p>
        </p:txBody>
      </p:sp>
    </p:spTree>
    <p:extLst>
      <p:ext uri="{BB962C8B-B14F-4D97-AF65-F5344CB8AC3E}">
        <p14:creationId xmlns:p14="http://schemas.microsoft.com/office/powerpoint/2010/main" val="1074584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F120A-430D-53F1-C83C-C5B6BBECF39D}"/>
              </a:ext>
            </a:extLst>
          </p:cNvPr>
          <p:cNvSpPr>
            <a:spLocks noGrp="1"/>
          </p:cNvSpPr>
          <p:nvPr>
            <p:ph type="title"/>
          </p:nvPr>
        </p:nvSpPr>
        <p:spPr/>
        <p:txBody>
          <a:bodyPr/>
          <a:lstStyle/>
          <a:p>
            <a:r>
              <a:rPr lang="en-US" dirty="0"/>
              <a:t>Niobrara R. Confluence – </a:t>
            </a:r>
            <a:br>
              <a:rPr lang="en-US" dirty="0"/>
            </a:br>
            <a:r>
              <a:rPr lang="en-US" dirty="0"/>
              <a:t>Pre Spencer Dam failure </a:t>
            </a:r>
          </a:p>
        </p:txBody>
      </p:sp>
      <p:pic>
        <p:nvPicPr>
          <p:cNvPr id="5" name="Content Placeholder 4">
            <a:extLst>
              <a:ext uri="{FF2B5EF4-FFF2-40B4-BE49-F238E27FC236}">
                <a16:creationId xmlns:a16="http://schemas.microsoft.com/office/drawing/2014/main" id="{C5A8910D-E3A6-778D-CFC1-681223E59F7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71241" y="1825625"/>
            <a:ext cx="7401517" cy="4351338"/>
          </a:xfrm>
        </p:spPr>
      </p:pic>
      <p:sp>
        <p:nvSpPr>
          <p:cNvPr id="6" name="Slide Number Placeholder 5">
            <a:extLst>
              <a:ext uri="{FF2B5EF4-FFF2-40B4-BE49-F238E27FC236}">
                <a16:creationId xmlns:a16="http://schemas.microsoft.com/office/drawing/2014/main" id="{A625A85D-AE0D-57D1-BEB5-B284BDC195B9}"/>
              </a:ext>
            </a:extLst>
          </p:cNvPr>
          <p:cNvSpPr>
            <a:spLocks noGrp="1"/>
          </p:cNvSpPr>
          <p:nvPr>
            <p:ph type="sldNum" sz="quarter" idx="12"/>
          </p:nvPr>
        </p:nvSpPr>
        <p:spPr/>
        <p:txBody>
          <a:bodyPr/>
          <a:lstStyle/>
          <a:p>
            <a:fld id="{EAD1DCBA-9822-443C-A88A-BA65D2379EB1}" type="slidenum">
              <a:rPr lang="en-US" smtClean="0"/>
              <a:t>9</a:t>
            </a:fld>
            <a:endParaRPr lang="en-US"/>
          </a:p>
        </p:txBody>
      </p:sp>
    </p:spTree>
    <p:extLst>
      <p:ext uri="{BB962C8B-B14F-4D97-AF65-F5344CB8AC3E}">
        <p14:creationId xmlns:p14="http://schemas.microsoft.com/office/powerpoint/2010/main" val="30499894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10184</TotalTime>
  <Words>1787</Words>
  <Application>Microsoft Macintosh PowerPoint</Application>
  <PresentationFormat>On-screen Show (4:3)</PresentationFormat>
  <Paragraphs>140</Paragraphs>
  <Slides>10</Slides>
  <Notes>10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Sedimentation Management Plan Update Lewis and Clark Lake to Fort Randall Dam </vt:lpstr>
      <vt:lpstr>Current Focus Area</vt:lpstr>
      <vt:lpstr>USACE Section 22 Study</vt:lpstr>
      <vt:lpstr>Where does L&amp;C Lake sediment come from?</vt:lpstr>
      <vt:lpstr>Sedimentation in Action December 1985</vt:lpstr>
      <vt:lpstr>Sedimentation in Action December 2003</vt:lpstr>
      <vt:lpstr>Sedimentation in Action November 2020</vt:lpstr>
      <vt:lpstr>Questions and Conclusion</vt:lpstr>
      <vt:lpstr>Niobrara R. Confluence –  Pre Spencer Dam failure </vt:lpstr>
      <vt:lpstr>Niobrara R. Confluence –  Post Spencer Dam failure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kostal</dc:creator>
  <cp:lastModifiedBy>Jim Horan</cp:lastModifiedBy>
  <cp:revision>3</cp:revision>
  <dcterms:created xsi:type="dcterms:W3CDTF">2023-05-18T17:01:58Z</dcterms:created>
  <dcterms:modified xsi:type="dcterms:W3CDTF">2023-11-28T19:41:12Z</dcterms:modified>
</cp:coreProperties>
</file>