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682004138" r:id="rId5"/>
    <p:sldId id="682004141" r:id="rId6"/>
    <p:sldId id="731" r:id="rId7"/>
    <p:sldId id="266" r:id="rId8"/>
    <p:sldId id="640" r:id="rId9"/>
    <p:sldId id="682004140" r:id="rId10"/>
    <p:sldId id="682004125" r:id="rId11"/>
    <p:sldId id="256" r:id="rId12"/>
    <p:sldId id="276" r:id="rId13"/>
    <p:sldId id="682004126" r:id="rId14"/>
    <p:sldId id="682004127" r:id="rId15"/>
    <p:sldId id="275" r:id="rId16"/>
    <p:sldId id="765" r:id="rId17"/>
    <p:sldId id="682004119" r:id="rId18"/>
    <p:sldId id="259"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7C"/>
    <a:srgbClr val="4F89BD"/>
    <a:srgbClr val="78A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autoAdjust="0"/>
    <p:restoredTop sz="78912" autoAdjust="0"/>
  </p:normalViewPr>
  <p:slideViewPr>
    <p:cSldViewPr snapToGrid="0">
      <p:cViewPr varScale="1">
        <p:scale>
          <a:sx n="100" d="100"/>
          <a:sy n="100" d="100"/>
        </p:scale>
        <p:origin x="736" y="160"/>
      </p:cViewPr>
      <p:guideLst>
        <p:guide orient="horz" pos="2160"/>
        <p:guide pos="3840"/>
      </p:guideLst>
    </p:cSldViewPr>
  </p:slideViewPr>
  <p:notesTextViewPr>
    <p:cViewPr>
      <p:scale>
        <a:sx n="3" d="2"/>
        <a:sy n="3" d="2"/>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3A5464C-1627-4F22-BE00-8A094DEC4AE2}" type="datetimeFigureOut">
              <a:rPr lang="en-US" smtClean="0"/>
              <a:t>11/28/23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F60F44C-5A13-4BE5-BE7E-4467491D2655}" type="slidenum">
              <a:rPr lang="en-US" smtClean="0"/>
              <a:t>‹#›</a:t>
            </a:fld>
            <a:endParaRPr lang="en-US"/>
          </a:p>
        </p:txBody>
      </p:sp>
    </p:spTree>
    <p:extLst>
      <p:ext uri="{BB962C8B-B14F-4D97-AF65-F5344CB8AC3E}">
        <p14:creationId xmlns:p14="http://schemas.microsoft.com/office/powerpoint/2010/main" val="193727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1</a:t>
            </a:fld>
            <a:endParaRPr lang="en-US"/>
          </a:p>
        </p:txBody>
      </p:sp>
    </p:spTree>
    <p:extLst>
      <p:ext uri="{BB962C8B-B14F-4D97-AF65-F5344CB8AC3E}">
        <p14:creationId xmlns:p14="http://schemas.microsoft.com/office/powerpoint/2010/main" val="29950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SPP RTO – GO Live * Spring of 2026 (April Fools Day 2026)</a:t>
            </a:r>
          </a:p>
          <a:p>
            <a:endParaRPr lang="en-US" dirty="0"/>
          </a:p>
        </p:txBody>
      </p:sp>
      <p:sp>
        <p:nvSpPr>
          <p:cNvPr id="4" name="Slide Number Placeholder 3"/>
          <p:cNvSpPr>
            <a:spLocks noGrp="1"/>
          </p:cNvSpPr>
          <p:nvPr>
            <p:ph type="sldNum" sz="quarter" idx="5"/>
          </p:nvPr>
        </p:nvSpPr>
        <p:spPr/>
        <p:txBody>
          <a:bodyPr/>
          <a:lstStyle/>
          <a:p>
            <a:fld id="{FF60F44C-5A13-4BE5-BE7E-4467491D2655}" type="slidenum">
              <a:rPr lang="en-US" smtClean="0"/>
              <a:t>12</a:t>
            </a:fld>
            <a:endParaRPr lang="en-US"/>
          </a:p>
        </p:txBody>
      </p:sp>
    </p:spTree>
    <p:extLst>
      <p:ext uri="{BB962C8B-B14F-4D97-AF65-F5344CB8AC3E}">
        <p14:creationId xmlns:p14="http://schemas.microsoft.com/office/powerpoint/2010/main" val="2613522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1270000"/>
            <a:ext cx="6097587" cy="3429000"/>
          </a:xfrm>
        </p:spPr>
      </p:sp>
      <p:sp>
        <p:nvSpPr>
          <p:cNvPr id="3" name="Notes Placeholder 2"/>
          <p:cNvSpPr>
            <a:spLocks noGrp="1"/>
          </p:cNvSpPr>
          <p:nvPr>
            <p:ph type="body" idx="1"/>
          </p:nvPr>
        </p:nvSpPr>
        <p:spPr/>
        <p:txBody>
          <a:bodyPr/>
          <a:lstStyle/>
          <a:p>
            <a:endParaRPr lang="en-US" altLang="en-US" dirty="0">
              <a:ea typeface="ＭＳ Ｐゴシック" pitchFamily="34" charset="-128"/>
            </a:endParaRPr>
          </a:p>
          <a:p>
            <a:r>
              <a:rPr lang="en-US" dirty="0"/>
              <a:t>SPP Markets+ GO Live October 2026 </a:t>
            </a:r>
          </a:p>
          <a:p>
            <a:endParaRPr lang="en-US" dirty="0"/>
          </a:p>
          <a:p>
            <a:r>
              <a:rPr lang="en-US" dirty="0"/>
              <a:t>CAISO EDAM – GO Live Spring 2026</a:t>
            </a:r>
          </a:p>
          <a:p>
            <a:endParaRPr lang="en-US" dirty="0"/>
          </a:p>
        </p:txBody>
      </p:sp>
      <p:sp>
        <p:nvSpPr>
          <p:cNvPr id="4" name="Slide Number Placeholder 3"/>
          <p:cNvSpPr>
            <a:spLocks noGrp="1"/>
          </p:cNvSpPr>
          <p:nvPr>
            <p:ph type="sldNum" sz="quarter" idx="10"/>
          </p:nvPr>
        </p:nvSpPr>
        <p:spPr/>
        <p:txBody>
          <a:bodyPr/>
          <a:lstStyle/>
          <a:p>
            <a:pPr defTabSz="971029">
              <a:defRPr/>
            </a:pPr>
            <a:fld id="{DE90A887-F28A-B34B-B54F-08271760F834}" type="slidenum">
              <a:rPr lang="en-US">
                <a:solidFill>
                  <a:prstClr val="black"/>
                </a:solidFill>
                <a:latin typeface="Calibri" panose="020F0502020204030204"/>
              </a:rPr>
              <a:pPr defTabSz="97102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4014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88927-7E58-489E-AF3A-1B4C36443ADC}" type="slidenum">
              <a:rPr lang="en-US" smtClean="0"/>
              <a:t>14</a:t>
            </a:fld>
            <a:endParaRPr lang="en-US"/>
          </a:p>
        </p:txBody>
      </p:sp>
    </p:spTree>
    <p:extLst>
      <p:ext uri="{BB962C8B-B14F-4D97-AF65-F5344CB8AC3E}">
        <p14:creationId xmlns:p14="http://schemas.microsoft.com/office/powerpoint/2010/main" val="278339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3</a:t>
            </a:fld>
            <a:endParaRPr lang="en-US"/>
          </a:p>
        </p:txBody>
      </p:sp>
    </p:spTree>
    <p:extLst>
      <p:ext uri="{BB962C8B-B14F-4D97-AF65-F5344CB8AC3E}">
        <p14:creationId xmlns:p14="http://schemas.microsoft.com/office/powerpoint/2010/main" val="425676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4</a:t>
            </a:fld>
            <a:endParaRPr lang="en-US"/>
          </a:p>
        </p:txBody>
      </p:sp>
    </p:spTree>
    <p:extLst>
      <p:ext uri="{BB962C8B-B14F-4D97-AF65-F5344CB8AC3E}">
        <p14:creationId xmlns:p14="http://schemas.microsoft.com/office/powerpoint/2010/main" val="46851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XXXX</a:t>
            </a:r>
          </a:p>
        </p:txBody>
      </p:sp>
      <p:sp>
        <p:nvSpPr>
          <p:cNvPr id="4" name="Slide Number Placeholder 3"/>
          <p:cNvSpPr>
            <a:spLocks noGrp="1"/>
          </p:cNvSpPr>
          <p:nvPr>
            <p:ph type="sldNum" sz="quarter" idx="5"/>
          </p:nvPr>
        </p:nvSpPr>
        <p:spPr/>
        <p:txBody>
          <a:bodyPr/>
          <a:lstStyle/>
          <a:p>
            <a:fld id="{FF60F44C-5A13-4BE5-BE7E-4467491D2655}" type="slidenum">
              <a:rPr lang="en-US" smtClean="0"/>
              <a:t>5</a:t>
            </a:fld>
            <a:endParaRPr lang="en-US"/>
          </a:p>
        </p:txBody>
      </p:sp>
    </p:spTree>
    <p:extLst>
      <p:ext uri="{BB962C8B-B14F-4D97-AF65-F5344CB8AC3E}">
        <p14:creationId xmlns:p14="http://schemas.microsoft.com/office/powerpoint/2010/main" val="209500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in the West, we have transacted both </a:t>
            </a:r>
            <a:r>
              <a:rPr lang="en-US" u="sng" dirty="0"/>
              <a:t>energy bilaterally</a:t>
            </a:r>
            <a:r>
              <a:rPr lang="en-US" u="none" dirty="0"/>
              <a:t>. </a:t>
            </a:r>
            <a:r>
              <a:rPr lang="en-US" dirty="0"/>
              <a:t>This means entities buy and sell directly from one another mostly on an hourly basis. From a generation perspective, this is too slow, it’s inefficient, and it leads to poor transparency in electricity prices – all of which can result in increased costs for our customers. From a transmission perspective, what we fundamental do is sell transmission by contract path versus the physical flow of electrons. Physics wins. Every time. The combination of these dynamics will become an increasing challenge for our Balancing Authority operations as both supply and demand continue to change. As a check in, WAPA operates three Balancing Authorities and one sub-balancing authority. </a:t>
            </a:r>
          </a:p>
          <a:p>
            <a:endParaRPr lang="en-US" dirty="0"/>
          </a:p>
          <a:p>
            <a:r>
              <a:rPr lang="en-US" dirty="0"/>
              <a:t>In an </a:t>
            </a:r>
            <a:r>
              <a:rPr lang="en-US" u="sng" dirty="0"/>
              <a:t>energy imbalance market </a:t>
            </a:r>
            <a:r>
              <a:rPr lang="en-US" dirty="0"/>
              <a:t>– which we have two of in the West – real time energy is transacted by a centralized market operator in five-minute increments. The market operator runs complex calculations to dispatch the least-cost generation in real-time while respecting the physical limitations of the generators and the transmission system. This is a big first step to supporting system reliability and to managing increases in electricity prices. However, energy imbalance is only about 5-15% of total energy and the imbalance markets by their very nature are limited in the benefits they can offer.</a:t>
            </a:r>
          </a:p>
          <a:p>
            <a:endParaRPr lang="en-US" dirty="0"/>
          </a:p>
          <a:p>
            <a:r>
              <a:rPr lang="en-US" dirty="0"/>
              <a:t>A new development in the West is the consideration of layering </a:t>
            </a:r>
            <a:r>
              <a:rPr lang="en-US" u="sng" dirty="0"/>
              <a:t>day-ahead markets </a:t>
            </a:r>
            <a:r>
              <a:rPr lang="en-US" dirty="0"/>
              <a:t>on top of the energy imbalance markets already in place. This would pick up a significantly greater volume of energy transactions. A recent study estimated economic benefits of $500 to $750 million per year (incremental to energy imbalance). It’s worth noting thought that there are not any centralized day ahead markets in the US that are not part of RTOs. We don’t know yet if this model will work. Things like governance, transmission access, transmission compensation, and market design are complicated. Federal Energy Regulatory Commission (FERC) approval is uncertain. Entities in the Midwest tried something similar a number of years ago and failed. But we have a much more compelling need and a much better understanding of what it might take to make this construct viable. There is very significant interest across the West in consideration of day-ahead market options.</a:t>
            </a:r>
          </a:p>
          <a:p>
            <a:endParaRPr lang="en-US" dirty="0"/>
          </a:p>
          <a:p>
            <a:r>
              <a:rPr lang="en-US" dirty="0"/>
              <a:t>Then we have full </a:t>
            </a:r>
            <a:r>
              <a:rPr lang="en-US" u="sng" dirty="0"/>
              <a:t>Regional Transmission Organizations or RTOs.</a:t>
            </a:r>
            <a:r>
              <a:rPr lang="en-US" dirty="0"/>
              <a:t> RTOs includes real-time, day-ahead, ancillary services, consolidated balancing authorities, transmission tariff, resource adequacy, reliability coordination, transmission planning and transmission cost allocation. Two-thirds of US population is served by RTOs/ISOs. Estimated economic benefits in the West are $1.4 to $2 billion per year. This does not include the value RTOs provide in terms of much greater support for reliability along with transmission planning and development. </a:t>
            </a:r>
          </a:p>
          <a:p>
            <a:endParaRPr lang="en-US" dirty="0"/>
          </a:p>
        </p:txBody>
      </p:sp>
      <p:sp>
        <p:nvSpPr>
          <p:cNvPr id="4" name="Slide Number Placeholder 3"/>
          <p:cNvSpPr>
            <a:spLocks noGrp="1"/>
          </p:cNvSpPr>
          <p:nvPr>
            <p:ph type="sldNum" sz="quarter" idx="5"/>
          </p:nvPr>
        </p:nvSpPr>
        <p:spPr/>
        <p:txBody>
          <a:bodyPr/>
          <a:lstStyle/>
          <a:p>
            <a:fld id="{0BA88927-7E58-489E-AF3A-1B4C36443ADC}" type="slidenum">
              <a:rPr lang="en-US" smtClean="0"/>
              <a:t>7</a:t>
            </a:fld>
            <a:endParaRPr lang="en-US"/>
          </a:p>
        </p:txBody>
      </p:sp>
    </p:spTree>
    <p:extLst>
      <p:ext uri="{BB962C8B-B14F-4D97-AF65-F5344CB8AC3E}">
        <p14:creationId xmlns:p14="http://schemas.microsoft.com/office/powerpoint/2010/main" val="91210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side-by-side comparison of the EIM, day-ahead, and RTO market constructs. Each involves the utilities and states giving up more control in exchange for more benefits. Details like governance, market design, and transmission are incredibly important.</a:t>
            </a:r>
          </a:p>
          <a:p>
            <a:endParaRPr lang="en-US" dirty="0"/>
          </a:p>
          <a:p>
            <a:r>
              <a:rPr lang="en-US" dirty="0"/>
              <a:t>With an EIM, there is centralized real-time dispatch. Day-ahead unit commitment and dispatch are not optimized across market participants. Electricity providers maintain their individual transmission tariffs, limited transmission is dedicated to the market, BA boundaries and reliability obligations are retained, and transmission providers retain operational control of their systems. </a:t>
            </a:r>
          </a:p>
          <a:p>
            <a:endParaRPr lang="en-US" dirty="0"/>
          </a:p>
          <a:p>
            <a:r>
              <a:rPr lang="en-US" dirty="0"/>
              <a:t>In a day-ahead market, we add day ahead unit commitment and dispatch to be optimized across market participants. Everything else stays the same. </a:t>
            </a:r>
          </a:p>
          <a:p>
            <a:endParaRPr lang="en-US" dirty="0"/>
          </a:p>
          <a:p>
            <a:r>
              <a:rPr lang="en-US" dirty="0"/>
              <a:t>With RTOs, there is a big shift. The market engine optimizes real-time, day-ahead, and ancillary service sales. There is a joint transmission tariff (also referred to as a common tariff), BAs are consolidated, transmission planning and cost allocation are coordinated across a broad footprint, and operational control of the transmission system is centralized.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05779-C405-48C5-A902-B29B0547B1AC}" type="slidenum">
              <a:rPr lang="en-US" smtClean="0"/>
              <a:t>8</a:t>
            </a:fld>
            <a:endParaRPr lang="en-US"/>
          </a:p>
        </p:txBody>
      </p:sp>
    </p:spTree>
    <p:extLst>
      <p:ext uri="{BB962C8B-B14F-4D97-AF65-F5344CB8AC3E}">
        <p14:creationId xmlns:p14="http://schemas.microsoft.com/office/powerpoint/2010/main" val="279717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0F44C-5A13-4BE5-BE7E-4467491D2655}" type="slidenum">
              <a:rPr lang="en-US" smtClean="0"/>
              <a:t>9</a:t>
            </a:fld>
            <a:endParaRPr lang="en-US"/>
          </a:p>
        </p:txBody>
      </p:sp>
    </p:spTree>
    <p:extLst>
      <p:ext uri="{BB962C8B-B14F-4D97-AF65-F5344CB8AC3E}">
        <p14:creationId xmlns:p14="http://schemas.microsoft.com/office/powerpoint/2010/main" val="4719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88927-7E58-489E-AF3A-1B4C36443ADC}" type="slidenum">
              <a:rPr lang="en-US" smtClean="0"/>
              <a:t>10</a:t>
            </a:fld>
            <a:endParaRPr lang="en-US"/>
          </a:p>
        </p:txBody>
      </p:sp>
    </p:spTree>
    <p:extLst>
      <p:ext uri="{BB962C8B-B14F-4D97-AF65-F5344CB8AC3E}">
        <p14:creationId xmlns:p14="http://schemas.microsoft.com/office/powerpoint/2010/main" val="345895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A88927-7E58-489E-AF3A-1B4C36443ADC}" type="slidenum">
              <a:rPr lang="en-US" smtClean="0"/>
              <a:t>11</a:t>
            </a:fld>
            <a:endParaRPr lang="en-US"/>
          </a:p>
        </p:txBody>
      </p:sp>
    </p:spTree>
    <p:extLst>
      <p:ext uri="{BB962C8B-B14F-4D97-AF65-F5344CB8AC3E}">
        <p14:creationId xmlns:p14="http://schemas.microsoft.com/office/powerpoint/2010/main" val="618839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Transmissioner Tower Night">
    <p:spTree>
      <p:nvGrpSpPr>
        <p:cNvPr id="1" name=""/>
        <p:cNvGrpSpPr/>
        <p:nvPr/>
      </p:nvGrpSpPr>
      <p:grpSpPr>
        <a:xfrm>
          <a:off x="0" y="0"/>
          <a:ext cx="0" cy="0"/>
          <a:chOff x="0" y="0"/>
          <a:chExt cx="0" cy="0"/>
        </a:xfrm>
      </p:grpSpPr>
      <p:pic>
        <p:nvPicPr>
          <p:cNvPr id="9" name="Picture 8" descr="A transmission tower against a blue sky">
            <a:extLst>
              <a:ext uri="{FF2B5EF4-FFF2-40B4-BE49-F238E27FC236}">
                <a16:creationId xmlns:a16="http://schemas.microsoft.com/office/drawing/2014/main" id="{56AF411A-230C-4FEB-9F75-0A0AFF094B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35" r="1059"/>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25783E97-3E4C-844D-95AB-D8F6A448AD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23AD22B7-FEF9-4549-B408-5A7C1B28AB92}"/>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61F43192-7BBC-4543-9F87-44F4EA0E5951}"/>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B86F74A6-2DC5-714C-A7B4-4F4C0B1D656C}"/>
              </a:ext>
            </a:extLst>
          </p:cNvPr>
          <p:cNvSpPr>
            <a:spLocks noGrp="1"/>
          </p:cNvSpPr>
          <p:nvPr>
            <p:ph type="body" sz="quarter" idx="14" hasCustomPrompt="1"/>
          </p:nvPr>
        </p:nvSpPr>
        <p:spPr>
          <a:xfrm>
            <a:off x="639763" y="4633913"/>
            <a:ext cx="7497762" cy="1675447"/>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64751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descr="WAPA logo">
            <a:extLst>
              <a:ext uri="{FF2B5EF4-FFF2-40B4-BE49-F238E27FC236}">
                <a16:creationId xmlns:a16="http://schemas.microsoft.com/office/drawing/2014/main" id="{77369AF1-8F90-164D-A89E-C4520D6583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E709D27-D311-41D9-A949-4333FBC32418}"/>
              </a:ext>
            </a:extLst>
          </p:cNvPr>
          <p:cNvSpPr>
            <a:spLocks noGrp="1"/>
          </p:cNvSpPr>
          <p:nvPr>
            <p:ph sz="half" idx="1" hasCustomPrompt="1"/>
          </p:nvPr>
        </p:nvSpPr>
        <p:spPr>
          <a:xfrm>
            <a:off x="838200" y="1825625"/>
            <a:ext cx="51816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0595D-0EDE-40CC-96BC-65A90D47467A}"/>
              </a:ext>
            </a:extLst>
          </p:cNvPr>
          <p:cNvSpPr>
            <a:spLocks noGrp="1"/>
          </p:cNvSpPr>
          <p:nvPr>
            <p:ph sz="half" idx="2" hasCustomPrompt="1"/>
          </p:nvPr>
        </p:nvSpPr>
        <p:spPr>
          <a:xfrm>
            <a:off x="6172200" y="1825625"/>
            <a:ext cx="51816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12FAEC-AEE0-4A47-84BB-10C337501EAE}"/>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6" name="Footer Placeholder 5">
            <a:extLst>
              <a:ext uri="{FF2B5EF4-FFF2-40B4-BE49-F238E27FC236}">
                <a16:creationId xmlns:a16="http://schemas.microsoft.com/office/drawing/2014/main" id="{BE6356E8-16F9-1949-B92C-5DF9E09FECFE}"/>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D2B1C7BB-413F-454D-AC08-B93D1099AF28}"/>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52677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Picture Placeholder 9">
            <a:extLst>
              <a:ext uri="{FF2B5EF4-FFF2-40B4-BE49-F238E27FC236}">
                <a16:creationId xmlns:a16="http://schemas.microsoft.com/office/drawing/2014/main" id="{9966F413-FA40-43CC-B5A7-52AC05CC46FC}"/>
              </a:ext>
            </a:extLst>
          </p:cNvPr>
          <p:cNvSpPr>
            <a:spLocks noGrp="1"/>
          </p:cNvSpPr>
          <p:nvPr>
            <p:ph type="pic" sz="quarter" idx="13"/>
          </p:nvPr>
        </p:nvSpPr>
        <p:spPr>
          <a:xfrm>
            <a:off x="7000875" y="0"/>
            <a:ext cx="5191125" cy="6858000"/>
          </a:xfrm>
        </p:spPr>
        <p:txBody>
          <a:bodyPr/>
          <a:lstStyle/>
          <a:p>
            <a:endParaRPr lang="en-US"/>
          </a:p>
        </p:txBody>
      </p:sp>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5"/>
            <a:ext cx="5486400" cy="1325563"/>
          </a:xfrm>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E709D27-D311-41D9-A949-4333FBC32418}"/>
              </a:ext>
            </a:extLst>
          </p:cNvPr>
          <p:cNvSpPr>
            <a:spLocks noGrp="1"/>
          </p:cNvSpPr>
          <p:nvPr>
            <p:ph sz="half" idx="1" hasCustomPrompt="1"/>
          </p:nvPr>
        </p:nvSpPr>
        <p:spPr>
          <a:xfrm>
            <a:off x="838200" y="1825625"/>
            <a:ext cx="5486400" cy="435133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4" name="Date Placeholder 3">
            <a:extLst>
              <a:ext uri="{FF2B5EF4-FFF2-40B4-BE49-F238E27FC236}">
                <a16:creationId xmlns:a16="http://schemas.microsoft.com/office/drawing/2014/main" id="{ACD9C066-78A0-4A42-A837-A5C07AEBC205}"/>
              </a:ext>
            </a:extLst>
          </p:cNvPr>
          <p:cNvSpPr>
            <a:spLocks noGrp="1"/>
          </p:cNvSpPr>
          <p:nvPr>
            <p:ph type="dt" sz="half" idx="14"/>
          </p:nvPr>
        </p:nvSpPr>
        <p:spPr/>
        <p:txBody>
          <a:bodyPr/>
          <a:lstStyle/>
          <a:p>
            <a:fld id="{52EA7C11-4B40-E443-A2DB-1B93DB4E5E54}" type="datetime5">
              <a:rPr lang="en-US" smtClean="0"/>
              <a:t>28-Nov-23</a:t>
            </a:fld>
            <a:r>
              <a:rPr lang="en-US"/>
              <a:t> |</a:t>
            </a:r>
          </a:p>
        </p:txBody>
      </p:sp>
      <p:sp>
        <p:nvSpPr>
          <p:cNvPr id="5" name="Footer Placeholder 4">
            <a:extLst>
              <a:ext uri="{FF2B5EF4-FFF2-40B4-BE49-F238E27FC236}">
                <a16:creationId xmlns:a16="http://schemas.microsoft.com/office/drawing/2014/main" id="{0467D618-A830-6448-A7A4-7C7937DAE62E}"/>
              </a:ext>
            </a:extLst>
          </p:cNvPr>
          <p:cNvSpPr>
            <a:spLocks noGrp="1"/>
          </p:cNvSpPr>
          <p:nvPr>
            <p:ph type="ftr" sz="quarter" idx="15"/>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BC603334-779E-0844-A37D-96951639BF9F}"/>
              </a:ext>
            </a:extLst>
          </p:cNvPr>
          <p:cNvSpPr>
            <a:spLocks noGrp="1"/>
          </p:cNvSpPr>
          <p:nvPr>
            <p:ph type="sldNum" sz="quarter" idx="16"/>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887516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6F2A4554-290E-E84F-9E8D-22B7E75D29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BD004CE0-D7CE-4A21-A374-209F8A97874B}"/>
              </a:ext>
            </a:extLst>
          </p:cNvPr>
          <p:cNvSpPr>
            <a:spLocks noGrp="1"/>
          </p:cNvSpPr>
          <p:nvPr>
            <p:ph type="title" hasCustomPrompt="1"/>
          </p:nvPr>
        </p:nvSpPr>
        <p:spPr>
          <a:xfrm>
            <a:off x="839788" y="365125"/>
            <a:ext cx="10515600" cy="1325563"/>
          </a:xfrm>
        </p:spPr>
        <p:txBody>
          <a:bodyPr/>
          <a:lstStyle>
            <a:lvl1pPr>
              <a:defRPr>
                <a:solidFill>
                  <a:srgbClr val="00447C"/>
                </a:solidFill>
              </a:defRPr>
            </a:lvl1pPr>
          </a:lstStyle>
          <a:p>
            <a:r>
              <a:rPr lang="en-US"/>
              <a:t>Click to edit title</a:t>
            </a:r>
          </a:p>
        </p:txBody>
      </p:sp>
      <p:sp>
        <p:nvSpPr>
          <p:cNvPr id="3" name="Text Placeholder 2">
            <a:extLst>
              <a:ext uri="{FF2B5EF4-FFF2-40B4-BE49-F238E27FC236}">
                <a16:creationId xmlns:a16="http://schemas.microsoft.com/office/drawing/2014/main" id="{561B6457-4264-4DFA-9459-33357701EAEB}"/>
              </a:ext>
            </a:extLst>
          </p:cNvPr>
          <p:cNvSpPr>
            <a:spLocks noGrp="1"/>
          </p:cNvSpPr>
          <p:nvPr>
            <p:ph type="body" idx="1" hasCustomPrompt="1"/>
          </p:nvPr>
        </p:nvSpPr>
        <p:spPr>
          <a:xfrm>
            <a:off x="839788" y="1681163"/>
            <a:ext cx="5157787" cy="823912"/>
          </a:xfrm>
        </p:spPr>
        <p:txBody>
          <a:bodyPr anchor="b">
            <a:normAutofit/>
          </a:bodyPr>
          <a:lstStyle>
            <a:lvl1pPr marL="0" indent="0">
              <a:buNone/>
              <a:defRPr sz="2800" b="1">
                <a:solidFill>
                  <a:srgbClr val="0044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3C123BBC-7C71-4F92-AB37-26D50DE23189}"/>
              </a:ext>
            </a:extLst>
          </p:cNvPr>
          <p:cNvSpPr>
            <a:spLocks noGrp="1"/>
          </p:cNvSpPr>
          <p:nvPr>
            <p:ph sz="half" idx="2" hasCustomPrompt="1"/>
          </p:nvPr>
        </p:nvSpPr>
        <p:spPr>
          <a:xfrm>
            <a:off x="839788" y="2505075"/>
            <a:ext cx="5157787" cy="368458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54A2B-9DE6-4581-8798-80394BA3E6AA}"/>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800" b="1">
                <a:solidFill>
                  <a:srgbClr val="0044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F9A636AC-100D-4838-8EF5-0167820DA80D}"/>
              </a:ext>
            </a:extLst>
          </p:cNvPr>
          <p:cNvSpPr>
            <a:spLocks noGrp="1"/>
          </p:cNvSpPr>
          <p:nvPr>
            <p:ph sz="quarter" idx="4" hasCustomPrompt="1"/>
          </p:nvPr>
        </p:nvSpPr>
        <p:spPr>
          <a:xfrm>
            <a:off x="6172200" y="2505075"/>
            <a:ext cx="5183188" cy="3684588"/>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77059-7C04-014F-9869-67E7E666E6DB}"/>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8" name="Footer Placeholder 7">
            <a:extLst>
              <a:ext uri="{FF2B5EF4-FFF2-40B4-BE49-F238E27FC236}">
                <a16:creationId xmlns:a16="http://schemas.microsoft.com/office/drawing/2014/main" id="{93EE60FE-D548-D941-B8FE-32A58AD93EC7}"/>
              </a:ext>
            </a:extLst>
          </p:cNvPr>
          <p:cNvSpPr>
            <a:spLocks noGrp="1"/>
          </p:cNvSpPr>
          <p:nvPr>
            <p:ph type="ftr" sz="quarter" idx="11"/>
          </p:nvPr>
        </p:nvSpPr>
        <p:spPr/>
        <p:txBody>
          <a:bodyPr/>
          <a:lstStyle/>
          <a:p>
            <a:r>
              <a:rPr lang="en-US"/>
              <a:t>Presentation Title |</a:t>
            </a:r>
          </a:p>
        </p:txBody>
      </p:sp>
      <p:sp>
        <p:nvSpPr>
          <p:cNvPr id="9" name="Slide Number Placeholder 8">
            <a:extLst>
              <a:ext uri="{FF2B5EF4-FFF2-40B4-BE49-F238E27FC236}">
                <a16:creationId xmlns:a16="http://schemas.microsoft.com/office/drawing/2014/main" id="{AD21B25D-61D8-714E-BDB0-887A8E917B6F}"/>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221876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F04434BC-6FBE-461A-A6F0-FCFFCC92DC63}"/>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Date Placeholder 2">
            <a:extLst>
              <a:ext uri="{FF2B5EF4-FFF2-40B4-BE49-F238E27FC236}">
                <a16:creationId xmlns:a16="http://schemas.microsoft.com/office/drawing/2014/main" id="{BA1F278A-BE1C-B144-9E98-AB9C51360582}"/>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4" name="Footer Placeholder 3">
            <a:extLst>
              <a:ext uri="{FF2B5EF4-FFF2-40B4-BE49-F238E27FC236}">
                <a16:creationId xmlns:a16="http://schemas.microsoft.com/office/drawing/2014/main" id="{7844FACF-45EC-1A45-A11E-B04A95F57FD2}"/>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FB5B6763-C8FF-8A43-8D43-12FF97B9C47E}"/>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88654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49F6E43-BCFE-0249-B20B-EAD8AF301887}"/>
              </a:ext>
            </a:extLst>
          </p:cNvPr>
          <p:cNvSpPr>
            <a:spLocks noGrp="1"/>
          </p:cNvSpPr>
          <p:nvPr>
            <p:ph type="pic" sz="quarter" idx="13"/>
          </p:nvPr>
        </p:nvSpPr>
        <p:spPr>
          <a:xfrm>
            <a:off x="0" y="0"/>
            <a:ext cx="12192000" cy="6858000"/>
          </a:xfrm>
          <a:custGeom>
            <a:avLst/>
            <a:gdLst>
              <a:gd name="connsiteX0" fmla="*/ 323700 w 12192000"/>
              <a:gd name="connsiteY0" fmla="*/ 6052876 h 6858000"/>
              <a:gd name="connsiteX1" fmla="*/ 249069 w 12192000"/>
              <a:gd name="connsiteY1" fmla="*/ 6127508 h 6858000"/>
              <a:gd name="connsiteX2" fmla="*/ 249069 w 12192000"/>
              <a:gd name="connsiteY2" fmla="*/ 6488417 h 6858000"/>
              <a:gd name="connsiteX3" fmla="*/ 323700 w 12192000"/>
              <a:gd name="connsiteY3" fmla="*/ 6563111 h 6858000"/>
              <a:gd name="connsiteX4" fmla="*/ 684547 w 12192000"/>
              <a:gd name="connsiteY4" fmla="*/ 6563111 h 6858000"/>
              <a:gd name="connsiteX5" fmla="*/ 759178 w 12192000"/>
              <a:gd name="connsiteY5" fmla="*/ 6488417 h 6858000"/>
              <a:gd name="connsiteX6" fmla="*/ 759178 w 12192000"/>
              <a:gd name="connsiteY6" fmla="*/ 6153774 h 6858000"/>
              <a:gd name="connsiteX7" fmla="*/ 759178 w 12192000"/>
              <a:gd name="connsiteY7" fmla="*/ 6127508 h 6858000"/>
              <a:gd name="connsiteX8" fmla="*/ 684547 w 12192000"/>
              <a:gd name="connsiteY8" fmla="*/ 6052876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323700" y="6052876"/>
                </a:moveTo>
                <a:cubicBezTo>
                  <a:pt x="282483" y="6052876"/>
                  <a:pt x="249069" y="6086289"/>
                  <a:pt x="249069" y="6127508"/>
                </a:cubicBezTo>
                <a:lnTo>
                  <a:pt x="249069" y="6488417"/>
                </a:lnTo>
                <a:cubicBezTo>
                  <a:pt x="249069" y="6529647"/>
                  <a:pt x="282470" y="6563074"/>
                  <a:pt x="323700" y="6563111"/>
                </a:cubicBezTo>
                <a:lnTo>
                  <a:pt x="684547" y="6563111"/>
                </a:lnTo>
                <a:cubicBezTo>
                  <a:pt x="725777" y="6563074"/>
                  <a:pt x="759178" y="6529647"/>
                  <a:pt x="759178" y="6488417"/>
                </a:cubicBezTo>
                <a:lnTo>
                  <a:pt x="759178" y="6153774"/>
                </a:lnTo>
                <a:lnTo>
                  <a:pt x="759178" y="6127508"/>
                </a:lnTo>
                <a:cubicBezTo>
                  <a:pt x="759178" y="6086289"/>
                  <a:pt x="725765" y="6052876"/>
                  <a:pt x="684547" y="6052876"/>
                </a:cubicBezTo>
                <a:close/>
                <a:moveTo>
                  <a:pt x="0" y="0"/>
                </a:moveTo>
                <a:lnTo>
                  <a:pt x="12192000" y="0"/>
                </a:lnTo>
                <a:lnTo>
                  <a:pt x="12192000" y="6858000"/>
                </a:lnTo>
                <a:lnTo>
                  <a:pt x="0" y="6858000"/>
                </a:lnTo>
                <a:close/>
              </a:path>
            </a:pathLst>
          </a:custGeom>
        </p:spPr>
        <p:txBody>
          <a:bodyPr wrap="square">
            <a:noAutofit/>
          </a:bodyPr>
          <a:lstStyle/>
          <a:p>
            <a:endParaRPr lang="en-US"/>
          </a:p>
        </p:txBody>
      </p:sp>
      <p:pic>
        <p:nvPicPr>
          <p:cNvPr id="6" name="Picture 5" descr="The WAPA graphic with green and blue and a white lightning bolt.">
            <a:extLst>
              <a:ext uri="{FF2B5EF4-FFF2-40B4-BE49-F238E27FC236}">
                <a16:creationId xmlns:a16="http://schemas.microsoft.com/office/drawing/2014/main" id="{E70A856A-5DDF-43E1-8BDA-1F78BAAB86C4}"/>
              </a:ext>
            </a:extLst>
          </p:cNvPr>
          <p:cNvPicPr>
            <a:picLocks noChangeAspect="1"/>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28600" y="6035040"/>
            <a:ext cx="548640" cy="548640"/>
          </a:xfrm>
          <a:prstGeom prst="rect">
            <a:avLst/>
          </a:prstGeom>
        </p:spPr>
      </p:pic>
      <p:pic>
        <p:nvPicPr>
          <p:cNvPr id="7" name="Picture 6" descr="WAPA logo">
            <a:extLst>
              <a:ext uri="{FF2B5EF4-FFF2-40B4-BE49-F238E27FC236}">
                <a16:creationId xmlns:a16="http://schemas.microsoft.com/office/drawing/2014/main" id="{91ACA018-E598-DA46-A19C-09253FE2AB4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5" name="Title 4">
            <a:extLst>
              <a:ext uri="{FF2B5EF4-FFF2-40B4-BE49-F238E27FC236}">
                <a16:creationId xmlns:a16="http://schemas.microsoft.com/office/drawing/2014/main" id="{3B53BB68-814D-754A-844B-B127A2EE6A13}"/>
              </a:ext>
            </a:extLst>
          </p:cNvPr>
          <p:cNvSpPr>
            <a:spLocks noGrp="1"/>
          </p:cNvSpPr>
          <p:nvPr>
            <p:ph type="title" hasCustomPrompt="1"/>
          </p:nvPr>
        </p:nvSpPr>
        <p:spPr/>
        <p:txBody>
          <a:bodyPr/>
          <a:lstStyle/>
          <a:p>
            <a:r>
              <a:rPr lang="en-US"/>
              <a:t>Click to edit title</a:t>
            </a:r>
          </a:p>
        </p:txBody>
      </p:sp>
      <p:sp>
        <p:nvSpPr>
          <p:cNvPr id="2" name="Date Placeholder 1">
            <a:extLst>
              <a:ext uri="{FF2B5EF4-FFF2-40B4-BE49-F238E27FC236}">
                <a16:creationId xmlns:a16="http://schemas.microsoft.com/office/drawing/2014/main" id="{63DF9721-D11A-EC4A-949F-9EF259415369}"/>
              </a:ext>
            </a:extLst>
          </p:cNvPr>
          <p:cNvSpPr>
            <a:spLocks noGrp="1"/>
          </p:cNvSpPr>
          <p:nvPr>
            <p:ph type="dt" sz="half" idx="14"/>
          </p:nvPr>
        </p:nvSpPr>
        <p:spPr/>
        <p:txBody>
          <a:bodyPr/>
          <a:lstStyle/>
          <a:p>
            <a:fld id="{52EA7C11-4B40-E443-A2DB-1B93DB4E5E54}" type="datetime5">
              <a:rPr lang="en-US" smtClean="0"/>
              <a:t>28-Nov-23</a:t>
            </a:fld>
            <a:r>
              <a:rPr lang="en-US"/>
              <a:t> |</a:t>
            </a:r>
          </a:p>
        </p:txBody>
      </p:sp>
      <p:sp>
        <p:nvSpPr>
          <p:cNvPr id="3" name="Footer Placeholder 2">
            <a:extLst>
              <a:ext uri="{FF2B5EF4-FFF2-40B4-BE49-F238E27FC236}">
                <a16:creationId xmlns:a16="http://schemas.microsoft.com/office/drawing/2014/main" id="{1C25AF18-D8F5-0246-AB5E-ED851A4DA799}"/>
              </a:ext>
            </a:extLst>
          </p:cNvPr>
          <p:cNvSpPr>
            <a:spLocks noGrp="1"/>
          </p:cNvSpPr>
          <p:nvPr>
            <p:ph type="ftr" sz="quarter" idx="15"/>
          </p:nvPr>
        </p:nvSpPr>
        <p:spPr/>
        <p:txBody>
          <a:bodyPr/>
          <a:lstStyle/>
          <a:p>
            <a:r>
              <a:rPr lang="en-US"/>
              <a:t>Presentation Title |</a:t>
            </a:r>
          </a:p>
        </p:txBody>
      </p:sp>
      <p:sp>
        <p:nvSpPr>
          <p:cNvPr id="4" name="Slide Number Placeholder 3">
            <a:extLst>
              <a:ext uri="{FF2B5EF4-FFF2-40B4-BE49-F238E27FC236}">
                <a16:creationId xmlns:a16="http://schemas.microsoft.com/office/drawing/2014/main" id="{8D379980-CE95-A747-98A6-5963E6B617C0}"/>
              </a:ext>
            </a:extLst>
          </p:cNvPr>
          <p:cNvSpPr>
            <a:spLocks noGrp="1"/>
          </p:cNvSpPr>
          <p:nvPr>
            <p:ph type="sldNum" sz="quarter" idx="16"/>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421944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WAPA logo">
            <a:extLst>
              <a:ext uri="{FF2B5EF4-FFF2-40B4-BE49-F238E27FC236}">
                <a16:creationId xmlns:a16="http://schemas.microsoft.com/office/drawing/2014/main" id="{91ACA018-E598-DA46-A19C-09253FE2AB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Date Placeholder 1">
            <a:extLst>
              <a:ext uri="{FF2B5EF4-FFF2-40B4-BE49-F238E27FC236}">
                <a16:creationId xmlns:a16="http://schemas.microsoft.com/office/drawing/2014/main" id="{98B56AED-853D-1447-A1B8-78FB592C1F9D}"/>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3" name="Footer Placeholder 2">
            <a:extLst>
              <a:ext uri="{FF2B5EF4-FFF2-40B4-BE49-F238E27FC236}">
                <a16:creationId xmlns:a16="http://schemas.microsoft.com/office/drawing/2014/main" id="{87985140-CF4D-C844-B4A2-6E4BE67A0CDB}"/>
              </a:ext>
            </a:extLst>
          </p:cNvPr>
          <p:cNvSpPr>
            <a:spLocks noGrp="1"/>
          </p:cNvSpPr>
          <p:nvPr>
            <p:ph type="ftr" sz="quarter" idx="11"/>
          </p:nvPr>
        </p:nvSpPr>
        <p:spPr/>
        <p:txBody>
          <a:bodyPr/>
          <a:lstStyle/>
          <a:p>
            <a:r>
              <a:rPr lang="en-US"/>
              <a:t>Presentation Title |</a:t>
            </a:r>
          </a:p>
        </p:txBody>
      </p:sp>
      <p:sp>
        <p:nvSpPr>
          <p:cNvPr id="4" name="Slide Number Placeholder 3">
            <a:extLst>
              <a:ext uri="{FF2B5EF4-FFF2-40B4-BE49-F238E27FC236}">
                <a16:creationId xmlns:a16="http://schemas.microsoft.com/office/drawing/2014/main" id="{9572FC32-A856-F042-A226-C08700AC69F2}"/>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0138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4EAA1602-0A44-4443-B1C9-30F7AC5E5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5185767F-E117-40A6-8AE5-B88F41583A56}"/>
              </a:ext>
            </a:extLst>
          </p:cNvPr>
          <p:cNvSpPr>
            <a:spLocks noGrp="1"/>
          </p:cNvSpPr>
          <p:nvPr>
            <p:ph type="title" hasCustomPrompt="1"/>
          </p:nvPr>
        </p:nvSpPr>
        <p:spPr>
          <a:xfrm>
            <a:off x="839788" y="457200"/>
            <a:ext cx="3932237" cy="1600200"/>
          </a:xfrm>
        </p:spPr>
        <p:txBody>
          <a:bodyPr anchor="b"/>
          <a:lstStyle>
            <a:lvl1pPr>
              <a:defRPr sz="3200">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8ED6F3C4-EEDA-4505-B5AF-F2A8CF1B18F6}"/>
              </a:ext>
            </a:extLst>
          </p:cNvPr>
          <p:cNvSpPr>
            <a:spLocks noGrp="1"/>
          </p:cNvSpPr>
          <p:nvPr>
            <p:ph idx="1" hasCustomPrompt="1"/>
          </p:nvPr>
        </p:nvSpPr>
        <p:spPr>
          <a:xfrm>
            <a:off x="5183188" y="987425"/>
            <a:ext cx="6172200" cy="4873625"/>
          </a:xfrm>
        </p:spPr>
        <p:txBody>
          <a:bodyPr/>
          <a:lstStyle>
            <a:lvl1pPr>
              <a:defRPr sz="3200">
                <a:solidFill>
                  <a:srgbClr val="00447C"/>
                </a:solidFill>
              </a:defRPr>
            </a:lvl1pPr>
            <a:lvl2pPr>
              <a:defRPr sz="2800">
                <a:solidFill>
                  <a:srgbClr val="00447C"/>
                </a:solidFill>
              </a:defRPr>
            </a:lvl2pPr>
            <a:lvl3pPr>
              <a:defRPr sz="2400">
                <a:solidFill>
                  <a:srgbClr val="00447C"/>
                </a:solidFill>
              </a:defRPr>
            </a:lvl3pPr>
            <a:lvl4pPr>
              <a:defRPr sz="2000">
                <a:solidFill>
                  <a:srgbClr val="00447C"/>
                </a:solidFill>
              </a:defRPr>
            </a:lvl4pPr>
            <a:lvl5pPr>
              <a:defRPr sz="2000">
                <a:solidFill>
                  <a:srgbClr val="00447C"/>
                </a:solidFill>
              </a:defRPr>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CF9E46-6117-4C06-9594-B6F5430C8AB7}"/>
              </a:ext>
            </a:extLst>
          </p:cNvPr>
          <p:cNvSpPr>
            <a:spLocks noGrp="1"/>
          </p:cNvSpPr>
          <p:nvPr>
            <p:ph type="body" sz="half" idx="2" hasCustomPrompt="1"/>
          </p:nvPr>
        </p:nvSpPr>
        <p:spPr>
          <a:xfrm>
            <a:off x="839788" y="2057400"/>
            <a:ext cx="3932237" cy="3811588"/>
          </a:xfrm>
        </p:spPr>
        <p:txBody>
          <a:bodyPr/>
          <a:lstStyle>
            <a:lvl1pPr marL="0" indent="0">
              <a:buNone/>
              <a:defRPr sz="16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06F39729-15F2-2340-B068-3DE01AC85E13}"/>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6" name="Footer Placeholder 5">
            <a:extLst>
              <a:ext uri="{FF2B5EF4-FFF2-40B4-BE49-F238E27FC236}">
                <a16:creationId xmlns:a16="http://schemas.microsoft.com/office/drawing/2014/main" id="{CCBB6FBE-FD50-8D44-A799-335CAFBC244B}"/>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87B35CB2-7106-1148-B334-F5F15F052967}"/>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52218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4EAA1602-0A44-4443-B1C9-30F7AC5E5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5185767F-E117-40A6-8AE5-B88F41583A56}"/>
              </a:ext>
            </a:extLst>
          </p:cNvPr>
          <p:cNvSpPr>
            <a:spLocks noGrp="1"/>
          </p:cNvSpPr>
          <p:nvPr>
            <p:ph type="title" hasCustomPrompt="1"/>
          </p:nvPr>
        </p:nvSpPr>
        <p:spPr>
          <a:xfrm>
            <a:off x="839788" y="457200"/>
            <a:ext cx="3932237" cy="1600200"/>
          </a:xfrm>
        </p:spPr>
        <p:txBody>
          <a:bodyPr anchor="b"/>
          <a:lstStyle>
            <a:lvl1pPr>
              <a:defRPr sz="3200">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8ED6F3C4-EEDA-4505-B5AF-F2A8CF1B18F6}"/>
              </a:ext>
            </a:extLst>
          </p:cNvPr>
          <p:cNvSpPr>
            <a:spLocks noGrp="1"/>
          </p:cNvSpPr>
          <p:nvPr>
            <p:ph idx="1" hasCustomPrompt="1"/>
          </p:nvPr>
        </p:nvSpPr>
        <p:spPr>
          <a:xfrm>
            <a:off x="5183188" y="457201"/>
            <a:ext cx="6172200" cy="5403850"/>
          </a:xfrm>
        </p:spPr>
        <p:txBody>
          <a:bodyPr/>
          <a:lstStyle>
            <a:lvl1pPr>
              <a:defRPr sz="3200">
                <a:solidFill>
                  <a:srgbClr val="00447C"/>
                </a:solidFill>
              </a:defRPr>
            </a:lvl1pPr>
            <a:lvl2pPr>
              <a:defRPr sz="2800">
                <a:solidFill>
                  <a:srgbClr val="00447C"/>
                </a:solidFill>
              </a:defRPr>
            </a:lvl2pPr>
            <a:lvl3pPr>
              <a:defRPr sz="2400">
                <a:solidFill>
                  <a:srgbClr val="00447C"/>
                </a:solidFill>
              </a:defRPr>
            </a:lvl3pPr>
            <a:lvl4pPr>
              <a:defRPr sz="2000">
                <a:solidFill>
                  <a:srgbClr val="00447C"/>
                </a:solidFill>
              </a:defRPr>
            </a:lvl4pPr>
            <a:lvl5pPr>
              <a:defRPr sz="2000">
                <a:solidFill>
                  <a:srgbClr val="00447C"/>
                </a:solidFill>
              </a:defRPr>
            </a:lvl5pPr>
            <a:lvl6pPr>
              <a:defRPr sz="2000"/>
            </a:lvl6pPr>
            <a:lvl7pPr>
              <a:defRPr sz="2000"/>
            </a:lvl7pPr>
            <a:lvl8pPr>
              <a:defRPr sz="2000"/>
            </a:lvl8pPr>
            <a:lvl9pPr>
              <a:defRPr sz="2000"/>
            </a:lvl9pPr>
          </a:lstStyle>
          <a:p>
            <a:pPr lvl="0"/>
            <a:r>
              <a:rPr lang="en-US"/>
              <a:t>Click icon to select content</a:t>
            </a:r>
          </a:p>
        </p:txBody>
      </p:sp>
      <p:sp>
        <p:nvSpPr>
          <p:cNvPr id="4" name="Text Placeholder 3">
            <a:extLst>
              <a:ext uri="{FF2B5EF4-FFF2-40B4-BE49-F238E27FC236}">
                <a16:creationId xmlns:a16="http://schemas.microsoft.com/office/drawing/2014/main" id="{0ECF9E46-6117-4C06-9594-B6F5430C8AB7}"/>
              </a:ext>
            </a:extLst>
          </p:cNvPr>
          <p:cNvSpPr>
            <a:spLocks noGrp="1"/>
          </p:cNvSpPr>
          <p:nvPr>
            <p:ph type="body" sz="half" idx="2" hasCustomPrompt="1"/>
          </p:nvPr>
        </p:nvSpPr>
        <p:spPr>
          <a:xfrm>
            <a:off x="839788" y="2057400"/>
            <a:ext cx="3932237" cy="3811588"/>
          </a:xfrm>
        </p:spPr>
        <p:txBody>
          <a:bodyPr/>
          <a:lstStyle>
            <a:lvl1pPr marL="0" indent="0">
              <a:buNone/>
              <a:defRPr sz="16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5" name="Date Placeholder 4">
            <a:extLst>
              <a:ext uri="{FF2B5EF4-FFF2-40B4-BE49-F238E27FC236}">
                <a16:creationId xmlns:a16="http://schemas.microsoft.com/office/drawing/2014/main" id="{C8C2D965-41AC-1B4E-ADAC-0EAE73EDC3C3}"/>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6" name="Footer Placeholder 5">
            <a:extLst>
              <a:ext uri="{FF2B5EF4-FFF2-40B4-BE49-F238E27FC236}">
                <a16:creationId xmlns:a16="http://schemas.microsoft.com/office/drawing/2014/main" id="{741FFCA8-C04B-DE4A-A81E-CBE6142C0DD3}"/>
              </a:ext>
            </a:extLst>
          </p:cNvPr>
          <p:cNvSpPr>
            <a:spLocks noGrp="1"/>
          </p:cNvSpPr>
          <p:nvPr>
            <p:ph type="ftr" sz="quarter" idx="11"/>
          </p:nvPr>
        </p:nvSpPr>
        <p:spPr/>
        <p:txBody>
          <a:bodyPr/>
          <a:lstStyle/>
          <a:p>
            <a:r>
              <a:rPr lang="en-US"/>
              <a:t>Presentation Title |</a:t>
            </a:r>
          </a:p>
        </p:txBody>
      </p:sp>
      <p:sp>
        <p:nvSpPr>
          <p:cNvPr id="7" name="Slide Number Placeholder 6">
            <a:extLst>
              <a:ext uri="{FF2B5EF4-FFF2-40B4-BE49-F238E27FC236}">
                <a16:creationId xmlns:a16="http://schemas.microsoft.com/office/drawing/2014/main" id="{52600026-908F-914F-8562-D054765B38CA}"/>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2336578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6" name="Picture Placeholder 25">
            <a:extLst>
              <a:ext uri="{FF2B5EF4-FFF2-40B4-BE49-F238E27FC236}">
                <a16:creationId xmlns:a16="http://schemas.microsoft.com/office/drawing/2014/main" id="{0F929C79-10FE-7E4E-9D29-3F353CB6F04A}"/>
              </a:ext>
            </a:extLst>
          </p:cNvPr>
          <p:cNvSpPr>
            <a:spLocks noGrp="1"/>
          </p:cNvSpPr>
          <p:nvPr>
            <p:ph type="pic" sz="quarter" idx="15" hasCustomPrompt="1"/>
          </p:nvPr>
        </p:nvSpPr>
        <p:spPr>
          <a:xfrm>
            <a:off x="0" y="0"/>
            <a:ext cx="4032250" cy="6858000"/>
          </a:xfrm>
          <a:custGeom>
            <a:avLst/>
            <a:gdLst>
              <a:gd name="connsiteX0" fmla="*/ 319284 w 4032250"/>
              <a:gd name="connsiteY0" fmla="*/ 6051443 h 6858000"/>
              <a:gd name="connsiteX1" fmla="*/ 245896 w 4032250"/>
              <a:gd name="connsiteY1" fmla="*/ 6134356 h 6858000"/>
              <a:gd name="connsiteX2" fmla="*/ 245896 w 4032250"/>
              <a:gd name="connsiteY2" fmla="*/ 6489249 h 6858000"/>
              <a:gd name="connsiteX3" fmla="*/ 319284 w 4032250"/>
              <a:gd name="connsiteY3" fmla="*/ 6562699 h 6858000"/>
              <a:gd name="connsiteX4" fmla="*/ 674115 w 4032250"/>
              <a:gd name="connsiteY4" fmla="*/ 6562699 h 6858000"/>
              <a:gd name="connsiteX5" fmla="*/ 757027 w 4032250"/>
              <a:gd name="connsiteY5" fmla="*/ 6492424 h 6858000"/>
              <a:gd name="connsiteX6" fmla="*/ 757027 w 4032250"/>
              <a:gd name="connsiteY6" fmla="*/ 6163359 h 6858000"/>
              <a:gd name="connsiteX7" fmla="*/ 757027 w 4032250"/>
              <a:gd name="connsiteY7" fmla="*/ 6131181 h 6858000"/>
              <a:gd name="connsiteX8" fmla="*/ 674114 w 4032250"/>
              <a:gd name="connsiteY8" fmla="*/ 6051443 h 6858000"/>
              <a:gd name="connsiteX9" fmla="*/ 0 w 4032250"/>
              <a:gd name="connsiteY9" fmla="*/ 0 h 6858000"/>
              <a:gd name="connsiteX10" fmla="*/ 4032250 w 4032250"/>
              <a:gd name="connsiteY10" fmla="*/ 0 h 6858000"/>
              <a:gd name="connsiteX11" fmla="*/ 4032250 w 4032250"/>
              <a:gd name="connsiteY11" fmla="*/ 6858000 h 6858000"/>
              <a:gd name="connsiteX12" fmla="*/ 0 w 403225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2250" h="6858000">
                <a:moveTo>
                  <a:pt x="319284" y="6051443"/>
                </a:moveTo>
                <a:cubicBezTo>
                  <a:pt x="278753" y="6051443"/>
                  <a:pt x="245896" y="6093825"/>
                  <a:pt x="245896" y="6134356"/>
                </a:cubicBezTo>
                <a:lnTo>
                  <a:pt x="245896" y="6489249"/>
                </a:lnTo>
                <a:cubicBezTo>
                  <a:pt x="245896" y="6529793"/>
                  <a:pt x="278740" y="6562662"/>
                  <a:pt x="319284" y="6562699"/>
                </a:cubicBezTo>
                <a:lnTo>
                  <a:pt x="674115" y="6562699"/>
                </a:lnTo>
                <a:cubicBezTo>
                  <a:pt x="714658" y="6562662"/>
                  <a:pt x="757027" y="6532968"/>
                  <a:pt x="757027" y="6492424"/>
                </a:cubicBezTo>
                <a:lnTo>
                  <a:pt x="757027" y="6163359"/>
                </a:lnTo>
                <a:lnTo>
                  <a:pt x="757027" y="6131181"/>
                </a:lnTo>
                <a:cubicBezTo>
                  <a:pt x="760202" y="6071601"/>
                  <a:pt x="714645" y="6051443"/>
                  <a:pt x="674114" y="6051443"/>
                </a:cubicBezTo>
                <a:close/>
                <a:moveTo>
                  <a:pt x="0" y="0"/>
                </a:moveTo>
                <a:lnTo>
                  <a:pt x="4032250" y="0"/>
                </a:lnTo>
                <a:lnTo>
                  <a:pt x="4032250" y="6858000"/>
                </a:lnTo>
                <a:lnTo>
                  <a:pt x="0" y="6858000"/>
                </a:lnTo>
                <a:close/>
              </a:path>
            </a:pathLst>
          </a:custGeom>
        </p:spPr>
        <p:txBody>
          <a:bodyPr wrap="square">
            <a:noAutofit/>
          </a:bodyPr>
          <a:lstStyle/>
          <a:p>
            <a:r>
              <a:rPr lang="en-US"/>
              <a:t>Picture of speaker</a:t>
            </a:r>
          </a:p>
        </p:txBody>
      </p:sp>
      <p:sp>
        <p:nvSpPr>
          <p:cNvPr id="2" name="Title 1">
            <a:extLst>
              <a:ext uri="{FF2B5EF4-FFF2-40B4-BE49-F238E27FC236}">
                <a16:creationId xmlns:a16="http://schemas.microsoft.com/office/drawing/2014/main" id="{F04434BC-6FBE-461A-A6F0-FCFFCC92DC63}"/>
              </a:ext>
            </a:extLst>
          </p:cNvPr>
          <p:cNvSpPr>
            <a:spLocks noGrp="1"/>
          </p:cNvSpPr>
          <p:nvPr>
            <p:ph type="title" hasCustomPrompt="1"/>
          </p:nvPr>
        </p:nvSpPr>
        <p:spPr>
          <a:xfrm>
            <a:off x="4397433" y="365125"/>
            <a:ext cx="6956366" cy="1325563"/>
          </a:xfrm>
        </p:spPr>
        <p:txBody>
          <a:bodyPr anchor="b"/>
          <a:lstStyle>
            <a:lvl1pPr>
              <a:defRPr>
                <a:solidFill>
                  <a:srgbClr val="00447C"/>
                </a:solidFill>
              </a:defRPr>
            </a:lvl1pPr>
          </a:lstStyle>
          <a:p>
            <a:r>
              <a:rPr lang="en-US"/>
              <a:t>Click to edit section title</a:t>
            </a:r>
          </a:p>
        </p:txBody>
      </p:sp>
      <p:sp>
        <p:nvSpPr>
          <p:cNvPr id="3" name="Date Placeholder 2">
            <a:extLst>
              <a:ext uri="{FF2B5EF4-FFF2-40B4-BE49-F238E27FC236}">
                <a16:creationId xmlns:a16="http://schemas.microsoft.com/office/drawing/2014/main" id="{BA1F278A-BE1C-B144-9E98-AB9C51360582}"/>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4" name="Footer Placeholder 3">
            <a:extLst>
              <a:ext uri="{FF2B5EF4-FFF2-40B4-BE49-F238E27FC236}">
                <a16:creationId xmlns:a16="http://schemas.microsoft.com/office/drawing/2014/main" id="{7844FACF-45EC-1A45-A11E-B04A95F57FD2}"/>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FB5B6763-C8FF-8A43-8D43-12FF97B9C47E}"/>
              </a:ext>
            </a:extLst>
          </p:cNvPr>
          <p:cNvSpPr>
            <a:spLocks noGrp="1"/>
          </p:cNvSpPr>
          <p:nvPr>
            <p:ph type="sldNum" sz="quarter" idx="12"/>
          </p:nvPr>
        </p:nvSpPr>
        <p:spPr/>
        <p:txBody>
          <a:bodyPr/>
          <a:lstStyle/>
          <a:p>
            <a:fld id="{3F695E62-246E-462B-9E4A-5D3B36BC339D}" type="slidenum">
              <a:rPr lang="en-US" smtClean="0"/>
              <a:pPr/>
              <a:t>‹#›</a:t>
            </a:fld>
            <a:endParaRPr lang="en-US"/>
          </a:p>
        </p:txBody>
      </p:sp>
      <p:sp>
        <p:nvSpPr>
          <p:cNvPr id="9" name="Text Placeholder 8">
            <a:extLst>
              <a:ext uri="{FF2B5EF4-FFF2-40B4-BE49-F238E27FC236}">
                <a16:creationId xmlns:a16="http://schemas.microsoft.com/office/drawing/2014/main" id="{E7904913-A758-EC45-BF81-E81B0B79C3B1}"/>
              </a:ext>
            </a:extLst>
          </p:cNvPr>
          <p:cNvSpPr>
            <a:spLocks noGrp="1"/>
          </p:cNvSpPr>
          <p:nvPr>
            <p:ph type="body" sz="quarter" idx="13" hasCustomPrompt="1"/>
          </p:nvPr>
        </p:nvSpPr>
        <p:spPr>
          <a:xfrm>
            <a:off x="4397433" y="1903413"/>
            <a:ext cx="6956367" cy="635541"/>
          </a:xfrm>
        </p:spPr>
        <p:txBody>
          <a:bodyPr/>
          <a:lstStyle>
            <a:lvl1pPr marL="0" indent="0">
              <a:buNone/>
              <a:defRPr/>
            </a:lvl1pPr>
          </a:lstStyle>
          <a:p>
            <a:pPr lvl="0"/>
            <a:r>
              <a:rPr lang="en-US"/>
              <a:t>Section Subtitle Title– Single Line</a:t>
            </a:r>
          </a:p>
        </p:txBody>
      </p:sp>
      <p:sp>
        <p:nvSpPr>
          <p:cNvPr id="11" name="Text Placeholder 10">
            <a:extLst>
              <a:ext uri="{FF2B5EF4-FFF2-40B4-BE49-F238E27FC236}">
                <a16:creationId xmlns:a16="http://schemas.microsoft.com/office/drawing/2014/main" id="{59344D51-0EF5-534E-89F6-5D2E65DCEFBF}"/>
              </a:ext>
            </a:extLst>
          </p:cNvPr>
          <p:cNvSpPr>
            <a:spLocks noGrp="1"/>
          </p:cNvSpPr>
          <p:nvPr>
            <p:ph type="body" sz="quarter" idx="14" hasCustomPrompt="1"/>
          </p:nvPr>
        </p:nvSpPr>
        <p:spPr>
          <a:xfrm>
            <a:off x="4397432" y="4805363"/>
            <a:ext cx="6956367" cy="1212850"/>
          </a:xfrm>
        </p:spPr>
        <p:txBody>
          <a:bodyPr/>
          <a:lstStyle>
            <a:lvl1pPr marL="0" indent="0">
              <a:buNone/>
              <a:defRPr/>
            </a:lvl1pPr>
            <a:lvl2pPr marL="457200" indent="0">
              <a:buNone/>
              <a:defRPr/>
            </a:lvl2pPr>
          </a:lstStyle>
          <a:p>
            <a:pPr lvl="0"/>
            <a:r>
              <a:rPr lang="en-US"/>
              <a:t>Name</a:t>
            </a:r>
            <a:br>
              <a:rPr lang="en-US"/>
            </a:br>
            <a:r>
              <a:rPr lang="en-US"/>
              <a:t>Title</a:t>
            </a:r>
          </a:p>
        </p:txBody>
      </p:sp>
      <p:cxnSp>
        <p:nvCxnSpPr>
          <p:cNvPr id="14" name="Straight Connector 13">
            <a:extLst>
              <a:ext uri="{FF2B5EF4-FFF2-40B4-BE49-F238E27FC236}">
                <a16:creationId xmlns:a16="http://schemas.microsoft.com/office/drawing/2014/main" id="{B5C1FDC8-84A3-8541-AFA9-E0E3191D4ABE}"/>
              </a:ext>
            </a:extLst>
          </p:cNvPr>
          <p:cNvCxnSpPr>
            <a:cxnSpLocks/>
          </p:cNvCxnSpPr>
          <p:nvPr userDrawn="1"/>
        </p:nvCxnSpPr>
        <p:spPr>
          <a:xfrm>
            <a:off x="4397433" y="1797051"/>
            <a:ext cx="6936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pic>
        <p:nvPicPr>
          <p:cNvPr id="4" name="Picture 3" descr="A transmission tower located in a field of daisies.">
            <a:extLst>
              <a:ext uri="{FF2B5EF4-FFF2-40B4-BE49-F238E27FC236}">
                <a16:creationId xmlns:a16="http://schemas.microsoft.com/office/drawing/2014/main" id="{295E0F6E-FDE3-9445-A492-4EB172B54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00" r="16000"/>
          <a:stretch/>
        </p:blipFill>
        <p:spPr>
          <a:xfrm>
            <a:off x="8534400" y="0"/>
            <a:ext cx="3657600" cy="6858000"/>
          </a:xfrm>
          <a:prstGeom prst="rect">
            <a:avLst/>
          </a:prstGeom>
        </p:spPr>
      </p:pic>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Topics of discussion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838200" y="1385299"/>
            <a:ext cx="7322574" cy="392113"/>
          </a:xfrm>
        </p:spPr>
        <p:txBody>
          <a:bodyPr/>
          <a:lstStyle>
            <a:lvl1pPr marL="457200" indent="-457200">
              <a:buFont typeface="Arial" panose="020B0604020202020204" pitchFamily="34" charset="0"/>
              <a:buChar char="•"/>
              <a:defRPr u="none"/>
            </a:lvl1pPr>
          </a:lstStyle>
          <a:p>
            <a:pPr lvl="0"/>
            <a:r>
              <a:rPr lang="en-US"/>
              <a:t>Edit topic 1</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838200" y="1972421"/>
            <a:ext cx="7322574" cy="392113"/>
          </a:xfrm>
        </p:spPr>
        <p:txBody>
          <a:bodyPr/>
          <a:lstStyle>
            <a:lvl1pPr marL="457200" indent="-457200">
              <a:buFont typeface="Arial" panose="020B0604020202020204" pitchFamily="34" charset="0"/>
              <a:buChar char="•"/>
              <a:defRPr u="none"/>
            </a:lvl1pPr>
          </a:lstStyle>
          <a:p>
            <a:pPr lvl="0"/>
            <a:r>
              <a:rPr lang="en-US"/>
              <a:t>Edit topic 2</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838200" y="2579917"/>
            <a:ext cx="7322574" cy="392113"/>
          </a:xfrm>
        </p:spPr>
        <p:txBody>
          <a:bodyPr/>
          <a:lstStyle>
            <a:lvl1pPr marL="457200" indent="-457200">
              <a:buFont typeface="Arial" panose="020B0604020202020204" pitchFamily="34" charset="0"/>
              <a:buChar char="•"/>
              <a:defRPr u="none"/>
            </a:lvl1pPr>
          </a:lstStyle>
          <a:p>
            <a:pPr lvl="0"/>
            <a:r>
              <a:rPr lang="en-US"/>
              <a:t>Edit topic 3</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838200" y="3181965"/>
            <a:ext cx="7322574" cy="392113"/>
          </a:xfrm>
        </p:spPr>
        <p:txBody>
          <a:bodyPr/>
          <a:lstStyle>
            <a:lvl1pPr marL="457200" indent="-457200">
              <a:buFont typeface="Arial" panose="020B0604020202020204" pitchFamily="34" charset="0"/>
              <a:buChar char="•"/>
              <a:defRPr u="none"/>
            </a:lvl1pPr>
          </a:lstStyle>
          <a:p>
            <a:pPr lvl="0"/>
            <a:r>
              <a:rPr lang="en-US"/>
              <a:t>Edit topic 4</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838200" y="3784013"/>
            <a:ext cx="7322574" cy="392113"/>
          </a:xfrm>
        </p:spPr>
        <p:txBody>
          <a:bodyPr/>
          <a:lstStyle>
            <a:lvl1pPr marL="457200" indent="-457200">
              <a:buFont typeface="Arial" panose="020B0604020202020204" pitchFamily="34" charset="0"/>
              <a:buChar char="•"/>
              <a:defRPr u="none"/>
            </a:lvl1pPr>
          </a:lstStyle>
          <a:p>
            <a:pPr lvl="0"/>
            <a:r>
              <a:rPr lang="en-US"/>
              <a:t>Edit topic 5</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838200" y="4376583"/>
            <a:ext cx="7322574" cy="392113"/>
          </a:xfrm>
        </p:spPr>
        <p:txBody>
          <a:bodyPr/>
          <a:lstStyle>
            <a:lvl1pPr marL="457200" indent="-457200">
              <a:buFont typeface="Arial" panose="020B0604020202020204" pitchFamily="34" charset="0"/>
              <a:buChar char="•"/>
              <a:defRPr u="none"/>
            </a:lvl1pPr>
          </a:lstStyle>
          <a:p>
            <a:pPr lvl="0"/>
            <a:r>
              <a:rPr lang="en-US"/>
              <a:t>Edit topic 6</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838200" y="4978916"/>
            <a:ext cx="7322574" cy="392113"/>
          </a:xfrm>
        </p:spPr>
        <p:txBody>
          <a:bodyPr/>
          <a:lstStyle>
            <a:lvl1pPr marL="457200" indent="-457200">
              <a:buFont typeface="Arial" panose="020B0604020202020204" pitchFamily="34" charset="0"/>
              <a:buChar char="•"/>
              <a:defRPr u="none"/>
            </a:lvl1pPr>
          </a:lstStyle>
          <a:p>
            <a:pPr lvl="0"/>
            <a:r>
              <a:rPr lang="en-US"/>
              <a:t>Edit topic 7</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829101" y="5581249"/>
            <a:ext cx="7322574" cy="392113"/>
          </a:xfrm>
        </p:spPr>
        <p:txBody>
          <a:bodyPr/>
          <a:lstStyle>
            <a:lvl1pPr marL="457200" indent="-457200">
              <a:buFont typeface="Arial" panose="020B0604020202020204" pitchFamily="34" charset="0"/>
              <a:buChar char="•"/>
              <a:defRPr u="none"/>
            </a:lvl1pPr>
          </a:lstStyle>
          <a:p>
            <a:pPr lvl="0"/>
            <a:r>
              <a:rPr lang="en-US"/>
              <a:t>Edit topic 8</a:t>
            </a:r>
          </a:p>
        </p:txBody>
      </p:sp>
      <p:sp>
        <p:nvSpPr>
          <p:cNvPr id="3" name="Date Placeholder 2">
            <a:extLst>
              <a:ext uri="{FF2B5EF4-FFF2-40B4-BE49-F238E27FC236}">
                <a16:creationId xmlns:a16="http://schemas.microsoft.com/office/drawing/2014/main" id="{8B4F50FD-BA3E-4140-A8E6-899AFA71673C}"/>
              </a:ext>
            </a:extLst>
          </p:cNvPr>
          <p:cNvSpPr>
            <a:spLocks noGrp="1"/>
          </p:cNvSpPr>
          <p:nvPr>
            <p:ph type="dt" sz="half" idx="30"/>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5" name="Footer Placeholder 4">
            <a:extLst>
              <a:ext uri="{FF2B5EF4-FFF2-40B4-BE49-F238E27FC236}">
                <a16:creationId xmlns:a16="http://schemas.microsoft.com/office/drawing/2014/main" id="{58CA6F5D-E771-D148-99A2-AB02C4CD1ED5}"/>
              </a:ext>
            </a:extLst>
          </p:cNvPr>
          <p:cNvSpPr>
            <a:spLocks noGrp="1"/>
          </p:cNvSpPr>
          <p:nvPr>
            <p:ph type="ftr" sz="quarter" idx="31"/>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613F6E8E-9115-6647-A9AB-4A7E3B589A34}"/>
              </a:ext>
            </a:extLst>
          </p:cNvPr>
          <p:cNvSpPr>
            <a:spLocks noGrp="1"/>
          </p:cNvSpPr>
          <p:nvPr>
            <p:ph type="sldNum" sz="quarter" idx="32"/>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69174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ransformers">
    <p:spTree>
      <p:nvGrpSpPr>
        <p:cNvPr id="1" name=""/>
        <p:cNvGrpSpPr/>
        <p:nvPr/>
      </p:nvGrpSpPr>
      <p:grpSpPr>
        <a:xfrm>
          <a:off x="0" y="0"/>
          <a:ext cx="0" cy="0"/>
          <a:chOff x="0" y="0"/>
          <a:chExt cx="0" cy="0"/>
        </a:xfrm>
      </p:grpSpPr>
      <p:pic>
        <p:nvPicPr>
          <p:cNvPr id="15" name="Picture 14" descr="WAPA Logo with Western Area Power Administration to the right of logo that includes a lightning bolt.">
            <a:extLst>
              <a:ext uri="{FF2B5EF4-FFF2-40B4-BE49-F238E27FC236}">
                <a16:creationId xmlns:a16="http://schemas.microsoft.com/office/drawing/2014/main" id="{229B243C-E2A9-478A-A331-75B01A8F32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pic>
        <p:nvPicPr>
          <p:cNvPr id="8" name="Picture 7" descr="A switchyard showing several power transformers.">
            <a:extLst>
              <a:ext uri="{FF2B5EF4-FFF2-40B4-BE49-F238E27FC236}">
                <a16:creationId xmlns:a16="http://schemas.microsoft.com/office/drawing/2014/main" id="{86523D02-7C02-4B74-A949-0FD451D1589B}"/>
              </a:ext>
            </a:extLst>
          </p:cNvPr>
          <p:cNvPicPr>
            <a:picLocks noChangeAspect="1"/>
          </p:cNvPicPr>
          <p:nvPr userDrawn="1"/>
        </p:nvPicPr>
        <p:blipFill>
          <a:blip r:embed="rId3">
            <a:extLst>
              <a:ext uri="{28A0092B-C50C-407E-A947-70E740481C1C}">
                <a14:useLocalDpi xmlns:a14="http://schemas.microsoft.com/office/drawing/2010/main" val="0"/>
              </a:ext>
            </a:extLst>
          </a:blip>
          <a:srcRect l="26462" r="26462"/>
          <a:stretch/>
        </p:blipFill>
        <p:spPr>
          <a:xfrm>
            <a:off x="7879308" y="-16552"/>
            <a:ext cx="4312692" cy="6870844"/>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sp>
        <p:nvSpPr>
          <p:cNvPr id="12" name="Title 1">
            <a:extLst>
              <a:ext uri="{FF2B5EF4-FFF2-40B4-BE49-F238E27FC236}">
                <a16:creationId xmlns:a16="http://schemas.microsoft.com/office/drawing/2014/main" id="{80B6AC0B-230A-C248-BB60-567E5CE5CC1E}"/>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3" name="Subtitle 2">
            <a:extLst>
              <a:ext uri="{FF2B5EF4-FFF2-40B4-BE49-F238E27FC236}">
                <a16:creationId xmlns:a16="http://schemas.microsoft.com/office/drawing/2014/main" id="{632F261A-6475-714A-A369-5BFF58D9C39C}"/>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4" name="Text Placeholder 9">
            <a:extLst>
              <a:ext uri="{FF2B5EF4-FFF2-40B4-BE49-F238E27FC236}">
                <a16:creationId xmlns:a16="http://schemas.microsoft.com/office/drawing/2014/main" id="{AF82D7EC-A7AE-AF43-A7E2-353B965F35AC}"/>
              </a:ext>
            </a:extLst>
          </p:cNvPr>
          <p:cNvSpPr>
            <a:spLocks noGrp="1"/>
          </p:cNvSpPr>
          <p:nvPr>
            <p:ph type="body" sz="quarter" idx="14" hasCustomPrompt="1"/>
          </p:nvPr>
        </p:nvSpPr>
        <p:spPr>
          <a:xfrm>
            <a:off x="639763" y="4633913"/>
            <a:ext cx="7497762" cy="167811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567941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s choos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7BB904-BBCC-3345-89CF-9D0B2628899F}"/>
              </a:ext>
            </a:extLst>
          </p:cNvPr>
          <p:cNvSpPr>
            <a:spLocks noGrp="1"/>
          </p:cNvSpPr>
          <p:nvPr>
            <p:ph type="pic" sz="quarter" idx="30"/>
          </p:nvPr>
        </p:nvSpPr>
        <p:spPr>
          <a:xfrm>
            <a:off x="8534400" y="0"/>
            <a:ext cx="3657600" cy="6858000"/>
          </a:xfrm>
        </p:spPr>
        <p:txBody>
          <a:bodyPr/>
          <a:lstStyle/>
          <a:p>
            <a:endParaRPr lang="en-US"/>
          </a:p>
        </p:txBody>
      </p:sp>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Topics of discussion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838200" y="1385299"/>
            <a:ext cx="7322574" cy="392113"/>
          </a:xfrm>
        </p:spPr>
        <p:txBody>
          <a:bodyPr/>
          <a:lstStyle>
            <a:lvl1pPr marL="457200" indent="-457200">
              <a:buFont typeface="Arial" panose="020B0604020202020204" pitchFamily="34" charset="0"/>
              <a:buChar char="•"/>
              <a:defRPr u="none"/>
            </a:lvl1pPr>
          </a:lstStyle>
          <a:p>
            <a:pPr lvl="0"/>
            <a:r>
              <a:rPr lang="en-US"/>
              <a:t>Edit topic 1</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838200" y="1972421"/>
            <a:ext cx="7322574" cy="392113"/>
          </a:xfrm>
        </p:spPr>
        <p:txBody>
          <a:bodyPr/>
          <a:lstStyle>
            <a:lvl1pPr marL="457200" indent="-457200">
              <a:buFont typeface="Arial" panose="020B0604020202020204" pitchFamily="34" charset="0"/>
              <a:buChar char="•"/>
              <a:defRPr u="none"/>
            </a:lvl1pPr>
          </a:lstStyle>
          <a:p>
            <a:pPr lvl="0"/>
            <a:r>
              <a:rPr lang="en-US"/>
              <a:t>Edit topic 2</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838200" y="2579917"/>
            <a:ext cx="7322574" cy="392113"/>
          </a:xfrm>
        </p:spPr>
        <p:txBody>
          <a:bodyPr/>
          <a:lstStyle>
            <a:lvl1pPr marL="457200" indent="-457200">
              <a:buFont typeface="Arial" panose="020B0604020202020204" pitchFamily="34" charset="0"/>
              <a:buChar char="•"/>
              <a:defRPr u="none"/>
            </a:lvl1pPr>
          </a:lstStyle>
          <a:p>
            <a:pPr lvl="0"/>
            <a:r>
              <a:rPr lang="en-US"/>
              <a:t>Edit topic 3</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838200" y="3181965"/>
            <a:ext cx="7322574" cy="392113"/>
          </a:xfrm>
        </p:spPr>
        <p:txBody>
          <a:bodyPr/>
          <a:lstStyle>
            <a:lvl1pPr marL="457200" indent="-457200">
              <a:buFont typeface="Arial" panose="020B0604020202020204" pitchFamily="34" charset="0"/>
              <a:buChar char="•"/>
              <a:defRPr u="none"/>
            </a:lvl1pPr>
          </a:lstStyle>
          <a:p>
            <a:pPr lvl="0"/>
            <a:r>
              <a:rPr lang="en-US"/>
              <a:t>Edit topic 4</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838200" y="3784013"/>
            <a:ext cx="7322574" cy="392113"/>
          </a:xfrm>
        </p:spPr>
        <p:txBody>
          <a:bodyPr/>
          <a:lstStyle>
            <a:lvl1pPr marL="457200" indent="-457200">
              <a:buFont typeface="Arial" panose="020B0604020202020204" pitchFamily="34" charset="0"/>
              <a:buChar char="•"/>
              <a:defRPr u="none"/>
            </a:lvl1pPr>
          </a:lstStyle>
          <a:p>
            <a:pPr lvl="0"/>
            <a:r>
              <a:rPr lang="en-US"/>
              <a:t>Edit topic 5</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838200" y="4376583"/>
            <a:ext cx="7322574" cy="392113"/>
          </a:xfrm>
        </p:spPr>
        <p:txBody>
          <a:bodyPr/>
          <a:lstStyle>
            <a:lvl1pPr marL="457200" indent="-457200">
              <a:buFont typeface="Arial" panose="020B0604020202020204" pitchFamily="34" charset="0"/>
              <a:buChar char="•"/>
              <a:defRPr u="none"/>
            </a:lvl1pPr>
          </a:lstStyle>
          <a:p>
            <a:pPr lvl="0"/>
            <a:r>
              <a:rPr lang="en-US"/>
              <a:t>Edit topic 6</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838200" y="4978916"/>
            <a:ext cx="7322574" cy="392113"/>
          </a:xfrm>
        </p:spPr>
        <p:txBody>
          <a:bodyPr/>
          <a:lstStyle>
            <a:lvl1pPr marL="457200" indent="-457200">
              <a:buFont typeface="Arial" panose="020B0604020202020204" pitchFamily="34" charset="0"/>
              <a:buChar char="•"/>
              <a:defRPr u="none"/>
            </a:lvl1pPr>
          </a:lstStyle>
          <a:p>
            <a:pPr lvl="0"/>
            <a:r>
              <a:rPr lang="en-US"/>
              <a:t>Edit topic 7</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829101" y="5581249"/>
            <a:ext cx="7322574" cy="392113"/>
          </a:xfrm>
        </p:spPr>
        <p:txBody>
          <a:bodyPr/>
          <a:lstStyle>
            <a:lvl1pPr marL="457200" indent="-457200">
              <a:buFont typeface="Arial" panose="020B0604020202020204" pitchFamily="34" charset="0"/>
              <a:buChar char="•"/>
              <a:defRPr u="none"/>
            </a:lvl1pPr>
          </a:lstStyle>
          <a:p>
            <a:pPr lvl="0"/>
            <a:r>
              <a:rPr lang="en-US"/>
              <a:t>Edit topic 8</a:t>
            </a:r>
          </a:p>
        </p:txBody>
      </p:sp>
      <p:sp>
        <p:nvSpPr>
          <p:cNvPr id="3" name="Date Placeholder 2">
            <a:extLst>
              <a:ext uri="{FF2B5EF4-FFF2-40B4-BE49-F238E27FC236}">
                <a16:creationId xmlns:a16="http://schemas.microsoft.com/office/drawing/2014/main" id="{7B02377F-EC1F-CF47-AF82-63ED6DB0980A}"/>
              </a:ext>
            </a:extLst>
          </p:cNvPr>
          <p:cNvSpPr>
            <a:spLocks noGrp="1"/>
          </p:cNvSpPr>
          <p:nvPr>
            <p:ph type="dt" sz="half" idx="31"/>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4" name="Footer Placeholder 3">
            <a:extLst>
              <a:ext uri="{FF2B5EF4-FFF2-40B4-BE49-F238E27FC236}">
                <a16:creationId xmlns:a16="http://schemas.microsoft.com/office/drawing/2014/main" id="{6EC4EFFF-BE5A-A845-BA9E-01F677815A3B}"/>
              </a:ext>
            </a:extLst>
          </p:cNvPr>
          <p:cNvSpPr>
            <a:spLocks noGrp="1"/>
          </p:cNvSpPr>
          <p:nvPr>
            <p:ph type="ftr" sz="quarter" idx="32"/>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CEAB18DF-DE50-3849-9858-1823F2F3DDA1}"/>
              </a:ext>
            </a:extLst>
          </p:cNvPr>
          <p:cNvSpPr>
            <a:spLocks noGrp="1"/>
          </p:cNvSpPr>
          <p:nvPr>
            <p:ph type="sldNum" sz="quarter" idx="33"/>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22511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5E0F6E-FDE3-9445-A492-4EB172B542A1}"/>
              </a:ext>
            </a:extLst>
          </p:cNvPr>
          <p:cNvPicPr>
            <a:picLocks noChangeAspect="1"/>
          </p:cNvPicPr>
          <p:nvPr userDrawn="1"/>
        </p:nvPicPr>
        <p:blipFill>
          <a:blip r:embed="rId2">
            <a:extLst>
              <a:ext uri="{28A0092B-C50C-407E-A947-70E740481C1C}">
                <a14:useLocalDpi xmlns:a14="http://schemas.microsoft.com/office/drawing/2010/main" val="0"/>
              </a:ext>
            </a:extLst>
          </a:blip>
          <a:srcRect l="10104" r="10104"/>
          <a:stretch/>
        </p:blipFill>
        <p:spPr>
          <a:xfrm>
            <a:off x="8534400" y="0"/>
            <a:ext cx="3657600" cy="6858000"/>
          </a:xfrm>
          <a:prstGeom prst="rect">
            <a:avLst/>
          </a:prstGeom>
        </p:spPr>
      </p:pic>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Agenda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1" name="Text Placeholder 20">
            <a:extLst>
              <a:ext uri="{FF2B5EF4-FFF2-40B4-BE49-F238E27FC236}">
                <a16:creationId xmlns:a16="http://schemas.microsoft.com/office/drawing/2014/main" id="{E8225AB1-B6B0-0144-9C1B-011004D152BF}"/>
              </a:ext>
            </a:extLst>
          </p:cNvPr>
          <p:cNvSpPr>
            <a:spLocks noGrp="1"/>
          </p:cNvSpPr>
          <p:nvPr>
            <p:ph type="body" sz="quarter" idx="14" hasCustomPrompt="1"/>
          </p:nvPr>
        </p:nvSpPr>
        <p:spPr>
          <a:xfrm>
            <a:off x="838200" y="1385299"/>
            <a:ext cx="2622755" cy="392113"/>
          </a:xfrm>
        </p:spPr>
        <p:txBody>
          <a:bodyPr/>
          <a:lstStyle>
            <a:lvl1pPr marL="0" indent="0">
              <a:buFontTx/>
              <a:buNone/>
              <a:defRPr u="none"/>
            </a:lvl1pPr>
          </a:lstStyle>
          <a:p>
            <a:pPr lvl="0"/>
            <a:r>
              <a:rPr lang="en-US"/>
              <a:t>8:30 – 8:45am </a:t>
            </a: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3515528" y="1385299"/>
            <a:ext cx="4645246" cy="392113"/>
          </a:xfrm>
        </p:spPr>
        <p:txBody>
          <a:bodyPr/>
          <a:lstStyle>
            <a:lvl1pPr marL="0" indent="0">
              <a:buFontTx/>
              <a:buNone/>
              <a:defRPr u="none"/>
            </a:lvl1pPr>
          </a:lstStyle>
          <a:p>
            <a:pPr lvl="0"/>
            <a:r>
              <a:rPr lang="en-US"/>
              <a:t>Agenda 1</a:t>
            </a:r>
          </a:p>
        </p:txBody>
      </p:sp>
      <p:sp>
        <p:nvSpPr>
          <p:cNvPr id="23" name="Text Placeholder 20">
            <a:extLst>
              <a:ext uri="{FF2B5EF4-FFF2-40B4-BE49-F238E27FC236}">
                <a16:creationId xmlns:a16="http://schemas.microsoft.com/office/drawing/2014/main" id="{916BDF5D-5584-394A-9427-C466EE1EE90F}"/>
              </a:ext>
            </a:extLst>
          </p:cNvPr>
          <p:cNvSpPr>
            <a:spLocks noGrp="1"/>
          </p:cNvSpPr>
          <p:nvPr>
            <p:ph type="body" sz="quarter" idx="16" hasCustomPrompt="1"/>
          </p:nvPr>
        </p:nvSpPr>
        <p:spPr>
          <a:xfrm>
            <a:off x="838200" y="1972421"/>
            <a:ext cx="2622755" cy="392113"/>
          </a:xfrm>
        </p:spPr>
        <p:txBody>
          <a:bodyPr/>
          <a:lstStyle>
            <a:lvl1pPr marL="0" indent="0">
              <a:buFontTx/>
              <a:buNone/>
              <a:defRPr u="none"/>
            </a:lvl1pPr>
          </a:lstStyle>
          <a:p>
            <a:pPr lvl="0"/>
            <a:r>
              <a:rPr lang="en-US"/>
              <a:t>8:30 – 8:45am </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3515528" y="1972421"/>
            <a:ext cx="4645246" cy="392113"/>
          </a:xfrm>
        </p:spPr>
        <p:txBody>
          <a:bodyPr/>
          <a:lstStyle>
            <a:lvl1pPr marL="0" indent="0">
              <a:buFontTx/>
              <a:buNone/>
              <a:defRPr u="none"/>
            </a:lvl1pPr>
          </a:lstStyle>
          <a:p>
            <a:pPr lvl="0"/>
            <a:r>
              <a:rPr lang="en-US"/>
              <a:t>Agenda 2</a:t>
            </a:r>
          </a:p>
        </p:txBody>
      </p:sp>
      <p:sp>
        <p:nvSpPr>
          <p:cNvPr id="25" name="Text Placeholder 20">
            <a:extLst>
              <a:ext uri="{FF2B5EF4-FFF2-40B4-BE49-F238E27FC236}">
                <a16:creationId xmlns:a16="http://schemas.microsoft.com/office/drawing/2014/main" id="{6CF0D92D-50C7-7946-B069-4CA29506E74D}"/>
              </a:ext>
            </a:extLst>
          </p:cNvPr>
          <p:cNvSpPr>
            <a:spLocks noGrp="1"/>
          </p:cNvSpPr>
          <p:nvPr>
            <p:ph type="body" sz="quarter" idx="18" hasCustomPrompt="1"/>
          </p:nvPr>
        </p:nvSpPr>
        <p:spPr>
          <a:xfrm>
            <a:off x="838200" y="2579917"/>
            <a:ext cx="2622755" cy="392113"/>
          </a:xfrm>
        </p:spPr>
        <p:txBody>
          <a:bodyPr/>
          <a:lstStyle>
            <a:lvl1pPr marL="0" indent="0">
              <a:buFontTx/>
              <a:buNone/>
              <a:defRPr u="none"/>
            </a:lvl1pPr>
          </a:lstStyle>
          <a:p>
            <a:pPr lvl="0"/>
            <a:r>
              <a:rPr lang="en-US"/>
              <a:t>8:30 – 8:45am </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3515528" y="2579917"/>
            <a:ext cx="4645246" cy="392113"/>
          </a:xfrm>
        </p:spPr>
        <p:txBody>
          <a:bodyPr/>
          <a:lstStyle>
            <a:lvl1pPr marL="0" indent="0">
              <a:buFontTx/>
              <a:buNone/>
              <a:defRPr u="none"/>
            </a:lvl1pPr>
          </a:lstStyle>
          <a:p>
            <a:pPr lvl="0"/>
            <a:r>
              <a:rPr lang="en-US"/>
              <a:t>Agenda 3</a:t>
            </a:r>
          </a:p>
        </p:txBody>
      </p:sp>
      <p:sp>
        <p:nvSpPr>
          <p:cNvPr id="27" name="Text Placeholder 20">
            <a:extLst>
              <a:ext uri="{FF2B5EF4-FFF2-40B4-BE49-F238E27FC236}">
                <a16:creationId xmlns:a16="http://schemas.microsoft.com/office/drawing/2014/main" id="{C211C807-D3E3-A94C-A56D-881CA9169E85}"/>
              </a:ext>
            </a:extLst>
          </p:cNvPr>
          <p:cNvSpPr>
            <a:spLocks noGrp="1"/>
          </p:cNvSpPr>
          <p:nvPr>
            <p:ph type="body" sz="quarter" idx="20" hasCustomPrompt="1"/>
          </p:nvPr>
        </p:nvSpPr>
        <p:spPr>
          <a:xfrm>
            <a:off x="838200" y="3181965"/>
            <a:ext cx="2622755" cy="392113"/>
          </a:xfrm>
        </p:spPr>
        <p:txBody>
          <a:bodyPr/>
          <a:lstStyle>
            <a:lvl1pPr marL="0" indent="0">
              <a:buFontTx/>
              <a:buNone/>
              <a:defRPr u="none"/>
            </a:lvl1pPr>
          </a:lstStyle>
          <a:p>
            <a:pPr lvl="0"/>
            <a:r>
              <a:rPr lang="en-US"/>
              <a:t>8:30 – 8:45am </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3515528" y="3181965"/>
            <a:ext cx="4645246" cy="392113"/>
          </a:xfrm>
        </p:spPr>
        <p:txBody>
          <a:bodyPr/>
          <a:lstStyle>
            <a:lvl1pPr marL="0" indent="0">
              <a:buFontTx/>
              <a:buNone/>
              <a:defRPr u="none"/>
            </a:lvl1pPr>
          </a:lstStyle>
          <a:p>
            <a:pPr lvl="0"/>
            <a:r>
              <a:rPr lang="en-US"/>
              <a:t>Agenda 4</a:t>
            </a:r>
          </a:p>
        </p:txBody>
      </p:sp>
      <p:sp>
        <p:nvSpPr>
          <p:cNvPr id="29" name="Text Placeholder 20">
            <a:extLst>
              <a:ext uri="{FF2B5EF4-FFF2-40B4-BE49-F238E27FC236}">
                <a16:creationId xmlns:a16="http://schemas.microsoft.com/office/drawing/2014/main" id="{5E6D66EA-FEDF-7542-AD73-A199682D2DD0}"/>
              </a:ext>
            </a:extLst>
          </p:cNvPr>
          <p:cNvSpPr>
            <a:spLocks noGrp="1"/>
          </p:cNvSpPr>
          <p:nvPr>
            <p:ph type="body" sz="quarter" idx="22" hasCustomPrompt="1"/>
          </p:nvPr>
        </p:nvSpPr>
        <p:spPr>
          <a:xfrm>
            <a:off x="838200" y="3784013"/>
            <a:ext cx="2622755" cy="392113"/>
          </a:xfrm>
        </p:spPr>
        <p:txBody>
          <a:bodyPr/>
          <a:lstStyle>
            <a:lvl1pPr marL="0" indent="0">
              <a:buFontTx/>
              <a:buNone/>
              <a:defRPr u="none"/>
            </a:lvl1pPr>
          </a:lstStyle>
          <a:p>
            <a:pPr lvl="0"/>
            <a:r>
              <a:rPr lang="en-US"/>
              <a:t>8:30 – 8:45am </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3515528" y="3784013"/>
            <a:ext cx="4645246" cy="392113"/>
          </a:xfrm>
        </p:spPr>
        <p:txBody>
          <a:bodyPr/>
          <a:lstStyle>
            <a:lvl1pPr marL="0" indent="0">
              <a:buFontTx/>
              <a:buNone/>
              <a:defRPr u="none"/>
            </a:lvl1pPr>
          </a:lstStyle>
          <a:p>
            <a:pPr lvl="0"/>
            <a:r>
              <a:rPr lang="en-US"/>
              <a:t>Agenda 5</a:t>
            </a:r>
          </a:p>
        </p:txBody>
      </p:sp>
      <p:sp>
        <p:nvSpPr>
          <p:cNvPr id="31" name="Text Placeholder 20">
            <a:extLst>
              <a:ext uri="{FF2B5EF4-FFF2-40B4-BE49-F238E27FC236}">
                <a16:creationId xmlns:a16="http://schemas.microsoft.com/office/drawing/2014/main" id="{AC8962B1-63A2-BE4E-AB11-B893EE34EE8A}"/>
              </a:ext>
            </a:extLst>
          </p:cNvPr>
          <p:cNvSpPr>
            <a:spLocks noGrp="1"/>
          </p:cNvSpPr>
          <p:nvPr>
            <p:ph type="body" sz="quarter" idx="24" hasCustomPrompt="1"/>
          </p:nvPr>
        </p:nvSpPr>
        <p:spPr>
          <a:xfrm>
            <a:off x="838200" y="4376583"/>
            <a:ext cx="2622755" cy="392113"/>
          </a:xfrm>
        </p:spPr>
        <p:txBody>
          <a:bodyPr/>
          <a:lstStyle>
            <a:lvl1pPr marL="0" indent="0">
              <a:buFontTx/>
              <a:buNone/>
              <a:defRPr u="none"/>
            </a:lvl1pPr>
          </a:lstStyle>
          <a:p>
            <a:pPr lvl="0"/>
            <a:r>
              <a:rPr lang="en-US"/>
              <a:t>8:30 – 8:45am </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3515528" y="4376583"/>
            <a:ext cx="4645246" cy="392113"/>
          </a:xfrm>
        </p:spPr>
        <p:txBody>
          <a:bodyPr/>
          <a:lstStyle>
            <a:lvl1pPr marL="0" indent="0">
              <a:buFontTx/>
              <a:buNone/>
              <a:defRPr u="none"/>
            </a:lvl1pPr>
          </a:lstStyle>
          <a:p>
            <a:pPr lvl="0"/>
            <a:r>
              <a:rPr lang="en-US"/>
              <a:t>Agenda 6</a:t>
            </a:r>
          </a:p>
        </p:txBody>
      </p:sp>
      <p:sp>
        <p:nvSpPr>
          <p:cNvPr id="33" name="Text Placeholder 20">
            <a:extLst>
              <a:ext uri="{FF2B5EF4-FFF2-40B4-BE49-F238E27FC236}">
                <a16:creationId xmlns:a16="http://schemas.microsoft.com/office/drawing/2014/main" id="{BB5CCC54-D4BE-7948-80B4-E820645F4C88}"/>
              </a:ext>
            </a:extLst>
          </p:cNvPr>
          <p:cNvSpPr>
            <a:spLocks noGrp="1"/>
          </p:cNvSpPr>
          <p:nvPr>
            <p:ph type="body" sz="quarter" idx="26" hasCustomPrompt="1"/>
          </p:nvPr>
        </p:nvSpPr>
        <p:spPr>
          <a:xfrm>
            <a:off x="838200" y="4978916"/>
            <a:ext cx="2622755" cy="392113"/>
          </a:xfrm>
        </p:spPr>
        <p:txBody>
          <a:bodyPr/>
          <a:lstStyle>
            <a:lvl1pPr marL="0" indent="0">
              <a:buFontTx/>
              <a:buNone/>
              <a:defRPr u="none"/>
            </a:lvl1pPr>
          </a:lstStyle>
          <a:p>
            <a:pPr lvl="0"/>
            <a:r>
              <a:rPr lang="en-US"/>
              <a:t>8:30 – 8:45am </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3515528" y="4978916"/>
            <a:ext cx="4645246" cy="392113"/>
          </a:xfrm>
        </p:spPr>
        <p:txBody>
          <a:bodyPr/>
          <a:lstStyle>
            <a:lvl1pPr marL="0" indent="0">
              <a:buFontTx/>
              <a:buNone/>
              <a:defRPr u="none"/>
            </a:lvl1pPr>
          </a:lstStyle>
          <a:p>
            <a:pPr lvl="0"/>
            <a:r>
              <a:rPr lang="en-US"/>
              <a:t>Agenda 7</a:t>
            </a:r>
          </a:p>
        </p:txBody>
      </p:sp>
      <p:sp>
        <p:nvSpPr>
          <p:cNvPr id="35" name="Text Placeholder 20">
            <a:extLst>
              <a:ext uri="{FF2B5EF4-FFF2-40B4-BE49-F238E27FC236}">
                <a16:creationId xmlns:a16="http://schemas.microsoft.com/office/drawing/2014/main" id="{D4A95717-5B85-EB49-80F0-DAEDCC556311}"/>
              </a:ext>
            </a:extLst>
          </p:cNvPr>
          <p:cNvSpPr>
            <a:spLocks noGrp="1"/>
          </p:cNvSpPr>
          <p:nvPr>
            <p:ph type="body" sz="quarter" idx="28" hasCustomPrompt="1"/>
          </p:nvPr>
        </p:nvSpPr>
        <p:spPr>
          <a:xfrm>
            <a:off x="838200" y="5567721"/>
            <a:ext cx="2622755" cy="392113"/>
          </a:xfrm>
        </p:spPr>
        <p:txBody>
          <a:bodyPr/>
          <a:lstStyle>
            <a:lvl1pPr marL="0" indent="0">
              <a:buFontTx/>
              <a:buNone/>
              <a:defRPr u="none"/>
            </a:lvl1pPr>
          </a:lstStyle>
          <a:p>
            <a:pPr lvl="0"/>
            <a:r>
              <a:rPr lang="en-US"/>
              <a:t>8:30 – 8:45am </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3515528" y="5567721"/>
            <a:ext cx="4645246" cy="392113"/>
          </a:xfrm>
        </p:spPr>
        <p:txBody>
          <a:bodyPr/>
          <a:lstStyle>
            <a:lvl1pPr marL="0" indent="0">
              <a:buFontTx/>
              <a:buNone/>
              <a:defRPr u="none"/>
            </a:lvl1pPr>
          </a:lstStyle>
          <a:p>
            <a:pPr lvl="0"/>
            <a:r>
              <a:rPr lang="en-US"/>
              <a:t>Agenda 8</a:t>
            </a:r>
          </a:p>
        </p:txBody>
      </p:sp>
      <p:sp>
        <p:nvSpPr>
          <p:cNvPr id="3" name="Date Placeholder 2">
            <a:extLst>
              <a:ext uri="{FF2B5EF4-FFF2-40B4-BE49-F238E27FC236}">
                <a16:creationId xmlns:a16="http://schemas.microsoft.com/office/drawing/2014/main" id="{50327675-E89F-9C49-8E38-397ED72B439E}"/>
              </a:ext>
            </a:extLst>
          </p:cNvPr>
          <p:cNvSpPr>
            <a:spLocks noGrp="1"/>
          </p:cNvSpPr>
          <p:nvPr>
            <p:ph type="dt" sz="half" idx="30"/>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5" name="Footer Placeholder 4">
            <a:extLst>
              <a:ext uri="{FF2B5EF4-FFF2-40B4-BE49-F238E27FC236}">
                <a16:creationId xmlns:a16="http://schemas.microsoft.com/office/drawing/2014/main" id="{51BD8817-26D1-E34C-9E56-49927E3D85D7}"/>
              </a:ext>
            </a:extLst>
          </p:cNvPr>
          <p:cNvSpPr>
            <a:spLocks noGrp="1"/>
          </p:cNvSpPr>
          <p:nvPr>
            <p:ph type="ftr" sz="quarter" idx="31"/>
          </p:nvPr>
        </p:nvSpPr>
        <p:spPr/>
        <p:txBody>
          <a:bodyPr/>
          <a:lstStyle>
            <a:lvl1pPr>
              <a:defRPr>
                <a:solidFill>
                  <a:schemeClr val="bg1"/>
                </a:solidFill>
              </a:defRPr>
            </a:lvl1pPr>
          </a:lstStyle>
          <a:p>
            <a:r>
              <a:rPr lang="en-US"/>
              <a:t>Presentation Title |</a:t>
            </a:r>
          </a:p>
        </p:txBody>
      </p:sp>
      <p:sp>
        <p:nvSpPr>
          <p:cNvPr id="6" name="Slide Number Placeholder 5">
            <a:extLst>
              <a:ext uri="{FF2B5EF4-FFF2-40B4-BE49-F238E27FC236}">
                <a16:creationId xmlns:a16="http://schemas.microsoft.com/office/drawing/2014/main" id="{8AA149E7-9407-884F-BF7B-5A8157DFD1D4}"/>
              </a:ext>
            </a:extLst>
          </p:cNvPr>
          <p:cNvSpPr>
            <a:spLocks noGrp="1"/>
          </p:cNvSpPr>
          <p:nvPr>
            <p:ph type="sldNum" sz="quarter" idx="32"/>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113340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choose photo">
    <p:spTree>
      <p:nvGrpSpPr>
        <p:cNvPr id="1" name=""/>
        <p:cNvGrpSpPr/>
        <p:nvPr/>
      </p:nvGrpSpPr>
      <p:grpSpPr>
        <a:xfrm>
          <a:off x="0" y="0"/>
          <a:ext cx="0" cy="0"/>
          <a:chOff x="0" y="0"/>
          <a:chExt cx="0" cy="0"/>
        </a:xfrm>
      </p:grpSpPr>
      <p:pic>
        <p:nvPicPr>
          <p:cNvPr id="13" name="Picture 12" descr="WAPA logo">
            <a:extLst>
              <a:ext uri="{FF2B5EF4-FFF2-40B4-BE49-F238E27FC236}">
                <a16:creationId xmlns:a16="http://schemas.microsoft.com/office/drawing/2014/main" id="{10D788A9-3E65-C741-A2B5-6B00603408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CFEFA0E2-DBF0-4D1E-9683-4EF88F7F1DB2}"/>
              </a:ext>
            </a:extLst>
          </p:cNvPr>
          <p:cNvSpPr>
            <a:spLocks noGrp="1"/>
          </p:cNvSpPr>
          <p:nvPr>
            <p:ph type="title" hasCustomPrompt="1"/>
          </p:nvPr>
        </p:nvSpPr>
        <p:spPr>
          <a:xfrm>
            <a:off x="838200" y="365126"/>
            <a:ext cx="7322574" cy="792880"/>
          </a:xfrm>
        </p:spPr>
        <p:txBody>
          <a:bodyPr/>
          <a:lstStyle>
            <a:lvl1pPr>
              <a:defRPr>
                <a:solidFill>
                  <a:srgbClr val="00447C"/>
                </a:solidFill>
              </a:defRPr>
            </a:lvl1pPr>
          </a:lstStyle>
          <a:p>
            <a:r>
              <a:rPr lang="en-US"/>
              <a:t>Agenda (one line)</a:t>
            </a:r>
          </a:p>
        </p:txBody>
      </p:sp>
      <p:sp>
        <p:nvSpPr>
          <p:cNvPr id="8" name="Rectangle 7">
            <a:extLst>
              <a:ext uri="{FF2B5EF4-FFF2-40B4-BE49-F238E27FC236}">
                <a16:creationId xmlns:a16="http://schemas.microsoft.com/office/drawing/2014/main" id="{B997A2AB-5E51-4FD5-B9B0-28CC6EB7EA53}"/>
              </a:ext>
            </a:extLst>
          </p:cNvPr>
          <p:cNvSpPr/>
          <p:nvPr userDrawn="1"/>
        </p:nvSpPr>
        <p:spPr>
          <a:xfrm>
            <a:off x="7001301" y="0"/>
            <a:ext cx="51906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21" name="Text Placeholder 20">
            <a:extLst>
              <a:ext uri="{FF2B5EF4-FFF2-40B4-BE49-F238E27FC236}">
                <a16:creationId xmlns:a16="http://schemas.microsoft.com/office/drawing/2014/main" id="{E8225AB1-B6B0-0144-9C1B-011004D152BF}"/>
              </a:ext>
            </a:extLst>
          </p:cNvPr>
          <p:cNvSpPr>
            <a:spLocks noGrp="1"/>
          </p:cNvSpPr>
          <p:nvPr>
            <p:ph type="body" sz="quarter" idx="14" hasCustomPrompt="1"/>
          </p:nvPr>
        </p:nvSpPr>
        <p:spPr>
          <a:xfrm>
            <a:off x="838200" y="1385299"/>
            <a:ext cx="2622755" cy="392113"/>
          </a:xfrm>
        </p:spPr>
        <p:txBody>
          <a:bodyPr/>
          <a:lstStyle>
            <a:lvl1pPr marL="0" indent="0">
              <a:buFontTx/>
              <a:buNone/>
              <a:defRPr/>
            </a:lvl1pPr>
          </a:lstStyle>
          <a:p>
            <a:pPr lvl="0"/>
            <a:r>
              <a:rPr lang="en-US"/>
              <a:t>8:30 – 8:45am </a:t>
            </a:r>
          </a:p>
        </p:txBody>
      </p:sp>
      <p:sp>
        <p:nvSpPr>
          <p:cNvPr id="22" name="Text Placeholder 20">
            <a:extLst>
              <a:ext uri="{FF2B5EF4-FFF2-40B4-BE49-F238E27FC236}">
                <a16:creationId xmlns:a16="http://schemas.microsoft.com/office/drawing/2014/main" id="{49FBC7B6-41A3-BF48-9542-3F659AF4E34A}"/>
              </a:ext>
            </a:extLst>
          </p:cNvPr>
          <p:cNvSpPr>
            <a:spLocks noGrp="1"/>
          </p:cNvSpPr>
          <p:nvPr>
            <p:ph type="body" sz="quarter" idx="15" hasCustomPrompt="1"/>
          </p:nvPr>
        </p:nvSpPr>
        <p:spPr>
          <a:xfrm>
            <a:off x="3515528" y="1385299"/>
            <a:ext cx="4645246" cy="392113"/>
          </a:xfrm>
        </p:spPr>
        <p:txBody>
          <a:bodyPr/>
          <a:lstStyle>
            <a:lvl1pPr marL="0" indent="0">
              <a:buFontTx/>
              <a:buNone/>
              <a:defRPr/>
            </a:lvl1pPr>
          </a:lstStyle>
          <a:p>
            <a:pPr lvl="0"/>
            <a:r>
              <a:rPr lang="en-US"/>
              <a:t>Agenda 1</a:t>
            </a:r>
          </a:p>
        </p:txBody>
      </p:sp>
      <p:sp>
        <p:nvSpPr>
          <p:cNvPr id="23" name="Text Placeholder 20">
            <a:extLst>
              <a:ext uri="{FF2B5EF4-FFF2-40B4-BE49-F238E27FC236}">
                <a16:creationId xmlns:a16="http://schemas.microsoft.com/office/drawing/2014/main" id="{916BDF5D-5584-394A-9427-C466EE1EE90F}"/>
              </a:ext>
            </a:extLst>
          </p:cNvPr>
          <p:cNvSpPr>
            <a:spLocks noGrp="1"/>
          </p:cNvSpPr>
          <p:nvPr>
            <p:ph type="body" sz="quarter" idx="16" hasCustomPrompt="1"/>
          </p:nvPr>
        </p:nvSpPr>
        <p:spPr>
          <a:xfrm>
            <a:off x="838200" y="1972421"/>
            <a:ext cx="2622755" cy="392113"/>
          </a:xfrm>
        </p:spPr>
        <p:txBody>
          <a:bodyPr/>
          <a:lstStyle>
            <a:lvl1pPr marL="0" indent="0">
              <a:buFontTx/>
              <a:buNone/>
              <a:defRPr/>
            </a:lvl1pPr>
          </a:lstStyle>
          <a:p>
            <a:pPr lvl="0"/>
            <a:r>
              <a:rPr lang="en-US"/>
              <a:t>8:30 – 8:45am </a:t>
            </a:r>
          </a:p>
        </p:txBody>
      </p:sp>
      <p:sp>
        <p:nvSpPr>
          <p:cNvPr id="24" name="Text Placeholder 20">
            <a:extLst>
              <a:ext uri="{FF2B5EF4-FFF2-40B4-BE49-F238E27FC236}">
                <a16:creationId xmlns:a16="http://schemas.microsoft.com/office/drawing/2014/main" id="{DEB27F00-7F15-7041-BD89-3F00590C892F}"/>
              </a:ext>
            </a:extLst>
          </p:cNvPr>
          <p:cNvSpPr>
            <a:spLocks noGrp="1"/>
          </p:cNvSpPr>
          <p:nvPr>
            <p:ph type="body" sz="quarter" idx="17" hasCustomPrompt="1"/>
          </p:nvPr>
        </p:nvSpPr>
        <p:spPr>
          <a:xfrm>
            <a:off x="3515528" y="1972421"/>
            <a:ext cx="4645246" cy="392113"/>
          </a:xfrm>
        </p:spPr>
        <p:txBody>
          <a:bodyPr/>
          <a:lstStyle>
            <a:lvl1pPr marL="0" indent="0">
              <a:buFontTx/>
              <a:buNone/>
              <a:defRPr/>
            </a:lvl1pPr>
          </a:lstStyle>
          <a:p>
            <a:pPr lvl="0"/>
            <a:r>
              <a:rPr lang="en-US"/>
              <a:t>Agenda 2</a:t>
            </a:r>
          </a:p>
        </p:txBody>
      </p:sp>
      <p:sp>
        <p:nvSpPr>
          <p:cNvPr id="25" name="Text Placeholder 20">
            <a:extLst>
              <a:ext uri="{FF2B5EF4-FFF2-40B4-BE49-F238E27FC236}">
                <a16:creationId xmlns:a16="http://schemas.microsoft.com/office/drawing/2014/main" id="{6CF0D92D-50C7-7946-B069-4CA29506E74D}"/>
              </a:ext>
            </a:extLst>
          </p:cNvPr>
          <p:cNvSpPr>
            <a:spLocks noGrp="1"/>
          </p:cNvSpPr>
          <p:nvPr>
            <p:ph type="body" sz="quarter" idx="18" hasCustomPrompt="1"/>
          </p:nvPr>
        </p:nvSpPr>
        <p:spPr>
          <a:xfrm>
            <a:off x="838200" y="2579917"/>
            <a:ext cx="2622755" cy="392113"/>
          </a:xfrm>
        </p:spPr>
        <p:txBody>
          <a:bodyPr/>
          <a:lstStyle>
            <a:lvl1pPr marL="0" indent="0">
              <a:buFontTx/>
              <a:buNone/>
              <a:defRPr/>
            </a:lvl1pPr>
          </a:lstStyle>
          <a:p>
            <a:pPr lvl="0"/>
            <a:r>
              <a:rPr lang="en-US"/>
              <a:t>8:30 – 8:45am </a:t>
            </a:r>
          </a:p>
        </p:txBody>
      </p:sp>
      <p:sp>
        <p:nvSpPr>
          <p:cNvPr id="26" name="Text Placeholder 20">
            <a:extLst>
              <a:ext uri="{FF2B5EF4-FFF2-40B4-BE49-F238E27FC236}">
                <a16:creationId xmlns:a16="http://schemas.microsoft.com/office/drawing/2014/main" id="{D1F5F9AC-678D-1A44-9874-689F1AC41AB8}"/>
              </a:ext>
            </a:extLst>
          </p:cNvPr>
          <p:cNvSpPr>
            <a:spLocks noGrp="1"/>
          </p:cNvSpPr>
          <p:nvPr>
            <p:ph type="body" sz="quarter" idx="19" hasCustomPrompt="1"/>
          </p:nvPr>
        </p:nvSpPr>
        <p:spPr>
          <a:xfrm>
            <a:off x="3515528" y="2579917"/>
            <a:ext cx="4645246" cy="392113"/>
          </a:xfrm>
        </p:spPr>
        <p:txBody>
          <a:bodyPr/>
          <a:lstStyle>
            <a:lvl1pPr marL="0" indent="0">
              <a:buFontTx/>
              <a:buNone/>
              <a:defRPr/>
            </a:lvl1pPr>
          </a:lstStyle>
          <a:p>
            <a:pPr lvl="0"/>
            <a:r>
              <a:rPr lang="en-US"/>
              <a:t>Agenda 3</a:t>
            </a:r>
          </a:p>
        </p:txBody>
      </p:sp>
      <p:sp>
        <p:nvSpPr>
          <p:cNvPr id="27" name="Text Placeholder 20">
            <a:extLst>
              <a:ext uri="{FF2B5EF4-FFF2-40B4-BE49-F238E27FC236}">
                <a16:creationId xmlns:a16="http://schemas.microsoft.com/office/drawing/2014/main" id="{C211C807-D3E3-A94C-A56D-881CA9169E85}"/>
              </a:ext>
            </a:extLst>
          </p:cNvPr>
          <p:cNvSpPr>
            <a:spLocks noGrp="1"/>
          </p:cNvSpPr>
          <p:nvPr>
            <p:ph type="body" sz="quarter" idx="20" hasCustomPrompt="1"/>
          </p:nvPr>
        </p:nvSpPr>
        <p:spPr>
          <a:xfrm>
            <a:off x="838200" y="3181965"/>
            <a:ext cx="2622755" cy="392113"/>
          </a:xfrm>
        </p:spPr>
        <p:txBody>
          <a:bodyPr/>
          <a:lstStyle>
            <a:lvl1pPr marL="0" indent="0">
              <a:buFontTx/>
              <a:buNone/>
              <a:defRPr/>
            </a:lvl1pPr>
          </a:lstStyle>
          <a:p>
            <a:pPr lvl="0"/>
            <a:r>
              <a:rPr lang="en-US"/>
              <a:t>8:30 – 8:45am </a:t>
            </a:r>
          </a:p>
        </p:txBody>
      </p:sp>
      <p:sp>
        <p:nvSpPr>
          <p:cNvPr id="28" name="Text Placeholder 20">
            <a:extLst>
              <a:ext uri="{FF2B5EF4-FFF2-40B4-BE49-F238E27FC236}">
                <a16:creationId xmlns:a16="http://schemas.microsoft.com/office/drawing/2014/main" id="{8355A274-F45B-9949-8F9A-8F99185CE83D}"/>
              </a:ext>
            </a:extLst>
          </p:cNvPr>
          <p:cNvSpPr>
            <a:spLocks noGrp="1"/>
          </p:cNvSpPr>
          <p:nvPr>
            <p:ph type="body" sz="quarter" idx="21" hasCustomPrompt="1"/>
          </p:nvPr>
        </p:nvSpPr>
        <p:spPr>
          <a:xfrm>
            <a:off x="3515528" y="3181965"/>
            <a:ext cx="4645246" cy="392113"/>
          </a:xfrm>
        </p:spPr>
        <p:txBody>
          <a:bodyPr/>
          <a:lstStyle>
            <a:lvl1pPr marL="0" indent="0">
              <a:buFontTx/>
              <a:buNone/>
              <a:defRPr/>
            </a:lvl1pPr>
          </a:lstStyle>
          <a:p>
            <a:pPr lvl="0"/>
            <a:r>
              <a:rPr lang="en-US"/>
              <a:t>Agenda 4</a:t>
            </a:r>
          </a:p>
        </p:txBody>
      </p:sp>
      <p:sp>
        <p:nvSpPr>
          <p:cNvPr id="29" name="Text Placeholder 20">
            <a:extLst>
              <a:ext uri="{FF2B5EF4-FFF2-40B4-BE49-F238E27FC236}">
                <a16:creationId xmlns:a16="http://schemas.microsoft.com/office/drawing/2014/main" id="{5E6D66EA-FEDF-7542-AD73-A199682D2DD0}"/>
              </a:ext>
            </a:extLst>
          </p:cNvPr>
          <p:cNvSpPr>
            <a:spLocks noGrp="1"/>
          </p:cNvSpPr>
          <p:nvPr>
            <p:ph type="body" sz="quarter" idx="22" hasCustomPrompt="1"/>
          </p:nvPr>
        </p:nvSpPr>
        <p:spPr>
          <a:xfrm>
            <a:off x="838200" y="3784013"/>
            <a:ext cx="2622755" cy="392113"/>
          </a:xfrm>
        </p:spPr>
        <p:txBody>
          <a:bodyPr/>
          <a:lstStyle>
            <a:lvl1pPr marL="0" indent="0">
              <a:buFontTx/>
              <a:buNone/>
              <a:defRPr/>
            </a:lvl1pPr>
          </a:lstStyle>
          <a:p>
            <a:pPr lvl="0"/>
            <a:r>
              <a:rPr lang="en-US"/>
              <a:t>8:30 – 8:45am </a:t>
            </a:r>
          </a:p>
        </p:txBody>
      </p:sp>
      <p:sp>
        <p:nvSpPr>
          <p:cNvPr id="30" name="Text Placeholder 20">
            <a:extLst>
              <a:ext uri="{FF2B5EF4-FFF2-40B4-BE49-F238E27FC236}">
                <a16:creationId xmlns:a16="http://schemas.microsoft.com/office/drawing/2014/main" id="{E733535B-D409-5A4A-9DFA-15EEB295C237}"/>
              </a:ext>
            </a:extLst>
          </p:cNvPr>
          <p:cNvSpPr>
            <a:spLocks noGrp="1"/>
          </p:cNvSpPr>
          <p:nvPr>
            <p:ph type="body" sz="quarter" idx="23" hasCustomPrompt="1"/>
          </p:nvPr>
        </p:nvSpPr>
        <p:spPr>
          <a:xfrm>
            <a:off x="3515528" y="3784013"/>
            <a:ext cx="4645246" cy="392113"/>
          </a:xfrm>
        </p:spPr>
        <p:txBody>
          <a:bodyPr/>
          <a:lstStyle>
            <a:lvl1pPr marL="0" indent="0">
              <a:buFontTx/>
              <a:buNone/>
              <a:defRPr/>
            </a:lvl1pPr>
          </a:lstStyle>
          <a:p>
            <a:pPr lvl="0"/>
            <a:r>
              <a:rPr lang="en-US"/>
              <a:t>Agenda 5</a:t>
            </a:r>
          </a:p>
        </p:txBody>
      </p:sp>
      <p:sp>
        <p:nvSpPr>
          <p:cNvPr id="31" name="Text Placeholder 20">
            <a:extLst>
              <a:ext uri="{FF2B5EF4-FFF2-40B4-BE49-F238E27FC236}">
                <a16:creationId xmlns:a16="http://schemas.microsoft.com/office/drawing/2014/main" id="{AC8962B1-63A2-BE4E-AB11-B893EE34EE8A}"/>
              </a:ext>
            </a:extLst>
          </p:cNvPr>
          <p:cNvSpPr>
            <a:spLocks noGrp="1"/>
          </p:cNvSpPr>
          <p:nvPr>
            <p:ph type="body" sz="quarter" idx="24" hasCustomPrompt="1"/>
          </p:nvPr>
        </p:nvSpPr>
        <p:spPr>
          <a:xfrm>
            <a:off x="838200" y="4376583"/>
            <a:ext cx="2622755" cy="392113"/>
          </a:xfrm>
        </p:spPr>
        <p:txBody>
          <a:bodyPr/>
          <a:lstStyle>
            <a:lvl1pPr marL="0" indent="0">
              <a:buFontTx/>
              <a:buNone/>
              <a:defRPr/>
            </a:lvl1pPr>
          </a:lstStyle>
          <a:p>
            <a:pPr lvl="0"/>
            <a:r>
              <a:rPr lang="en-US"/>
              <a:t>8:30 – 8:45am </a:t>
            </a:r>
          </a:p>
        </p:txBody>
      </p:sp>
      <p:sp>
        <p:nvSpPr>
          <p:cNvPr id="32" name="Text Placeholder 20">
            <a:extLst>
              <a:ext uri="{FF2B5EF4-FFF2-40B4-BE49-F238E27FC236}">
                <a16:creationId xmlns:a16="http://schemas.microsoft.com/office/drawing/2014/main" id="{8691FF3B-BBF4-154E-9E25-2A0641154A6F}"/>
              </a:ext>
            </a:extLst>
          </p:cNvPr>
          <p:cNvSpPr>
            <a:spLocks noGrp="1"/>
          </p:cNvSpPr>
          <p:nvPr>
            <p:ph type="body" sz="quarter" idx="25" hasCustomPrompt="1"/>
          </p:nvPr>
        </p:nvSpPr>
        <p:spPr>
          <a:xfrm>
            <a:off x="3515528" y="4376583"/>
            <a:ext cx="4645246" cy="392113"/>
          </a:xfrm>
        </p:spPr>
        <p:txBody>
          <a:bodyPr/>
          <a:lstStyle>
            <a:lvl1pPr marL="0" indent="0">
              <a:buFontTx/>
              <a:buNone/>
              <a:defRPr/>
            </a:lvl1pPr>
          </a:lstStyle>
          <a:p>
            <a:pPr lvl="0"/>
            <a:r>
              <a:rPr lang="en-US"/>
              <a:t>Agenda 6</a:t>
            </a:r>
          </a:p>
        </p:txBody>
      </p:sp>
      <p:sp>
        <p:nvSpPr>
          <p:cNvPr id="33" name="Text Placeholder 20">
            <a:extLst>
              <a:ext uri="{FF2B5EF4-FFF2-40B4-BE49-F238E27FC236}">
                <a16:creationId xmlns:a16="http://schemas.microsoft.com/office/drawing/2014/main" id="{BB5CCC54-D4BE-7948-80B4-E820645F4C88}"/>
              </a:ext>
            </a:extLst>
          </p:cNvPr>
          <p:cNvSpPr>
            <a:spLocks noGrp="1"/>
          </p:cNvSpPr>
          <p:nvPr>
            <p:ph type="body" sz="quarter" idx="26" hasCustomPrompt="1"/>
          </p:nvPr>
        </p:nvSpPr>
        <p:spPr>
          <a:xfrm>
            <a:off x="838200" y="4978916"/>
            <a:ext cx="2622755" cy="392113"/>
          </a:xfrm>
        </p:spPr>
        <p:txBody>
          <a:bodyPr/>
          <a:lstStyle>
            <a:lvl1pPr marL="0" indent="0">
              <a:buFontTx/>
              <a:buNone/>
              <a:defRPr/>
            </a:lvl1pPr>
          </a:lstStyle>
          <a:p>
            <a:pPr lvl="0"/>
            <a:r>
              <a:rPr lang="en-US"/>
              <a:t>8:30 – 8:45am </a:t>
            </a:r>
          </a:p>
        </p:txBody>
      </p:sp>
      <p:sp>
        <p:nvSpPr>
          <p:cNvPr id="34" name="Text Placeholder 20">
            <a:extLst>
              <a:ext uri="{FF2B5EF4-FFF2-40B4-BE49-F238E27FC236}">
                <a16:creationId xmlns:a16="http://schemas.microsoft.com/office/drawing/2014/main" id="{2604BE7F-48C3-7340-A29A-5559A002BEC4}"/>
              </a:ext>
            </a:extLst>
          </p:cNvPr>
          <p:cNvSpPr>
            <a:spLocks noGrp="1"/>
          </p:cNvSpPr>
          <p:nvPr>
            <p:ph type="body" sz="quarter" idx="27" hasCustomPrompt="1"/>
          </p:nvPr>
        </p:nvSpPr>
        <p:spPr>
          <a:xfrm>
            <a:off x="3515528" y="4978916"/>
            <a:ext cx="4645246" cy="392113"/>
          </a:xfrm>
        </p:spPr>
        <p:txBody>
          <a:bodyPr/>
          <a:lstStyle>
            <a:lvl1pPr marL="0" indent="0">
              <a:buFontTx/>
              <a:buNone/>
              <a:defRPr/>
            </a:lvl1pPr>
          </a:lstStyle>
          <a:p>
            <a:pPr lvl="0"/>
            <a:r>
              <a:rPr lang="en-US"/>
              <a:t>Agenda 7</a:t>
            </a:r>
          </a:p>
        </p:txBody>
      </p:sp>
      <p:sp>
        <p:nvSpPr>
          <p:cNvPr id="35" name="Text Placeholder 20">
            <a:extLst>
              <a:ext uri="{FF2B5EF4-FFF2-40B4-BE49-F238E27FC236}">
                <a16:creationId xmlns:a16="http://schemas.microsoft.com/office/drawing/2014/main" id="{D4A95717-5B85-EB49-80F0-DAEDCC556311}"/>
              </a:ext>
            </a:extLst>
          </p:cNvPr>
          <p:cNvSpPr>
            <a:spLocks noGrp="1"/>
          </p:cNvSpPr>
          <p:nvPr>
            <p:ph type="body" sz="quarter" idx="28" hasCustomPrompt="1"/>
          </p:nvPr>
        </p:nvSpPr>
        <p:spPr>
          <a:xfrm>
            <a:off x="838200" y="5563659"/>
            <a:ext cx="2622755" cy="392113"/>
          </a:xfrm>
        </p:spPr>
        <p:txBody>
          <a:bodyPr/>
          <a:lstStyle>
            <a:lvl1pPr marL="0" indent="0">
              <a:buFontTx/>
              <a:buNone/>
              <a:defRPr/>
            </a:lvl1pPr>
          </a:lstStyle>
          <a:p>
            <a:pPr lvl="0"/>
            <a:r>
              <a:rPr lang="en-US"/>
              <a:t>8:30 – 8:45am </a:t>
            </a:r>
          </a:p>
        </p:txBody>
      </p:sp>
      <p:sp>
        <p:nvSpPr>
          <p:cNvPr id="36" name="Text Placeholder 20">
            <a:extLst>
              <a:ext uri="{FF2B5EF4-FFF2-40B4-BE49-F238E27FC236}">
                <a16:creationId xmlns:a16="http://schemas.microsoft.com/office/drawing/2014/main" id="{916A731A-07E9-114E-B685-834B0D20CDD3}"/>
              </a:ext>
            </a:extLst>
          </p:cNvPr>
          <p:cNvSpPr>
            <a:spLocks noGrp="1"/>
          </p:cNvSpPr>
          <p:nvPr>
            <p:ph type="body" sz="quarter" idx="29" hasCustomPrompt="1"/>
          </p:nvPr>
        </p:nvSpPr>
        <p:spPr>
          <a:xfrm>
            <a:off x="3515528" y="5563659"/>
            <a:ext cx="4645246" cy="392113"/>
          </a:xfrm>
        </p:spPr>
        <p:txBody>
          <a:bodyPr/>
          <a:lstStyle>
            <a:lvl1pPr marL="0" indent="0">
              <a:buFontTx/>
              <a:buNone/>
              <a:defRPr/>
            </a:lvl1pPr>
          </a:lstStyle>
          <a:p>
            <a:pPr lvl="0"/>
            <a:r>
              <a:rPr lang="en-US"/>
              <a:t>Agenda 8</a:t>
            </a:r>
          </a:p>
        </p:txBody>
      </p:sp>
      <p:sp>
        <p:nvSpPr>
          <p:cNvPr id="38" name="Picture Placeholder 37">
            <a:extLst>
              <a:ext uri="{FF2B5EF4-FFF2-40B4-BE49-F238E27FC236}">
                <a16:creationId xmlns:a16="http://schemas.microsoft.com/office/drawing/2014/main" id="{3530A55B-25D5-914E-96C0-DEF72EED8E38}"/>
              </a:ext>
            </a:extLst>
          </p:cNvPr>
          <p:cNvSpPr>
            <a:spLocks noGrp="1"/>
          </p:cNvSpPr>
          <p:nvPr>
            <p:ph type="pic" sz="quarter" idx="30"/>
          </p:nvPr>
        </p:nvSpPr>
        <p:spPr>
          <a:xfrm>
            <a:off x="8720541" y="0"/>
            <a:ext cx="3471459" cy="6858000"/>
          </a:xfrm>
        </p:spPr>
        <p:txBody>
          <a:bodyPr/>
          <a:lstStyle/>
          <a:p>
            <a:endParaRPr lang="en-US"/>
          </a:p>
        </p:txBody>
      </p:sp>
      <p:sp>
        <p:nvSpPr>
          <p:cNvPr id="3" name="Date Placeholder 2">
            <a:extLst>
              <a:ext uri="{FF2B5EF4-FFF2-40B4-BE49-F238E27FC236}">
                <a16:creationId xmlns:a16="http://schemas.microsoft.com/office/drawing/2014/main" id="{C4A459A4-ACFA-BE48-A517-A38CD7162F5E}"/>
              </a:ext>
            </a:extLst>
          </p:cNvPr>
          <p:cNvSpPr>
            <a:spLocks noGrp="1"/>
          </p:cNvSpPr>
          <p:nvPr>
            <p:ph type="dt" sz="half" idx="31"/>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4" name="Footer Placeholder 3">
            <a:extLst>
              <a:ext uri="{FF2B5EF4-FFF2-40B4-BE49-F238E27FC236}">
                <a16:creationId xmlns:a16="http://schemas.microsoft.com/office/drawing/2014/main" id="{B045B054-3AB1-C148-8761-EA6AF3715711}"/>
              </a:ext>
            </a:extLst>
          </p:cNvPr>
          <p:cNvSpPr>
            <a:spLocks noGrp="1"/>
          </p:cNvSpPr>
          <p:nvPr>
            <p:ph type="ftr" sz="quarter" idx="32"/>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D2D0B1E5-11A2-304F-971B-DF30718F1124}"/>
              </a:ext>
            </a:extLst>
          </p:cNvPr>
          <p:cNvSpPr>
            <a:spLocks noGrp="1"/>
          </p:cNvSpPr>
          <p:nvPr>
            <p:ph type="sldNum" sz="quarter" idx="33"/>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347300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er servicer territory map">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66ECD084-8547-DB44-99DD-4242F1DBA3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4" name="Text Placeholder 3">
            <a:extLst>
              <a:ext uri="{FF2B5EF4-FFF2-40B4-BE49-F238E27FC236}">
                <a16:creationId xmlns:a16="http://schemas.microsoft.com/office/drawing/2014/main" id="{A14E1B2C-84F7-430A-A934-0CBFA024F547}"/>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4" name="Title 1">
            <a:extLst>
              <a:ext uri="{FF2B5EF4-FFF2-40B4-BE49-F238E27FC236}">
                <a16:creationId xmlns:a16="http://schemas.microsoft.com/office/drawing/2014/main" id="{027FEE5A-10EE-C347-A6FE-28D6BB59DB2C}"/>
              </a:ext>
            </a:extLst>
          </p:cNvPr>
          <p:cNvSpPr txBox="1">
            <a:spLocks/>
          </p:cNvSpPr>
          <p:nvPr userDrawn="1"/>
        </p:nvSpPr>
        <p:spPr>
          <a:xfrm>
            <a:off x="839787" y="390696"/>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447C"/>
                </a:solidFill>
                <a:latin typeface="+mn-lt"/>
                <a:ea typeface="+mj-ea"/>
                <a:cs typeface="+mj-cs"/>
              </a:defRPr>
            </a:lvl1pPr>
          </a:lstStyle>
          <a:p>
            <a:r>
              <a:rPr lang="en-US"/>
              <a:t>Customer service </a:t>
            </a:r>
            <a:br>
              <a:rPr lang="en-US"/>
            </a:br>
            <a:r>
              <a:rPr lang="en-US"/>
              <a:t>territory map</a:t>
            </a:r>
          </a:p>
        </p:txBody>
      </p:sp>
      <p:sp>
        <p:nvSpPr>
          <p:cNvPr id="2" name="Date Placeholder 1">
            <a:extLst>
              <a:ext uri="{FF2B5EF4-FFF2-40B4-BE49-F238E27FC236}">
                <a16:creationId xmlns:a16="http://schemas.microsoft.com/office/drawing/2014/main" id="{358B7B97-2985-C340-BE8F-B1F477F6D654}"/>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3" name="Footer Placeholder 2">
            <a:extLst>
              <a:ext uri="{FF2B5EF4-FFF2-40B4-BE49-F238E27FC236}">
                <a16:creationId xmlns:a16="http://schemas.microsoft.com/office/drawing/2014/main" id="{5689B70F-C1C7-CE47-A340-35CF09122AA5}"/>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63EF78D5-1423-FF43-8FE3-B23204171EAB}"/>
              </a:ext>
            </a:extLst>
          </p:cNvPr>
          <p:cNvSpPr>
            <a:spLocks noGrp="1"/>
          </p:cNvSpPr>
          <p:nvPr>
            <p:ph type="sldNum" sz="quarter" idx="12"/>
          </p:nvPr>
        </p:nvSpPr>
        <p:spPr/>
        <p:txBody>
          <a:bodyPr/>
          <a:lstStyle/>
          <a:p>
            <a:fld id="{3F695E62-246E-462B-9E4A-5D3B36BC339D}" type="slidenum">
              <a:rPr lang="en-US" smtClean="0"/>
              <a:pPr/>
              <a:t>‹#›</a:t>
            </a:fld>
            <a:endParaRPr lang="en-US"/>
          </a:p>
        </p:txBody>
      </p:sp>
      <p:pic>
        <p:nvPicPr>
          <p:cNvPr id="7" name="Picture 6" descr="Service territory map broken down by region. Regions include, Upper Great Plains, Rocky Mountain, Colorado River Storage Project Management Center, Desert Southwest and Sierra Nevada.">
            <a:extLst>
              <a:ext uri="{FF2B5EF4-FFF2-40B4-BE49-F238E27FC236}">
                <a16:creationId xmlns:a16="http://schemas.microsoft.com/office/drawing/2014/main" id="{7EB3BAAD-C874-5843-855E-5981E17EC6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6331" y="257276"/>
            <a:ext cx="6210869" cy="5893268"/>
          </a:xfrm>
          <a:prstGeom prst="rect">
            <a:avLst/>
          </a:prstGeom>
        </p:spPr>
      </p:pic>
    </p:spTree>
    <p:extLst>
      <p:ext uri="{BB962C8B-B14F-4D97-AF65-F5344CB8AC3E}">
        <p14:creationId xmlns:p14="http://schemas.microsoft.com/office/powerpoint/2010/main" val="320980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D93DE8E-DD4C-F344-A346-435378563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pic>
        <p:nvPicPr>
          <p:cNvPr id="4" name="Picture 3" descr="Diagram showing hydroelectric power distribution beginning at a hydroelectric dam, power flows to a switchyard then transmission towers to a distribution substation to homes and business through smaller transmission lines.">
            <a:extLst>
              <a:ext uri="{FF2B5EF4-FFF2-40B4-BE49-F238E27FC236}">
                <a16:creationId xmlns:a16="http://schemas.microsoft.com/office/drawing/2014/main" id="{8A8C6124-0187-3841-AF5A-DDDC0A8DC5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0468" y="1652732"/>
            <a:ext cx="10791063" cy="4392549"/>
          </a:xfrm>
          <a:prstGeom prst="rect">
            <a:avLst/>
          </a:prstGeom>
        </p:spPr>
      </p:pic>
      <p:sp>
        <p:nvSpPr>
          <p:cNvPr id="5" name="TextBox 4">
            <a:extLst>
              <a:ext uri="{FF2B5EF4-FFF2-40B4-BE49-F238E27FC236}">
                <a16:creationId xmlns:a16="http://schemas.microsoft.com/office/drawing/2014/main" id="{B1EEDF17-67DA-8649-B470-12BF170A0666}"/>
              </a:ext>
            </a:extLst>
          </p:cNvPr>
          <p:cNvSpPr txBox="1"/>
          <p:nvPr userDrawn="1"/>
        </p:nvSpPr>
        <p:spPr>
          <a:xfrm>
            <a:off x="766647" y="582706"/>
            <a:ext cx="10421306" cy="769441"/>
          </a:xfrm>
          <a:prstGeom prst="rect">
            <a:avLst/>
          </a:prstGeom>
          <a:noFill/>
        </p:spPr>
        <p:txBody>
          <a:bodyPr wrap="square" rtlCol="0">
            <a:spAutoFit/>
          </a:bodyPr>
          <a:lstStyle/>
          <a:p>
            <a:r>
              <a:rPr lang="en-US" sz="4400"/>
              <a:t>Hydroelectric power distribution</a:t>
            </a:r>
          </a:p>
        </p:txBody>
      </p:sp>
      <p:sp>
        <p:nvSpPr>
          <p:cNvPr id="2" name="Date Placeholder 1">
            <a:extLst>
              <a:ext uri="{FF2B5EF4-FFF2-40B4-BE49-F238E27FC236}">
                <a16:creationId xmlns:a16="http://schemas.microsoft.com/office/drawing/2014/main" id="{D2E3C9A1-CC90-7640-A2D9-025AE45BEE4F}"/>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3" name="Footer Placeholder 2">
            <a:extLst>
              <a:ext uri="{FF2B5EF4-FFF2-40B4-BE49-F238E27FC236}">
                <a16:creationId xmlns:a16="http://schemas.microsoft.com/office/drawing/2014/main" id="{759A1E76-F8EE-4540-A17E-875A710A3770}"/>
              </a:ext>
            </a:extLst>
          </p:cNvPr>
          <p:cNvSpPr>
            <a:spLocks noGrp="1"/>
          </p:cNvSpPr>
          <p:nvPr>
            <p:ph type="ftr" sz="quarter" idx="11"/>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3739EF09-E0C9-B144-B6B6-304B34535AD4}"/>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278508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ydroelectric power distribution">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66ECD084-8547-DB44-99DD-4242F1DBA3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4" name="Text Placeholder 3">
            <a:extLst>
              <a:ext uri="{FF2B5EF4-FFF2-40B4-BE49-F238E27FC236}">
                <a16:creationId xmlns:a16="http://schemas.microsoft.com/office/drawing/2014/main" id="{A14E1B2C-84F7-430A-A934-0CBFA024F547}"/>
              </a:ext>
            </a:extLst>
          </p:cNvPr>
          <p:cNvSpPr>
            <a:spLocks noGrp="1"/>
          </p:cNvSpPr>
          <p:nvPr>
            <p:ph type="body" sz="half" idx="2" hasCustomPrompt="1"/>
          </p:nvPr>
        </p:nvSpPr>
        <p:spPr>
          <a:xfrm>
            <a:off x="839788" y="2057400"/>
            <a:ext cx="3932237" cy="3811588"/>
          </a:xfrm>
        </p:spPr>
        <p:txBody>
          <a:bodyPr>
            <a:normAutofit/>
          </a:bodyPr>
          <a:lstStyle>
            <a:lvl1pPr marL="0" indent="0">
              <a:buNone/>
              <a:defRPr sz="2000">
                <a:solidFill>
                  <a:srgbClr val="00447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4" name="Title 1">
            <a:extLst>
              <a:ext uri="{FF2B5EF4-FFF2-40B4-BE49-F238E27FC236}">
                <a16:creationId xmlns:a16="http://schemas.microsoft.com/office/drawing/2014/main" id="{027FEE5A-10EE-C347-A6FE-28D6BB59DB2C}"/>
              </a:ext>
            </a:extLst>
          </p:cNvPr>
          <p:cNvSpPr txBox="1">
            <a:spLocks/>
          </p:cNvSpPr>
          <p:nvPr userDrawn="1"/>
        </p:nvSpPr>
        <p:spPr>
          <a:xfrm>
            <a:off x="839787" y="390696"/>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00447C"/>
                </a:solidFill>
                <a:latin typeface="+mn-lt"/>
                <a:ea typeface="+mj-ea"/>
                <a:cs typeface="+mj-cs"/>
              </a:defRPr>
            </a:lvl1pPr>
          </a:lstStyle>
          <a:p>
            <a:r>
              <a:rPr lang="en-US"/>
              <a:t>Three lines of business</a:t>
            </a:r>
          </a:p>
        </p:txBody>
      </p:sp>
      <p:pic>
        <p:nvPicPr>
          <p:cNvPr id="13" name="Picture 12" descr="Graphic showing three lines of business: Federal Hydropower, Transmission System and Service and Transmission Infrastructure Program.">
            <a:extLst>
              <a:ext uri="{FF2B5EF4-FFF2-40B4-BE49-F238E27FC236}">
                <a16:creationId xmlns:a16="http://schemas.microsoft.com/office/drawing/2014/main" id="{2974EBC0-951B-0F4E-87CB-1F39297574E7}"/>
              </a:ext>
            </a:extLst>
          </p:cNvPr>
          <p:cNvPicPr>
            <a:picLocks noChangeAspect="1"/>
          </p:cNvPicPr>
          <p:nvPr userDrawn="1"/>
        </p:nvPicPr>
        <p:blipFill>
          <a:blip r:embed="rId3">
            <a:extLst>
              <a:ext uri="{28A0092B-C50C-407E-A947-70E740481C1C}">
                <a14:useLocalDpi xmlns:a14="http://schemas.microsoft.com/office/drawing/2010/main" val="0"/>
              </a:ext>
            </a:extLst>
          </a:blip>
          <a:srcRect t="1398" b="1398"/>
          <a:stretch/>
        </p:blipFill>
        <p:spPr>
          <a:xfrm>
            <a:off x="5048783" y="1294646"/>
            <a:ext cx="6903620" cy="4834772"/>
          </a:xfrm>
          <a:prstGeom prst="rect">
            <a:avLst/>
          </a:prstGeom>
        </p:spPr>
      </p:pic>
      <p:sp>
        <p:nvSpPr>
          <p:cNvPr id="2" name="Date Placeholder 1">
            <a:extLst>
              <a:ext uri="{FF2B5EF4-FFF2-40B4-BE49-F238E27FC236}">
                <a16:creationId xmlns:a16="http://schemas.microsoft.com/office/drawing/2014/main" id="{15DDE64C-2F73-0143-9558-70CEB9F98923}"/>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3" name="Footer Placeholder 2">
            <a:extLst>
              <a:ext uri="{FF2B5EF4-FFF2-40B4-BE49-F238E27FC236}">
                <a16:creationId xmlns:a16="http://schemas.microsoft.com/office/drawing/2014/main" id="{5EAB269C-D0EA-3142-954D-57C82A0C1C1F}"/>
              </a:ext>
            </a:extLst>
          </p:cNvPr>
          <p:cNvSpPr>
            <a:spLocks noGrp="1"/>
          </p:cNvSpPr>
          <p:nvPr>
            <p:ph type="ftr" sz="quarter" idx="11"/>
          </p:nvPr>
        </p:nvSpPr>
        <p:spPr/>
        <p:txBody>
          <a:bodyPr/>
          <a:lstStyle/>
          <a:p>
            <a:r>
              <a:rPr lang="en-US"/>
              <a:t>Presentation Title |</a:t>
            </a:r>
          </a:p>
        </p:txBody>
      </p:sp>
      <p:sp>
        <p:nvSpPr>
          <p:cNvPr id="5" name="Slide Number Placeholder 4">
            <a:extLst>
              <a:ext uri="{FF2B5EF4-FFF2-40B4-BE49-F238E27FC236}">
                <a16:creationId xmlns:a16="http://schemas.microsoft.com/office/drawing/2014/main" id="{2806E49C-064E-8F4E-BA04-FEE4224EFDFD}"/>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3134052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Slide - Switchyard">
    <p:spTree>
      <p:nvGrpSpPr>
        <p:cNvPr id="1" name=""/>
        <p:cNvGrpSpPr/>
        <p:nvPr/>
      </p:nvGrpSpPr>
      <p:grpSpPr>
        <a:xfrm>
          <a:off x="0" y="0"/>
          <a:ext cx="0" cy="0"/>
          <a:chOff x="0" y="0"/>
          <a:chExt cx="0" cy="0"/>
        </a:xfrm>
      </p:grpSpPr>
      <p:pic>
        <p:nvPicPr>
          <p:cNvPr id="8" name="Picture 7" descr="Photo showing a transmission switchyard">
            <a:extLst>
              <a:ext uri="{FF2B5EF4-FFF2-40B4-BE49-F238E27FC236}">
                <a16:creationId xmlns:a16="http://schemas.microsoft.com/office/drawing/2014/main" id="{9D91915C-C196-43AA-9CC7-B17C0E8736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622" r="25535"/>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602038"/>
            <a:ext cx="7498080" cy="1655762"/>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break subtitle</a:t>
            </a:r>
          </a:p>
        </p:txBody>
      </p:sp>
      <p:pic>
        <p:nvPicPr>
          <p:cNvPr id="9" name="Picture 8" descr="WAPA logo">
            <a:extLst>
              <a:ext uri="{FF2B5EF4-FFF2-40B4-BE49-F238E27FC236}">
                <a16:creationId xmlns:a16="http://schemas.microsoft.com/office/drawing/2014/main" id="{B0F832A6-8FF7-E046-8B20-046E67CA1F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7" name="Text Placeholder 16">
            <a:extLst>
              <a:ext uri="{FF2B5EF4-FFF2-40B4-BE49-F238E27FC236}">
                <a16:creationId xmlns:a16="http://schemas.microsoft.com/office/drawing/2014/main" id="{5681E8EB-F8F7-5645-931E-667A75AFBE20}"/>
              </a:ext>
            </a:extLst>
          </p:cNvPr>
          <p:cNvSpPr>
            <a:spLocks noGrp="1"/>
          </p:cNvSpPr>
          <p:nvPr>
            <p:ph type="body" sz="quarter" idx="13" hasCustomPrompt="1"/>
          </p:nvPr>
        </p:nvSpPr>
        <p:spPr>
          <a:xfrm>
            <a:off x="639763" y="1050925"/>
            <a:ext cx="7497762" cy="2387600"/>
          </a:xfrm>
        </p:spPr>
        <p:txBody>
          <a:bodyPr anchor="b">
            <a:normAutofit/>
          </a:bodyPr>
          <a:lstStyle>
            <a:lvl1pPr marL="0" indent="0" algn="ctr">
              <a:buFontTx/>
              <a:buNone/>
              <a:defRPr sz="6000"/>
            </a:lvl1pPr>
          </a:lstStyle>
          <a:p>
            <a:pPr lvl="0"/>
            <a:r>
              <a:rPr lang="en-US"/>
              <a:t>Click to edit section break title</a:t>
            </a:r>
          </a:p>
        </p:txBody>
      </p:sp>
      <p:sp>
        <p:nvSpPr>
          <p:cNvPr id="2" name="Date Placeholder 1">
            <a:extLst>
              <a:ext uri="{FF2B5EF4-FFF2-40B4-BE49-F238E27FC236}">
                <a16:creationId xmlns:a16="http://schemas.microsoft.com/office/drawing/2014/main" id="{58066F67-C9C9-CE43-9DC4-5423671546A5}"/>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4" name="Footer Placeholder 3">
            <a:extLst>
              <a:ext uri="{FF2B5EF4-FFF2-40B4-BE49-F238E27FC236}">
                <a16:creationId xmlns:a16="http://schemas.microsoft.com/office/drawing/2014/main" id="{1630C9B1-3DAB-8045-9B6B-433B2905F7CE}"/>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527F5B7B-E6A5-5D41-8A54-BC60870BD2EC}"/>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976987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choose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35A6567-7B45-4CCA-835C-8ABECF6A32F7}"/>
              </a:ext>
            </a:extLst>
          </p:cNvPr>
          <p:cNvSpPr>
            <a:spLocks noGrp="1" noChangeAspect="1"/>
          </p:cNvSpPr>
          <p:nvPr>
            <p:ph type="pic" sz="quarter" idx="13"/>
          </p:nvPr>
        </p:nvSpPr>
        <p:spPr>
          <a:xfrm>
            <a:off x="7897504" y="0"/>
            <a:ext cx="4319517" cy="6885295"/>
          </a:xfrm>
          <a:custGeom>
            <a:avLst/>
            <a:gdLst>
              <a:gd name="connsiteX0" fmla="*/ 0 w 4267200"/>
              <a:gd name="connsiteY0" fmla="*/ 6858000 h 6858000"/>
              <a:gd name="connsiteX1" fmla="*/ 1066800 w 4267200"/>
              <a:gd name="connsiteY1" fmla="*/ 0 h 6858000"/>
              <a:gd name="connsiteX2" fmla="*/ 4267200 w 4267200"/>
              <a:gd name="connsiteY2" fmla="*/ 0 h 6858000"/>
              <a:gd name="connsiteX3" fmla="*/ 3200400 w 4267200"/>
              <a:gd name="connsiteY3" fmla="*/ 6858000 h 6858000"/>
              <a:gd name="connsiteX4" fmla="*/ 0 w 4267200"/>
              <a:gd name="connsiteY4" fmla="*/ 6858000 h 6858000"/>
              <a:gd name="connsiteX0" fmla="*/ 0 w 4292221"/>
              <a:gd name="connsiteY0" fmla="*/ 6858000 h 6871647"/>
              <a:gd name="connsiteX1" fmla="*/ 1066800 w 4292221"/>
              <a:gd name="connsiteY1" fmla="*/ 0 h 6871647"/>
              <a:gd name="connsiteX2" fmla="*/ 4267200 w 4292221"/>
              <a:gd name="connsiteY2" fmla="*/ 0 h 6871647"/>
              <a:gd name="connsiteX3" fmla="*/ 4292221 w 4292221"/>
              <a:gd name="connsiteY3" fmla="*/ 6871647 h 6871647"/>
              <a:gd name="connsiteX4" fmla="*/ 0 w 4292221"/>
              <a:gd name="connsiteY4" fmla="*/ 6858000 h 6871647"/>
              <a:gd name="connsiteX0" fmla="*/ 0 w 4319517"/>
              <a:gd name="connsiteY0" fmla="*/ 6885295 h 6885295"/>
              <a:gd name="connsiteX1" fmla="*/ 1094096 w 4319517"/>
              <a:gd name="connsiteY1" fmla="*/ 0 h 6885295"/>
              <a:gd name="connsiteX2" fmla="*/ 4294496 w 4319517"/>
              <a:gd name="connsiteY2" fmla="*/ 0 h 6885295"/>
              <a:gd name="connsiteX3" fmla="*/ 4319517 w 4319517"/>
              <a:gd name="connsiteY3" fmla="*/ 6871647 h 6885295"/>
              <a:gd name="connsiteX4" fmla="*/ 0 w 4319517"/>
              <a:gd name="connsiteY4" fmla="*/ 6885295 h 688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17" h="6885295">
                <a:moveTo>
                  <a:pt x="0" y="6885295"/>
                </a:moveTo>
                <a:lnTo>
                  <a:pt x="1094096" y="0"/>
                </a:lnTo>
                <a:lnTo>
                  <a:pt x="4294496" y="0"/>
                </a:lnTo>
                <a:cubicBezTo>
                  <a:pt x="4302836" y="2290549"/>
                  <a:pt x="4311177" y="4581098"/>
                  <a:pt x="4319517" y="6871647"/>
                </a:cubicBezTo>
                <a:lnTo>
                  <a:pt x="0" y="6885295"/>
                </a:lnTo>
                <a:close/>
              </a:path>
            </a:pathLst>
          </a:custGeom>
          <a:noFill/>
        </p:spPr>
        <p:txBody>
          <a:bodyPr>
            <a:noAutofit/>
          </a:bodyPr>
          <a:lstStyle/>
          <a:p>
            <a:endParaRPr lang="en-US"/>
          </a:p>
        </p:txBody>
      </p:sp>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602038"/>
            <a:ext cx="7498080" cy="1655762"/>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break subtitle</a:t>
            </a:r>
          </a:p>
        </p:txBody>
      </p:sp>
      <p:pic>
        <p:nvPicPr>
          <p:cNvPr id="8" name="Picture 7" descr="WAPA logo">
            <a:extLst>
              <a:ext uri="{FF2B5EF4-FFF2-40B4-BE49-F238E27FC236}">
                <a16:creationId xmlns:a16="http://schemas.microsoft.com/office/drawing/2014/main" id="{777B494E-0AC0-9648-A067-52E8002A5F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2" name="Text Placeholder 16">
            <a:extLst>
              <a:ext uri="{FF2B5EF4-FFF2-40B4-BE49-F238E27FC236}">
                <a16:creationId xmlns:a16="http://schemas.microsoft.com/office/drawing/2014/main" id="{4CB4924F-9F87-FA4E-8A94-EAEA4AC9FACB}"/>
              </a:ext>
            </a:extLst>
          </p:cNvPr>
          <p:cNvSpPr>
            <a:spLocks noGrp="1"/>
          </p:cNvSpPr>
          <p:nvPr>
            <p:ph type="body" sz="quarter" idx="14" hasCustomPrompt="1"/>
          </p:nvPr>
        </p:nvSpPr>
        <p:spPr>
          <a:xfrm>
            <a:off x="639763" y="1050925"/>
            <a:ext cx="7497762" cy="2387600"/>
          </a:xfrm>
        </p:spPr>
        <p:txBody>
          <a:bodyPr anchor="b">
            <a:normAutofit/>
          </a:bodyPr>
          <a:lstStyle>
            <a:lvl1pPr marL="0" indent="0" algn="ctr">
              <a:buFontTx/>
              <a:buNone/>
              <a:defRPr sz="6000"/>
            </a:lvl1pPr>
          </a:lstStyle>
          <a:p>
            <a:pPr lvl="0"/>
            <a:r>
              <a:rPr lang="en-US"/>
              <a:t>Click to edit section break title</a:t>
            </a:r>
          </a:p>
        </p:txBody>
      </p:sp>
      <p:sp>
        <p:nvSpPr>
          <p:cNvPr id="2" name="Date Placeholder 1">
            <a:extLst>
              <a:ext uri="{FF2B5EF4-FFF2-40B4-BE49-F238E27FC236}">
                <a16:creationId xmlns:a16="http://schemas.microsoft.com/office/drawing/2014/main" id="{3D30CF24-3022-194A-B8E7-A458B84B9BCC}"/>
              </a:ext>
            </a:extLst>
          </p:cNvPr>
          <p:cNvSpPr>
            <a:spLocks noGrp="1"/>
          </p:cNvSpPr>
          <p:nvPr>
            <p:ph type="dt" sz="half" idx="15"/>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4" name="Footer Placeholder 3">
            <a:extLst>
              <a:ext uri="{FF2B5EF4-FFF2-40B4-BE49-F238E27FC236}">
                <a16:creationId xmlns:a16="http://schemas.microsoft.com/office/drawing/2014/main" id="{4B960D84-9302-4D47-95C7-417418B21DDE}"/>
              </a:ext>
            </a:extLst>
          </p:cNvPr>
          <p:cNvSpPr>
            <a:spLocks noGrp="1"/>
          </p:cNvSpPr>
          <p:nvPr>
            <p:ph type="ftr" sz="quarter" idx="16"/>
          </p:nvPr>
        </p:nvSpPr>
        <p:spPr/>
        <p:txBody>
          <a:bodyPr/>
          <a:lstStyle>
            <a:lvl1pPr>
              <a:defRPr>
                <a:solidFill>
                  <a:schemeClr val="bg1"/>
                </a:solidFill>
              </a:defRPr>
            </a:lvl1pPr>
          </a:lstStyle>
          <a:p>
            <a:r>
              <a:rPr lang="en-US"/>
              <a:t>Presentation Title |</a:t>
            </a:r>
          </a:p>
        </p:txBody>
      </p:sp>
      <p:sp>
        <p:nvSpPr>
          <p:cNvPr id="5" name="Slide Number Placeholder 4">
            <a:extLst>
              <a:ext uri="{FF2B5EF4-FFF2-40B4-BE49-F238E27FC236}">
                <a16:creationId xmlns:a16="http://schemas.microsoft.com/office/drawing/2014/main" id="{8FAD6199-C721-DE43-948A-ADC6A629B468}"/>
              </a:ext>
            </a:extLst>
          </p:cNvPr>
          <p:cNvSpPr>
            <a:spLocks noGrp="1"/>
          </p:cNvSpPr>
          <p:nvPr>
            <p:ph type="sldNum" sz="quarter" idx="17"/>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76643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losing Contact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13E8026-C0DB-BF4D-A59F-BEBB3C583BC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Text Placeholder 9">
            <a:extLst>
              <a:ext uri="{FF2B5EF4-FFF2-40B4-BE49-F238E27FC236}">
                <a16:creationId xmlns:a16="http://schemas.microsoft.com/office/drawing/2014/main" id="{04C4AF36-E93B-C041-9671-D89A1A259453}"/>
              </a:ext>
            </a:extLst>
          </p:cNvPr>
          <p:cNvSpPr>
            <a:spLocks noGrp="1"/>
          </p:cNvSpPr>
          <p:nvPr>
            <p:ph type="body" sz="quarter" idx="13" hasCustomPrompt="1"/>
          </p:nvPr>
        </p:nvSpPr>
        <p:spPr>
          <a:xfrm>
            <a:off x="558800" y="619067"/>
            <a:ext cx="5016500" cy="2209800"/>
          </a:xfrm>
        </p:spPr>
        <p:txBody>
          <a:bodyPr>
            <a:normAutofit/>
          </a:bodyPr>
          <a:lstStyle>
            <a:lvl1pPr marL="0" indent="0">
              <a:buFontTx/>
              <a:buNone/>
              <a:defRPr sz="3600"/>
            </a:lvl1pPr>
          </a:lstStyle>
          <a:p>
            <a:pPr lvl="0"/>
            <a:r>
              <a:rPr lang="en-US"/>
              <a:t>Name</a:t>
            </a:r>
            <a:br>
              <a:rPr lang="en-US"/>
            </a:br>
            <a:r>
              <a:rPr lang="en-US"/>
              <a:t>Email</a:t>
            </a:r>
            <a:br>
              <a:rPr lang="en-US"/>
            </a:br>
            <a:r>
              <a:rPr lang="en-US"/>
              <a:t>Phone</a:t>
            </a:r>
          </a:p>
        </p:txBody>
      </p:sp>
      <p:sp>
        <p:nvSpPr>
          <p:cNvPr id="5" name="TextBox 4">
            <a:extLst>
              <a:ext uri="{FF2B5EF4-FFF2-40B4-BE49-F238E27FC236}">
                <a16:creationId xmlns:a16="http://schemas.microsoft.com/office/drawing/2014/main" id="{E422DA1E-978B-514A-ACDF-9BA7C43A2076}"/>
              </a:ext>
            </a:extLst>
          </p:cNvPr>
          <p:cNvSpPr txBox="1"/>
          <p:nvPr userDrawn="1"/>
        </p:nvSpPr>
        <p:spPr>
          <a:xfrm>
            <a:off x="978593" y="6045281"/>
            <a:ext cx="2088457" cy="461665"/>
          </a:xfrm>
          <a:prstGeom prst="rect">
            <a:avLst/>
          </a:prstGeom>
          <a:noFill/>
        </p:spPr>
        <p:txBody>
          <a:bodyPr wrap="none" rtlCol="0">
            <a:spAutoFit/>
          </a:bodyPr>
          <a:lstStyle/>
          <a:p>
            <a:r>
              <a:rPr lang="en-US" sz="2400">
                <a:solidFill>
                  <a:schemeClr val="bg1"/>
                </a:solidFill>
              </a:rPr>
              <a:t>www.wapa.gov</a:t>
            </a:r>
          </a:p>
        </p:txBody>
      </p:sp>
      <p:sp>
        <p:nvSpPr>
          <p:cNvPr id="2" name="Date Placeholder 1">
            <a:extLst>
              <a:ext uri="{FF2B5EF4-FFF2-40B4-BE49-F238E27FC236}">
                <a16:creationId xmlns:a16="http://schemas.microsoft.com/office/drawing/2014/main" id="{20872B69-1133-3F4F-9174-9B2F16057EC8}"/>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3" name="Footer Placeholder 2">
            <a:extLst>
              <a:ext uri="{FF2B5EF4-FFF2-40B4-BE49-F238E27FC236}">
                <a16:creationId xmlns:a16="http://schemas.microsoft.com/office/drawing/2014/main" id="{C6995E8A-C5B4-4543-8D64-9D612A031FBF}"/>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4" name="Slide Number Placeholder 3">
            <a:extLst>
              <a:ext uri="{FF2B5EF4-FFF2-40B4-BE49-F238E27FC236}">
                <a16:creationId xmlns:a16="http://schemas.microsoft.com/office/drawing/2014/main" id="{91B7421A-27E0-9A49-9F1E-1C54D15C67B9}"/>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308896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Contact Page with Social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APA logo">
            <a:extLst>
              <a:ext uri="{FF2B5EF4-FFF2-40B4-BE49-F238E27FC236}">
                <a16:creationId xmlns:a16="http://schemas.microsoft.com/office/drawing/2014/main" id="{313E8026-C0DB-BF4D-A59F-BEBB3C583BC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10" name="Text Placeholder 9">
            <a:extLst>
              <a:ext uri="{FF2B5EF4-FFF2-40B4-BE49-F238E27FC236}">
                <a16:creationId xmlns:a16="http://schemas.microsoft.com/office/drawing/2014/main" id="{04C4AF36-E93B-C041-9671-D89A1A259453}"/>
              </a:ext>
            </a:extLst>
          </p:cNvPr>
          <p:cNvSpPr>
            <a:spLocks noGrp="1"/>
          </p:cNvSpPr>
          <p:nvPr>
            <p:ph type="body" sz="quarter" idx="13" hasCustomPrompt="1"/>
          </p:nvPr>
        </p:nvSpPr>
        <p:spPr>
          <a:xfrm>
            <a:off x="558800" y="619067"/>
            <a:ext cx="5016500" cy="2209800"/>
          </a:xfrm>
        </p:spPr>
        <p:txBody>
          <a:bodyPr>
            <a:normAutofit/>
          </a:bodyPr>
          <a:lstStyle>
            <a:lvl1pPr marL="0" indent="0">
              <a:buFontTx/>
              <a:buNone/>
              <a:defRPr sz="3600"/>
            </a:lvl1pPr>
          </a:lstStyle>
          <a:p>
            <a:pPr lvl="0"/>
            <a:r>
              <a:rPr lang="en-US"/>
              <a:t>Name</a:t>
            </a:r>
            <a:br>
              <a:rPr lang="en-US"/>
            </a:br>
            <a:r>
              <a:rPr lang="en-US"/>
              <a:t>Email</a:t>
            </a:r>
            <a:br>
              <a:rPr lang="en-US"/>
            </a:br>
            <a:r>
              <a:rPr lang="en-US"/>
              <a:t>Phone</a:t>
            </a:r>
          </a:p>
        </p:txBody>
      </p:sp>
      <p:pic>
        <p:nvPicPr>
          <p:cNvPr id="7" name="Picture 6" descr="facebook social media icon&#10;">
            <a:extLst>
              <a:ext uri="{FF2B5EF4-FFF2-40B4-BE49-F238E27FC236}">
                <a16:creationId xmlns:a16="http://schemas.microsoft.com/office/drawing/2014/main" id="{DB76A0B2-80E6-A549-8D11-0D38F885CCD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187049" y="5606006"/>
            <a:ext cx="460778" cy="460778"/>
          </a:xfrm>
          <a:prstGeom prst="rect">
            <a:avLst/>
          </a:prstGeom>
        </p:spPr>
      </p:pic>
      <p:pic>
        <p:nvPicPr>
          <p:cNvPr id="11" name="Picture 10" descr="Instagram social media icon&#10;">
            <a:extLst>
              <a:ext uri="{FF2B5EF4-FFF2-40B4-BE49-F238E27FC236}">
                <a16:creationId xmlns:a16="http://schemas.microsoft.com/office/drawing/2014/main" id="{004034D4-7C8A-E742-8B66-4DE06DF06BA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203407" y="5090677"/>
            <a:ext cx="460778" cy="460778"/>
          </a:xfrm>
          <a:prstGeom prst="rect">
            <a:avLst/>
          </a:prstGeom>
        </p:spPr>
      </p:pic>
      <p:pic>
        <p:nvPicPr>
          <p:cNvPr id="16" name="Picture 15" descr="YouTube social media icon&#10;">
            <a:extLst>
              <a:ext uri="{FF2B5EF4-FFF2-40B4-BE49-F238E27FC236}">
                <a16:creationId xmlns:a16="http://schemas.microsoft.com/office/drawing/2014/main" id="{1A3937C1-C958-5142-93BF-09CE25CDCB6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187049" y="4561520"/>
            <a:ext cx="460778" cy="460778"/>
          </a:xfrm>
          <a:prstGeom prst="rect">
            <a:avLst/>
          </a:prstGeom>
        </p:spPr>
      </p:pic>
      <p:pic>
        <p:nvPicPr>
          <p:cNvPr id="18" name="Picture 17" descr="WAPA Logo&#10;&#10;">
            <a:extLst>
              <a:ext uri="{FF2B5EF4-FFF2-40B4-BE49-F238E27FC236}">
                <a16:creationId xmlns:a16="http://schemas.microsoft.com/office/drawing/2014/main" id="{82B17E7D-2D27-8C43-94D8-7C12DC94C50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151611" y="4575348"/>
            <a:ext cx="472155" cy="472155"/>
          </a:xfrm>
          <a:prstGeom prst="rect">
            <a:avLst/>
          </a:prstGeom>
        </p:spPr>
      </p:pic>
      <p:pic>
        <p:nvPicPr>
          <p:cNvPr id="20" name="Picture 19" descr="Twitter social media icon&#10;&#10;">
            <a:extLst>
              <a:ext uri="{FF2B5EF4-FFF2-40B4-BE49-F238E27FC236}">
                <a16:creationId xmlns:a16="http://schemas.microsoft.com/office/drawing/2014/main" id="{433C50CB-8880-0E45-8F7D-9FAC103BA475}"/>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157299" y="5090677"/>
            <a:ext cx="460778" cy="460778"/>
          </a:xfrm>
          <a:prstGeom prst="rect">
            <a:avLst/>
          </a:prstGeom>
        </p:spPr>
      </p:pic>
      <p:sp>
        <p:nvSpPr>
          <p:cNvPr id="23" name="TextBox 22">
            <a:extLst>
              <a:ext uri="{FF2B5EF4-FFF2-40B4-BE49-F238E27FC236}">
                <a16:creationId xmlns:a16="http://schemas.microsoft.com/office/drawing/2014/main" id="{2F4D9320-0BD4-9F4B-9DC9-EA4615C6726A}"/>
              </a:ext>
            </a:extLst>
          </p:cNvPr>
          <p:cNvSpPr txBox="1"/>
          <p:nvPr userDrawn="1"/>
        </p:nvSpPr>
        <p:spPr>
          <a:xfrm>
            <a:off x="2679589" y="4583387"/>
            <a:ext cx="1769780" cy="400110"/>
          </a:xfrm>
          <a:prstGeom prst="rect">
            <a:avLst/>
          </a:prstGeom>
          <a:noFill/>
        </p:spPr>
        <p:txBody>
          <a:bodyPr wrap="none" rtlCol="0">
            <a:spAutoFit/>
          </a:bodyPr>
          <a:lstStyle/>
          <a:p>
            <a:r>
              <a:rPr lang="en-US" sz="2000" err="1">
                <a:solidFill>
                  <a:schemeClr val="bg1"/>
                </a:solidFill>
              </a:rPr>
              <a:t>www.wapa.gov</a:t>
            </a:r>
            <a:endParaRPr lang="en-US" sz="2000">
              <a:solidFill>
                <a:schemeClr val="bg1"/>
              </a:solidFill>
            </a:endParaRPr>
          </a:p>
        </p:txBody>
      </p:sp>
      <p:sp>
        <p:nvSpPr>
          <p:cNvPr id="24" name="TextBox 23">
            <a:extLst>
              <a:ext uri="{FF2B5EF4-FFF2-40B4-BE49-F238E27FC236}">
                <a16:creationId xmlns:a16="http://schemas.microsoft.com/office/drawing/2014/main" id="{F8BA44AB-6CBF-A34D-B953-27DD9F334A4D}"/>
              </a:ext>
            </a:extLst>
          </p:cNvPr>
          <p:cNvSpPr txBox="1"/>
          <p:nvPr userDrawn="1"/>
        </p:nvSpPr>
        <p:spPr>
          <a:xfrm>
            <a:off x="2679589" y="5100661"/>
            <a:ext cx="2259465" cy="400110"/>
          </a:xfrm>
          <a:prstGeom prst="rect">
            <a:avLst/>
          </a:prstGeom>
          <a:noFill/>
        </p:spPr>
        <p:txBody>
          <a:bodyPr wrap="none" rtlCol="0">
            <a:spAutoFit/>
          </a:bodyPr>
          <a:lstStyle/>
          <a:p>
            <a:r>
              <a:rPr lang="en-US" sz="2000">
                <a:solidFill>
                  <a:schemeClr val="bg1"/>
                </a:solidFill>
              </a:rPr>
              <a:t>@</a:t>
            </a:r>
            <a:r>
              <a:rPr lang="en-US" sz="2000" err="1">
                <a:solidFill>
                  <a:schemeClr val="bg1"/>
                </a:solidFill>
              </a:rPr>
              <a:t>westernareapowr</a:t>
            </a:r>
            <a:endParaRPr lang="en-US" sz="2000">
              <a:solidFill>
                <a:schemeClr val="bg1"/>
              </a:solidFill>
            </a:endParaRPr>
          </a:p>
        </p:txBody>
      </p:sp>
      <p:sp>
        <p:nvSpPr>
          <p:cNvPr id="25" name="TextBox 24">
            <a:extLst>
              <a:ext uri="{FF2B5EF4-FFF2-40B4-BE49-F238E27FC236}">
                <a16:creationId xmlns:a16="http://schemas.microsoft.com/office/drawing/2014/main" id="{49385C54-9317-D741-BDB7-B858C834FDF6}"/>
              </a:ext>
            </a:extLst>
          </p:cNvPr>
          <p:cNvSpPr txBox="1"/>
          <p:nvPr userDrawn="1"/>
        </p:nvSpPr>
        <p:spPr>
          <a:xfrm>
            <a:off x="2679589" y="5617934"/>
            <a:ext cx="3944093" cy="400110"/>
          </a:xfrm>
          <a:prstGeom prst="rect">
            <a:avLst/>
          </a:prstGeom>
          <a:noFill/>
        </p:spPr>
        <p:txBody>
          <a:bodyPr wrap="none" rtlCol="0">
            <a:spAutoFit/>
          </a:bodyPr>
          <a:lstStyle/>
          <a:p>
            <a:r>
              <a:rPr lang="en-US" sz="2000">
                <a:solidFill>
                  <a:schemeClr val="bg1"/>
                </a:solidFill>
              </a:rPr>
              <a:t>western-area-power-administration</a:t>
            </a:r>
          </a:p>
        </p:txBody>
      </p:sp>
      <p:sp>
        <p:nvSpPr>
          <p:cNvPr id="26" name="TextBox 25">
            <a:extLst>
              <a:ext uri="{FF2B5EF4-FFF2-40B4-BE49-F238E27FC236}">
                <a16:creationId xmlns:a16="http://schemas.microsoft.com/office/drawing/2014/main" id="{62326B2F-3960-2649-A6B6-ABDA0804D876}"/>
              </a:ext>
            </a:extLst>
          </p:cNvPr>
          <p:cNvSpPr txBox="1"/>
          <p:nvPr userDrawn="1"/>
        </p:nvSpPr>
        <p:spPr>
          <a:xfrm>
            <a:off x="7735483" y="4581400"/>
            <a:ext cx="2342757" cy="400110"/>
          </a:xfrm>
          <a:prstGeom prst="rect">
            <a:avLst/>
          </a:prstGeom>
          <a:noFill/>
        </p:spPr>
        <p:txBody>
          <a:bodyPr wrap="none" rtlCol="0">
            <a:spAutoFit/>
          </a:bodyPr>
          <a:lstStyle/>
          <a:p>
            <a:r>
              <a:rPr lang="en-US" sz="2000">
                <a:solidFill>
                  <a:schemeClr val="bg1"/>
                </a:solidFill>
              </a:rPr>
              <a:t>WesternAreaPower1</a:t>
            </a:r>
          </a:p>
        </p:txBody>
      </p:sp>
      <p:sp>
        <p:nvSpPr>
          <p:cNvPr id="27" name="TextBox 26">
            <a:extLst>
              <a:ext uri="{FF2B5EF4-FFF2-40B4-BE49-F238E27FC236}">
                <a16:creationId xmlns:a16="http://schemas.microsoft.com/office/drawing/2014/main" id="{1D8E41C7-569A-884A-A645-03C7E566D20C}"/>
              </a:ext>
            </a:extLst>
          </p:cNvPr>
          <p:cNvSpPr txBox="1"/>
          <p:nvPr userDrawn="1"/>
        </p:nvSpPr>
        <p:spPr>
          <a:xfrm>
            <a:off x="7735483" y="5096963"/>
            <a:ext cx="2156231" cy="400110"/>
          </a:xfrm>
          <a:prstGeom prst="rect">
            <a:avLst/>
          </a:prstGeom>
          <a:noFill/>
        </p:spPr>
        <p:txBody>
          <a:bodyPr wrap="none" rtlCol="0">
            <a:spAutoFit/>
          </a:bodyPr>
          <a:lstStyle/>
          <a:p>
            <a:r>
              <a:rPr lang="en-US" sz="2000" err="1">
                <a:solidFill>
                  <a:schemeClr val="bg1"/>
                </a:solidFill>
              </a:rPr>
              <a:t>westernareapower</a:t>
            </a:r>
            <a:endParaRPr lang="en-US" sz="2000">
              <a:solidFill>
                <a:schemeClr val="bg1"/>
              </a:solidFill>
            </a:endParaRPr>
          </a:p>
        </p:txBody>
      </p:sp>
      <p:sp>
        <p:nvSpPr>
          <p:cNvPr id="28" name="TextBox 27">
            <a:extLst>
              <a:ext uri="{FF2B5EF4-FFF2-40B4-BE49-F238E27FC236}">
                <a16:creationId xmlns:a16="http://schemas.microsoft.com/office/drawing/2014/main" id="{93C5B4F4-2BEF-5447-A750-C311AC085A04}"/>
              </a:ext>
            </a:extLst>
          </p:cNvPr>
          <p:cNvSpPr txBox="1"/>
          <p:nvPr userDrawn="1"/>
        </p:nvSpPr>
        <p:spPr>
          <a:xfrm>
            <a:off x="7735483" y="5612526"/>
            <a:ext cx="1180323" cy="400110"/>
          </a:xfrm>
          <a:prstGeom prst="rect">
            <a:avLst/>
          </a:prstGeom>
          <a:noFill/>
        </p:spPr>
        <p:txBody>
          <a:bodyPr wrap="none" rtlCol="0">
            <a:spAutoFit/>
          </a:bodyPr>
          <a:lstStyle/>
          <a:p>
            <a:r>
              <a:rPr lang="en-US" sz="2000" err="1">
                <a:solidFill>
                  <a:schemeClr val="bg1"/>
                </a:solidFill>
              </a:rPr>
              <a:t>wapa.gov</a:t>
            </a:r>
            <a:endParaRPr lang="en-US" sz="2000">
              <a:solidFill>
                <a:schemeClr val="bg1"/>
              </a:solidFill>
            </a:endParaRPr>
          </a:p>
        </p:txBody>
      </p:sp>
      <p:pic>
        <p:nvPicPr>
          <p:cNvPr id="30" name="Picture 29" descr="LinkedIn social media icon&#10;">
            <a:extLst>
              <a:ext uri="{FF2B5EF4-FFF2-40B4-BE49-F238E27FC236}">
                <a16:creationId xmlns:a16="http://schemas.microsoft.com/office/drawing/2014/main" id="{87C5FD4D-80C3-DA49-8EF1-B2F8C8F1F68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157299" y="5603869"/>
            <a:ext cx="462915" cy="462915"/>
          </a:xfrm>
          <a:prstGeom prst="rect">
            <a:avLst/>
          </a:prstGeom>
        </p:spPr>
      </p:pic>
      <p:sp>
        <p:nvSpPr>
          <p:cNvPr id="2" name="Date Placeholder 1">
            <a:extLst>
              <a:ext uri="{FF2B5EF4-FFF2-40B4-BE49-F238E27FC236}">
                <a16:creationId xmlns:a16="http://schemas.microsoft.com/office/drawing/2014/main" id="{3015E3BE-4202-884C-8622-7322EF5F4E2E}"/>
              </a:ext>
            </a:extLst>
          </p:cNvPr>
          <p:cNvSpPr>
            <a:spLocks noGrp="1"/>
          </p:cNvSpPr>
          <p:nvPr>
            <p:ph type="dt" sz="half" idx="14"/>
          </p:nvPr>
        </p:nvSpPr>
        <p:spPr/>
        <p:txBody>
          <a:bodyPr/>
          <a:lstStyle>
            <a:lvl1pPr>
              <a:defRPr>
                <a:solidFill>
                  <a:schemeClr val="bg1"/>
                </a:solidFill>
              </a:defRPr>
            </a:lvl1pPr>
          </a:lstStyle>
          <a:p>
            <a:fld id="{52EA7C11-4B40-E443-A2DB-1B93DB4E5E54}" type="datetime5">
              <a:rPr lang="en-US" smtClean="0"/>
              <a:pPr/>
              <a:t>28-Nov-23</a:t>
            </a:fld>
            <a:r>
              <a:rPr lang="en-US"/>
              <a:t> |</a:t>
            </a:r>
          </a:p>
        </p:txBody>
      </p:sp>
      <p:sp>
        <p:nvSpPr>
          <p:cNvPr id="3" name="Footer Placeholder 2">
            <a:extLst>
              <a:ext uri="{FF2B5EF4-FFF2-40B4-BE49-F238E27FC236}">
                <a16:creationId xmlns:a16="http://schemas.microsoft.com/office/drawing/2014/main" id="{D3B9B9D4-15D5-8747-B79E-E3AAFD99F280}"/>
              </a:ext>
            </a:extLst>
          </p:cNvPr>
          <p:cNvSpPr>
            <a:spLocks noGrp="1"/>
          </p:cNvSpPr>
          <p:nvPr>
            <p:ph type="ftr" sz="quarter" idx="15"/>
          </p:nvPr>
        </p:nvSpPr>
        <p:spPr/>
        <p:txBody>
          <a:bodyPr/>
          <a:lstStyle>
            <a:lvl1pPr>
              <a:defRPr>
                <a:solidFill>
                  <a:schemeClr val="bg1"/>
                </a:solidFill>
              </a:defRPr>
            </a:lvl1pPr>
          </a:lstStyle>
          <a:p>
            <a:r>
              <a:rPr lang="en-US"/>
              <a:t>Presentation Title |</a:t>
            </a:r>
          </a:p>
        </p:txBody>
      </p:sp>
      <p:sp>
        <p:nvSpPr>
          <p:cNvPr id="4" name="Slide Number Placeholder 3">
            <a:extLst>
              <a:ext uri="{FF2B5EF4-FFF2-40B4-BE49-F238E27FC236}">
                <a16:creationId xmlns:a16="http://schemas.microsoft.com/office/drawing/2014/main" id="{13C01C85-F30D-FD47-AFC7-4BEE92AEDFEF}"/>
              </a:ext>
            </a:extLst>
          </p:cNvPr>
          <p:cNvSpPr>
            <a:spLocks noGrp="1"/>
          </p:cNvSpPr>
          <p:nvPr>
            <p:ph type="sldNum" sz="quarter" idx="16"/>
          </p:nvPr>
        </p:nvSpPr>
        <p:spPr/>
        <p:txBody>
          <a:bodyPr/>
          <a:lstStyle>
            <a:lvl1pPr>
              <a:defRPr>
                <a:solidFill>
                  <a:schemeClr val="bg1"/>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260952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ransmission Tower Sunset">
    <p:spTree>
      <p:nvGrpSpPr>
        <p:cNvPr id="1" name=""/>
        <p:cNvGrpSpPr/>
        <p:nvPr/>
      </p:nvGrpSpPr>
      <p:grpSpPr>
        <a:xfrm>
          <a:off x="0" y="0"/>
          <a:ext cx="0" cy="0"/>
          <a:chOff x="0" y="0"/>
          <a:chExt cx="0" cy="0"/>
        </a:xfrm>
      </p:grpSpPr>
      <p:pic>
        <p:nvPicPr>
          <p:cNvPr id="10" name="Picture 9" descr="Linemen working on a wooden transmission tower against a blue sky">
            <a:extLst>
              <a:ext uri="{FF2B5EF4-FFF2-40B4-BE49-F238E27FC236}">
                <a16:creationId xmlns:a16="http://schemas.microsoft.com/office/drawing/2014/main" id="{68D29BC3-8DC6-4929-BA8A-0A7DE84BB47E}"/>
              </a:ext>
            </a:extLst>
          </p:cNvPr>
          <p:cNvPicPr>
            <a:picLocks noChangeAspect="1"/>
          </p:cNvPicPr>
          <p:nvPr userDrawn="1"/>
        </p:nvPicPr>
        <p:blipFill>
          <a:blip r:embed="rId2">
            <a:extLst>
              <a:ext uri="{28A0092B-C50C-407E-A947-70E740481C1C}">
                <a14:useLocalDpi xmlns:a14="http://schemas.microsoft.com/office/drawing/2010/main" val="0"/>
              </a:ext>
            </a:extLst>
          </a:blip>
          <a:srcRect l="29078" r="29078"/>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73038AE4-26B6-4340-A93A-1A7BE5715A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2F6FA347-E435-C242-9854-ACF2576E88E7}"/>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D4160AB8-6A87-E149-8715-210802005041}"/>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9EB38AB0-E9A8-0649-B411-916CE75E58FC}"/>
              </a:ext>
            </a:extLst>
          </p:cNvPr>
          <p:cNvSpPr>
            <a:spLocks noGrp="1"/>
          </p:cNvSpPr>
          <p:nvPr>
            <p:ph type="body" sz="quarter" idx="14" hasCustomPrompt="1"/>
          </p:nvPr>
        </p:nvSpPr>
        <p:spPr>
          <a:xfrm>
            <a:off x="639763" y="4633913"/>
            <a:ext cx="7497762" cy="174913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345900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Transmission Tower Storm">
    <p:spTree>
      <p:nvGrpSpPr>
        <p:cNvPr id="1" name=""/>
        <p:cNvGrpSpPr/>
        <p:nvPr/>
      </p:nvGrpSpPr>
      <p:grpSpPr>
        <a:xfrm>
          <a:off x="0" y="0"/>
          <a:ext cx="0" cy="0"/>
          <a:chOff x="0" y="0"/>
          <a:chExt cx="0" cy="0"/>
        </a:xfrm>
      </p:grpSpPr>
      <p:pic>
        <p:nvPicPr>
          <p:cNvPr id="9" name="Picture 8" descr="A transmission tower with storm clouds in the background.">
            <a:extLst>
              <a:ext uri="{FF2B5EF4-FFF2-40B4-BE49-F238E27FC236}">
                <a16:creationId xmlns:a16="http://schemas.microsoft.com/office/drawing/2014/main" id="{5E49E1C0-236E-4551-B5AD-EF481FF7F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138" r="14020"/>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8" name="Picture 7" descr="WAPA Logo with Western Area Power Administration to the right of logo that includes a lightning bolt.">
            <a:extLst>
              <a:ext uri="{FF2B5EF4-FFF2-40B4-BE49-F238E27FC236}">
                <a16:creationId xmlns:a16="http://schemas.microsoft.com/office/drawing/2014/main" id="{F5EC89FD-5F9E-D441-969F-B3ECE20979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9D3955D2-A41A-4E4D-91AB-DF722B5BCA10}"/>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3066252F-D394-5648-9FB0-5432485E4434}"/>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0DD10C23-AC53-1047-9252-0F68800F7927}"/>
              </a:ext>
            </a:extLst>
          </p:cNvPr>
          <p:cNvSpPr>
            <a:spLocks noGrp="1"/>
          </p:cNvSpPr>
          <p:nvPr>
            <p:ph type="body" sz="quarter" idx="14" hasCustomPrompt="1"/>
          </p:nvPr>
        </p:nvSpPr>
        <p:spPr>
          <a:xfrm>
            <a:off x="639763" y="4633913"/>
            <a:ext cx="7497762" cy="1784642"/>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96441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Add your own photo">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35A6567-7B45-4CCA-835C-8ABECF6A32F7}"/>
              </a:ext>
            </a:extLst>
          </p:cNvPr>
          <p:cNvSpPr>
            <a:spLocks noGrp="1" noChangeAspect="1"/>
          </p:cNvSpPr>
          <p:nvPr>
            <p:ph type="pic" sz="quarter" idx="13"/>
          </p:nvPr>
        </p:nvSpPr>
        <p:spPr>
          <a:xfrm>
            <a:off x="7897504" y="0"/>
            <a:ext cx="4319517" cy="6885295"/>
          </a:xfrm>
          <a:custGeom>
            <a:avLst/>
            <a:gdLst>
              <a:gd name="connsiteX0" fmla="*/ 0 w 4267200"/>
              <a:gd name="connsiteY0" fmla="*/ 6858000 h 6858000"/>
              <a:gd name="connsiteX1" fmla="*/ 1066800 w 4267200"/>
              <a:gd name="connsiteY1" fmla="*/ 0 h 6858000"/>
              <a:gd name="connsiteX2" fmla="*/ 4267200 w 4267200"/>
              <a:gd name="connsiteY2" fmla="*/ 0 h 6858000"/>
              <a:gd name="connsiteX3" fmla="*/ 3200400 w 4267200"/>
              <a:gd name="connsiteY3" fmla="*/ 6858000 h 6858000"/>
              <a:gd name="connsiteX4" fmla="*/ 0 w 4267200"/>
              <a:gd name="connsiteY4" fmla="*/ 6858000 h 6858000"/>
              <a:gd name="connsiteX0" fmla="*/ 0 w 4292221"/>
              <a:gd name="connsiteY0" fmla="*/ 6858000 h 6871647"/>
              <a:gd name="connsiteX1" fmla="*/ 1066800 w 4292221"/>
              <a:gd name="connsiteY1" fmla="*/ 0 h 6871647"/>
              <a:gd name="connsiteX2" fmla="*/ 4267200 w 4292221"/>
              <a:gd name="connsiteY2" fmla="*/ 0 h 6871647"/>
              <a:gd name="connsiteX3" fmla="*/ 4292221 w 4292221"/>
              <a:gd name="connsiteY3" fmla="*/ 6871647 h 6871647"/>
              <a:gd name="connsiteX4" fmla="*/ 0 w 4292221"/>
              <a:gd name="connsiteY4" fmla="*/ 6858000 h 6871647"/>
              <a:gd name="connsiteX0" fmla="*/ 0 w 4319517"/>
              <a:gd name="connsiteY0" fmla="*/ 6885295 h 6885295"/>
              <a:gd name="connsiteX1" fmla="*/ 1094096 w 4319517"/>
              <a:gd name="connsiteY1" fmla="*/ 0 h 6885295"/>
              <a:gd name="connsiteX2" fmla="*/ 4294496 w 4319517"/>
              <a:gd name="connsiteY2" fmla="*/ 0 h 6885295"/>
              <a:gd name="connsiteX3" fmla="*/ 4319517 w 4319517"/>
              <a:gd name="connsiteY3" fmla="*/ 6871647 h 6885295"/>
              <a:gd name="connsiteX4" fmla="*/ 0 w 4319517"/>
              <a:gd name="connsiteY4" fmla="*/ 6885295 h 688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517" h="6885295">
                <a:moveTo>
                  <a:pt x="0" y="6885295"/>
                </a:moveTo>
                <a:lnTo>
                  <a:pt x="1094096" y="0"/>
                </a:lnTo>
                <a:lnTo>
                  <a:pt x="4294496" y="0"/>
                </a:lnTo>
                <a:cubicBezTo>
                  <a:pt x="4302836" y="2290549"/>
                  <a:pt x="4311177" y="4581098"/>
                  <a:pt x="4319517" y="6871647"/>
                </a:cubicBezTo>
                <a:lnTo>
                  <a:pt x="0" y="6885295"/>
                </a:lnTo>
                <a:close/>
              </a:path>
            </a:pathLst>
          </a:custGeom>
          <a:noFill/>
        </p:spPr>
        <p:txBody>
          <a:bodyPr>
            <a:noAutofit/>
          </a:bodyPr>
          <a:lstStyle/>
          <a:p>
            <a:endParaRPr lang="en-US"/>
          </a:p>
        </p:txBody>
      </p:sp>
      <p:sp>
        <p:nvSpPr>
          <p:cNvPr id="2" name="Title 1">
            <a:extLst>
              <a:ext uri="{FF2B5EF4-FFF2-40B4-BE49-F238E27FC236}">
                <a16:creationId xmlns:a16="http://schemas.microsoft.com/office/drawing/2014/main" id="{596F6908-7D79-4C32-BD90-175E208F6530}"/>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3" name="Subtitle 2">
            <a:extLst>
              <a:ext uri="{FF2B5EF4-FFF2-40B4-BE49-F238E27FC236}">
                <a16:creationId xmlns:a16="http://schemas.microsoft.com/office/drawing/2014/main" id="{610EB8F2-660D-4931-A6BB-B74F8FE0B990}"/>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pic>
        <p:nvPicPr>
          <p:cNvPr id="8" name="Picture 7" descr="WAPA Logo with Western Area Power Administration to the right of logo that includes a lightning bolt.">
            <a:extLst>
              <a:ext uri="{FF2B5EF4-FFF2-40B4-BE49-F238E27FC236}">
                <a16:creationId xmlns:a16="http://schemas.microsoft.com/office/drawing/2014/main" id="{3D125402-C4CD-9D40-B401-B26E379384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0" name="Text Placeholder 9">
            <a:extLst>
              <a:ext uri="{FF2B5EF4-FFF2-40B4-BE49-F238E27FC236}">
                <a16:creationId xmlns:a16="http://schemas.microsoft.com/office/drawing/2014/main" id="{B7C92E31-4B62-D441-B844-446232799228}"/>
              </a:ext>
            </a:extLst>
          </p:cNvPr>
          <p:cNvSpPr>
            <a:spLocks noGrp="1"/>
          </p:cNvSpPr>
          <p:nvPr>
            <p:ph type="body" sz="quarter" idx="14" hasCustomPrompt="1"/>
          </p:nvPr>
        </p:nvSpPr>
        <p:spPr>
          <a:xfrm>
            <a:off x="639763" y="4633913"/>
            <a:ext cx="7497762" cy="1722499"/>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77558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Glen Canyon Dam">
    <p:spTree>
      <p:nvGrpSpPr>
        <p:cNvPr id="1" name=""/>
        <p:cNvGrpSpPr/>
        <p:nvPr/>
      </p:nvGrpSpPr>
      <p:grpSpPr>
        <a:xfrm>
          <a:off x="0" y="0"/>
          <a:ext cx="0" cy="0"/>
          <a:chOff x="0" y="0"/>
          <a:chExt cx="0" cy="0"/>
        </a:xfrm>
      </p:grpSpPr>
      <p:pic>
        <p:nvPicPr>
          <p:cNvPr id="8" name="Picture 7" descr="Hoover Dam and power plant as seen from the bypass bridge downstream of the dam.">
            <a:extLst>
              <a:ext uri="{FF2B5EF4-FFF2-40B4-BE49-F238E27FC236}">
                <a16:creationId xmlns:a16="http://schemas.microsoft.com/office/drawing/2014/main" id="{9D91915C-C196-43AA-9CC7-B17C0E8736DB}"/>
              </a:ext>
            </a:extLst>
          </p:cNvPr>
          <p:cNvPicPr>
            <a:picLocks noChangeAspect="1"/>
          </p:cNvPicPr>
          <p:nvPr userDrawn="1"/>
        </p:nvPicPr>
        <p:blipFill>
          <a:blip r:embed="rId2">
            <a:extLst>
              <a:ext uri="{28A0092B-C50C-407E-A947-70E740481C1C}">
                <a14:useLocalDpi xmlns:a14="http://schemas.microsoft.com/office/drawing/2010/main" val="0"/>
              </a:ext>
            </a:extLst>
          </a:blip>
          <a:srcRect l="1795" r="1795"/>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9" name="Picture 8" descr="WAPA Logo with Western Area Power Administration to the right of logo that includes a lightning bolt.">
            <a:extLst>
              <a:ext uri="{FF2B5EF4-FFF2-40B4-BE49-F238E27FC236}">
                <a16:creationId xmlns:a16="http://schemas.microsoft.com/office/drawing/2014/main" id="{0FFD82B1-C75F-6C4B-ABD3-0E08601A06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0906FCB7-9935-D644-98FF-2C7E9B86C48D}"/>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81E60583-71F8-8840-AA89-2D9EED6FDD7B}"/>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2636DEFA-58C5-3A4E-BC2E-31D067A0F5B1}"/>
              </a:ext>
            </a:extLst>
          </p:cNvPr>
          <p:cNvSpPr>
            <a:spLocks noGrp="1"/>
          </p:cNvSpPr>
          <p:nvPr>
            <p:ph type="body" sz="quarter" idx="14" hasCustomPrompt="1"/>
          </p:nvPr>
        </p:nvSpPr>
        <p:spPr>
          <a:xfrm>
            <a:off x="639763" y="4633913"/>
            <a:ext cx="7497762" cy="1651477"/>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48894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Hydropower Genera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4EC5EC-6EBE-4290-A083-5046748754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3" r="49343"/>
          <a:stretch/>
        </p:blipFill>
        <p:spPr>
          <a:xfrm>
            <a:off x="7879308" y="-16552"/>
            <a:ext cx="4319227" cy="6881376"/>
          </a:xfrm>
          <a:custGeom>
            <a:avLst/>
            <a:gdLst>
              <a:gd name="connsiteX0" fmla="*/ 1092451 w 4319227"/>
              <a:gd name="connsiteY0" fmla="*/ 0 h 6881376"/>
              <a:gd name="connsiteX1" fmla="*/ 4319131 w 4319227"/>
              <a:gd name="connsiteY1" fmla="*/ 1 h 6881376"/>
              <a:gd name="connsiteX2" fmla="*/ 4312693 w 4319227"/>
              <a:gd name="connsiteY2" fmla="*/ 6881376 h 6881376"/>
              <a:gd name="connsiteX3" fmla="*/ 0 w 4319227"/>
              <a:gd name="connsiteY3" fmla="*/ 6881376 h 6881376"/>
            </a:gdLst>
            <a:ahLst/>
            <a:cxnLst>
              <a:cxn ang="0">
                <a:pos x="connsiteX0" y="connsiteY0"/>
              </a:cxn>
              <a:cxn ang="0">
                <a:pos x="connsiteX1" y="connsiteY1"/>
              </a:cxn>
              <a:cxn ang="0">
                <a:pos x="connsiteX2" y="connsiteY2"/>
              </a:cxn>
              <a:cxn ang="0">
                <a:pos x="connsiteX3" y="connsiteY3"/>
              </a:cxn>
            </a:cxnLst>
            <a:rect l="l" t="t" r="r" b="b"/>
            <a:pathLst>
              <a:path w="4319227" h="6881376">
                <a:moveTo>
                  <a:pt x="1092451" y="0"/>
                </a:moveTo>
                <a:lnTo>
                  <a:pt x="4319131" y="1"/>
                </a:lnTo>
                <a:cubicBezTo>
                  <a:pt x="4320228" y="2290550"/>
                  <a:pt x="4311596" y="4590827"/>
                  <a:pt x="4312693" y="6881376"/>
                </a:cubicBezTo>
                <a:lnTo>
                  <a:pt x="0" y="6881376"/>
                </a:lnTo>
                <a:close/>
              </a:path>
            </a:pathLst>
          </a:custGeom>
        </p:spPr>
      </p:pic>
      <p:pic>
        <p:nvPicPr>
          <p:cNvPr id="9" name="Picture 8" descr="WAPA Logo with Western Area Power Administration to the right of logo that includes a lightning bolt.">
            <a:extLst>
              <a:ext uri="{FF2B5EF4-FFF2-40B4-BE49-F238E27FC236}">
                <a16:creationId xmlns:a16="http://schemas.microsoft.com/office/drawing/2014/main" id="{EB64406B-1669-3F40-85F6-E37997A00D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3" name="Title 1">
            <a:extLst>
              <a:ext uri="{FF2B5EF4-FFF2-40B4-BE49-F238E27FC236}">
                <a16:creationId xmlns:a16="http://schemas.microsoft.com/office/drawing/2014/main" id="{72E6E6B6-46E4-9F41-B668-E5E04F834400}"/>
              </a:ext>
            </a:extLst>
          </p:cNvPr>
          <p:cNvSpPr>
            <a:spLocks noGrp="1"/>
          </p:cNvSpPr>
          <p:nvPr>
            <p:ph type="ctrTitle" hasCustomPrompt="1"/>
          </p:nvPr>
        </p:nvSpPr>
        <p:spPr>
          <a:xfrm>
            <a:off x="640080" y="1519396"/>
            <a:ext cx="7498080" cy="1909604"/>
          </a:xfrm>
        </p:spPr>
        <p:txBody>
          <a:bodyPr anchor="b"/>
          <a:lstStyle>
            <a:lvl1pPr algn="ctr">
              <a:defRPr sz="6000">
                <a:solidFill>
                  <a:srgbClr val="00447C"/>
                </a:solidFill>
                <a:latin typeface="+mn-lt"/>
              </a:defRPr>
            </a:lvl1pPr>
          </a:lstStyle>
          <a:p>
            <a:r>
              <a:rPr lang="en-US"/>
              <a:t>Click to edit title</a:t>
            </a:r>
            <a:br>
              <a:rPr lang="en-US"/>
            </a:br>
            <a:r>
              <a:rPr lang="en-US"/>
              <a:t>maximum two lines</a:t>
            </a:r>
          </a:p>
        </p:txBody>
      </p:sp>
      <p:sp>
        <p:nvSpPr>
          <p:cNvPr id="14" name="Subtitle 2">
            <a:extLst>
              <a:ext uri="{FF2B5EF4-FFF2-40B4-BE49-F238E27FC236}">
                <a16:creationId xmlns:a16="http://schemas.microsoft.com/office/drawing/2014/main" id="{479A7C97-115D-814B-A20F-7305E017905E}"/>
              </a:ext>
            </a:extLst>
          </p:cNvPr>
          <p:cNvSpPr>
            <a:spLocks noGrp="1"/>
          </p:cNvSpPr>
          <p:nvPr>
            <p:ph type="subTitle" idx="1" hasCustomPrompt="1"/>
          </p:nvPr>
        </p:nvSpPr>
        <p:spPr>
          <a:xfrm>
            <a:off x="640080" y="3501386"/>
            <a:ext cx="7498080" cy="1035104"/>
          </a:xfrm>
        </p:spPr>
        <p:txBody>
          <a:bodyPr/>
          <a:lstStyle>
            <a:lvl1pPr marL="0" indent="0" algn="ctr">
              <a:buNone/>
              <a:defRPr lang="en-US">
                <a:solidFill>
                  <a:srgbClr val="00447C"/>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maximum two lines</a:t>
            </a:r>
          </a:p>
        </p:txBody>
      </p:sp>
      <p:sp>
        <p:nvSpPr>
          <p:cNvPr id="15" name="Text Placeholder 9">
            <a:extLst>
              <a:ext uri="{FF2B5EF4-FFF2-40B4-BE49-F238E27FC236}">
                <a16:creationId xmlns:a16="http://schemas.microsoft.com/office/drawing/2014/main" id="{538DDC99-3A5D-7B41-80D9-322FF579BEDE}"/>
              </a:ext>
            </a:extLst>
          </p:cNvPr>
          <p:cNvSpPr>
            <a:spLocks noGrp="1"/>
          </p:cNvSpPr>
          <p:nvPr>
            <p:ph type="body" sz="quarter" idx="14" hasCustomPrompt="1"/>
          </p:nvPr>
        </p:nvSpPr>
        <p:spPr>
          <a:xfrm>
            <a:off x="639763" y="4633913"/>
            <a:ext cx="7497762" cy="1607089"/>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Tree>
    <p:extLst>
      <p:ext uri="{BB962C8B-B14F-4D97-AF65-F5344CB8AC3E}">
        <p14:creationId xmlns:p14="http://schemas.microsoft.com/office/powerpoint/2010/main" val="289450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pic>
        <p:nvPicPr>
          <p:cNvPr id="8" name="Picture 7" descr="WAPA Logo with Western Area Power Administration to the right of logo that includes a lightning bolt.">
            <a:extLst>
              <a:ext uri="{FF2B5EF4-FFF2-40B4-BE49-F238E27FC236}">
                <a16:creationId xmlns:a16="http://schemas.microsoft.com/office/drawing/2014/main" id="{9440E95B-D46A-3643-B228-055B252B2C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0080" y="313916"/>
            <a:ext cx="2743200" cy="574766"/>
          </a:xfrm>
          <a:prstGeom prst="rect">
            <a:avLst/>
          </a:prstGeom>
        </p:spPr>
      </p:pic>
      <p:sp>
        <p:nvSpPr>
          <p:cNvPr id="11" name="Text Placeholder 9">
            <a:extLst>
              <a:ext uri="{FF2B5EF4-FFF2-40B4-BE49-F238E27FC236}">
                <a16:creationId xmlns:a16="http://schemas.microsoft.com/office/drawing/2014/main" id="{C9229478-C9A6-284B-B08F-763E6CE8FF33}"/>
              </a:ext>
            </a:extLst>
          </p:cNvPr>
          <p:cNvSpPr>
            <a:spLocks noGrp="1"/>
          </p:cNvSpPr>
          <p:nvPr>
            <p:ph type="body" sz="quarter" idx="14" hasCustomPrompt="1"/>
          </p:nvPr>
        </p:nvSpPr>
        <p:spPr>
          <a:xfrm>
            <a:off x="838199" y="4633913"/>
            <a:ext cx="10515601" cy="1473924"/>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lang="en-US" b="0" i="0" smtClean="0">
                <a:solidFill>
                  <a:srgbClr val="4F89BD"/>
                </a:solidFill>
                <a:effectLst/>
                <a:latin typeface="+mn-lt"/>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a:t>Name [of person presenting]</a:t>
            </a:r>
            <a:br>
              <a:rPr lang="en-US"/>
            </a:br>
            <a:r>
              <a:rPr lang="en-US"/>
              <a:t>Delivered to [insert group delivered to]</a:t>
            </a:r>
            <a:br>
              <a:rPr lang="en-US"/>
            </a:br>
            <a:r>
              <a:rPr lang="en-US" b="0" i="0">
                <a:effectLst/>
                <a:latin typeface="+mn-lt"/>
              </a:rPr>
              <a:t>Dec. 9, 2021</a:t>
            </a:r>
            <a:endParaRPr lang="en-US" b="0" i="0">
              <a:effectLst/>
              <a:latin typeface="Segoe UI" panose="020B0502040204020203" pitchFamily="34" charset="0"/>
            </a:endParaRPr>
          </a:p>
        </p:txBody>
      </p:sp>
      <p:sp>
        <p:nvSpPr>
          <p:cNvPr id="4" name="Title 3">
            <a:extLst>
              <a:ext uri="{FF2B5EF4-FFF2-40B4-BE49-F238E27FC236}">
                <a16:creationId xmlns:a16="http://schemas.microsoft.com/office/drawing/2014/main" id="{6746C74D-35A9-3449-AB51-72576D56AC23}"/>
              </a:ext>
            </a:extLst>
          </p:cNvPr>
          <p:cNvSpPr>
            <a:spLocks noGrp="1"/>
          </p:cNvSpPr>
          <p:nvPr>
            <p:ph type="title" hasCustomPrompt="1"/>
          </p:nvPr>
        </p:nvSpPr>
        <p:spPr>
          <a:xfrm>
            <a:off x="838200" y="1739030"/>
            <a:ext cx="10515600" cy="1617584"/>
          </a:xfrm>
        </p:spPr>
        <p:txBody>
          <a:bodyPr>
            <a:noAutofit/>
          </a:bodyPr>
          <a:lstStyle>
            <a:lvl1pPr algn="ctr">
              <a:defRPr sz="6000"/>
            </a:lvl1pPr>
          </a:lstStyle>
          <a:p>
            <a:r>
              <a:rPr lang="en-US"/>
              <a:t>Click to edit title</a:t>
            </a:r>
            <a:br>
              <a:rPr lang="en-US"/>
            </a:br>
            <a:r>
              <a:rPr lang="en-US"/>
              <a:t>maximum two lines</a:t>
            </a:r>
          </a:p>
        </p:txBody>
      </p:sp>
      <p:sp>
        <p:nvSpPr>
          <p:cNvPr id="6" name="Text Placeholder 5">
            <a:extLst>
              <a:ext uri="{FF2B5EF4-FFF2-40B4-BE49-F238E27FC236}">
                <a16:creationId xmlns:a16="http://schemas.microsoft.com/office/drawing/2014/main" id="{9E6D20F4-3DF4-4045-B54A-89B8D5FD1BEC}"/>
              </a:ext>
            </a:extLst>
          </p:cNvPr>
          <p:cNvSpPr>
            <a:spLocks noGrp="1"/>
          </p:cNvSpPr>
          <p:nvPr>
            <p:ph type="body" sz="quarter" idx="15" hasCustomPrompt="1"/>
          </p:nvPr>
        </p:nvSpPr>
        <p:spPr>
          <a:xfrm>
            <a:off x="838200" y="3429000"/>
            <a:ext cx="10515600" cy="110172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r>
              <a:rPr lang="en-US"/>
              <a:t>Click to edit subtitle</a:t>
            </a:r>
            <a:br>
              <a:rPr lang="en-US"/>
            </a:br>
            <a:r>
              <a:rPr lang="en-US"/>
              <a:t>maximum two lines</a:t>
            </a:r>
          </a:p>
        </p:txBody>
      </p:sp>
    </p:spTree>
    <p:extLst>
      <p:ext uri="{BB962C8B-B14F-4D97-AF65-F5344CB8AC3E}">
        <p14:creationId xmlns:p14="http://schemas.microsoft.com/office/powerpoint/2010/main" val="23142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PA logo">
            <a:extLst>
              <a:ext uri="{FF2B5EF4-FFF2-40B4-BE49-F238E27FC236}">
                <a16:creationId xmlns:a16="http://schemas.microsoft.com/office/drawing/2014/main" id="{07F29471-C12A-1448-8E39-305BA6C080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9597" y="6045281"/>
            <a:ext cx="527050" cy="527050"/>
          </a:xfrm>
          <a:prstGeom prst="rect">
            <a:avLst/>
          </a:prstGeom>
        </p:spPr>
      </p:pic>
      <p:sp>
        <p:nvSpPr>
          <p:cNvPr id="2" name="Title 1">
            <a:extLst>
              <a:ext uri="{FF2B5EF4-FFF2-40B4-BE49-F238E27FC236}">
                <a16:creationId xmlns:a16="http://schemas.microsoft.com/office/drawing/2014/main" id="{99A978AF-0DF7-43B3-83C8-5E135B283337}"/>
              </a:ext>
            </a:extLst>
          </p:cNvPr>
          <p:cNvSpPr>
            <a:spLocks noGrp="1"/>
          </p:cNvSpPr>
          <p:nvPr>
            <p:ph type="title" hasCustomPrompt="1"/>
          </p:nvPr>
        </p:nvSpPr>
        <p:spPr/>
        <p:txBody>
          <a:bodyPr/>
          <a:lstStyle>
            <a:lvl1pPr>
              <a:defRPr>
                <a:solidFill>
                  <a:srgbClr val="00447C"/>
                </a:solidFill>
              </a:defRPr>
            </a:lvl1pPr>
          </a:lstStyle>
          <a:p>
            <a:r>
              <a:rPr lang="en-US"/>
              <a:t>Click to edit title</a:t>
            </a:r>
          </a:p>
        </p:txBody>
      </p:sp>
      <p:sp>
        <p:nvSpPr>
          <p:cNvPr id="3" name="Content Placeholder 2">
            <a:extLst>
              <a:ext uri="{FF2B5EF4-FFF2-40B4-BE49-F238E27FC236}">
                <a16:creationId xmlns:a16="http://schemas.microsoft.com/office/drawing/2014/main" id="{6C83E9BD-ED1A-4E1F-A565-8E4894A32116}"/>
              </a:ext>
            </a:extLst>
          </p:cNvPr>
          <p:cNvSpPr>
            <a:spLocks noGrp="1"/>
          </p:cNvSpPr>
          <p:nvPr>
            <p:ph idx="1" hasCustomPrompt="1"/>
          </p:nvPr>
        </p:nvSpPr>
        <p:spPr>
          <a:xfrm>
            <a:off x="838200" y="1825625"/>
            <a:ext cx="10515600" cy="4352544"/>
          </a:xfrm>
        </p:spPr>
        <p:txBody>
          <a:bodyPr/>
          <a:lstStyle>
            <a:lvl1pPr>
              <a:defRPr>
                <a:solidFill>
                  <a:srgbClr val="00447C"/>
                </a:solidFill>
              </a:defRPr>
            </a:lvl1pPr>
            <a:lvl2pPr>
              <a:defRPr>
                <a:solidFill>
                  <a:srgbClr val="00447C"/>
                </a:solidFill>
              </a:defRPr>
            </a:lvl2pPr>
            <a:lvl3pPr>
              <a:defRPr>
                <a:solidFill>
                  <a:srgbClr val="00447C"/>
                </a:solidFill>
              </a:defRPr>
            </a:lvl3pPr>
            <a:lvl4pPr>
              <a:defRPr>
                <a:solidFill>
                  <a:srgbClr val="00447C"/>
                </a:solidFill>
              </a:defRPr>
            </a:lvl4pPr>
            <a:lvl5pPr>
              <a:defRPr>
                <a:solidFill>
                  <a:srgbClr val="00447C"/>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FE8F0-F773-1149-8BA0-2835DBD5A81B}"/>
              </a:ext>
            </a:extLst>
          </p:cNvPr>
          <p:cNvSpPr>
            <a:spLocks noGrp="1"/>
          </p:cNvSpPr>
          <p:nvPr>
            <p:ph type="dt" sz="half" idx="10"/>
          </p:nvPr>
        </p:nvSpPr>
        <p:spPr/>
        <p:txBody>
          <a:bodyPr/>
          <a:lstStyle/>
          <a:p>
            <a:fld id="{52EA7C11-4B40-E443-A2DB-1B93DB4E5E54}" type="datetime5">
              <a:rPr lang="en-US" smtClean="0"/>
              <a:t>28-Nov-23</a:t>
            </a:fld>
            <a:r>
              <a:rPr lang="en-US"/>
              <a:t> |</a:t>
            </a:r>
          </a:p>
        </p:txBody>
      </p:sp>
      <p:sp>
        <p:nvSpPr>
          <p:cNvPr id="5" name="Footer Placeholder 4">
            <a:extLst>
              <a:ext uri="{FF2B5EF4-FFF2-40B4-BE49-F238E27FC236}">
                <a16:creationId xmlns:a16="http://schemas.microsoft.com/office/drawing/2014/main" id="{DFF3C5EB-D1DE-F74A-96C7-7714ED315E83}"/>
              </a:ext>
            </a:extLst>
          </p:cNvPr>
          <p:cNvSpPr>
            <a:spLocks noGrp="1"/>
          </p:cNvSpPr>
          <p:nvPr>
            <p:ph type="ftr" sz="quarter" idx="11"/>
          </p:nvPr>
        </p:nvSpPr>
        <p:spPr/>
        <p:txBody>
          <a:bodyPr/>
          <a:lstStyle/>
          <a:p>
            <a:r>
              <a:rPr lang="en-US"/>
              <a:t>Presentation Title |</a:t>
            </a:r>
          </a:p>
        </p:txBody>
      </p:sp>
      <p:sp>
        <p:nvSpPr>
          <p:cNvPr id="6" name="Slide Number Placeholder 5">
            <a:extLst>
              <a:ext uri="{FF2B5EF4-FFF2-40B4-BE49-F238E27FC236}">
                <a16:creationId xmlns:a16="http://schemas.microsoft.com/office/drawing/2014/main" id="{2FF0AF48-237E-C14A-BB1A-EFB42EF187C4}"/>
              </a:ext>
            </a:extLst>
          </p:cNvPr>
          <p:cNvSpPr>
            <a:spLocks noGrp="1"/>
          </p:cNvSpPr>
          <p:nvPr>
            <p:ph type="sldNum" sz="quarter" idx="12"/>
          </p:nvPr>
        </p:nvSpPr>
        <p:spPr/>
        <p:txBody>
          <a:bodyPr/>
          <a:lstStyle/>
          <a:p>
            <a:fld id="{3F695E62-246E-462B-9E4A-5D3B36BC339D}" type="slidenum">
              <a:rPr lang="en-US" smtClean="0"/>
              <a:pPr/>
              <a:t>‹#›</a:t>
            </a:fld>
            <a:endParaRPr lang="en-US"/>
          </a:p>
        </p:txBody>
      </p:sp>
    </p:spTree>
    <p:extLst>
      <p:ext uri="{BB962C8B-B14F-4D97-AF65-F5344CB8AC3E}">
        <p14:creationId xmlns:p14="http://schemas.microsoft.com/office/powerpoint/2010/main" val="176623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F2FA2-6B14-4473-B169-F47ADB1DB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97FD97-1918-4D8A-AF01-54AABEC56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CA9F6-361B-4E07-816B-A6E6801202B1}"/>
              </a:ext>
            </a:extLst>
          </p:cNvPr>
          <p:cNvSpPr>
            <a:spLocks noGrp="1"/>
          </p:cNvSpPr>
          <p:nvPr>
            <p:ph type="dt" sz="half" idx="2"/>
          </p:nvPr>
        </p:nvSpPr>
        <p:spPr>
          <a:xfrm>
            <a:off x="10436140" y="6356350"/>
            <a:ext cx="897996"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52EA7C11-4B40-E443-A2DB-1B93DB4E5E54}" type="datetime5">
              <a:rPr lang="en-US" smtClean="0"/>
              <a:t>28-Nov-23</a:t>
            </a:fld>
            <a:r>
              <a:rPr lang="en-US"/>
              <a:t> |</a:t>
            </a:r>
          </a:p>
        </p:txBody>
      </p:sp>
      <p:sp>
        <p:nvSpPr>
          <p:cNvPr id="5" name="Footer Placeholder 4">
            <a:extLst>
              <a:ext uri="{FF2B5EF4-FFF2-40B4-BE49-F238E27FC236}">
                <a16:creationId xmlns:a16="http://schemas.microsoft.com/office/drawing/2014/main" id="{DFE90C00-64B7-4060-A7AC-105BB12D22AE}"/>
              </a:ext>
            </a:extLst>
          </p:cNvPr>
          <p:cNvSpPr>
            <a:spLocks noGrp="1"/>
          </p:cNvSpPr>
          <p:nvPr>
            <p:ph type="ftr" sz="quarter" idx="3"/>
          </p:nvPr>
        </p:nvSpPr>
        <p:spPr>
          <a:xfrm>
            <a:off x="7247964" y="6356350"/>
            <a:ext cx="3182389" cy="365125"/>
          </a:xfrm>
          <a:prstGeom prst="rect">
            <a:avLst/>
          </a:prstGeom>
        </p:spPr>
        <p:txBody>
          <a:bodyPr vert="horz" lIns="91440" tIns="45720" rIns="91440" bIns="45720" rtlCol="0" anchor="ctr"/>
          <a:lstStyle>
            <a:lvl1pPr algn="r">
              <a:defRPr sz="1000">
                <a:solidFill>
                  <a:schemeClr val="bg1">
                    <a:lumMod val="50000"/>
                  </a:schemeClr>
                </a:solidFill>
              </a:defRPr>
            </a:lvl1pPr>
          </a:lstStyle>
          <a:p>
            <a:r>
              <a:rPr lang="en-US"/>
              <a:t>Presentation Title |</a:t>
            </a:r>
          </a:p>
        </p:txBody>
      </p:sp>
      <p:sp>
        <p:nvSpPr>
          <p:cNvPr id="6" name="Slide Number Placeholder 5">
            <a:extLst>
              <a:ext uri="{FF2B5EF4-FFF2-40B4-BE49-F238E27FC236}">
                <a16:creationId xmlns:a16="http://schemas.microsoft.com/office/drawing/2014/main" id="{B247AA90-640C-47E2-8AC0-9DCFFDE51746}"/>
              </a:ext>
            </a:extLst>
          </p:cNvPr>
          <p:cNvSpPr>
            <a:spLocks noGrp="1"/>
          </p:cNvSpPr>
          <p:nvPr>
            <p:ph type="sldNum" sz="quarter" idx="4"/>
          </p:nvPr>
        </p:nvSpPr>
        <p:spPr>
          <a:xfrm>
            <a:off x="11353800" y="6356350"/>
            <a:ext cx="533400" cy="365125"/>
          </a:xfrm>
          <a:prstGeom prst="rect">
            <a:avLst/>
          </a:prstGeom>
        </p:spPr>
        <p:txBody>
          <a:bodyPr vert="horz" lIns="0" tIns="45720" rIns="91440" bIns="45720" rtlCol="0" anchor="ctr"/>
          <a:lstStyle>
            <a:lvl1pPr algn="r">
              <a:defRPr sz="1000">
                <a:solidFill>
                  <a:schemeClr val="bg1">
                    <a:lumMod val="50000"/>
                  </a:schemeClr>
                </a:solidFill>
              </a:defRPr>
            </a:lvl1pPr>
          </a:lstStyle>
          <a:p>
            <a:fld id="{3F695E62-246E-462B-9E4A-5D3B36BC339D}" type="slidenum">
              <a:rPr lang="en-US" smtClean="0"/>
              <a:pPr/>
              <a:t>‹#›</a:t>
            </a:fld>
            <a:endParaRPr lang="en-US"/>
          </a:p>
        </p:txBody>
      </p:sp>
    </p:spTree>
    <p:extLst>
      <p:ext uri="{BB962C8B-B14F-4D97-AF65-F5344CB8AC3E}">
        <p14:creationId xmlns:p14="http://schemas.microsoft.com/office/powerpoint/2010/main" val="63967248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49" r:id="rId5"/>
    <p:sldLayoutId id="2147483670" r:id="rId6"/>
    <p:sldLayoutId id="2147483669" r:id="rId7"/>
    <p:sldLayoutId id="2147483660" r:id="rId8"/>
    <p:sldLayoutId id="2147483650" r:id="rId9"/>
    <p:sldLayoutId id="2147483652" r:id="rId10"/>
    <p:sldLayoutId id="2147483661" r:id="rId11"/>
    <p:sldLayoutId id="2147483653" r:id="rId12"/>
    <p:sldLayoutId id="2147483654" r:id="rId13"/>
    <p:sldLayoutId id="2147483671" r:id="rId14"/>
    <p:sldLayoutId id="2147483655" r:id="rId15"/>
    <p:sldLayoutId id="2147483656" r:id="rId16"/>
    <p:sldLayoutId id="2147483681" r:id="rId17"/>
    <p:sldLayoutId id="2147483700" r:id="rId18"/>
    <p:sldLayoutId id="2147483685" r:id="rId19"/>
    <p:sldLayoutId id="2147483687" r:id="rId20"/>
    <p:sldLayoutId id="2147483686" r:id="rId21"/>
    <p:sldLayoutId id="2147483684" r:id="rId22"/>
    <p:sldLayoutId id="2147483657" r:id="rId23"/>
    <p:sldLayoutId id="2147483688" r:id="rId24"/>
    <p:sldLayoutId id="2147483683" r:id="rId25"/>
    <p:sldLayoutId id="2147483675" r:id="rId26"/>
    <p:sldLayoutId id="2147483674" r:id="rId27"/>
    <p:sldLayoutId id="2147483676" r:id="rId28"/>
    <p:sldLayoutId id="2147483680" r:id="rId29"/>
  </p:sldLayoutIdLst>
  <p:hf hdr="0" ftr="0" dt="0"/>
  <p:txStyles>
    <p:titleStyle>
      <a:lvl1pPr algn="l" defTabSz="914400" rtl="0" eaLnBrk="1" latinLnBrk="0" hangingPunct="1">
        <a:lnSpc>
          <a:spcPct val="90000"/>
        </a:lnSpc>
        <a:spcBef>
          <a:spcPct val="0"/>
        </a:spcBef>
        <a:buNone/>
        <a:defRPr sz="4400" kern="1200">
          <a:solidFill>
            <a:srgbClr val="00447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westerneim.com/Pages/About/default.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pp.org/wei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mailto:lindgren@wapa.gov"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static1.squarespace.com/static/59b97b188fd4d2645224448b/t/6148a012aa210300cbc4b863/1632149526416/Final+Roadmap+-+Technical+Report+210730.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energystrat.com/new-insights-experien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83A9-14CF-4E0C-8181-9BDACC699AE1}"/>
              </a:ext>
            </a:extLst>
          </p:cNvPr>
          <p:cNvSpPr>
            <a:spLocks noGrp="1"/>
          </p:cNvSpPr>
          <p:nvPr>
            <p:ph type="ctrTitle"/>
          </p:nvPr>
        </p:nvSpPr>
        <p:spPr>
          <a:xfrm>
            <a:off x="-61655" y="2156119"/>
            <a:ext cx="8526780" cy="2671604"/>
          </a:xfrm>
        </p:spPr>
        <p:txBody>
          <a:bodyPr vert="horz" lIns="91440" tIns="45720" rIns="91440" bIns="45720" rtlCol="0" anchor="b">
            <a:noAutofit/>
          </a:bodyPr>
          <a:lstStyle/>
          <a:p>
            <a:pPr>
              <a:spcBef>
                <a:spcPts val="0"/>
              </a:spcBef>
            </a:pPr>
            <a:r>
              <a:rPr lang="en-US" dirty="0"/>
              <a:t>The Challenges with and the Need for Market Expansion </a:t>
            </a:r>
            <a:br>
              <a:rPr lang="en-US" sz="7200" dirty="0"/>
            </a:br>
            <a:endParaRPr lang="en-US" sz="7200" b="1" dirty="0"/>
          </a:p>
        </p:txBody>
      </p:sp>
      <p:sp>
        <p:nvSpPr>
          <p:cNvPr id="3" name="Subtitle 2">
            <a:extLst>
              <a:ext uri="{FF2B5EF4-FFF2-40B4-BE49-F238E27FC236}">
                <a16:creationId xmlns:a16="http://schemas.microsoft.com/office/drawing/2014/main" id="{0AE3E455-7D19-4B3E-BFEC-02026D75F142}"/>
              </a:ext>
            </a:extLst>
          </p:cNvPr>
          <p:cNvSpPr>
            <a:spLocks noGrp="1"/>
          </p:cNvSpPr>
          <p:nvPr>
            <p:ph type="subTitle" idx="1"/>
          </p:nvPr>
        </p:nvSpPr>
        <p:spPr>
          <a:xfrm>
            <a:off x="288922" y="6340448"/>
            <a:ext cx="7498080" cy="1035104"/>
          </a:xfrm>
        </p:spPr>
        <p:txBody>
          <a:bodyPr vert="horz" lIns="91440" tIns="45720" rIns="91440" bIns="45720" rtlCol="0" anchor="t">
            <a:noAutofit/>
          </a:bodyPr>
          <a:lstStyle/>
          <a:p>
            <a:pPr>
              <a:spcBef>
                <a:spcPts val="0"/>
              </a:spcBef>
            </a:pPr>
            <a:r>
              <a:rPr lang="en-US" b="1" dirty="0">
                <a:solidFill>
                  <a:schemeClr val="tx1"/>
                </a:solidFill>
              </a:rPr>
              <a:t>December 12, 2023</a:t>
            </a:r>
          </a:p>
          <a:p>
            <a:pPr>
              <a:spcBef>
                <a:spcPts val="0"/>
              </a:spcBef>
            </a:pPr>
            <a:endParaRPr lang="en-US" b="1" dirty="0">
              <a:solidFill>
                <a:schemeClr val="accent6">
                  <a:lumMod val="75000"/>
                </a:schemeClr>
              </a:solidFill>
            </a:endParaRPr>
          </a:p>
        </p:txBody>
      </p:sp>
      <p:sp>
        <p:nvSpPr>
          <p:cNvPr id="4" name="Text Placeholder 3">
            <a:extLst>
              <a:ext uri="{FF2B5EF4-FFF2-40B4-BE49-F238E27FC236}">
                <a16:creationId xmlns:a16="http://schemas.microsoft.com/office/drawing/2014/main" id="{41A0ED30-4E65-4C87-9B7F-40AA3711A61E}"/>
              </a:ext>
            </a:extLst>
          </p:cNvPr>
          <p:cNvSpPr>
            <a:spLocks noGrp="1"/>
          </p:cNvSpPr>
          <p:nvPr>
            <p:ph type="body" sz="quarter" idx="14"/>
          </p:nvPr>
        </p:nvSpPr>
        <p:spPr>
          <a:xfrm>
            <a:off x="453013" y="4353412"/>
            <a:ext cx="7497762" cy="1675447"/>
          </a:xfrm>
        </p:spPr>
        <p:txBody>
          <a:bodyPr vert="horz" lIns="91440" tIns="45720" rIns="91440" bIns="45720" rtlCol="0" anchor="t">
            <a:normAutofit/>
          </a:bodyPr>
          <a:lstStyle/>
          <a:p>
            <a:pPr>
              <a:spcBef>
                <a:spcPts val="0"/>
              </a:spcBef>
            </a:pPr>
            <a:r>
              <a:rPr lang="en-US" b="1" dirty="0">
                <a:solidFill>
                  <a:schemeClr val="tx1"/>
                </a:solidFill>
              </a:rPr>
              <a:t>Neil Lindgren</a:t>
            </a:r>
          </a:p>
          <a:p>
            <a:pPr>
              <a:spcBef>
                <a:spcPts val="0"/>
              </a:spcBef>
            </a:pPr>
            <a:r>
              <a:rPr lang="en-US" b="1" dirty="0">
                <a:solidFill>
                  <a:schemeClr val="tx1"/>
                </a:solidFill>
              </a:rPr>
              <a:t>UGP Energy Management and Marketing Office, Watertown SD</a:t>
            </a:r>
          </a:p>
          <a:p>
            <a:pPr>
              <a:spcBef>
                <a:spcPts val="0"/>
              </a:spcBef>
            </a:pPr>
            <a:endParaRPr lang="en-US" b="1" dirty="0">
              <a:solidFill>
                <a:schemeClr val="tx1"/>
              </a:solidFill>
            </a:endParaRPr>
          </a:p>
          <a:p>
            <a:pPr>
              <a:spcBef>
                <a:spcPts val="0"/>
              </a:spcBef>
            </a:pPr>
            <a:endParaRPr lang="en-US" b="1" dirty="0">
              <a:solidFill>
                <a:schemeClr val="tx1"/>
              </a:solidFill>
            </a:endParaRPr>
          </a:p>
        </p:txBody>
      </p:sp>
    </p:spTree>
    <p:extLst>
      <p:ext uri="{BB962C8B-B14F-4D97-AF65-F5344CB8AC3E}">
        <p14:creationId xmlns:p14="http://schemas.microsoft.com/office/powerpoint/2010/main" val="271209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8EE0A-41FF-414E-AA13-A28DDA2608E5}"/>
              </a:ext>
            </a:extLst>
          </p:cNvPr>
          <p:cNvSpPr>
            <a:spLocks noGrp="1"/>
          </p:cNvSpPr>
          <p:nvPr>
            <p:ph type="title"/>
          </p:nvPr>
        </p:nvSpPr>
        <p:spPr>
          <a:xfrm>
            <a:off x="612726" y="46470"/>
            <a:ext cx="11164503" cy="1325563"/>
          </a:xfrm>
        </p:spPr>
        <p:txBody>
          <a:bodyPr>
            <a:normAutofit/>
          </a:bodyPr>
          <a:lstStyle/>
          <a:p>
            <a:r>
              <a:rPr lang="en-US" sz="4000" b="1" dirty="0">
                <a:solidFill>
                  <a:schemeClr val="tx1"/>
                </a:solidFill>
                <a:latin typeface="+mj-lt"/>
              </a:rPr>
              <a:t>Operational: CAISO Western Energy Imbalance Market (WEIM)</a:t>
            </a:r>
          </a:p>
        </p:txBody>
      </p:sp>
      <p:sp>
        <p:nvSpPr>
          <p:cNvPr id="10" name="Content Placeholder 9">
            <a:extLst>
              <a:ext uri="{FF2B5EF4-FFF2-40B4-BE49-F238E27FC236}">
                <a16:creationId xmlns:a16="http://schemas.microsoft.com/office/drawing/2014/main" id="{F0B0CE7F-9C16-FF3C-6A3C-40BFF834FAFC}"/>
              </a:ext>
            </a:extLst>
          </p:cNvPr>
          <p:cNvSpPr>
            <a:spLocks noGrp="1"/>
          </p:cNvSpPr>
          <p:nvPr>
            <p:ph sz="half" idx="1"/>
          </p:nvPr>
        </p:nvSpPr>
        <p:spPr>
          <a:xfrm>
            <a:off x="616499" y="1604244"/>
            <a:ext cx="5486400" cy="4351338"/>
          </a:xfrm>
        </p:spPr>
        <p:txBody>
          <a:bodyPr>
            <a:normAutofit/>
          </a:bodyPr>
          <a:lstStyle/>
          <a:p>
            <a:pPr>
              <a:lnSpc>
                <a:spcPct val="100000"/>
              </a:lnSpc>
              <a:spcBef>
                <a:spcPts val="0"/>
              </a:spcBef>
              <a:spcAft>
                <a:spcPts val="1000"/>
              </a:spcAft>
            </a:pPr>
            <a:r>
              <a:rPr lang="en-US" sz="2400" dirty="0"/>
              <a:t>Launched in 2014</a:t>
            </a:r>
          </a:p>
          <a:p>
            <a:pPr>
              <a:lnSpc>
                <a:spcPct val="100000"/>
              </a:lnSpc>
              <a:spcBef>
                <a:spcPts val="0"/>
              </a:spcBef>
              <a:spcAft>
                <a:spcPts val="1000"/>
              </a:spcAft>
            </a:pPr>
            <a:r>
              <a:rPr lang="en-US" sz="2400" dirty="0"/>
              <a:t>$4.66 billion in cumulative gross benefits through Q3 2023</a:t>
            </a:r>
          </a:p>
          <a:p>
            <a:pPr>
              <a:lnSpc>
                <a:spcPct val="100000"/>
              </a:lnSpc>
              <a:spcBef>
                <a:spcPts val="0"/>
              </a:spcBef>
              <a:spcAft>
                <a:spcPts val="1000"/>
              </a:spcAft>
            </a:pPr>
            <a:r>
              <a:rPr lang="en-US" sz="2400" dirty="0"/>
              <a:t>EI is approximately 5% of total transactions</a:t>
            </a:r>
          </a:p>
        </p:txBody>
      </p:sp>
      <p:sp>
        <p:nvSpPr>
          <p:cNvPr id="3" name="Slide Number Placeholder 2">
            <a:extLst>
              <a:ext uri="{FF2B5EF4-FFF2-40B4-BE49-F238E27FC236}">
                <a16:creationId xmlns:a16="http://schemas.microsoft.com/office/drawing/2014/main" id="{19E9E9E6-33CD-4BE8-9820-452D9116B9AA}"/>
              </a:ext>
            </a:extLst>
          </p:cNvPr>
          <p:cNvSpPr>
            <a:spLocks noGrp="1"/>
          </p:cNvSpPr>
          <p:nvPr>
            <p:ph type="sldNum" sz="quarter" idx="16"/>
          </p:nvPr>
        </p:nvSpPr>
        <p:spPr/>
        <p:txBody>
          <a:bodyPr/>
          <a:lstStyle/>
          <a:p>
            <a:fld id="{5242D7CB-E8A1-49D2-85DE-DA01BC5200F6}" type="slidenum">
              <a:rPr lang="en-US" smtClean="0"/>
              <a:t>10</a:t>
            </a:fld>
            <a:endParaRPr lang="en-US"/>
          </a:p>
        </p:txBody>
      </p:sp>
      <p:sp>
        <p:nvSpPr>
          <p:cNvPr id="6" name="Rectangle 5">
            <a:extLst>
              <a:ext uri="{FF2B5EF4-FFF2-40B4-BE49-F238E27FC236}">
                <a16:creationId xmlns:a16="http://schemas.microsoft.com/office/drawing/2014/main" id="{2E51177E-02EB-4C3B-138B-780F8B5862D8}"/>
              </a:ext>
            </a:extLst>
          </p:cNvPr>
          <p:cNvSpPr/>
          <p:nvPr/>
        </p:nvSpPr>
        <p:spPr>
          <a:xfrm>
            <a:off x="3608960" y="6492442"/>
            <a:ext cx="2634143" cy="319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9ECF423-4769-CE16-DFCE-902098E0E3B3}"/>
              </a:ext>
            </a:extLst>
          </p:cNvPr>
          <p:cNvPicPr>
            <a:picLocks noChangeAspect="1"/>
          </p:cNvPicPr>
          <p:nvPr/>
        </p:nvPicPr>
        <p:blipFill>
          <a:blip r:embed="rId3"/>
          <a:stretch>
            <a:fillRect/>
          </a:stretch>
        </p:blipFill>
        <p:spPr>
          <a:xfrm>
            <a:off x="6279739" y="869023"/>
            <a:ext cx="5293614" cy="5378603"/>
          </a:xfrm>
          <a:prstGeom prst="rect">
            <a:avLst/>
          </a:prstGeom>
        </p:spPr>
      </p:pic>
      <p:sp>
        <p:nvSpPr>
          <p:cNvPr id="9" name="TextBox 8">
            <a:extLst>
              <a:ext uri="{FF2B5EF4-FFF2-40B4-BE49-F238E27FC236}">
                <a16:creationId xmlns:a16="http://schemas.microsoft.com/office/drawing/2014/main" id="{6DB03C53-01D6-978D-717B-7F1ED92ADF14}"/>
              </a:ext>
            </a:extLst>
          </p:cNvPr>
          <p:cNvSpPr txBox="1"/>
          <p:nvPr/>
        </p:nvSpPr>
        <p:spPr>
          <a:xfrm>
            <a:off x="9410816" y="6400412"/>
            <a:ext cx="5347725" cy="246221"/>
          </a:xfrm>
          <a:prstGeom prst="rect">
            <a:avLst/>
          </a:prstGeom>
          <a:noFill/>
        </p:spPr>
        <p:txBody>
          <a:bodyPr wrap="square" rtlCol="0">
            <a:spAutoFit/>
          </a:bodyPr>
          <a:lstStyle/>
          <a:p>
            <a:r>
              <a:rPr lang="en-US" sz="1000" dirty="0"/>
              <a:t>Graphic Source: </a:t>
            </a:r>
            <a:r>
              <a:rPr lang="en-US" sz="1000" dirty="0">
                <a:hlinkClick r:id="rId4"/>
              </a:rPr>
              <a:t>CAISO</a:t>
            </a:r>
            <a:endParaRPr lang="en-US" sz="1000" dirty="0"/>
          </a:p>
        </p:txBody>
      </p:sp>
    </p:spTree>
    <p:extLst>
      <p:ext uri="{BB962C8B-B14F-4D97-AF65-F5344CB8AC3E}">
        <p14:creationId xmlns:p14="http://schemas.microsoft.com/office/powerpoint/2010/main" val="3562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9853-2ABE-40DD-B671-5837F3998F31}"/>
              </a:ext>
            </a:extLst>
          </p:cNvPr>
          <p:cNvSpPr>
            <a:spLocks noGrp="1"/>
          </p:cNvSpPr>
          <p:nvPr>
            <p:ph type="title"/>
          </p:nvPr>
        </p:nvSpPr>
        <p:spPr>
          <a:xfrm>
            <a:off x="635000" y="0"/>
            <a:ext cx="11557000" cy="1325563"/>
          </a:xfrm>
        </p:spPr>
        <p:txBody>
          <a:bodyPr>
            <a:normAutofit/>
          </a:bodyPr>
          <a:lstStyle/>
          <a:p>
            <a:r>
              <a:rPr lang="en-US" sz="4000" b="1" dirty="0">
                <a:solidFill>
                  <a:schemeClr val="tx1"/>
                </a:solidFill>
              </a:rPr>
              <a:t>Operational:  Southwest Power Pool Western Energy Imbalance Service (WEIS)</a:t>
            </a:r>
          </a:p>
        </p:txBody>
      </p:sp>
      <p:sp>
        <p:nvSpPr>
          <p:cNvPr id="4" name="TextBox 3">
            <a:extLst>
              <a:ext uri="{FF2B5EF4-FFF2-40B4-BE49-F238E27FC236}">
                <a16:creationId xmlns:a16="http://schemas.microsoft.com/office/drawing/2014/main" id="{C4A95883-EB2F-426E-8D01-C7A82E8049E5}"/>
              </a:ext>
            </a:extLst>
          </p:cNvPr>
          <p:cNvSpPr txBox="1"/>
          <p:nvPr/>
        </p:nvSpPr>
        <p:spPr>
          <a:xfrm>
            <a:off x="9462382" y="6400412"/>
            <a:ext cx="5347725" cy="246221"/>
          </a:xfrm>
          <a:prstGeom prst="rect">
            <a:avLst/>
          </a:prstGeom>
          <a:noFill/>
        </p:spPr>
        <p:txBody>
          <a:bodyPr wrap="square" rtlCol="0">
            <a:spAutoFit/>
          </a:bodyPr>
          <a:lstStyle/>
          <a:p>
            <a:r>
              <a:rPr lang="en-US" sz="1000" dirty="0"/>
              <a:t>Graphic Source: </a:t>
            </a:r>
            <a:r>
              <a:rPr lang="en-US" sz="1000" dirty="0">
                <a:hlinkClick r:id="rId3"/>
              </a:rPr>
              <a:t>SPP</a:t>
            </a:r>
            <a:endParaRPr lang="en-US" sz="1000" dirty="0"/>
          </a:p>
        </p:txBody>
      </p:sp>
      <p:sp>
        <p:nvSpPr>
          <p:cNvPr id="5" name="Slide Number Placeholder 4">
            <a:extLst>
              <a:ext uri="{FF2B5EF4-FFF2-40B4-BE49-F238E27FC236}">
                <a16:creationId xmlns:a16="http://schemas.microsoft.com/office/drawing/2014/main" id="{A1B05FCE-008C-474F-B580-1F98DABD2C7F}"/>
              </a:ext>
            </a:extLst>
          </p:cNvPr>
          <p:cNvSpPr>
            <a:spLocks noGrp="1"/>
          </p:cNvSpPr>
          <p:nvPr>
            <p:ph type="sldNum" sz="quarter" idx="12"/>
          </p:nvPr>
        </p:nvSpPr>
        <p:spPr/>
        <p:txBody>
          <a:bodyPr/>
          <a:lstStyle/>
          <a:p>
            <a:fld id="{5242D7CB-E8A1-49D2-85DE-DA01BC5200F6}" type="slidenum">
              <a:rPr lang="en-US" smtClean="0"/>
              <a:t>11</a:t>
            </a:fld>
            <a:endParaRPr lang="en-US" dirty="0"/>
          </a:p>
        </p:txBody>
      </p:sp>
      <p:sp>
        <p:nvSpPr>
          <p:cNvPr id="6" name="TextBox 5">
            <a:extLst>
              <a:ext uri="{FF2B5EF4-FFF2-40B4-BE49-F238E27FC236}">
                <a16:creationId xmlns:a16="http://schemas.microsoft.com/office/drawing/2014/main" id="{B9E8821F-6CE4-8941-D25F-B882A4A29400}"/>
              </a:ext>
            </a:extLst>
          </p:cNvPr>
          <p:cNvSpPr txBox="1"/>
          <p:nvPr/>
        </p:nvSpPr>
        <p:spPr>
          <a:xfrm>
            <a:off x="493295" y="1429247"/>
            <a:ext cx="4579219" cy="4811574"/>
          </a:xfrm>
          <a:prstGeom prst="rect">
            <a:avLst/>
          </a:prstGeom>
          <a:noFill/>
        </p:spPr>
        <p:txBody>
          <a:bodyPr wrap="square">
            <a:spAutoFit/>
          </a:bodyPr>
          <a:lstStyle/>
          <a:p>
            <a:pPr marL="342900" indent="-342900" algn="l">
              <a:spcAft>
                <a:spcPts val="1000"/>
              </a:spcAft>
              <a:buFont typeface="Arial" panose="020B0604020202020204" pitchFamily="34" charset="0"/>
              <a:buChar char="•"/>
            </a:pPr>
            <a:r>
              <a:rPr lang="en-US" sz="2200" dirty="0">
                <a:solidFill>
                  <a:srgbClr val="00447C"/>
                </a:solidFill>
              </a:rPr>
              <a:t>Launched February 2021</a:t>
            </a:r>
          </a:p>
          <a:p>
            <a:pPr marL="342900" indent="-342900" algn="l">
              <a:buFont typeface="Arial" panose="020B0604020202020204" pitchFamily="34" charset="0"/>
              <a:buChar char="•"/>
            </a:pPr>
            <a:r>
              <a:rPr lang="en-US" sz="2200" dirty="0">
                <a:solidFill>
                  <a:srgbClr val="00447C"/>
                </a:solidFill>
              </a:rPr>
              <a:t>Participants:</a:t>
            </a:r>
          </a:p>
          <a:p>
            <a:pPr marL="800100" lvl="1" indent="-342900">
              <a:buFont typeface="Courier New" panose="02070309020205020404" pitchFamily="49" charset="0"/>
              <a:buChar char="o"/>
            </a:pPr>
            <a:r>
              <a:rPr lang="en-US" dirty="0">
                <a:solidFill>
                  <a:srgbClr val="00447C"/>
                </a:solidFill>
              </a:rPr>
              <a:t>Basin Electric Power Cooperative</a:t>
            </a:r>
          </a:p>
          <a:p>
            <a:pPr marL="800100" lvl="1" indent="-342900">
              <a:buFont typeface="Courier New" panose="02070309020205020404" pitchFamily="49" charset="0"/>
              <a:buChar char="o"/>
            </a:pPr>
            <a:r>
              <a:rPr lang="en-US" dirty="0">
                <a:solidFill>
                  <a:srgbClr val="00447C"/>
                </a:solidFill>
              </a:rPr>
              <a:t>Black Hills Energy</a:t>
            </a:r>
          </a:p>
          <a:p>
            <a:pPr marL="800100" lvl="1" indent="-342900">
              <a:buFont typeface="Courier New" panose="02070309020205020404" pitchFamily="49" charset="0"/>
              <a:buChar char="o"/>
            </a:pPr>
            <a:r>
              <a:rPr lang="en-US" dirty="0">
                <a:solidFill>
                  <a:srgbClr val="00447C"/>
                </a:solidFill>
              </a:rPr>
              <a:t>Colorado Springs Utilities</a:t>
            </a:r>
          </a:p>
          <a:p>
            <a:pPr marL="800100" lvl="1" indent="-342900">
              <a:buFont typeface="Courier New" panose="02070309020205020404" pitchFamily="49" charset="0"/>
              <a:buChar char="o"/>
            </a:pPr>
            <a:r>
              <a:rPr lang="en-US" dirty="0">
                <a:solidFill>
                  <a:srgbClr val="00447C"/>
                </a:solidFill>
              </a:rPr>
              <a:t>Deseret Power Electric Cooperative</a:t>
            </a:r>
          </a:p>
          <a:p>
            <a:pPr marL="800100" lvl="1" indent="-342900">
              <a:buFont typeface="Courier New" panose="02070309020205020404" pitchFamily="49" charset="0"/>
              <a:buChar char="o"/>
            </a:pPr>
            <a:r>
              <a:rPr lang="en-US" dirty="0">
                <a:solidFill>
                  <a:srgbClr val="00447C"/>
                </a:solidFill>
              </a:rPr>
              <a:t>Municipal Energy Agency of Nebraska</a:t>
            </a:r>
          </a:p>
          <a:p>
            <a:pPr marL="800100" lvl="1" indent="-342900">
              <a:buFont typeface="Courier New" panose="02070309020205020404" pitchFamily="49" charset="0"/>
              <a:buChar char="o"/>
            </a:pPr>
            <a:r>
              <a:rPr lang="en-US" dirty="0">
                <a:solidFill>
                  <a:srgbClr val="00447C"/>
                </a:solidFill>
              </a:rPr>
              <a:t>Platte River Power Authority</a:t>
            </a:r>
          </a:p>
          <a:p>
            <a:pPr marL="800100" lvl="1" indent="-342900">
              <a:buFont typeface="Courier New" panose="02070309020205020404" pitchFamily="49" charset="0"/>
              <a:buChar char="o"/>
            </a:pPr>
            <a:r>
              <a:rPr lang="en-US" dirty="0">
                <a:solidFill>
                  <a:srgbClr val="00447C"/>
                </a:solidFill>
              </a:rPr>
              <a:t>Tri-State G&amp;T</a:t>
            </a:r>
          </a:p>
          <a:p>
            <a:pPr marL="800100" lvl="1" indent="-342900">
              <a:buFont typeface="Courier New" panose="02070309020205020404" pitchFamily="49" charset="0"/>
              <a:buChar char="o"/>
            </a:pPr>
            <a:r>
              <a:rPr lang="en-US" dirty="0">
                <a:solidFill>
                  <a:srgbClr val="00447C"/>
                </a:solidFill>
              </a:rPr>
              <a:t>WAPA CRSP, RMR, and UGP</a:t>
            </a:r>
          </a:p>
          <a:p>
            <a:pPr marL="800100" lvl="1" indent="-342900">
              <a:spcAft>
                <a:spcPts val="1000"/>
              </a:spcAft>
              <a:buFont typeface="Courier New" panose="02070309020205020404" pitchFamily="49" charset="0"/>
              <a:buChar char="o"/>
            </a:pPr>
            <a:r>
              <a:rPr lang="en-US" dirty="0">
                <a:solidFill>
                  <a:srgbClr val="00447C"/>
                </a:solidFill>
              </a:rPr>
              <a:t>Xcel Energy</a:t>
            </a:r>
          </a:p>
          <a:p>
            <a:pPr marL="342900" indent="-342900">
              <a:buFont typeface="Arial" panose="020B0604020202020204" pitchFamily="34" charset="0"/>
              <a:buChar char="•"/>
            </a:pPr>
            <a:r>
              <a:rPr lang="en-US" sz="2200" dirty="0">
                <a:solidFill>
                  <a:srgbClr val="00447C"/>
                </a:solidFill>
              </a:rPr>
              <a:t>Net benefits for WEIS participants of $31.7 million in 2022. Benefit-to-cost ratio of 7-to-1.</a:t>
            </a:r>
          </a:p>
          <a:p>
            <a:pPr marL="342900" indent="-342900">
              <a:buFont typeface="Courier New" panose="02070309020205020404" pitchFamily="49" charset="0"/>
              <a:buChar char="o"/>
            </a:pPr>
            <a:endParaRPr lang="en-US" dirty="0">
              <a:solidFill>
                <a:srgbClr val="00447C"/>
              </a:solidFill>
            </a:endParaRPr>
          </a:p>
        </p:txBody>
      </p:sp>
      <p:pic>
        <p:nvPicPr>
          <p:cNvPr id="2050" name="Picture 2">
            <a:extLst>
              <a:ext uri="{FF2B5EF4-FFF2-40B4-BE49-F238E27FC236}">
                <a16:creationId xmlns:a16="http://schemas.microsoft.com/office/drawing/2014/main" id="{7242F789-F5AD-0EB2-98B6-9746950FF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424" y="1618665"/>
            <a:ext cx="6674992" cy="427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6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1AD3-99C6-9537-4938-0B21219622A7}"/>
              </a:ext>
            </a:extLst>
          </p:cNvPr>
          <p:cNvSpPr>
            <a:spLocks noGrp="1"/>
          </p:cNvSpPr>
          <p:nvPr>
            <p:ph type="title"/>
          </p:nvPr>
        </p:nvSpPr>
        <p:spPr>
          <a:xfrm>
            <a:off x="608667" y="0"/>
            <a:ext cx="11680536" cy="1325563"/>
          </a:xfrm>
        </p:spPr>
        <p:txBody>
          <a:bodyPr>
            <a:normAutofit/>
          </a:bodyPr>
          <a:lstStyle/>
          <a:p>
            <a:pPr defTabSz="457200"/>
            <a:r>
              <a:rPr lang="en-US" sz="4000" b="1" dirty="0">
                <a:solidFill>
                  <a:schemeClr val="tx1"/>
                </a:solidFill>
                <a:latin typeface="+mj-lt"/>
              </a:rPr>
              <a:t>In process:  SPP RTO expansion into the West</a:t>
            </a:r>
          </a:p>
        </p:txBody>
      </p:sp>
      <p:sp>
        <p:nvSpPr>
          <p:cNvPr id="3" name="Slide Number Placeholder 2">
            <a:extLst>
              <a:ext uri="{FF2B5EF4-FFF2-40B4-BE49-F238E27FC236}">
                <a16:creationId xmlns:a16="http://schemas.microsoft.com/office/drawing/2014/main" id="{DB6CFCA8-1932-A3E3-BD7C-0B81C49A9B1E}"/>
              </a:ext>
            </a:extLst>
          </p:cNvPr>
          <p:cNvSpPr>
            <a:spLocks noGrp="1"/>
          </p:cNvSpPr>
          <p:nvPr>
            <p:ph type="sldNum" sz="quarter" idx="12"/>
          </p:nvPr>
        </p:nvSpPr>
        <p:spPr/>
        <p:txBody>
          <a:bodyPr/>
          <a:lstStyle/>
          <a:p>
            <a:fld id="{3F695E62-246E-462B-9E4A-5D3B36BC339D}" type="slidenum">
              <a:rPr lang="en-US" smtClean="0"/>
              <a:pPr/>
              <a:t>12</a:t>
            </a:fld>
            <a:endParaRPr lang="en-US"/>
          </a:p>
        </p:txBody>
      </p:sp>
      <p:sp>
        <p:nvSpPr>
          <p:cNvPr id="4" name="Title 3">
            <a:extLst>
              <a:ext uri="{FF2B5EF4-FFF2-40B4-BE49-F238E27FC236}">
                <a16:creationId xmlns:a16="http://schemas.microsoft.com/office/drawing/2014/main" id="{A9675502-A9D2-6D28-EDDD-40E598FF6B9F}"/>
              </a:ext>
            </a:extLst>
          </p:cNvPr>
          <p:cNvSpPr txBox="1">
            <a:spLocks/>
          </p:cNvSpPr>
          <p:nvPr/>
        </p:nvSpPr>
        <p:spPr>
          <a:xfrm>
            <a:off x="501092" y="1325563"/>
            <a:ext cx="4596877" cy="505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447C"/>
                </a:solidFill>
                <a:latin typeface="+mn-lt"/>
                <a:ea typeface="+mj-ea"/>
                <a:cs typeface="+mj-cs"/>
              </a:defRPr>
            </a:lvl1pPr>
          </a:lstStyle>
          <a:p>
            <a:r>
              <a:rPr lang="en-US" sz="2400" b="1" dirty="0"/>
              <a:t>Existing RTOs</a:t>
            </a:r>
            <a:endParaRPr lang="en-US" sz="2400" dirty="0"/>
          </a:p>
        </p:txBody>
      </p:sp>
      <p:sp>
        <p:nvSpPr>
          <p:cNvPr id="7" name="Title 3">
            <a:extLst>
              <a:ext uri="{FF2B5EF4-FFF2-40B4-BE49-F238E27FC236}">
                <a16:creationId xmlns:a16="http://schemas.microsoft.com/office/drawing/2014/main" id="{F5266EF0-A6D5-A82B-0603-2B29D074B7EE}"/>
              </a:ext>
            </a:extLst>
          </p:cNvPr>
          <p:cNvSpPr txBox="1">
            <a:spLocks/>
          </p:cNvSpPr>
          <p:nvPr/>
        </p:nvSpPr>
        <p:spPr>
          <a:xfrm>
            <a:off x="6494336" y="1286971"/>
            <a:ext cx="4532048" cy="6023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rPr>
              <a:t>SPP RTO Expansion</a:t>
            </a:r>
            <a:endParaRPr lang="en-US" sz="3000" b="1" dirty="0">
              <a:solidFill>
                <a:srgbClr val="00447C"/>
              </a:solidFill>
              <a:latin typeface="+mn-lt"/>
            </a:endParaRPr>
          </a:p>
        </p:txBody>
      </p:sp>
      <p:pic>
        <p:nvPicPr>
          <p:cNvPr id="9" name="Picture 8">
            <a:extLst>
              <a:ext uri="{FF2B5EF4-FFF2-40B4-BE49-F238E27FC236}">
                <a16:creationId xmlns:a16="http://schemas.microsoft.com/office/drawing/2014/main" id="{F55BF992-4411-B400-8B51-A18BA9FA7350}"/>
              </a:ext>
            </a:extLst>
          </p:cNvPr>
          <p:cNvPicPr>
            <a:picLocks noChangeAspect="1"/>
          </p:cNvPicPr>
          <p:nvPr/>
        </p:nvPicPr>
        <p:blipFill>
          <a:blip r:embed="rId3"/>
          <a:stretch>
            <a:fillRect/>
          </a:stretch>
        </p:blipFill>
        <p:spPr>
          <a:xfrm>
            <a:off x="6816938" y="1796065"/>
            <a:ext cx="5282698" cy="3797092"/>
          </a:xfrm>
          <a:prstGeom prst="rect">
            <a:avLst/>
          </a:prstGeom>
        </p:spPr>
      </p:pic>
      <p:pic>
        <p:nvPicPr>
          <p:cNvPr id="10" name="Picture 9">
            <a:extLst>
              <a:ext uri="{FF2B5EF4-FFF2-40B4-BE49-F238E27FC236}">
                <a16:creationId xmlns:a16="http://schemas.microsoft.com/office/drawing/2014/main" id="{5F48EDED-796D-1336-B144-169E43B1B3ED}"/>
              </a:ext>
            </a:extLst>
          </p:cNvPr>
          <p:cNvPicPr>
            <a:picLocks noChangeAspect="1"/>
          </p:cNvPicPr>
          <p:nvPr/>
        </p:nvPicPr>
        <p:blipFill>
          <a:blip r:embed="rId4"/>
          <a:stretch>
            <a:fillRect/>
          </a:stretch>
        </p:blipFill>
        <p:spPr>
          <a:xfrm>
            <a:off x="0" y="1796065"/>
            <a:ext cx="6494336" cy="3888298"/>
          </a:xfrm>
          <a:prstGeom prst="rect">
            <a:avLst/>
          </a:prstGeom>
        </p:spPr>
      </p:pic>
      <p:sp>
        <p:nvSpPr>
          <p:cNvPr id="14" name="TextBox 13">
            <a:extLst>
              <a:ext uri="{FF2B5EF4-FFF2-40B4-BE49-F238E27FC236}">
                <a16:creationId xmlns:a16="http://schemas.microsoft.com/office/drawing/2014/main" id="{D50A99D4-AF07-6FE5-5446-037336ACA1CD}"/>
              </a:ext>
            </a:extLst>
          </p:cNvPr>
          <p:cNvSpPr txBox="1"/>
          <p:nvPr/>
        </p:nvSpPr>
        <p:spPr>
          <a:xfrm>
            <a:off x="9462382" y="6400412"/>
            <a:ext cx="5347725" cy="246221"/>
          </a:xfrm>
          <a:prstGeom prst="rect">
            <a:avLst/>
          </a:prstGeom>
          <a:noFill/>
        </p:spPr>
        <p:txBody>
          <a:bodyPr wrap="square" rtlCol="0">
            <a:spAutoFit/>
          </a:bodyPr>
          <a:lstStyle/>
          <a:p>
            <a:r>
              <a:rPr lang="en-US" sz="1000" dirty="0"/>
              <a:t>Graphic Sources: FERC and SPP</a:t>
            </a:r>
          </a:p>
        </p:txBody>
      </p:sp>
    </p:spTree>
    <p:extLst>
      <p:ext uri="{BB962C8B-B14F-4D97-AF65-F5344CB8AC3E}">
        <p14:creationId xmlns:p14="http://schemas.microsoft.com/office/powerpoint/2010/main" val="260329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9236"/>
            <a:ext cx="10515600" cy="1325563"/>
          </a:xfrm>
        </p:spPr>
        <p:txBody>
          <a:bodyPr>
            <a:normAutofit/>
          </a:bodyPr>
          <a:lstStyle/>
          <a:p>
            <a:r>
              <a:rPr lang="en-US" sz="4000" b="1" dirty="0">
                <a:solidFill>
                  <a:schemeClr val="tx1"/>
                </a:solidFill>
                <a:latin typeface="+mj-lt"/>
              </a:rPr>
              <a:t>Proposed:  Day-ahead market initiatives</a:t>
            </a:r>
          </a:p>
        </p:txBody>
      </p:sp>
      <p:sp>
        <p:nvSpPr>
          <p:cNvPr id="3" name="Content Placeholder 2"/>
          <p:cNvSpPr>
            <a:spLocks noGrp="1"/>
          </p:cNvSpPr>
          <p:nvPr>
            <p:ph idx="1"/>
          </p:nvPr>
        </p:nvSpPr>
        <p:spPr>
          <a:xfrm>
            <a:off x="644238" y="1334799"/>
            <a:ext cx="4874820" cy="3264408"/>
          </a:xfrm>
        </p:spPr>
        <p:txBody>
          <a:bodyPr vert="horz" lIns="68580" tIns="34290" rIns="68580" bIns="34290" rtlCol="0" anchor="t">
            <a:noAutofit/>
          </a:bodyPr>
          <a:lstStyle/>
          <a:p>
            <a:pPr marL="226219" indent="-226219">
              <a:spcBef>
                <a:spcPct val="0"/>
              </a:spcBef>
            </a:pPr>
            <a:r>
              <a:rPr lang="en-US" altLang="en-US" sz="2400" dirty="0">
                <a:solidFill>
                  <a:schemeClr val="tx1"/>
                </a:solidFill>
                <a:ea typeface="ＭＳ Ｐゴシック"/>
              </a:rPr>
              <a:t>Day-ahead market initiatives</a:t>
            </a:r>
          </a:p>
          <a:p>
            <a:pPr marL="800100" lvl="1" indent="-457200">
              <a:spcBef>
                <a:spcPct val="0"/>
              </a:spcBef>
              <a:buFont typeface="Courier New" panose="02070309020205020404" pitchFamily="49" charset="0"/>
              <a:buChar char="o"/>
            </a:pPr>
            <a:r>
              <a:rPr lang="en-US" altLang="en-US" sz="2000" dirty="0">
                <a:solidFill>
                  <a:schemeClr val="tx1"/>
                </a:solidFill>
                <a:ea typeface="ＭＳ Ｐゴシック"/>
              </a:rPr>
              <a:t>SPP Markets+</a:t>
            </a:r>
          </a:p>
          <a:p>
            <a:pPr marL="800100" lvl="1" indent="-457200">
              <a:spcBef>
                <a:spcPct val="0"/>
              </a:spcBef>
              <a:buFont typeface="Courier New" panose="02070309020205020404" pitchFamily="49" charset="0"/>
              <a:buChar char="o"/>
            </a:pPr>
            <a:r>
              <a:rPr lang="en-US" altLang="en-US" sz="2000" dirty="0">
                <a:solidFill>
                  <a:schemeClr val="tx1"/>
                </a:solidFill>
                <a:ea typeface="ＭＳ Ｐゴシック"/>
              </a:rPr>
              <a:t>CAISO Extended Day Ahead Market (EDAM)</a:t>
            </a:r>
          </a:p>
          <a:p>
            <a:pPr marL="226219" indent="-226219">
              <a:spcBef>
                <a:spcPct val="0"/>
              </a:spcBef>
            </a:pPr>
            <a:endParaRPr lang="en-US" altLang="en-US" sz="1800" dirty="0">
              <a:solidFill>
                <a:schemeClr val="tx1"/>
              </a:solidFill>
              <a:ea typeface="ＭＳ Ｐゴシック" pitchFamily="34" charset="-128"/>
            </a:endParaRPr>
          </a:p>
          <a:p>
            <a:pPr marL="226219" indent="-226219">
              <a:spcBef>
                <a:spcPct val="0"/>
              </a:spcBef>
            </a:pPr>
            <a:r>
              <a:rPr lang="en-US" altLang="en-US" sz="2400" dirty="0">
                <a:solidFill>
                  <a:schemeClr val="tx1"/>
                </a:solidFill>
                <a:ea typeface="ＭＳ Ｐゴシック"/>
              </a:rPr>
              <a:t>Fundamental principle: Layer day-ahead market options on top of the existing energy imbalance options.</a:t>
            </a:r>
          </a:p>
          <a:p>
            <a:pPr marL="226219" indent="-226219">
              <a:spcBef>
                <a:spcPct val="0"/>
              </a:spcBef>
            </a:pPr>
            <a:endParaRPr lang="en-US" altLang="en-US" sz="1800" dirty="0">
              <a:solidFill>
                <a:schemeClr val="tx1"/>
              </a:solidFill>
              <a:ea typeface="ＭＳ Ｐゴシック" pitchFamily="34" charset="-128"/>
            </a:endParaRPr>
          </a:p>
          <a:p>
            <a:pPr marL="226219" indent="-226219">
              <a:spcBef>
                <a:spcPct val="0"/>
              </a:spcBef>
            </a:pPr>
            <a:r>
              <a:rPr lang="en-US" altLang="en-US" sz="2400" dirty="0">
                <a:solidFill>
                  <a:schemeClr val="tx1"/>
                </a:solidFill>
                <a:ea typeface="ＭＳ Ｐゴシック"/>
              </a:rPr>
              <a:t>Magnitude: </a:t>
            </a:r>
          </a:p>
          <a:p>
            <a:pPr marL="800100" lvl="1" indent="-457200">
              <a:spcBef>
                <a:spcPct val="0"/>
              </a:spcBef>
              <a:buFont typeface="Courier New" panose="02070309020205020404" pitchFamily="49" charset="0"/>
              <a:buChar char="o"/>
            </a:pPr>
            <a:r>
              <a:rPr lang="en-US" altLang="en-US" sz="2000" dirty="0">
                <a:solidFill>
                  <a:schemeClr val="tx1"/>
                </a:solidFill>
                <a:ea typeface="ＭＳ Ｐゴシック"/>
              </a:rPr>
              <a:t>Energy imbalance is approximately 5% to 15% of energy transactions. </a:t>
            </a:r>
          </a:p>
          <a:p>
            <a:pPr marL="800100" lvl="1" indent="-457200">
              <a:spcBef>
                <a:spcPct val="0"/>
              </a:spcBef>
              <a:buFont typeface="Courier New" panose="02070309020205020404" pitchFamily="49" charset="0"/>
              <a:buChar char="o"/>
            </a:pPr>
            <a:r>
              <a:rPr lang="en-US" altLang="en-US" sz="2000" dirty="0">
                <a:solidFill>
                  <a:schemeClr val="tx1"/>
                </a:solidFill>
                <a:ea typeface="ＭＳ Ｐゴシック"/>
              </a:rPr>
              <a:t>Day-ahead is 85% to 95% of energy transactions.</a:t>
            </a:r>
          </a:p>
          <a:p>
            <a:pPr marL="569119" lvl="1" indent="-226219">
              <a:spcBef>
                <a:spcPct val="0"/>
              </a:spcBef>
            </a:pPr>
            <a:endParaRPr lang="en-US" altLang="en-US" sz="1125" dirty="0">
              <a:solidFill>
                <a:schemeClr val="tx1"/>
              </a:solidFill>
              <a:ea typeface="ＭＳ Ｐゴシック" pitchFamily="34" charset="-128"/>
            </a:endParaRPr>
          </a:p>
          <a:p>
            <a:pPr marL="0" indent="0">
              <a:spcBef>
                <a:spcPct val="0"/>
              </a:spcBef>
              <a:spcAft>
                <a:spcPts val="600"/>
              </a:spcAft>
              <a:buNone/>
            </a:pPr>
            <a:endParaRPr lang="en-US" altLang="en-US" sz="1650" dirty="0">
              <a:ea typeface="ＭＳ Ｐゴシック" pitchFamily="34" charset="-128"/>
            </a:endParaRPr>
          </a:p>
        </p:txBody>
      </p:sp>
      <p:sp>
        <p:nvSpPr>
          <p:cNvPr id="10" name="Content Placeholder 2">
            <a:extLst>
              <a:ext uri="{FF2B5EF4-FFF2-40B4-BE49-F238E27FC236}">
                <a16:creationId xmlns:a16="http://schemas.microsoft.com/office/drawing/2014/main" id="{82F775E1-74EA-0628-1E6E-815CE9D8F5F9}"/>
              </a:ext>
            </a:extLst>
          </p:cNvPr>
          <p:cNvSpPr txBox="1">
            <a:spLocks/>
          </p:cNvSpPr>
          <p:nvPr/>
        </p:nvSpPr>
        <p:spPr>
          <a:xfrm>
            <a:off x="5990807" y="1334799"/>
            <a:ext cx="4874820" cy="3264408"/>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219" indent="-226219">
              <a:spcBef>
                <a:spcPct val="0"/>
              </a:spcBef>
              <a:spcAft>
                <a:spcPts val="700"/>
              </a:spcAft>
            </a:pPr>
            <a:r>
              <a:rPr lang="en-US" altLang="en-US" sz="2400" dirty="0">
                <a:solidFill>
                  <a:schemeClr val="tx1"/>
                </a:solidFill>
                <a:ea typeface="ＭＳ Ｐゴシック"/>
              </a:rPr>
              <a:t>Key issues:</a:t>
            </a:r>
          </a:p>
          <a:p>
            <a:pPr marL="800100" lvl="1" indent="-457200">
              <a:spcBef>
                <a:spcPct val="0"/>
              </a:spcBef>
              <a:spcAft>
                <a:spcPts val="700"/>
              </a:spcAft>
              <a:buFont typeface="Courier New" panose="02070309020205020404" pitchFamily="49" charset="0"/>
              <a:buChar char="o"/>
            </a:pPr>
            <a:r>
              <a:rPr lang="en-US" altLang="en-US" sz="2000" dirty="0">
                <a:solidFill>
                  <a:schemeClr val="tx1"/>
                </a:solidFill>
                <a:ea typeface="ＭＳ Ｐゴシック"/>
              </a:rPr>
              <a:t>Governance</a:t>
            </a:r>
          </a:p>
          <a:p>
            <a:pPr marL="800100" lvl="1" indent="-457200">
              <a:spcBef>
                <a:spcPct val="0"/>
              </a:spcBef>
              <a:spcAft>
                <a:spcPts val="700"/>
              </a:spcAft>
              <a:buFont typeface="Courier New" panose="02070309020205020404" pitchFamily="49" charset="0"/>
              <a:buChar char="o"/>
            </a:pPr>
            <a:r>
              <a:rPr lang="en-US" altLang="en-US" sz="2000" dirty="0">
                <a:solidFill>
                  <a:schemeClr val="tx1"/>
                </a:solidFill>
                <a:ea typeface="ＭＳ Ｐゴシック"/>
              </a:rPr>
              <a:t>Transmission use and compensation</a:t>
            </a:r>
          </a:p>
          <a:p>
            <a:pPr marL="800100" lvl="1" indent="-457200">
              <a:spcBef>
                <a:spcPct val="0"/>
              </a:spcBef>
              <a:spcAft>
                <a:spcPts val="700"/>
              </a:spcAft>
              <a:buFont typeface="Courier New" panose="02070309020205020404" pitchFamily="49" charset="0"/>
              <a:buChar char="o"/>
            </a:pPr>
            <a:r>
              <a:rPr lang="en-US" altLang="en-US" sz="2000" dirty="0">
                <a:solidFill>
                  <a:schemeClr val="tx1"/>
                </a:solidFill>
                <a:ea typeface="ＭＳ Ｐゴシック"/>
              </a:rPr>
              <a:t>Preservation of OATT rights</a:t>
            </a:r>
          </a:p>
          <a:p>
            <a:pPr marL="800100" lvl="1" indent="-457200">
              <a:spcBef>
                <a:spcPct val="0"/>
              </a:spcBef>
              <a:spcAft>
                <a:spcPts val="700"/>
              </a:spcAft>
              <a:buFont typeface="Courier New" panose="02070309020205020404" pitchFamily="49" charset="0"/>
              <a:buChar char="o"/>
            </a:pPr>
            <a:r>
              <a:rPr lang="en-US" altLang="en-US" sz="2000" dirty="0">
                <a:solidFill>
                  <a:schemeClr val="tx1"/>
                </a:solidFill>
                <a:ea typeface="ＭＳ Ｐゴシック"/>
              </a:rPr>
              <a:t>Operating across multiple BAAs</a:t>
            </a:r>
          </a:p>
          <a:p>
            <a:pPr marL="800100" lvl="1" indent="-457200">
              <a:spcBef>
                <a:spcPct val="0"/>
              </a:spcBef>
              <a:spcAft>
                <a:spcPts val="700"/>
              </a:spcAft>
              <a:buFont typeface="Courier New" panose="02070309020205020404" pitchFamily="49" charset="0"/>
              <a:buChar char="o"/>
            </a:pPr>
            <a:r>
              <a:rPr lang="en-US" altLang="en-US" sz="2000" dirty="0">
                <a:solidFill>
                  <a:schemeClr val="tx1"/>
                </a:solidFill>
                <a:ea typeface="ＭＳ Ｐゴシック"/>
              </a:rPr>
              <a:t>Market to market seams, potential market fragmentation</a:t>
            </a:r>
          </a:p>
          <a:p>
            <a:pPr marL="800100" lvl="1" indent="-457200">
              <a:spcBef>
                <a:spcPct val="0"/>
              </a:spcBef>
              <a:spcAft>
                <a:spcPts val="700"/>
              </a:spcAft>
              <a:buFont typeface="Courier New" panose="02070309020205020404" pitchFamily="49" charset="0"/>
              <a:buChar char="o"/>
            </a:pPr>
            <a:r>
              <a:rPr lang="en-US" altLang="en-US" sz="2000" dirty="0">
                <a:solidFill>
                  <a:schemeClr val="tx1"/>
                </a:solidFill>
                <a:ea typeface="ＭＳ Ｐゴシック"/>
              </a:rPr>
              <a:t>GHG integration into the market design</a:t>
            </a:r>
          </a:p>
          <a:p>
            <a:pPr marL="800100" lvl="1" indent="-457200">
              <a:spcBef>
                <a:spcPct val="0"/>
              </a:spcBef>
              <a:spcAft>
                <a:spcPts val="700"/>
              </a:spcAft>
              <a:buFont typeface="Courier New" panose="02070309020205020404" pitchFamily="49" charset="0"/>
              <a:buChar char="o"/>
            </a:pPr>
            <a:r>
              <a:rPr lang="en-US" altLang="en-US" sz="2000" dirty="0">
                <a:solidFill>
                  <a:schemeClr val="tx1"/>
                </a:solidFill>
                <a:ea typeface="ＭＳ Ｐゴシック"/>
              </a:rPr>
              <a:t>This would be a first of it’s kind market construct. FERC approval is not a given.</a:t>
            </a:r>
          </a:p>
          <a:p>
            <a:pPr marL="0" indent="0">
              <a:spcBef>
                <a:spcPct val="0"/>
              </a:spcBef>
              <a:spcAft>
                <a:spcPts val="600"/>
              </a:spcAft>
              <a:buFont typeface="Arial" panose="020B0604020202020204" pitchFamily="34" charset="0"/>
              <a:buNone/>
            </a:pPr>
            <a:endParaRPr lang="en-US" altLang="en-US" sz="1650" dirty="0">
              <a:ea typeface="ＭＳ Ｐゴシック" pitchFamily="34" charset="-128"/>
            </a:endParaRPr>
          </a:p>
        </p:txBody>
      </p:sp>
      <p:sp>
        <p:nvSpPr>
          <p:cNvPr id="13" name="Slide Number Placeholder 2">
            <a:extLst>
              <a:ext uri="{FF2B5EF4-FFF2-40B4-BE49-F238E27FC236}">
                <a16:creationId xmlns:a16="http://schemas.microsoft.com/office/drawing/2014/main" id="{F7508029-E767-26E8-4ECB-22AA9665FD90}"/>
              </a:ext>
            </a:extLst>
          </p:cNvPr>
          <p:cNvSpPr>
            <a:spLocks noGrp="1"/>
          </p:cNvSpPr>
          <p:nvPr>
            <p:ph type="sldNum" sz="quarter" idx="12"/>
          </p:nvPr>
        </p:nvSpPr>
        <p:spPr>
          <a:xfrm>
            <a:off x="11353800" y="6356350"/>
            <a:ext cx="533400" cy="365125"/>
          </a:xfrm>
        </p:spPr>
        <p:txBody>
          <a:bodyPr/>
          <a:lstStyle/>
          <a:p>
            <a:fld id="{5242D7CB-E8A1-49D2-85DE-DA01BC5200F6}" type="slidenum">
              <a:rPr lang="en-US" smtClean="0"/>
              <a:t>13</a:t>
            </a:fld>
            <a:endParaRPr lang="en-US" dirty="0"/>
          </a:p>
        </p:txBody>
      </p:sp>
    </p:spTree>
    <p:extLst>
      <p:ext uri="{BB962C8B-B14F-4D97-AF65-F5344CB8AC3E}">
        <p14:creationId xmlns:p14="http://schemas.microsoft.com/office/powerpoint/2010/main" val="662885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4DBE7-973A-4D12-AF58-D2F4FAB3A1F2}"/>
              </a:ext>
            </a:extLst>
          </p:cNvPr>
          <p:cNvSpPr>
            <a:spLocks noGrp="1"/>
          </p:cNvSpPr>
          <p:nvPr>
            <p:ph type="title"/>
          </p:nvPr>
        </p:nvSpPr>
        <p:spPr>
          <a:xfrm>
            <a:off x="5329646" y="225781"/>
            <a:ext cx="6024154" cy="1325563"/>
          </a:xfrm>
        </p:spPr>
        <p:txBody>
          <a:bodyPr>
            <a:normAutofit/>
          </a:bodyPr>
          <a:lstStyle/>
          <a:p>
            <a:r>
              <a:rPr lang="en-US" sz="4000" b="1" dirty="0">
                <a:solidFill>
                  <a:schemeClr val="tx1"/>
                </a:solidFill>
                <a:latin typeface="+mj-lt"/>
              </a:rPr>
              <a:t>Market constructs   concluding points</a:t>
            </a:r>
          </a:p>
        </p:txBody>
      </p:sp>
      <p:sp>
        <p:nvSpPr>
          <p:cNvPr id="6" name="Content Placeholder 5">
            <a:extLst>
              <a:ext uri="{FF2B5EF4-FFF2-40B4-BE49-F238E27FC236}">
                <a16:creationId xmlns:a16="http://schemas.microsoft.com/office/drawing/2014/main" id="{38430777-8E08-4F98-822A-0EC90F960C8C}"/>
              </a:ext>
            </a:extLst>
          </p:cNvPr>
          <p:cNvSpPr>
            <a:spLocks noGrp="1"/>
          </p:cNvSpPr>
          <p:nvPr>
            <p:ph idx="1"/>
          </p:nvPr>
        </p:nvSpPr>
        <p:spPr>
          <a:xfrm>
            <a:off x="5399313" y="1688155"/>
            <a:ext cx="6165669" cy="4351338"/>
          </a:xfrm>
        </p:spPr>
        <p:txBody>
          <a:bodyPr>
            <a:noAutofit/>
          </a:bodyPr>
          <a:lstStyle/>
          <a:p>
            <a:pPr marR="0" lvl="0">
              <a:spcAft>
                <a:spcPts val="1000"/>
              </a:spcAft>
            </a:pPr>
            <a:r>
              <a:rPr lang="en-US" sz="2000" dirty="0">
                <a:solidFill>
                  <a:schemeClr val="tx1"/>
                </a:solidFill>
              </a:rPr>
              <a:t>Energy imbalance, day-ahead markets, and RTOs are all mechanisms to support the ongoing reliability and economic performance of the electricity system amid a changing generation mix and changing demand patterns. </a:t>
            </a:r>
          </a:p>
          <a:p>
            <a:pPr>
              <a:spcAft>
                <a:spcPts val="1000"/>
              </a:spcAft>
            </a:pPr>
            <a:r>
              <a:rPr lang="en-US" sz="2000" dirty="0">
                <a:solidFill>
                  <a:schemeClr val="tx1"/>
                </a:solidFill>
              </a:rPr>
              <a:t>Reliability is much more challenging to quantify than economics, but equally if not more critical.</a:t>
            </a:r>
          </a:p>
          <a:p>
            <a:pPr marR="0" lvl="0">
              <a:spcAft>
                <a:spcPts val="1000"/>
              </a:spcAft>
            </a:pPr>
            <a:r>
              <a:rPr lang="en-US" sz="2000" dirty="0">
                <a:solidFill>
                  <a:schemeClr val="tx1"/>
                </a:solidFill>
              </a:rPr>
              <a:t>Each advancement in market type increases benefits and complexity.</a:t>
            </a:r>
          </a:p>
          <a:p>
            <a:pPr marR="0" lvl="0">
              <a:spcAft>
                <a:spcPts val="1000"/>
              </a:spcAft>
            </a:pPr>
            <a:r>
              <a:rPr lang="en-US" sz="2000" dirty="0">
                <a:solidFill>
                  <a:schemeClr val="tx1"/>
                </a:solidFill>
              </a:rPr>
              <a:t>For day-ahead markets without RTO, transmission use and compensation are particularly tricky.</a:t>
            </a:r>
          </a:p>
          <a:p>
            <a:pPr marR="0" lvl="0">
              <a:spcAft>
                <a:spcPts val="1000"/>
              </a:spcAft>
            </a:pPr>
            <a:r>
              <a:rPr lang="en-US" sz="2000" dirty="0">
                <a:solidFill>
                  <a:schemeClr val="tx1"/>
                </a:solidFill>
              </a:rPr>
              <a:t>Governance is always a challenge.</a:t>
            </a:r>
          </a:p>
        </p:txBody>
      </p:sp>
      <p:sp>
        <p:nvSpPr>
          <p:cNvPr id="9" name="Title 1" descr="Market constructs concluding points">
            <a:extLst>
              <a:ext uri="{FF2B5EF4-FFF2-40B4-BE49-F238E27FC236}">
                <a16:creationId xmlns:a16="http://schemas.microsoft.com/office/drawing/2014/main" id="{E84443B4-DBCB-4241-A0F8-DAA10DE8B883}"/>
              </a:ext>
            </a:extLst>
          </p:cNvPr>
          <p:cNvSpPr txBox="1">
            <a:spLocks/>
          </p:cNvSpPr>
          <p:nvPr/>
        </p:nvSpPr>
        <p:spPr>
          <a:xfrm>
            <a:off x="1565947" y="205430"/>
            <a:ext cx="880487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rgbClr val="0070C0"/>
              </a:solidFill>
              <a:latin typeface="+mn-lt"/>
            </a:endParaRPr>
          </a:p>
        </p:txBody>
      </p:sp>
      <p:pic>
        <p:nvPicPr>
          <p:cNvPr id="12" name="Picture 11" descr="Transmission lines with sun in background">
            <a:extLst>
              <a:ext uri="{FF2B5EF4-FFF2-40B4-BE49-F238E27FC236}">
                <a16:creationId xmlns:a16="http://schemas.microsoft.com/office/drawing/2014/main" id="{8BC76830-0481-480C-86FC-802042BEF6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1" y="10"/>
            <a:ext cx="5399294"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effectLst>
            <a:softEdge rad="31750"/>
          </a:effectLst>
        </p:spPr>
      </p:pic>
      <p:sp>
        <p:nvSpPr>
          <p:cNvPr id="3" name="Slide Number Placeholder 2">
            <a:extLst>
              <a:ext uri="{FF2B5EF4-FFF2-40B4-BE49-F238E27FC236}">
                <a16:creationId xmlns:a16="http://schemas.microsoft.com/office/drawing/2014/main" id="{F9AB7CA8-AAFC-4225-BCCC-731C9B1A499A}"/>
              </a:ext>
            </a:extLst>
          </p:cNvPr>
          <p:cNvSpPr>
            <a:spLocks noGrp="1"/>
          </p:cNvSpPr>
          <p:nvPr>
            <p:ph type="sldNum" sz="quarter" idx="12"/>
          </p:nvPr>
        </p:nvSpPr>
        <p:spPr/>
        <p:txBody>
          <a:bodyPr/>
          <a:lstStyle/>
          <a:p>
            <a:fld id="{5242D7CB-E8A1-49D2-85DE-DA01BC5200F6}" type="slidenum">
              <a:rPr lang="en-US" smtClean="0"/>
              <a:t>14</a:t>
            </a:fld>
            <a:endParaRPr lang="en-US" dirty="0"/>
          </a:p>
        </p:txBody>
      </p:sp>
    </p:spTree>
    <p:extLst>
      <p:ext uri="{BB962C8B-B14F-4D97-AF65-F5344CB8AC3E}">
        <p14:creationId xmlns:p14="http://schemas.microsoft.com/office/powerpoint/2010/main" val="268383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9DE37-A333-BE4C-8A89-F01DA086413A}"/>
              </a:ext>
            </a:extLst>
          </p:cNvPr>
          <p:cNvSpPr>
            <a:spLocks noGrp="1"/>
          </p:cNvSpPr>
          <p:nvPr>
            <p:ph type="body" sz="quarter" idx="13"/>
          </p:nvPr>
        </p:nvSpPr>
        <p:spPr>
          <a:xfrm>
            <a:off x="558799" y="619067"/>
            <a:ext cx="6473372" cy="3365104"/>
          </a:xfrm>
        </p:spPr>
        <p:txBody>
          <a:bodyPr>
            <a:normAutofit lnSpcReduction="10000"/>
          </a:bodyPr>
          <a:lstStyle/>
          <a:p>
            <a:r>
              <a:rPr lang="en-US" sz="4000" b="1" dirty="0"/>
              <a:t>Discussion</a:t>
            </a:r>
          </a:p>
          <a:p>
            <a:endParaRPr lang="en-US" dirty="0"/>
          </a:p>
          <a:p>
            <a:endParaRPr lang="en-US" dirty="0"/>
          </a:p>
          <a:p>
            <a:endParaRPr lang="en-US" dirty="0"/>
          </a:p>
          <a:p>
            <a:pPr marL="0" marR="0">
              <a:lnSpc>
                <a:spcPct val="105000"/>
              </a:lnSpc>
              <a:spcBef>
                <a:spcPts val="0"/>
              </a:spcBef>
              <a:spcAft>
                <a:spcPts val="0"/>
              </a:spcAft>
            </a:pPr>
            <a:r>
              <a:rPr lang="en-US" sz="1800" b="1" kern="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Neil Lindgren, CPT</a:t>
            </a:r>
            <a:r>
              <a:rPr lang="en-US" sz="1800" b="1" kern="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kern="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Manager, UGP EMMO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1800" kern="0" dirty="0">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Western Area Power Administration</a:t>
            </a:r>
            <a:r>
              <a:rPr lang="en-US" sz="1800" kern="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 Watertown, SD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1800" kern="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218-205-0570 | </a:t>
            </a:r>
            <a:r>
              <a:rPr lang="en-US" sz="1800" u="sng" kern="0" dirty="0" err="1">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lindgren</a:t>
            </a:r>
            <a:r>
              <a:rPr lang="en-US" sz="1800" u="sng" kern="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[at]wapa.gov</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3" name="Slide Number Placeholder 2">
            <a:extLst>
              <a:ext uri="{FF2B5EF4-FFF2-40B4-BE49-F238E27FC236}">
                <a16:creationId xmlns:a16="http://schemas.microsoft.com/office/drawing/2014/main" id="{D29BE5C6-B46A-A04D-B376-2BA8717A0068}"/>
              </a:ext>
            </a:extLst>
          </p:cNvPr>
          <p:cNvSpPr>
            <a:spLocks noGrp="1"/>
          </p:cNvSpPr>
          <p:nvPr>
            <p:ph type="sldNum" sz="quarter" idx="16"/>
          </p:nvPr>
        </p:nvSpPr>
        <p:spPr/>
        <p:txBody>
          <a:bodyPr/>
          <a:lstStyle/>
          <a:p>
            <a:fld id="{3F695E62-246E-462B-9E4A-5D3B36BC339D}" type="slidenum">
              <a:rPr lang="en-US" smtClean="0"/>
              <a:pPr/>
              <a:t>15</a:t>
            </a:fld>
            <a:endParaRPr lang="en-US"/>
          </a:p>
        </p:txBody>
      </p:sp>
    </p:spTree>
    <p:extLst>
      <p:ext uri="{BB962C8B-B14F-4D97-AF65-F5344CB8AC3E}">
        <p14:creationId xmlns:p14="http://schemas.microsoft.com/office/powerpoint/2010/main" val="98695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4" name="Group 13">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2" name="Freeform: Shape 21">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6" name="Group 15">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0" name="Freeform: Shape 19">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8" name="Freeform: Shape 17">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itle 4">
            <a:extLst>
              <a:ext uri="{FF2B5EF4-FFF2-40B4-BE49-F238E27FC236}">
                <a16:creationId xmlns:a16="http://schemas.microsoft.com/office/drawing/2014/main" id="{30114BC6-DB4E-DC78-DE14-4B832CEC996C}"/>
              </a:ext>
            </a:extLst>
          </p:cNvPr>
          <p:cNvSpPr>
            <a:spLocks noGrp="1"/>
          </p:cNvSpPr>
          <p:nvPr>
            <p:ph type="title"/>
          </p:nvPr>
        </p:nvSpPr>
        <p:spPr>
          <a:xfrm>
            <a:off x="827088" y="1641752"/>
            <a:ext cx="2655887" cy="3213277"/>
          </a:xfrm>
        </p:spPr>
        <p:txBody>
          <a:bodyPr anchor="t">
            <a:normAutofit/>
          </a:bodyPr>
          <a:lstStyle/>
          <a:p>
            <a:r>
              <a:rPr lang="en-US" sz="6000" b="1" dirty="0">
                <a:solidFill>
                  <a:schemeClr val="tx1"/>
                </a:solidFill>
              </a:rPr>
              <a:t>Topics</a:t>
            </a:r>
          </a:p>
        </p:txBody>
      </p:sp>
      <p:sp>
        <p:nvSpPr>
          <p:cNvPr id="6" name="Content Placeholder 5">
            <a:extLst>
              <a:ext uri="{FF2B5EF4-FFF2-40B4-BE49-F238E27FC236}">
                <a16:creationId xmlns:a16="http://schemas.microsoft.com/office/drawing/2014/main" id="{EBF882D5-8C0D-D936-4920-CB460BA75888}"/>
              </a:ext>
            </a:extLst>
          </p:cNvPr>
          <p:cNvSpPr>
            <a:spLocks noGrp="1"/>
          </p:cNvSpPr>
          <p:nvPr>
            <p:ph idx="1"/>
          </p:nvPr>
        </p:nvSpPr>
        <p:spPr>
          <a:xfrm>
            <a:off x="5232401" y="1721579"/>
            <a:ext cx="6140449" cy="3952648"/>
          </a:xfrm>
        </p:spPr>
        <p:txBody>
          <a:bodyPr>
            <a:normAutofit/>
          </a:bodyPr>
          <a:lstStyle/>
          <a:p>
            <a:pPr>
              <a:lnSpc>
                <a:spcPct val="100000"/>
              </a:lnSpc>
              <a:spcAft>
                <a:spcPts val="2000"/>
              </a:spcAft>
            </a:pPr>
            <a:r>
              <a:rPr lang="en-US" b="1" dirty="0">
                <a:solidFill>
                  <a:schemeClr val="tx1">
                    <a:alpha val="80000"/>
                  </a:schemeClr>
                </a:solidFill>
              </a:rPr>
              <a:t>Markets in North America </a:t>
            </a:r>
          </a:p>
          <a:p>
            <a:pPr>
              <a:lnSpc>
                <a:spcPct val="100000"/>
              </a:lnSpc>
              <a:spcAft>
                <a:spcPts val="2000"/>
              </a:spcAft>
            </a:pPr>
            <a:r>
              <a:rPr lang="en-US" b="1" dirty="0">
                <a:solidFill>
                  <a:schemeClr val="tx1">
                    <a:alpha val="80000"/>
                  </a:schemeClr>
                </a:solidFill>
              </a:rPr>
              <a:t>Electricity market constructs</a:t>
            </a:r>
          </a:p>
          <a:p>
            <a:pPr>
              <a:lnSpc>
                <a:spcPct val="100000"/>
              </a:lnSpc>
            </a:pPr>
            <a:r>
              <a:rPr lang="en-US" b="1" dirty="0">
                <a:solidFill>
                  <a:schemeClr val="tx1">
                    <a:alpha val="80000"/>
                  </a:schemeClr>
                </a:solidFill>
              </a:rPr>
              <a:t>WAPA in markets</a:t>
            </a:r>
          </a:p>
          <a:p>
            <a:pPr lvl="1">
              <a:lnSpc>
                <a:spcPct val="100000"/>
              </a:lnSpc>
              <a:buFont typeface="Wingdings" panose="05000000000000000000" pitchFamily="2" charset="2"/>
              <a:buChar char="ü"/>
            </a:pPr>
            <a:r>
              <a:rPr lang="en-US" b="1" dirty="0">
                <a:solidFill>
                  <a:schemeClr val="tx1">
                    <a:alpha val="80000"/>
                  </a:schemeClr>
                </a:solidFill>
              </a:rPr>
              <a:t>Energy Imbalance</a:t>
            </a:r>
          </a:p>
          <a:p>
            <a:pPr lvl="1">
              <a:lnSpc>
                <a:spcPct val="100000"/>
              </a:lnSpc>
              <a:buFont typeface="Wingdings" panose="05000000000000000000" pitchFamily="2" charset="2"/>
              <a:buChar char="ü"/>
            </a:pPr>
            <a:r>
              <a:rPr lang="en-US" b="1" dirty="0">
                <a:solidFill>
                  <a:schemeClr val="tx1">
                    <a:alpha val="80000"/>
                  </a:schemeClr>
                </a:solidFill>
              </a:rPr>
              <a:t>RTO</a:t>
            </a:r>
          </a:p>
          <a:p>
            <a:pPr lvl="1">
              <a:lnSpc>
                <a:spcPct val="100000"/>
              </a:lnSpc>
              <a:buFont typeface="Wingdings" panose="05000000000000000000" pitchFamily="2" charset="2"/>
              <a:buChar char="ü"/>
            </a:pPr>
            <a:r>
              <a:rPr lang="en-US" b="1" dirty="0">
                <a:solidFill>
                  <a:schemeClr val="tx1">
                    <a:alpha val="80000"/>
                  </a:schemeClr>
                </a:solidFill>
              </a:rPr>
              <a:t>Day ahead</a:t>
            </a:r>
          </a:p>
        </p:txBody>
      </p:sp>
    </p:spTree>
    <p:extLst>
      <p:ext uri="{BB962C8B-B14F-4D97-AF65-F5344CB8AC3E}">
        <p14:creationId xmlns:p14="http://schemas.microsoft.com/office/powerpoint/2010/main" val="11442348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86FC-A463-8CC4-1448-B704448CCE40}"/>
              </a:ext>
            </a:extLst>
          </p:cNvPr>
          <p:cNvSpPr>
            <a:spLocks noGrp="1"/>
          </p:cNvSpPr>
          <p:nvPr>
            <p:ph type="title"/>
          </p:nvPr>
        </p:nvSpPr>
        <p:spPr>
          <a:xfrm>
            <a:off x="606022" y="10069"/>
            <a:ext cx="10515600" cy="1325563"/>
          </a:xfrm>
        </p:spPr>
        <p:txBody>
          <a:bodyPr>
            <a:normAutofit/>
          </a:bodyPr>
          <a:lstStyle/>
          <a:p>
            <a:r>
              <a:rPr lang="en-US" sz="4000" b="1" dirty="0">
                <a:solidFill>
                  <a:schemeClr val="tx1"/>
                </a:solidFill>
                <a:latin typeface="+mj-lt"/>
              </a:rPr>
              <a:t>North America electricity markets</a:t>
            </a:r>
          </a:p>
        </p:txBody>
      </p:sp>
      <p:sp>
        <p:nvSpPr>
          <p:cNvPr id="3" name="Slide Number Placeholder 2">
            <a:extLst>
              <a:ext uri="{FF2B5EF4-FFF2-40B4-BE49-F238E27FC236}">
                <a16:creationId xmlns:a16="http://schemas.microsoft.com/office/drawing/2014/main" id="{129C3143-E283-0842-89F2-04A55A1BD2F7}"/>
              </a:ext>
            </a:extLst>
          </p:cNvPr>
          <p:cNvSpPr>
            <a:spLocks noGrp="1"/>
          </p:cNvSpPr>
          <p:nvPr>
            <p:ph type="sldNum" sz="quarter" idx="12"/>
          </p:nvPr>
        </p:nvSpPr>
        <p:spPr/>
        <p:txBody>
          <a:bodyPr/>
          <a:lstStyle/>
          <a:p>
            <a:fld id="{3F695E62-246E-462B-9E4A-5D3B36BC339D}" type="slidenum">
              <a:rPr lang="en-US" smtClean="0"/>
              <a:pPr/>
              <a:t>3</a:t>
            </a:fld>
            <a:endParaRPr lang="en-US"/>
          </a:p>
        </p:txBody>
      </p:sp>
      <p:pic>
        <p:nvPicPr>
          <p:cNvPr id="4" name="Picture 3">
            <a:extLst>
              <a:ext uri="{FF2B5EF4-FFF2-40B4-BE49-F238E27FC236}">
                <a16:creationId xmlns:a16="http://schemas.microsoft.com/office/drawing/2014/main" id="{15520F74-46B1-928A-0310-8D517D56C454}"/>
              </a:ext>
            </a:extLst>
          </p:cNvPr>
          <p:cNvPicPr>
            <a:picLocks noChangeAspect="1"/>
          </p:cNvPicPr>
          <p:nvPr/>
        </p:nvPicPr>
        <p:blipFill>
          <a:blip r:embed="rId3"/>
          <a:stretch>
            <a:fillRect/>
          </a:stretch>
        </p:blipFill>
        <p:spPr>
          <a:xfrm>
            <a:off x="4637311" y="1533753"/>
            <a:ext cx="7554686" cy="4595565"/>
          </a:xfrm>
          <a:prstGeom prst="rect">
            <a:avLst/>
          </a:prstGeom>
        </p:spPr>
      </p:pic>
      <p:sp>
        <p:nvSpPr>
          <p:cNvPr id="6" name="TextBox 5">
            <a:extLst>
              <a:ext uri="{FF2B5EF4-FFF2-40B4-BE49-F238E27FC236}">
                <a16:creationId xmlns:a16="http://schemas.microsoft.com/office/drawing/2014/main" id="{2FBB614E-F6B4-A8C2-86F7-4ECCCC27C677}"/>
              </a:ext>
            </a:extLst>
          </p:cNvPr>
          <p:cNvSpPr txBox="1"/>
          <p:nvPr/>
        </p:nvSpPr>
        <p:spPr>
          <a:xfrm>
            <a:off x="499889" y="1432599"/>
            <a:ext cx="4866768" cy="4632037"/>
          </a:xfrm>
          <a:prstGeom prst="rect">
            <a:avLst/>
          </a:prstGeom>
          <a:noFill/>
        </p:spPr>
        <p:txBody>
          <a:bodyPr wrap="square">
            <a:spAutoFit/>
          </a:bodyPr>
          <a:lstStyle/>
          <a:p>
            <a:pPr marL="228600" indent="-228600">
              <a:spcAft>
                <a:spcPts val="1000"/>
              </a:spcAft>
              <a:buClr>
                <a:schemeClr val="tx1"/>
              </a:buClr>
              <a:buFont typeface="Arial" panose="020B0604020202020204" pitchFamily="34" charset="0"/>
              <a:buChar char="•"/>
            </a:pPr>
            <a:r>
              <a:rPr lang="en-US" sz="1800" dirty="0"/>
              <a:t>There are nine Regional Transmission Organizations (RTOs)/Independent System Operators (ISOs) in </a:t>
            </a:r>
            <a:r>
              <a:rPr lang="en-US" dirty="0"/>
              <a:t>North America. Combined, they serve approximately </a:t>
            </a:r>
            <a:r>
              <a:rPr lang="en-US" sz="1800" dirty="0"/>
              <a:t>2/3 of electricity demand.</a:t>
            </a:r>
          </a:p>
          <a:p>
            <a:pPr marL="228600" indent="-228600">
              <a:spcAft>
                <a:spcPts val="1000"/>
              </a:spcAft>
              <a:buClr>
                <a:schemeClr val="tx1"/>
              </a:buClr>
              <a:buFont typeface="Arial" panose="020B0604020202020204" pitchFamily="34" charset="0"/>
              <a:buChar char="•"/>
            </a:pPr>
            <a:r>
              <a:rPr lang="en-US" sz="1800" dirty="0"/>
              <a:t>The majority of the Western Interconnection is </a:t>
            </a:r>
            <a:r>
              <a:rPr lang="en-US" sz="1800" i="1" dirty="0"/>
              <a:t>not </a:t>
            </a:r>
            <a:r>
              <a:rPr lang="en-US" sz="1800" dirty="0"/>
              <a:t>in an RTO/ISO. Similar dynamic in the Southeast, albeit at a smaller scale. </a:t>
            </a:r>
          </a:p>
          <a:p>
            <a:pPr marL="228600" indent="-228600">
              <a:spcAft>
                <a:spcPts val="1000"/>
              </a:spcAft>
              <a:buClr>
                <a:schemeClr val="tx1"/>
              </a:buClr>
              <a:buFont typeface="Arial" panose="020B0604020202020204" pitchFamily="34" charset="0"/>
              <a:buChar char="•"/>
            </a:pPr>
            <a:r>
              <a:rPr lang="en-US" dirty="0"/>
              <a:t>WAPA’s Upper Great Plains has been in the Southwest Power Pool (SPP) RTO in the Eastern Interconnection since 2015.</a:t>
            </a:r>
          </a:p>
          <a:p>
            <a:pPr marL="228600" indent="-228600">
              <a:spcAft>
                <a:spcPts val="1000"/>
              </a:spcAft>
              <a:buClr>
                <a:schemeClr val="tx1"/>
              </a:buClr>
              <a:buFont typeface="Arial" panose="020B0604020202020204" pitchFamily="34" charset="0"/>
              <a:buChar char="•"/>
            </a:pPr>
            <a:r>
              <a:rPr lang="en-US" sz="1800" dirty="0"/>
              <a:t>Sierra Nevada is not in the California Independent System Operator (CAISO) footprint, but approximately 50% of its energy is delivered into the CAISO.</a:t>
            </a:r>
          </a:p>
        </p:txBody>
      </p:sp>
      <p:sp>
        <p:nvSpPr>
          <p:cNvPr id="7" name="Text Placeholder 10">
            <a:extLst>
              <a:ext uri="{FF2B5EF4-FFF2-40B4-BE49-F238E27FC236}">
                <a16:creationId xmlns:a16="http://schemas.microsoft.com/office/drawing/2014/main" id="{9E43CECC-33F5-0549-99EF-20F2F767082A}"/>
              </a:ext>
            </a:extLst>
          </p:cNvPr>
          <p:cNvSpPr txBox="1">
            <a:spLocks/>
          </p:cNvSpPr>
          <p:nvPr/>
        </p:nvSpPr>
        <p:spPr>
          <a:xfrm>
            <a:off x="7855361" y="6427043"/>
            <a:ext cx="3705268" cy="3794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dirty="0">
                <a:solidFill>
                  <a:schemeClr val="tx1"/>
                </a:solidFill>
              </a:rPr>
              <a:t>Graphic Source:  Federal Energy Regulatory Commission (FERC)</a:t>
            </a:r>
          </a:p>
        </p:txBody>
      </p:sp>
    </p:spTree>
    <p:extLst>
      <p:ext uri="{BB962C8B-B14F-4D97-AF65-F5344CB8AC3E}">
        <p14:creationId xmlns:p14="http://schemas.microsoft.com/office/powerpoint/2010/main" val="96437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40A0-FCBE-9F70-043C-267E2217CA53}"/>
              </a:ext>
            </a:extLst>
          </p:cNvPr>
          <p:cNvSpPr>
            <a:spLocks noGrp="1"/>
          </p:cNvSpPr>
          <p:nvPr>
            <p:ph type="title"/>
          </p:nvPr>
        </p:nvSpPr>
        <p:spPr>
          <a:xfrm>
            <a:off x="622490" y="29772"/>
            <a:ext cx="10515600" cy="1325563"/>
          </a:xfrm>
        </p:spPr>
        <p:txBody>
          <a:bodyPr>
            <a:normAutofit/>
          </a:bodyPr>
          <a:lstStyle/>
          <a:p>
            <a:r>
              <a:rPr lang="en-US" sz="4000" b="1" dirty="0">
                <a:solidFill>
                  <a:schemeClr val="tx1"/>
                </a:solidFill>
                <a:latin typeface="+mj-lt"/>
              </a:rPr>
              <a:t>The West </a:t>
            </a:r>
            <a:r>
              <a:rPr lang="en-US" sz="4000" b="1" i="1" dirty="0">
                <a:solidFill>
                  <a:schemeClr val="tx1"/>
                </a:solidFill>
                <a:latin typeface="+mj-lt"/>
              </a:rPr>
              <a:t>is</a:t>
            </a:r>
            <a:r>
              <a:rPr lang="en-US" sz="4000" b="1" dirty="0">
                <a:solidFill>
                  <a:schemeClr val="tx1"/>
                </a:solidFill>
                <a:latin typeface="+mj-lt"/>
              </a:rPr>
              <a:t> different</a:t>
            </a:r>
          </a:p>
        </p:txBody>
      </p:sp>
      <p:sp>
        <p:nvSpPr>
          <p:cNvPr id="3" name="Slide Number Placeholder 2">
            <a:extLst>
              <a:ext uri="{FF2B5EF4-FFF2-40B4-BE49-F238E27FC236}">
                <a16:creationId xmlns:a16="http://schemas.microsoft.com/office/drawing/2014/main" id="{A8E6675F-29F7-A4BC-CCA7-18C1FBC6D6B5}"/>
              </a:ext>
            </a:extLst>
          </p:cNvPr>
          <p:cNvSpPr>
            <a:spLocks noGrp="1"/>
          </p:cNvSpPr>
          <p:nvPr>
            <p:ph type="sldNum" sz="quarter" idx="12"/>
          </p:nvPr>
        </p:nvSpPr>
        <p:spPr/>
        <p:txBody>
          <a:bodyPr/>
          <a:lstStyle/>
          <a:p>
            <a:fld id="{3F695E62-246E-462B-9E4A-5D3B36BC339D}" type="slidenum">
              <a:rPr lang="en-US" smtClean="0"/>
              <a:pPr/>
              <a:t>4</a:t>
            </a:fld>
            <a:endParaRPr lang="en-US"/>
          </a:p>
        </p:txBody>
      </p:sp>
      <p:pic>
        <p:nvPicPr>
          <p:cNvPr id="4" name="Picture 3">
            <a:extLst>
              <a:ext uri="{FF2B5EF4-FFF2-40B4-BE49-F238E27FC236}">
                <a16:creationId xmlns:a16="http://schemas.microsoft.com/office/drawing/2014/main" id="{6B050F5D-FD61-E755-E0F5-3FF37A4FFB28}"/>
              </a:ext>
            </a:extLst>
          </p:cNvPr>
          <p:cNvPicPr>
            <a:picLocks noChangeAspect="1"/>
          </p:cNvPicPr>
          <p:nvPr/>
        </p:nvPicPr>
        <p:blipFill>
          <a:blip r:embed="rId3"/>
          <a:stretch>
            <a:fillRect/>
          </a:stretch>
        </p:blipFill>
        <p:spPr>
          <a:xfrm>
            <a:off x="6588799" y="692553"/>
            <a:ext cx="5443639" cy="5411333"/>
          </a:xfrm>
          <a:prstGeom prst="rect">
            <a:avLst/>
          </a:prstGeom>
        </p:spPr>
      </p:pic>
      <p:sp>
        <p:nvSpPr>
          <p:cNvPr id="5" name="Text Placeholder 10">
            <a:extLst>
              <a:ext uri="{FF2B5EF4-FFF2-40B4-BE49-F238E27FC236}">
                <a16:creationId xmlns:a16="http://schemas.microsoft.com/office/drawing/2014/main" id="{13ED78F5-DE74-B2C6-C452-2CEBF1B9AAC6}"/>
              </a:ext>
            </a:extLst>
          </p:cNvPr>
          <p:cNvSpPr txBox="1">
            <a:spLocks/>
          </p:cNvSpPr>
          <p:nvPr/>
        </p:nvSpPr>
        <p:spPr>
          <a:xfrm>
            <a:off x="7855361" y="6427043"/>
            <a:ext cx="3705268" cy="3794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47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47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47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47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dirty="0">
                <a:solidFill>
                  <a:schemeClr val="tx1"/>
                </a:solidFill>
              </a:rPr>
              <a:t>Graphic Source:  Western Electricity Coordinating Council (WECC)</a:t>
            </a:r>
          </a:p>
        </p:txBody>
      </p:sp>
      <p:sp>
        <p:nvSpPr>
          <p:cNvPr id="6" name="TextBox 5">
            <a:extLst>
              <a:ext uri="{FF2B5EF4-FFF2-40B4-BE49-F238E27FC236}">
                <a16:creationId xmlns:a16="http://schemas.microsoft.com/office/drawing/2014/main" id="{0920C478-4A5A-37A7-979D-37EB29B36CC6}"/>
              </a:ext>
            </a:extLst>
          </p:cNvPr>
          <p:cNvSpPr txBox="1"/>
          <p:nvPr/>
        </p:nvSpPr>
        <p:spPr>
          <a:xfrm>
            <a:off x="490575" y="1423335"/>
            <a:ext cx="6343858" cy="5298139"/>
          </a:xfrm>
          <a:prstGeom prst="rect">
            <a:avLst/>
          </a:prstGeom>
          <a:noFill/>
        </p:spPr>
        <p:txBody>
          <a:bodyPr wrap="square" rtlCol="0">
            <a:noAutofit/>
          </a:bodyPr>
          <a:lstStyle/>
          <a:p>
            <a:pPr marL="320040" indent="-320040">
              <a:spcAft>
                <a:spcPts val="1000"/>
              </a:spcAft>
              <a:buClr>
                <a:schemeClr val="tx1"/>
              </a:buClr>
              <a:buFont typeface="Arial" panose="020B0604020202020204" pitchFamily="34" charset="0"/>
              <a:buChar char="•"/>
            </a:pPr>
            <a:r>
              <a:rPr lang="en-US" dirty="0"/>
              <a:t>38 Balancing Authorities (BAs) operate some but not all generation and transmission in their respective footprints. Can only “see” a limited distance beyond the BA Area (BAA) boundary.</a:t>
            </a:r>
          </a:p>
          <a:p>
            <a:pPr marL="320040" indent="-320040">
              <a:spcAft>
                <a:spcPts val="1000"/>
              </a:spcAft>
              <a:buClr>
                <a:schemeClr val="tx1"/>
              </a:buClr>
              <a:buFont typeface="Arial" panose="020B0604020202020204" pitchFamily="34" charset="0"/>
              <a:buChar char="•"/>
            </a:pPr>
            <a:r>
              <a:rPr lang="en-US" dirty="0"/>
              <a:t>WAPA operates three BAs and one sub-BA (WACM, WALC, WAUW, and WASN)</a:t>
            </a:r>
          </a:p>
          <a:p>
            <a:pPr marL="320040" indent="-320040">
              <a:spcAft>
                <a:spcPts val="1000"/>
              </a:spcAft>
              <a:buClr>
                <a:schemeClr val="tx1"/>
              </a:buClr>
              <a:buFont typeface="Arial" panose="020B0604020202020204" pitchFamily="34" charset="0"/>
              <a:buChar char="•"/>
            </a:pPr>
            <a:r>
              <a:rPr lang="en-US" dirty="0"/>
              <a:t>A large percentage of transmission sales are contract path, which does not align with how the system physically operates. </a:t>
            </a:r>
          </a:p>
          <a:p>
            <a:pPr marL="320040" indent="-320040">
              <a:spcAft>
                <a:spcPts val="1000"/>
              </a:spcAft>
              <a:buClr>
                <a:schemeClr val="tx1"/>
              </a:buClr>
              <a:buFont typeface="Arial" panose="020B0604020202020204" pitchFamily="34" charset="0"/>
              <a:buChar char="•"/>
            </a:pPr>
            <a:r>
              <a:rPr lang="en-US" dirty="0"/>
              <a:t>Unscheduled flow, loop flow, and transmission congestion management are complicated, expensive, and a risk to reliability.</a:t>
            </a:r>
          </a:p>
          <a:p>
            <a:pPr marL="320040" indent="-320040">
              <a:spcAft>
                <a:spcPts val="1000"/>
              </a:spcAft>
              <a:buClr>
                <a:schemeClr val="tx1"/>
              </a:buClr>
              <a:buFont typeface="Arial" panose="020B0604020202020204" pitchFamily="34" charset="0"/>
              <a:buChar char="•"/>
            </a:pPr>
            <a:r>
              <a:rPr lang="en-US" dirty="0"/>
              <a:t>Electricity sales are predominantly bilateral. Price transparency and liquidity are poor. Hourly markets do not match the fundamental characteristics of renewable generation resources.</a:t>
            </a:r>
          </a:p>
          <a:p>
            <a:pPr marL="320040" indent="-320040">
              <a:spcAft>
                <a:spcPts val="800"/>
              </a:spcAft>
              <a:buClr>
                <a:schemeClr val="tx1"/>
              </a:buClr>
              <a:buFont typeface="Arial" panose="020B0604020202020204" pitchFamily="34" charset="0"/>
              <a:buChar char="•"/>
            </a:pPr>
            <a:endParaRPr lang="en-US" sz="2400" dirty="0"/>
          </a:p>
        </p:txBody>
      </p:sp>
    </p:spTree>
    <p:extLst>
      <p:ext uri="{BB962C8B-B14F-4D97-AF65-F5344CB8AC3E}">
        <p14:creationId xmlns:p14="http://schemas.microsoft.com/office/powerpoint/2010/main" val="114718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1B3E8D5-54E9-C47A-F241-F2216C790032}"/>
              </a:ext>
            </a:extLst>
          </p:cNvPr>
          <p:cNvSpPr>
            <a:spLocks noGrp="1"/>
          </p:cNvSpPr>
          <p:nvPr>
            <p:ph type="title"/>
          </p:nvPr>
        </p:nvSpPr>
        <p:spPr>
          <a:xfrm>
            <a:off x="620268" y="125473"/>
            <a:ext cx="10244836" cy="1117686"/>
          </a:xfrm>
        </p:spPr>
        <p:txBody>
          <a:bodyPr>
            <a:noAutofit/>
          </a:bodyPr>
          <a:lstStyle/>
          <a:p>
            <a:r>
              <a:rPr lang="en-US" sz="4000" b="1" kern="1200" dirty="0">
                <a:solidFill>
                  <a:schemeClr val="tx1"/>
                </a:solidFill>
                <a:latin typeface="+mj-lt"/>
                <a:ea typeface="+mj-ea"/>
                <a:cs typeface="+mj-cs"/>
              </a:rPr>
              <a:t>Drivers for market </a:t>
            </a:r>
            <a:r>
              <a:rPr lang="en-US" sz="4000" b="1" dirty="0">
                <a:solidFill>
                  <a:schemeClr val="tx1"/>
                </a:solidFill>
                <a:latin typeface="+mj-lt"/>
              </a:rPr>
              <a:t>p</a:t>
            </a:r>
            <a:r>
              <a:rPr lang="en-US" sz="4000" b="1" kern="1200" dirty="0">
                <a:solidFill>
                  <a:schemeClr val="tx1"/>
                </a:solidFill>
                <a:latin typeface="+mj-lt"/>
                <a:ea typeface="+mj-ea"/>
                <a:cs typeface="+mj-cs"/>
              </a:rPr>
              <a:t>articipation</a:t>
            </a:r>
            <a:endParaRPr lang="en-US" sz="4000" b="1" dirty="0">
              <a:solidFill>
                <a:schemeClr val="tx1"/>
              </a:solidFill>
            </a:endParaRPr>
          </a:p>
        </p:txBody>
      </p:sp>
      <p:sp>
        <p:nvSpPr>
          <p:cNvPr id="19" name="Slide Number Placeholder 18">
            <a:extLst>
              <a:ext uri="{FF2B5EF4-FFF2-40B4-BE49-F238E27FC236}">
                <a16:creationId xmlns:a16="http://schemas.microsoft.com/office/drawing/2014/main" id="{41AB3475-827C-CA62-A192-E6A3D11FC674}"/>
              </a:ext>
            </a:extLst>
          </p:cNvPr>
          <p:cNvSpPr>
            <a:spLocks noGrp="1"/>
          </p:cNvSpPr>
          <p:nvPr>
            <p:ph type="sldNum" sz="quarter" idx="12"/>
          </p:nvPr>
        </p:nvSpPr>
        <p:spPr/>
        <p:txBody>
          <a:bodyPr/>
          <a:lstStyle/>
          <a:p>
            <a:fld id="{3F695E62-246E-462B-9E4A-5D3B36BC339D}" type="slidenum">
              <a:rPr lang="en-US" smtClean="0"/>
              <a:pPr/>
              <a:t>5</a:t>
            </a:fld>
            <a:endParaRPr lang="en-US"/>
          </a:p>
        </p:txBody>
      </p:sp>
      <p:sp>
        <p:nvSpPr>
          <p:cNvPr id="5" name="TextBox 4">
            <a:extLst>
              <a:ext uri="{FF2B5EF4-FFF2-40B4-BE49-F238E27FC236}">
                <a16:creationId xmlns:a16="http://schemas.microsoft.com/office/drawing/2014/main" id="{8B19269D-7FA3-71C4-6A47-B1EA7B595BA5}"/>
              </a:ext>
            </a:extLst>
          </p:cNvPr>
          <p:cNvSpPr txBox="1"/>
          <p:nvPr/>
        </p:nvSpPr>
        <p:spPr>
          <a:xfrm>
            <a:off x="623833" y="1232273"/>
            <a:ext cx="7414260" cy="5737468"/>
          </a:xfrm>
          <a:prstGeom prst="rect">
            <a:avLst/>
          </a:prstGeom>
          <a:noFill/>
        </p:spPr>
        <p:txBody>
          <a:bodyPr wrap="square" lIns="91440" tIns="45720" rIns="91440" bIns="45720" anchor="t">
            <a:spAutoFit/>
          </a:bodyPr>
          <a:lstStyle/>
          <a:p>
            <a:pPr marL="342900" indent="-342900">
              <a:spcBef>
                <a:spcPct val="0"/>
              </a:spcBef>
              <a:spcAft>
                <a:spcPts val="1000"/>
              </a:spcAft>
              <a:buFont typeface="Arial" panose="020B0604020202020204" pitchFamily="34" charset="0"/>
              <a:buChar char="•"/>
            </a:pPr>
            <a:r>
              <a:rPr lang="en-US" sz="2000" dirty="0">
                <a:ea typeface="MS Mincho"/>
                <a:cs typeface="Times New Roman"/>
              </a:rPr>
              <a:t>Retirement of dispatchable generators and implications for BA operations.</a:t>
            </a:r>
          </a:p>
          <a:p>
            <a:pPr marL="342900" indent="-342900">
              <a:spcBef>
                <a:spcPct val="0"/>
              </a:spcBef>
              <a:spcAft>
                <a:spcPts val="1000"/>
              </a:spcAft>
              <a:buFont typeface="Arial" panose="020B0604020202020204" pitchFamily="34" charset="0"/>
              <a:buChar char="•"/>
            </a:pPr>
            <a:r>
              <a:rPr lang="en-US" sz="2000" dirty="0">
                <a:effectLst/>
                <a:ea typeface="MS Mincho"/>
                <a:cs typeface="Times New Roman"/>
              </a:rPr>
              <a:t>Increasing pe</a:t>
            </a:r>
            <a:r>
              <a:rPr lang="en-US" sz="2000" dirty="0">
                <a:ea typeface="MS Mincho"/>
                <a:cs typeface="Times New Roman"/>
              </a:rPr>
              <a:t>netration of wind and solar, which require different system management approaches and a greater focus on geographic diversity.</a:t>
            </a:r>
            <a:endParaRPr lang="en-US" sz="2000" dirty="0">
              <a:effectLst/>
              <a:ea typeface="MS Mincho"/>
              <a:cs typeface="Times New Roman"/>
            </a:endParaRPr>
          </a:p>
          <a:p>
            <a:pPr marL="342900" indent="-342900">
              <a:spcBef>
                <a:spcPct val="0"/>
              </a:spcBef>
              <a:buFont typeface="Arial" panose="020B0604020202020204" pitchFamily="34" charset="0"/>
              <a:buChar char="•"/>
            </a:pPr>
            <a:r>
              <a:rPr lang="en-US" sz="2000" dirty="0">
                <a:effectLst/>
                <a:ea typeface="MS Mincho"/>
                <a:cs typeface="Times New Roman"/>
              </a:rPr>
              <a:t>Increasing </a:t>
            </a:r>
            <a:r>
              <a:rPr lang="en-US" sz="2000" dirty="0">
                <a:ea typeface="MS Mincho"/>
                <a:cs typeface="Times New Roman"/>
              </a:rPr>
              <a:t>need to reach diverse generation resources further from load – without excessive transmission rate pancaking.</a:t>
            </a:r>
          </a:p>
          <a:p>
            <a:pPr marL="800100" lvl="1" indent="-342900">
              <a:spcBef>
                <a:spcPct val="0"/>
              </a:spcBef>
              <a:buFont typeface="Courier New" panose="02070309020205020404" pitchFamily="49" charset="0"/>
              <a:buChar char="o"/>
            </a:pPr>
            <a:r>
              <a:rPr lang="en-US" sz="2000" dirty="0">
                <a:ea typeface="MS Mincho" panose="02020609040205080304" pitchFamily="49" charset="-128"/>
                <a:cs typeface="Times New Roman" panose="02020603050405020304" pitchFamily="18" charset="0"/>
              </a:rPr>
              <a:t>Customer compliance with renewable energy policies.</a:t>
            </a:r>
          </a:p>
          <a:p>
            <a:pPr marL="800100" lvl="1" indent="-342900">
              <a:spcBef>
                <a:spcPct val="0"/>
              </a:spcBef>
              <a:buFont typeface="Courier New" panose="02070309020205020404" pitchFamily="49" charset="0"/>
              <a:buChar char="o"/>
            </a:pPr>
            <a:r>
              <a:rPr lang="en-US" sz="2000" dirty="0">
                <a:ea typeface="MS Mincho"/>
                <a:cs typeface="Times New Roman"/>
              </a:rPr>
              <a:t>Drought and potential for reduced availability of hydropower generation.</a:t>
            </a:r>
            <a:endParaRPr lang="en-US" sz="2000" dirty="0">
              <a:ea typeface="MS Mincho" panose="02020609040205080304" pitchFamily="49" charset="-128"/>
              <a:cs typeface="Times New Roman" panose="02020603050405020304" pitchFamily="18" charset="0"/>
            </a:endParaRPr>
          </a:p>
          <a:p>
            <a:pPr marL="800100" lvl="1" indent="-342900">
              <a:spcBef>
                <a:spcPct val="0"/>
              </a:spcBef>
              <a:spcAft>
                <a:spcPts val="1000"/>
              </a:spcAft>
              <a:buFont typeface="Courier New" panose="02070309020205020404" pitchFamily="49" charset="0"/>
              <a:buChar char="o"/>
            </a:pPr>
            <a:r>
              <a:rPr lang="en-US" sz="2000" dirty="0">
                <a:ea typeface="MS Mincho" panose="02020609040205080304" pitchFamily="49" charset="-128"/>
                <a:cs typeface="Times New Roman" panose="02020603050405020304" pitchFamily="18" charset="0"/>
              </a:rPr>
              <a:t>Generalized resource adequacy considerations.</a:t>
            </a:r>
          </a:p>
          <a:p>
            <a:pPr marL="342900" indent="-342900">
              <a:spcBef>
                <a:spcPct val="0"/>
              </a:spcBef>
              <a:spcAft>
                <a:spcPts val="1000"/>
              </a:spcAft>
              <a:buFont typeface="Arial" panose="020B0604020202020204" pitchFamily="34" charset="0"/>
              <a:buChar char="•"/>
            </a:pPr>
            <a:r>
              <a:rPr lang="en-US" altLang="en-US" sz="2000" dirty="0">
                <a:ea typeface="MS Mincho"/>
                <a:cs typeface="Times New Roman"/>
              </a:rPr>
              <a:t>Reductions in bilateral trading partners as neighboring entities join centralized markets.</a:t>
            </a:r>
          </a:p>
          <a:p>
            <a:pPr marL="342900" indent="-342900">
              <a:spcBef>
                <a:spcPct val="0"/>
              </a:spcBef>
              <a:spcAft>
                <a:spcPts val="1000"/>
              </a:spcAft>
              <a:buFont typeface="Arial" panose="020B0604020202020204" pitchFamily="34" charset="0"/>
              <a:buChar char="•"/>
            </a:pPr>
            <a:r>
              <a:rPr lang="en-US" altLang="en-US" sz="2000" dirty="0">
                <a:ea typeface="MS Mincho"/>
                <a:cs typeface="Times New Roman"/>
              </a:rPr>
              <a:t>Need for advanced tools to manage transmission congestion.</a:t>
            </a:r>
          </a:p>
          <a:p>
            <a:pPr marL="342900" indent="-342900">
              <a:spcBef>
                <a:spcPct val="0"/>
              </a:spcBef>
              <a:spcAft>
                <a:spcPts val="500"/>
              </a:spcAft>
              <a:buFont typeface="Wingdings" panose="05000000000000000000" pitchFamily="2" charset="2"/>
              <a:buChar char="§"/>
            </a:pPr>
            <a:endParaRPr lang="en-US" altLang="en-US" sz="2300" dirty="0">
              <a:ea typeface="MS Mincho" panose="02020609040205080304" pitchFamily="49" charset="-128"/>
              <a:cs typeface="Times New Roman" panose="02020603050405020304" pitchFamily="18" charset="0"/>
            </a:endParaRPr>
          </a:p>
          <a:p>
            <a:pPr marL="800100" lvl="1" indent="-342900">
              <a:spcBef>
                <a:spcPct val="0"/>
              </a:spcBef>
              <a:spcAft>
                <a:spcPts val="500"/>
              </a:spcAft>
              <a:buFont typeface="Courier New" panose="02070309020205020404" pitchFamily="49" charset="0"/>
              <a:buChar char="o"/>
            </a:pPr>
            <a:endParaRPr lang="en-US" dirty="0">
              <a:ea typeface="MS Mincho" panose="02020609040205080304" pitchFamily="49" charset="-128"/>
              <a:cs typeface="Times New Roman" panose="02020603050405020304" pitchFamily="18" charset="0"/>
            </a:endParaRPr>
          </a:p>
        </p:txBody>
      </p:sp>
      <p:pic>
        <p:nvPicPr>
          <p:cNvPr id="2" name="Online Image Placeholder 8">
            <a:extLst>
              <a:ext uri="{FF2B5EF4-FFF2-40B4-BE49-F238E27FC236}">
                <a16:creationId xmlns:a16="http://schemas.microsoft.com/office/drawing/2014/main" id="{26B79F9E-B55B-26E9-D517-D5B6D51ECB0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r="9315"/>
          <a:stretch/>
        </p:blipFill>
        <p:spPr>
          <a:xfrm>
            <a:off x="8388096" y="1083877"/>
            <a:ext cx="3593103" cy="4563167"/>
          </a:xfrm>
          <a:prstGeom prst="rect">
            <a:avLst/>
          </a:prstGeom>
          <a:ln w="19050">
            <a:noFill/>
          </a:ln>
        </p:spPr>
      </p:pic>
      <p:sp>
        <p:nvSpPr>
          <p:cNvPr id="3" name="Text Placeholder 6">
            <a:extLst>
              <a:ext uri="{FF2B5EF4-FFF2-40B4-BE49-F238E27FC236}">
                <a16:creationId xmlns:a16="http://schemas.microsoft.com/office/drawing/2014/main" id="{BDCB17C0-FCA4-68EF-F19A-B0E23142155C}"/>
              </a:ext>
            </a:extLst>
          </p:cNvPr>
          <p:cNvSpPr txBox="1">
            <a:spLocks/>
          </p:cNvSpPr>
          <p:nvPr/>
        </p:nvSpPr>
        <p:spPr>
          <a:xfrm>
            <a:off x="8375904" y="5647044"/>
            <a:ext cx="3506972" cy="82742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a:t>“</a:t>
            </a:r>
            <a:r>
              <a:rPr lang="en-US" sz="1800" i="1"/>
              <a:t>If you don’t like change, you’re </a:t>
            </a:r>
          </a:p>
          <a:p>
            <a:pPr marL="0" indent="0" algn="r">
              <a:lnSpc>
                <a:spcPct val="100000"/>
              </a:lnSpc>
              <a:spcBef>
                <a:spcPts val="0"/>
              </a:spcBef>
              <a:buNone/>
            </a:pPr>
            <a:r>
              <a:rPr lang="en-US" sz="1800" i="1"/>
              <a:t>going to like irrelevance even less</a:t>
            </a:r>
            <a:r>
              <a:rPr lang="en-US" sz="1800"/>
              <a:t>.” </a:t>
            </a:r>
          </a:p>
          <a:p>
            <a:pPr marL="0" indent="0" algn="r">
              <a:lnSpc>
                <a:spcPct val="100000"/>
              </a:lnSpc>
              <a:spcBef>
                <a:spcPts val="0"/>
              </a:spcBef>
              <a:buNone/>
            </a:pPr>
            <a:r>
              <a:rPr lang="en-US" sz="1100"/>
              <a:t>General Erick Shinseki, Secretary of Veterans Affairs</a:t>
            </a:r>
            <a:endParaRPr lang="en-US" sz="1600"/>
          </a:p>
        </p:txBody>
      </p:sp>
    </p:spTree>
    <p:extLst>
      <p:ext uri="{BB962C8B-B14F-4D97-AF65-F5344CB8AC3E}">
        <p14:creationId xmlns:p14="http://schemas.microsoft.com/office/powerpoint/2010/main" val="234523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48409BC6-4CAC-2727-7AC3-491EC2216A67}"/>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kern="1200">
                <a:solidFill>
                  <a:schemeClr val="bg1"/>
                </a:solidFill>
                <a:latin typeface="+mj-lt"/>
                <a:ea typeface="+mj-ea"/>
                <a:cs typeface="+mj-cs"/>
              </a:rPr>
              <a:t>Electricity Market Constructs</a:t>
            </a:r>
          </a:p>
        </p:txBody>
      </p:sp>
      <p:sp>
        <p:nvSpPr>
          <p:cNvPr id="4" name="Slide Number Placeholder 2">
            <a:extLst>
              <a:ext uri="{FF2B5EF4-FFF2-40B4-BE49-F238E27FC236}">
                <a16:creationId xmlns:a16="http://schemas.microsoft.com/office/drawing/2014/main" id="{C2C05E21-2AF5-C747-FCC7-FA004A0D1817}"/>
              </a:ext>
            </a:extLst>
          </p:cNvPr>
          <p:cNvSpPr>
            <a:spLocks noGrp="1"/>
          </p:cNvSpPr>
          <p:nvPr>
            <p:ph type="sldNum" sz="quarter" idx="12"/>
          </p:nvPr>
        </p:nvSpPr>
        <p:spPr>
          <a:xfrm>
            <a:off x="11353800" y="6356350"/>
            <a:ext cx="533400" cy="365125"/>
          </a:xfrm>
        </p:spPr>
        <p:txBody>
          <a:bodyPr/>
          <a:lstStyle/>
          <a:p>
            <a:fld id="{5242D7CB-E8A1-49D2-85DE-DA01BC5200F6}" type="slidenum">
              <a:rPr lang="en-US" smtClean="0">
                <a:solidFill>
                  <a:schemeClr val="bg2"/>
                </a:solidFill>
              </a:rPr>
              <a:t>6</a:t>
            </a:fld>
            <a:endParaRPr lang="en-US" dirty="0">
              <a:solidFill>
                <a:schemeClr val="bg2"/>
              </a:solidFill>
            </a:endParaRPr>
          </a:p>
        </p:txBody>
      </p:sp>
    </p:spTree>
    <p:extLst>
      <p:ext uri="{BB962C8B-B14F-4D97-AF65-F5344CB8AC3E}">
        <p14:creationId xmlns:p14="http://schemas.microsoft.com/office/powerpoint/2010/main" val="289995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B795-4CA6-45DD-A74C-C2D3DF51962E}"/>
              </a:ext>
            </a:extLst>
          </p:cNvPr>
          <p:cNvSpPr>
            <a:spLocks noGrp="1"/>
          </p:cNvSpPr>
          <p:nvPr>
            <p:ph type="title"/>
          </p:nvPr>
        </p:nvSpPr>
        <p:spPr>
          <a:xfrm>
            <a:off x="623594" y="47883"/>
            <a:ext cx="10515600" cy="1325563"/>
          </a:xfrm>
        </p:spPr>
        <p:txBody>
          <a:bodyPr>
            <a:normAutofit/>
          </a:bodyPr>
          <a:lstStyle/>
          <a:p>
            <a:r>
              <a:rPr lang="en-US" sz="4000" b="1" dirty="0">
                <a:solidFill>
                  <a:schemeClr val="tx1"/>
                </a:solidFill>
                <a:latin typeface="+mj-lt"/>
              </a:rPr>
              <a:t>Electricity market constructs</a:t>
            </a:r>
          </a:p>
        </p:txBody>
      </p:sp>
      <p:sp>
        <p:nvSpPr>
          <p:cNvPr id="6" name="Content Placeholder 5">
            <a:extLst>
              <a:ext uri="{FF2B5EF4-FFF2-40B4-BE49-F238E27FC236}">
                <a16:creationId xmlns:a16="http://schemas.microsoft.com/office/drawing/2014/main" id="{3ADEA056-6A0E-423E-BB40-238EDF2F403C}"/>
              </a:ext>
            </a:extLst>
          </p:cNvPr>
          <p:cNvSpPr>
            <a:spLocks noGrp="1"/>
          </p:cNvSpPr>
          <p:nvPr>
            <p:ph idx="1"/>
          </p:nvPr>
        </p:nvSpPr>
        <p:spPr>
          <a:xfrm>
            <a:off x="746759" y="1193028"/>
            <a:ext cx="10515599" cy="5345884"/>
          </a:xfrm>
        </p:spPr>
        <p:txBody>
          <a:bodyPr>
            <a:normAutofit fontScale="55000" lnSpcReduction="20000"/>
          </a:bodyPr>
          <a:lstStyle/>
          <a:p>
            <a:pPr lvl="0">
              <a:lnSpc>
                <a:spcPct val="120000"/>
              </a:lnSpc>
            </a:pPr>
            <a:r>
              <a:rPr lang="en-US" sz="3200" b="1" dirty="0">
                <a:solidFill>
                  <a:schemeClr val="tx1"/>
                </a:solidFill>
              </a:rPr>
              <a:t>Bilateral markets</a:t>
            </a:r>
            <a:endParaRPr lang="en-US" sz="3200" dirty="0">
              <a:solidFill>
                <a:schemeClr val="tx1"/>
              </a:solidFill>
            </a:endParaRPr>
          </a:p>
          <a:p>
            <a:pPr lvl="1">
              <a:lnSpc>
                <a:spcPct val="120000"/>
              </a:lnSpc>
              <a:buSzPct val="50000"/>
              <a:buFont typeface="Courier New" panose="02070309020205020404" pitchFamily="49" charset="0"/>
              <a:buChar char="o"/>
            </a:pPr>
            <a:r>
              <a:rPr lang="en-US" sz="3200" dirty="0">
                <a:solidFill>
                  <a:schemeClr val="tx1"/>
                </a:solidFill>
              </a:rPr>
              <a:t>Most of the energy transactions in the West are bilateral. One party sells directly to the other. This includes both generation and transmission.</a:t>
            </a:r>
          </a:p>
          <a:p>
            <a:pPr lvl="0">
              <a:lnSpc>
                <a:spcPct val="120000"/>
              </a:lnSpc>
            </a:pPr>
            <a:r>
              <a:rPr lang="en-US" sz="3200" b="1" dirty="0">
                <a:solidFill>
                  <a:schemeClr val="tx1"/>
                </a:solidFill>
              </a:rPr>
              <a:t>Energy imbalance/real-time markets</a:t>
            </a:r>
            <a:endParaRPr lang="en-US" sz="3200" dirty="0">
              <a:solidFill>
                <a:schemeClr val="tx1"/>
              </a:solidFill>
            </a:endParaRPr>
          </a:p>
          <a:p>
            <a:pPr lvl="1">
              <a:lnSpc>
                <a:spcPct val="120000"/>
              </a:lnSpc>
              <a:buSzPct val="50000"/>
              <a:buFont typeface="Courier New" panose="02070309020205020404" pitchFamily="49" charset="0"/>
              <a:buChar char="o"/>
            </a:pPr>
            <a:r>
              <a:rPr lang="en-US" sz="3200" dirty="0">
                <a:solidFill>
                  <a:schemeClr val="tx1"/>
                </a:solidFill>
              </a:rPr>
              <a:t>Real-time energy sold through a centralized market. About 15% of total energy transactions. CAISO EIM and SPP WEIS in the West. The market uses all transmission that is available in real-time.</a:t>
            </a:r>
          </a:p>
          <a:p>
            <a:pPr lvl="0">
              <a:lnSpc>
                <a:spcPct val="120000"/>
              </a:lnSpc>
            </a:pPr>
            <a:r>
              <a:rPr lang="en-US" sz="3200" b="1" dirty="0">
                <a:solidFill>
                  <a:schemeClr val="tx1"/>
                </a:solidFill>
              </a:rPr>
              <a:t>Day-ahead markets</a:t>
            </a:r>
            <a:endParaRPr lang="en-US" sz="3200" dirty="0">
              <a:solidFill>
                <a:schemeClr val="tx1"/>
              </a:solidFill>
            </a:endParaRPr>
          </a:p>
          <a:p>
            <a:pPr lvl="1">
              <a:lnSpc>
                <a:spcPct val="120000"/>
              </a:lnSpc>
              <a:buSzPct val="50000"/>
              <a:buFont typeface="Courier New" panose="02070309020205020404" pitchFamily="49" charset="0"/>
              <a:buChar char="o"/>
            </a:pPr>
            <a:r>
              <a:rPr lang="en-US" sz="3200" dirty="0">
                <a:solidFill>
                  <a:schemeClr val="tx1"/>
                </a:solidFill>
              </a:rPr>
              <a:t>Being proposed by CAISO and SPP as significant additions to the current energy imbalance markets. Many details to be worked through in proposals.</a:t>
            </a:r>
          </a:p>
          <a:p>
            <a:pPr lvl="1">
              <a:lnSpc>
                <a:spcPct val="120000"/>
              </a:lnSpc>
              <a:buSzPct val="50000"/>
              <a:buFont typeface="Courier New" panose="02070309020205020404" pitchFamily="49" charset="0"/>
              <a:buChar char="o"/>
            </a:pPr>
            <a:r>
              <a:rPr lang="en-US" sz="3200" dirty="0">
                <a:solidFill>
                  <a:schemeClr val="tx1"/>
                </a:solidFill>
              </a:rPr>
              <a:t>Estimated economic benefits of $500 to $750 million per year (incremental to energy imbalance)*</a:t>
            </a:r>
          </a:p>
          <a:p>
            <a:pPr lvl="0">
              <a:lnSpc>
                <a:spcPct val="120000"/>
              </a:lnSpc>
            </a:pPr>
            <a:r>
              <a:rPr lang="en-US" sz="3200" b="1" dirty="0">
                <a:solidFill>
                  <a:schemeClr val="tx1"/>
                </a:solidFill>
              </a:rPr>
              <a:t>Full Regional Transmission Organization (RTO)</a:t>
            </a:r>
            <a:endParaRPr lang="en-US" sz="3200" dirty="0">
              <a:solidFill>
                <a:schemeClr val="tx1"/>
              </a:solidFill>
            </a:endParaRPr>
          </a:p>
          <a:p>
            <a:pPr lvl="1">
              <a:lnSpc>
                <a:spcPct val="120000"/>
              </a:lnSpc>
              <a:buSzPct val="50000"/>
              <a:buFont typeface="Courier New" panose="02070309020205020404" pitchFamily="49" charset="0"/>
              <a:buChar char="o"/>
            </a:pPr>
            <a:r>
              <a:rPr lang="en-US" sz="3200" dirty="0">
                <a:solidFill>
                  <a:schemeClr val="tx1"/>
                </a:solidFill>
              </a:rPr>
              <a:t>Real-time, day-ahead, ancillary services, consolidated balancing authorities, transmission tariff, resource adequacy, reliability coordination, transmission planning and transmission cost allocation. Two-thirds of US population served by RTOs/ISOs.</a:t>
            </a:r>
          </a:p>
          <a:p>
            <a:pPr lvl="1">
              <a:lnSpc>
                <a:spcPct val="120000"/>
              </a:lnSpc>
              <a:buSzPct val="50000"/>
              <a:buFont typeface="Courier New" panose="02070309020205020404" pitchFamily="49" charset="0"/>
              <a:buChar char="o"/>
            </a:pPr>
            <a:r>
              <a:rPr lang="en-US" sz="3200" dirty="0">
                <a:solidFill>
                  <a:schemeClr val="tx1"/>
                </a:solidFill>
              </a:rPr>
              <a:t>Estimated economic benefits for the West of $1.4 to $2 billion per year.*</a:t>
            </a:r>
          </a:p>
          <a:p>
            <a:endParaRPr lang="en-US" dirty="0"/>
          </a:p>
        </p:txBody>
      </p:sp>
      <p:sp>
        <p:nvSpPr>
          <p:cNvPr id="5" name="TextBox 4">
            <a:extLst>
              <a:ext uri="{FF2B5EF4-FFF2-40B4-BE49-F238E27FC236}">
                <a16:creationId xmlns:a16="http://schemas.microsoft.com/office/drawing/2014/main" id="{0AE01646-371A-4D68-9705-658736D2141E}"/>
              </a:ext>
            </a:extLst>
          </p:cNvPr>
          <p:cNvSpPr txBox="1"/>
          <p:nvPr/>
        </p:nvSpPr>
        <p:spPr>
          <a:xfrm>
            <a:off x="1242488" y="6410912"/>
            <a:ext cx="5347725" cy="276999"/>
          </a:xfrm>
          <a:prstGeom prst="rect">
            <a:avLst/>
          </a:prstGeom>
          <a:noFill/>
        </p:spPr>
        <p:txBody>
          <a:bodyPr wrap="square" rtlCol="0">
            <a:spAutoFit/>
          </a:bodyPr>
          <a:lstStyle/>
          <a:p>
            <a:r>
              <a:rPr lang="en-US" sz="1200" dirty="0"/>
              <a:t>* Benefits as estimated in the </a:t>
            </a:r>
            <a:r>
              <a:rPr lang="en-US" sz="1200" dirty="0">
                <a:hlinkClick r:id="rId3"/>
              </a:rPr>
              <a:t>DOE-Funded State Led Market Study.</a:t>
            </a:r>
            <a:r>
              <a:rPr lang="en-US" sz="1200" dirty="0"/>
              <a:t> July 2021</a:t>
            </a:r>
          </a:p>
        </p:txBody>
      </p:sp>
      <p:sp>
        <p:nvSpPr>
          <p:cNvPr id="3" name="Slide Number Placeholder 2">
            <a:extLst>
              <a:ext uri="{FF2B5EF4-FFF2-40B4-BE49-F238E27FC236}">
                <a16:creationId xmlns:a16="http://schemas.microsoft.com/office/drawing/2014/main" id="{6585C91C-8EAD-482D-A200-BD72A03B212A}"/>
              </a:ext>
            </a:extLst>
          </p:cNvPr>
          <p:cNvSpPr>
            <a:spLocks noGrp="1"/>
          </p:cNvSpPr>
          <p:nvPr>
            <p:ph type="sldNum" sz="quarter" idx="12"/>
          </p:nvPr>
        </p:nvSpPr>
        <p:spPr/>
        <p:txBody>
          <a:bodyPr/>
          <a:lstStyle/>
          <a:p>
            <a:fld id="{5242D7CB-E8A1-49D2-85DE-DA01BC5200F6}" type="slidenum">
              <a:rPr lang="en-US" smtClean="0"/>
              <a:t>7</a:t>
            </a:fld>
            <a:endParaRPr lang="en-US"/>
          </a:p>
        </p:txBody>
      </p:sp>
    </p:spTree>
    <p:extLst>
      <p:ext uri="{BB962C8B-B14F-4D97-AF65-F5344CB8AC3E}">
        <p14:creationId xmlns:p14="http://schemas.microsoft.com/office/powerpoint/2010/main" val="254762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915EF-0858-4E81-99EF-CC3C56541764}"/>
              </a:ext>
            </a:extLst>
          </p:cNvPr>
          <p:cNvSpPr>
            <a:spLocks noGrp="1"/>
          </p:cNvSpPr>
          <p:nvPr>
            <p:ph type="title"/>
          </p:nvPr>
        </p:nvSpPr>
        <p:spPr>
          <a:xfrm>
            <a:off x="625929" y="57179"/>
            <a:ext cx="10515600" cy="1325563"/>
          </a:xfrm>
        </p:spPr>
        <p:txBody>
          <a:bodyPr>
            <a:normAutofit/>
          </a:bodyPr>
          <a:lstStyle/>
          <a:p>
            <a:r>
              <a:rPr lang="en-US" sz="4000" b="1" dirty="0">
                <a:solidFill>
                  <a:schemeClr val="tx1"/>
                </a:solidFill>
                <a:latin typeface="+mj-lt"/>
              </a:rPr>
              <a:t>Compare and contrast market constructs</a:t>
            </a:r>
          </a:p>
        </p:txBody>
      </p:sp>
      <p:pic>
        <p:nvPicPr>
          <p:cNvPr id="6" name="Picture 5" descr="Table comparing real-time, day-ahead and fully integrated markets">
            <a:extLst>
              <a:ext uri="{FF2B5EF4-FFF2-40B4-BE49-F238E27FC236}">
                <a16:creationId xmlns:a16="http://schemas.microsoft.com/office/drawing/2014/main" id="{0871A6B2-A92B-4875-A6B3-7122EBE80F67}"/>
              </a:ext>
            </a:extLst>
          </p:cNvPr>
          <p:cNvPicPr>
            <a:picLocks noChangeAspect="1"/>
          </p:cNvPicPr>
          <p:nvPr/>
        </p:nvPicPr>
        <p:blipFill>
          <a:blip r:embed="rId3"/>
          <a:stretch>
            <a:fillRect/>
          </a:stretch>
        </p:blipFill>
        <p:spPr>
          <a:xfrm>
            <a:off x="734006" y="1361518"/>
            <a:ext cx="10515601" cy="4719373"/>
          </a:xfrm>
          <a:prstGeom prst="rect">
            <a:avLst/>
          </a:prstGeom>
        </p:spPr>
      </p:pic>
      <p:sp>
        <p:nvSpPr>
          <p:cNvPr id="7" name="TextBox 6">
            <a:extLst>
              <a:ext uri="{FF2B5EF4-FFF2-40B4-BE49-F238E27FC236}">
                <a16:creationId xmlns:a16="http://schemas.microsoft.com/office/drawing/2014/main" id="{D517C49A-B632-48CC-B73E-1D6A51D72832}"/>
              </a:ext>
            </a:extLst>
          </p:cNvPr>
          <p:cNvSpPr txBox="1"/>
          <p:nvPr/>
        </p:nvSpPr>
        <p:spPr>
          <a:xfrm>
            <a:off x="7253156" y="6415801"/>
            <a:ext cx="5347725" cy="246221"/>
          </a:xfrm>
          <a:prstGeom prst="rect">
            <a:avLst/>
          </a:prstGeom>
          <a:noFill/>
        </p:spPr>
        <p:txBody>
          <a:bodyPr wrap="square" rtlCol="0">
            <a:spAutoFit/>
          </a:bodyPr>
          <a:lstStyle/>
          <a:p>
            <a:r>
              <a:rPr lang="en-US" sz="1000" dirty="0"/>
              <a:t>Graphic Source:  </a:t>
            </a:r>
            <a:r>
              <a:rPr lang="en-US" sz="1000" dirty="0">
                <a:hlinkClick r:id="rId4"/>
              </a:rPr>
              <a:t>Energy Strategies DOE-Funded State-Led Market Study</a:t>
            </a:r>
            <a:r>
              <a:rPr lang="en-US" sz="1000" dirty="0"/>
              <a:t> </a:t>
            </a:r>
          </a:p>
        </p:txBody>
      </p:sp>
      <p:sp>
        <p:nvSpPr>
          <p:cNvPr id="2" name="Slide Number Placeholder 1">
            <a:extLst>
              <a:ext uri="{FF2B5EF4-FFF2-40B4-BE49-F238E27FC236}">
                <a16:creationId xmlns:a16="http://schemas.microsoft.com/office/drawing/2014/main" id="{3EA591E1-C10D-4A4D-BEDB-9D77C19D9386}"/>
              </a:ext>
            </a:extLst>
          </p:cNvPr>
          <p:cNvSpPr>
            <a:spLocks noGrp="1"/>
          </p:cNvSpPr>
          <p:nvPr>
            <p:ph type="sldNum" sz="quarter" idx="12"/>
          </p:nvPr>
        </p:nvSpPr>
        <p:spPr/>
        <p:txBody>
          <a:bodyPr/>
          <a:lstStyle/>
          <a:p>
            <a:fld id="{5242D7CB-E8A1-49D2-85DE-DA01BC5200F6}" type="slidenum">
              <a:rPr lang="en-US" smtClean="0"/>
              <a:t>8</a:t>
            </a:fld>
            <a:endParaRPr lang="en-US"/>
          </a:p>
        </p:txBody>
      </p:sp>
    </p:spTree>
    <p:extLst>
      <p:ext uri="{BB962C8B-B14F-4D97-AF65-F5344CB8AC3E}">
        <p14:creationId xmlns:p14="http://schemas.microsoft.com/office/powerpoint/2010/main" val="2494662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CAF308-2A26-1008-F217-A8446F9EF95B}"/>
              </a:ext>
            </a:extLst>
          </p:cNvPr>
          <p:cNvSpPr>
            <a:spLocks noGrp="1"/>
          </p:cNvSpPr>
          <p:nvPr>
            <p:ph type="sldNum" sz="quarter" idx="16"/>
          </p:nvPr>
        </p:nvSpPr>
        <p:spPr/>
        <p:txBody>
          <a:bodyPr/>
          <a:lstStyle/>
          <a:p>
            <a:fld id="{3F695E62-246E-462B-9E4A-5D3B36BC339D}" type="slidenum">
              <a:rPr lang="en-US" smtClean="0"/>
              <a:pPr/>
              <a:t>9</a:t>
            </a:fld>
            <a:endParaRPr lang="en-US"/>
          </a:p>
        </p:txBody>
      </p:sp>
      <p:sp>
        <p:nvSpPr>
          <p:cNvPr id="6" name="Content Placeholder 2">
            <a:extLst>
              <a:ext uri="{FF2B5EF4-FFF2-40B4-BE49-F238E27FC236}">
                <a16:creationId xmlns:a16="http://schemas.microsoft.com/office/drawing/2014/main" id="{AF3286BB-1E67-1C4A-BAF6-D3BC67CC7833}"/>
              </a:ext>
            </a:extLst>
          </p:cNvPr>
          <p:cNvSpPr txBox="1">
            <a:spLocks/>
          </p:cNvSpPr>
          <p:nvPr/>
        </p:nvSpPr>
        <p:spPr>
          <a:xfrm>
            <a:off x="609598" y="1610018"/>
            <a:ext cx="7043892" cy="45631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800" kern="1200">
                <a:solidFill>
                  <a:srgbClr val="00447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447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447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447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447C"/>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00000"/>
              </a:lnSpc>
              <a:spcBef>
                <a:spcPts val="0"/>
              </a:spcBef>
              <a:spcAft>
                <a:spcPts val="2000"/>
              </a:spcAft>
              <a:buClr>
                <a:schemeClr val="tx1"/>
              </a:buClr>
              <a:buFont typeface="Arial" panose="020B0604020202020204" pitchFamily="34" charset="0"/>
              <a:buChar char="•"/>
            </a:pPr>
            <a:r>
              <a:rPr lang="en-US" sz="2400" dirty="0">
                <a:solidFill>
                  <a:schemeClr val="tx1"/>
                </a:solidFill>
              </a:rPr>
              <a:t>Energy imbalance markets are in place across the majority of the West.</a:t>
            </a:r>
          </a:p>
          <a:p>
            <a:pPr marL="457200" indent="-457200" algn="l">
              <a:lnSpc>
                <a:spcPct val="100000"/>
              </a:lnSpc>
              <a:spcBef>
                <a:spcPts val="0"/>
              </a:spcBef>
              <a:spcAft>
                <a:spcPts val="2000"/>
              </a:spcAft>
              <a:buClr>
                <a:schemeClr val="tx1"/>
              </a:buClr>
              <a:buFont typeface="Arial" panose="020B0604020202020204" pitchFamily="34" charset="0"/>
              <a:buChar char="•"/>
            </a:pPr>
            <a:r>
              <a:rPr lang="en-US" sz="2400" dirty="0">
                <a:solidFill>
                  <a:schemeClr val="tx1"/>
                </a:solidFill>
              </a:rPr>
              <a:t>Entities across the West are evaluating layering a day-ahead market on top of the existing energy imbalance markets. </a:t>
            </a:r>
          </a:p>
          <a:p>
            <a:pPr marL="457200" indent="-457200" algn="l">
              <a:lnSpc>
                <a:spcPct val="100000"/>
              </a:lnSpc>
              <a:spcBef>
                <a:spcPts val="0"/>
              </a:spcBef>
              <a:buClr>
                <a:schemeClr val="tx1"/>
              </a:buClr>
              <a:buFont typeface="Arial" panose="020B0604020202020204" pitchFamily="34" charset="0"/>
              <a:buChar char="•"/>
            </a:pPr>
            <a:r>
              <a:rPr lang="en-US" sz="2400" dirty="0">
                <a:solidFill>
                  <a:schemeClr val="tx1"/>
                </a:solidFill>
              </a:rPr>
              <a:t>WAPA and others are in final negotiations to expand the existing SPP RTO into the Western Interconnection.</a:t>
            </a:r>
            <a:endParaRPr lang="en-US" sz="2100" dirty="0"/>
          </a:p>
        </p:txBody>
      </p:sp>
      <p:sp>
        <p:nvSpPr>
          <p:cNvPr id="7" name="Title 1">
            <a:extLst>
              <a:ext uri="{FF2B5EF4-FFF2-40B4-BE49-F238E27FC236}">
                <a16:creationId xmlns:a16="http://schemas.microsoft.com/office/drawing/2014/main" id="{536A5847-FCC3-F5C2-038F-58B35E7D7795}"/>
              </a:ext>
            </a:extLst>
          </p:cNvPr>
          <p:cNvSpPr txBox="1">
            <a:spLocks/>
          </p:cNvSpPr>
          <p:nvPr/>
        </p:nvSpPr>
        <p:spPr>
          <a:xfrm>
            <a:off x="609598" y="16328"/>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447C"/>
                </a:solidFill>
                <a:latin typeface="+mn-lt"/>
                <a:ea typeface="+mj-ea"/>
                <a:cs typeface="+mj-cs"/>
              </a:defRPr>
            </a:lvl1pPr>
          </a:lstStyle>
          <a:p>
            <a:r>
              <a:rPr lang="en-US" sz="4000" b="1" dirty="0">
                <a:solidFill>
                  <a:schemeClr val="tx1"/>
                </a:solidFill>
                <a:latin typeface="+mj-lt"/>
              </a:rPr>
              <a:t>Incremental progress</a:t>
            </a:r>
          </a:p>
        </p:txBody>
      </p:sp>
    </p:spTree>
    <p:extLst>
      <p:ext uri="{BB962C8B-B14F-4D97-AF65-F5344CB8AC3E}">
        <p14:creationId xmlns:p14="http://schemas.microsoft.com/office/powerpoint/2010/main" val="2837851486"/>
      </p:ext>
    </p:extLst>
  </p:cSld>
  <p:clrMapOvr>
    <a:masterClrMapping/>
  </p:clrMapOvr>
</p:sld>
</file>

<file path=ppt/theme/theme1.xml><?xml version="1.0" encoding="utf-8"?>
<a:theme xmlns:a="http://schemas.openxmlformats.org/drawingml/2006/main" name="Office Theme">
  <a:themeElements>
    <a:clrScheme name="WAPA PowerPoint Colors">
      <a:dk1>
        <a:srgbClr val="00457B"/>
      </a:dk1>
      <a:lt1>
        <a:srgbClr val="FFFFFF"/>
      </a:lt1>
      <a:dk2>
        <a:srgbClr val="00457B"/>
      </a:dk2>
      <a:lt2>
        <a:srgbClr val="FEFFFF"/>
      </a:lt2>
      <a:accent1>
        <a:srgbClr val="4F89BD"/>
      </a:accent1>
      <a:accent2>
        <a:srgbClr val="77A12D"/>
      </a:accent2>
      <a:accent3>
        <a:srgbClr val="CFD3D7"/>
      </a:accent3>
      <a:accent4>
        <a:srgbClr val="FED14E"/>
      </a:accent4>
      <a:accent5>
        <a:srgbClr val="B7AE97"/>
      </a:accent5>
      <a:accent6>
        <a:srgbClr val="70AD47"/>
      </a:accent6>
      <a:hlink>
        <a:srgbClr val="0563C1"/>
      </a:hlink>
      <a:folHlink>
        <a:srgbClr val="954F72"/>
      </a:folHlink>
    </a:clrScheme>
    <a:fontScheme name="Skeena">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33DFD0D09864380F85E00182F5C59" ma:contentTypeVersion="8" ma:contentTypeDescription="Create a new document." ma:contentTypeScope="" ma:versionID="5c35da5e21760625c7e1c75c782ebe3e">
  <xsd:schema xmlns:xsd="http://www.w3.org/2001/XMLSchema" xmlns:xs="http://www.w3.org/2001/XMLSchema" xmlns:p="http://schemas.microsoft.com/office/2006/metadata/properties" xmlns:ns2="05bac5e2-0a41-4b61-b5ee-31e466d07277" xmlns:ns3="333bdd2e-10ba-446e-aaf6-02fa78bc0e24" targetNamespace="http://schemas.microsoft.com/office/2006/metadata/properties" ma:root="true" ma:fieldsID="6f86850c9a613141fd822667fdfc01d0" ns2:_="" ns3:_="">
    <xsd:import namespace="05bac5e2-0a41-4b61-b5ee-31e466d07277"/>
    <xsd:import namespace="333bdd2e-10ba-446e-aaf6-02fa78bc0e2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MediaServiceMetadata" minOccurs="0"/>
                <xsd:element ref="ns2:MediaServiceFastMetadata"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ac5e2-0a41-4b61-b5ee-31e466d0727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3bdd2e-10ba-446e-aaf6-02fa78bc0e24"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5bac5e2-0a41-4b61-b5ee-31e466d07277">
      <UserInfo>
        <DisplayName>Gioso, Danielle (CONTR)</DisplayName>
        <AccountId>141</AccountId>
        <AccountType/>
      </UserInfo>
    </SharedWithUsers>
    <_dlc_DocIdPersistId xmlns="05bac5e2-0a41-4b61-b5ee-31e466d07277" xsi:nil="true"/>
    <_dlc_DocIdUrl xmlns="05bac5e2-0a41-4b61-b5ee-31e466d07277">
      <Url xsi:nil="true"/>
      <Description xsi:nil="true"/>
    </_dlc_DocIdUrl>
    <_dlc_DocId xmlns="05bac5e2-0a41-4b61-b5ee-31e466d072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673E76-B739-4B4A-B16E-189EF9444DA9}">
  <ds:schemaRefs>
    <ds:schemaRef ds:uri="05bac5e2-0a41-4b61-b5ee-31e466d07277"/>
    <ds:schemaRef ds:uri="333bdd2e-10ba-446e-aaf6-02fa78bc0e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EEC44C-2442-4A2E-BA25-2D591935330C}">
  <ds:schemaRefs>
    <ds:schemaRef ds:uri="http://schemas.openxmlformats.org/package/2006/metadata/core-properties"/>
    <ds:schemaRef ds:uri="http://schemas.microsoft.com/office/2006/documentManagement/types"/>
    <ds:schemaRef ds:uri="http://purl.org/dc/terms/"/>
    <ds:schemaRef ds:uri="http://www.w3.org/XML/1998/namespace"/>
    <ds:schemaRef ds:uri="http://purl.org/dc/elements/1.1/"/>
    <ds:schemaRef ds:uri="333bdd2e-10ba-446e-aaf6-02fa78bc0e24"/>
    <ds:schemaRef ds:uri="http://schemas.microsoft.com/office/2006/metadata/properties"/>
    <ds:schemaRef ds:uri="http://schemas.microsoft.com/office/infopath/2007/PartnerControls"/>
    <ds:schemaRef ds:uri="05bac5e2-0a41-4b61-b5ee-31e466d07277"/>
    <ds:schemaRef ds:uri="http://purl.org/dc/dcmitype/"/>
  </ds:schemaRefs>
</ds:datastoreItem>
</file>

<file path=customXml/itemProps3.xml><?xml version="1.0" encoding="utf-8"?>
<ds:datastoreItem xmlns:ds="http://schemas.openxmlformats.org/officeDocument/2006/customXml" ds:itemID="{119CC127-BE17-46F8-ABC0-718297BB4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20938</TotalTime>
  <Words>1759</Words>
  <Application>Microsoft Macintosh PowerPoint</Application>
  <PresentationFormat>Widescreen</PresentationFormat>
  <Paragraphs>156</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Segoe UI</vt:lpstr>
      <vt:lpstr>Skeena</vt:lpstr>
      <vt:lpstr>Wingdings</vt:lpstr>
      <vt:lpstr>Office Theme</vt:lpstr>
      <vt:lpstr>The Challenges with and the Need for Market Expansion  </vt:lpstr>
      <vt:lpstr>Topics</vt:lpstr>
      <vt:lpstr>North America electricity markets</vt:lpstr>
      <vt:lpstr>The West is different</vt:lpstr>
      <vt:lpstr>Drivers for market participation</vt:lpstr>
      <vt:lpstr>Electricity Market Constructs</vt:lpstr>
      <vt:lpstr>Electricity market constructs</vt:lpstr>
      <vt:lpstr>Compare and contrast market constructs</vt:lpstr>
      <vt:lpstr>PowerPoint Presentation</vt:lpstr>
      <vt:lpstr>Operational: CAISO Western Energy Imbalance Market (WEIM)</vt:lpstr>
      <vt:lpstr>Operational:  Southwest Power Pool Western Energy Imbalance Service (WEIS)</vt:lpstr>
      <vt:lpstr>In process:  SPP RTO expansion into the West</vt:lpstr>
      <vt:lpstr>Proposed:  Day-ahead market initiatives</vt:lpstr>
      <vt:lpstr>Market constructs   concluding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WAPA BLANK PowerPoint Presentation</dc:title>
  <dc:creator>Soeth, Peter</dc:creator>
  <cp:lastModifiedBy>Jim Horan</cp:lastModifiedBy>
  <cp:revision>26</cp:revision>
  <cp:lastPrinted>2023-11-15T16:50:33Z</cp:lastPrinted>
  <dcterms:created xsi:type="dcterms:W3CDTF">2021-11-10T18:41:38Z</dcterms:created>
  <dcterms:modified xsi:type="dcterms:W3CDTF">2023-11-28T22:48:13Z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0x01010015B33DFD0D09864380F85E00182F5C59</vt:lpwstr>
  </property>
  <property fmtid="{D5CDD505-2E9C-101B-9397-08002B2CF9AE}" pid="3" name="Departments">
    <vt:lpwstr>2;#Public Affairs|c25911b8-867c-4460-a91e-a42f264fc108</vt:lpwstr>
  </property>
  <property fmtid="{D5CDD505-2E9C-101B-9397-08002B2CF9AE}" pid="4" name="Record">
    <vt:lpwstr/>
  </property>
</Properties>
</file>