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01" r:id="rId6"/>
  </p:sldMasterIdLst>
  <p:notesMasterIdLst>
    <p:notesMasterId r:id="rId23"/>
  </p:notesMasterIdLst>
  <p:sldIdLst>
    <p:sldId id="261" r:id="rId7"/>
    <p:sldId id="326" r:id="rId8"/>
    <p:sldId id="682004310" r:id="rId9"/>
    <p:sldId id="682004308" r:id="rId10"/>
    <p:sldId id="682004312" r:id="rId11"/>
    <p:sldId id="695" r:id="rId12"/>
    <p:sldId id="682004307" r:id="rId13"/>
    <p:sldId id="304" r:id="rId14"/>
    <p:sldId id="682004306" r:id="rId15"/>
    <p:sldId id="652" r:id="rId16"/>
    <p:sldId id="666" r:id="rId17"/>
    <p:sldId id="661" r:id="rId18"/>
    <p:sldId id="660" r:id="rId19"/>
    <p:sldId id="682004302" r:id="rId20"/>
    <p:sldId id="691" r:id="rId21"/>
    <p:sldId id="682004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82821-5DF0-9B0E-4C12-EE244259CBBA}" name="Harsh, Angie" initials="HA" userId="S::AHarsh@wapa.gov::dcbc07b4-dde3-48c3-bd05-393dfddab0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7C"/>
    <a:srgbClr val="4F89BD"/>
    <a:srgbClr val="FFFF99"/>
    <a:srgbClr val="5A8A3A"/>
    <a:srgbClr val="649A40"/>
    <a:srgbClr val="6AA343"/>
    <a:srgbClr val="78A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C7998-6251-417E-8288-BC10614D8FD0}" v="127" dt="2023-12-04T16:52:19.621"/>
    <p1510:client id="{4590ADC2-75E2-E0D7-D069-8D34BB61B7D5}" v="6" dt="2023-12-04T16:44:40.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03" d="100"/>
          <a:sy n="103" d="100"/>
        </p:scale>
        <p:origin x="89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5464C-1627-4F22-BE00-8A094DEC4AE2}"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0F44C-5A13-4BE5-BE7E-4467491D2655}" type="slidenum">
              <a:rPr lang="en-US" smtClean="0"/>
              <a:t>‹#›</a:t>
            </a:fld>
            <a:endParaRPr lang="en-US"/>
          </a:p>
        </p:txBody>
      </p:sp>
    </p:spTree>
    <p:extLst>
      <p:ext uri="{BB962C8B-B14F-4D97-AF65-F5344CB8AC3E}">
        <p14:creationId xmlns:p14="http://schemas.microsoft.com/office/powerpoint/2010/main" val="193727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5A4962FF-5147-EF4B-BE84-7BE8A0610A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0B13DBC-EB0B-ED47-B115-5A53191B65EF}" type="slidenum">
              <a:rPr lang="en-US" altLang="en-UA" sz="1400" smtClean="0"/>
              <a:pPr>
                <a:spcBef>
                  <a:spcPct val="0"/>
                </a:spcBef>
              </a:pPr>
              <a:t>2</a:t>
            </a:fld>
            <a:endParaRPr lang="en-US" altLang="en-UA" sz="1400"/>
          </a:p>
        </p:txBody>
      </p:sp>
      <p:sp>
        <p:nvSpPr>
          <p:cNvPr id="16387" name="Text Box 1">
            <a:extLst>
              <a:ext uri="{FF2B5EF4-FFF2-40B4-BE49-F238E27FC236}">
                <a16:creationId xmlns:a16="http://schemas.microsoft.com/office/drawing/2014/main" id="{8F12CD89-6DF2-D043-BDFC-EA6DDF80E3E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a:extLst>
              <a:ext uri="{FF2B5EF4-FFF2-40B4-BE49-F238E27FC236}">
                <a16:creationId xmlns:a16="http://schemas.microsoft.com/office/drawing/2014/main" id="{FA1FD6C3-4B4F-264C-8B21-4CAF3615CBD5}"/>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t>WACM – Western</a:t>
            </a:r>
            <a:r>
              <a:rPr lang="en-US" baseline="0"/>
              <a:t> Area Colorado Missouri Balancing Authority</a:t>
            </a:r>
            <a:endParaRPr lang="en-US"/>
          </a:p>
          <a:p>
            <a:r>
              <a:rPr lang="en-US"/>
              <a:t>WALC – Western Area Lower Colorado Balancing Authority</a:t>
            </a:r>
          </a:p>
          <a:p>
            <a:r>
              <a:rPr lang="en-US"/>
              <a:t>WAUW – Western Area</a:t>
            </a:r>
            <a:r>
              <a:rPr lang="en-US" baseline="0"/>
              <a:t> Upper Great Plains West</a:t>
            </a:r>
          </a:p>
          <a:p>
            <a:r>
              <a:rPr lang="en-US" baseline="0"/>
              <a:t>       WASN – Western Area Sierra Nevada (sub BA in BANC)</a:t>
            </a:r>
          </a:p>
          <a:p>
            <a:r>
              <a:rPr lang="en-US" baseline="0"/>
              <a:t>25,000 GW</a:t>
            </a:r>
            <a:endParaRPr lang="en-US"/>
          </a:p>
          <a:p>
            <a:endParaRPr lang="en-UA" altLang="en-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The program provides two types of assistance; Financing (primary goal of the program) and Development assistance for projects as needed.</a:t>
            </a:r>
          </a:p>
          <a:p>
            <a:pPr marL="174708" indent="-174708">
              <a:buFont typeface="Arial" panose="020B0604020202020204" pitchFamily="34" charset="0"/>
              <a:buChar char="•"/>
            </a:pPr>
            <a:endParaRPr lang="en-US"/>
          </a:p>
          <a:p>
            <a:pPr marL="174708" indent="-174708" defTabSz="465887">
              <a:buFont typeface="Arial" panose="020B0604020202020204" pitchFamily="34" charset="0"/>
              <a:buChar char="•"/>
              <a:defRPr/>
            </a:pPr>
            <a:r>
              <a:rPr lang="en-US">
                <a:solidFill>
                  <a:srgbClr val="000000"/>
                </a:solidFill>
                <a:latin typeface="Calibri" panose="020F0502020204030204" pitchFamily="34" charset="0"/>
              </a:rPr>
              <a:t>TIP is self-funded through advance funding provided by Project Developers and does not use ratepayer funds to resource operations. Project proponents pay for all costs associated with their project development or project financing effort. </a:t>
            </a:r>
          </a:p>
          <a:p>
            <a:endParaRPr lang="en-US"/>
          </a:p>
        </p:txBody>
      </p:sp>
      <p:sp>
        <p:nvSpPr>
          <p:cNvPr id="4" name="Slide Number Placeholder 3"/>
          <p:cNvSpPr>
            <a:spLocks noGrp="1"/>
          </p:cNvSpPr>
          <p:nvPr>
            <p:ph type="sldNum" sz="quarter" idx="10"/>
          </p:nvPr>
        </p:nvSpPr>
        <p:spPr/>
        <p:txBody>
          <a:bodyPr/>
          <a:lstStyle/>
          <a:p>
            <a:fld id="{DE90A887-F28A-B34B-B54F-08271760F834}" type="slidenum">
              <a:rPr lang="en-US" smtClean="0"/>
              <a:t>3</a:t>
            </a:fld>
            <a:endParaRPr lang="en-US"/>
          </a:p>
        </p:txBody>
      </p:sp>
    </p:spTree>
    <p:extLst>
      <p:ext uri="{BB962C8B-B14F-4D97-AF65-F5344CB8AC3E}">
        <p14:creationId xmlns:p14="http://schemas.microsoft.com/office/powerpoint/2010/main" val="17519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The program provides two types of assistance; Financing (primary goal of the program) and Development assistance for projects as needed.</a:t>
            </a:r>
          </a:p>
          <a:p>
            <a:pPr marL="174708" indent="-174708">
              <a:buFont typeface="Arial" panose="020B0604020202020204" pitchFamily="34" charset="0"/>
              <a:buChar char="•"/>
            </a:pPr>
            <a:endParaRPr lang="en-US"/>
          </a:p>
          <a:p>
            <a:pPr marL="174708" indent="-174708" defTabSz="465887">
              <a:buFont typeface="Arial" panose="020B0604020202020204" pitchFamily="34" charset="0"/>
              <a:buChar char="•"/>
              <a:defRPr/>
            </a:pPr>
            <a:r>
              <a:rPr lang="en-US">
                <a:solidFill>
                  <a:srgbClr val="000000"/>
                </a:solidFill>
                <a:latin typeface="Calibri" panose="020F0502020204030204" pitchFamily="34" charset="0"/>
              </a:rPr>
              <a:t>TIP is self-funded through advance funding provided by Project Developers and does not use ratepayer funds to resource operations. Project proponents pay for all costs associated with their project development or project financing effort. </a:t>
            </a:r>
          </a:p>
          <a:p>
            <a:endParaRPr lang="en-US"/>
          </a:p>
        </p:txBody>
      </p:sp>
      <p:sp>
        <p:nvSpPr>
          <p:cNvPr id="4" name="Slide Number Placeholder 3"/>
          <p:cNvSpPr>
            <a:spLocks noGrp="1"/>
          </p:cNvSpPr>
          <p:nvPr>
            <p:ph type="sldNum" sz="quarter" idx="10"/>
          </p:nvPr>
        </p:nvSpPr>
        <p:spPr/>
        <p:txBody>
          <a:bodyPr/>
          <a:lstStyle/>
          <a:p>
            <a:fld id="{DE90A887-F28A-B34B-B54F-08271760F834}" type="slidenum">
              <a:rPr lang="en-US" smtClean="0"/>
              <a:t>4</a:t>
            </a:fld>
            <a:endParaRPr lang="en-US"/>
          </a:p>
        </p:txBody>
      </p:sp>
    </p:spTree>
    <p:extLst>
      <p:ext uri="{BB962C8B-B14F-4D97-AF65-F5344CB8AC3E}">
        <p14:creationId xmlns:p14="http://schemas.microsoft.com/office/powerpoint/2010/main" val="188714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90A887-F28A-B34B-B54F-08271760F834}" type="slidenum">
              <a:rPr lang="en-US" smtClean="0"/>
              <a:t>5</a:t>
            </a:fld>
            <a:endParaRPr lang="en-US"/>
          </a:p>
        </p:txBody>
      </p:sp>
    </p:spTree>
    <p:extLst>
      <p:ext uri="{BB962C8B-B14F-4D97-AF65-F5344CB8AC3E}">
        <p14:creationId xmlns:p14="http://schemas.microsoft.com/office/powerpoint/2010/main" val="204907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6</a:t>
            </a:fld>
            <a:endParaRPr lang="en-US"/>
          </a:p>
        </p:txBody>
      </p:sp>
    </p:spTree>
    <p:extLst>
      <p:ext uri="{BB962C8B-B14F-4D97-AF65-F5344CB8AC3E}">
        <p14:creationId xmlns:p14="http://schemas.microsoft.com/office/powerpoint/2010/main" val="261511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7</a:t>
            </a:fld>
            <a:endParaRPr lang="en-US"/>
          </a:p>
        </p:txBody>
      </p:sp>
    </p:spTree>
    <p:extLst>
      <p:ext uri="{BB962C8B-B14F-4D97-AF65-F5344CB8AC3E}">
        <p14:creationId xmlns:p14="http://schemas.microsoft.com/office/powerpoint/2010/main" val="109677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Arial" panose="020B0604020202020204" pitchFamily="34" charset="0"/>
              </a:rPr>
              <a:t>Power Forward 2030 establishes three strategic goals that define our future trajectory to </a:t>
            </a:r>
            <a:r>
              <a:rPr lang="en-US" sz="1200" b="1">
                <a:solidFill>
                  <a:srgbClr val="211D1E"/>
                </a:solidFill>
                <a:effectLst/>
                <a:latin typeface="Calibri" panose="020F0502020204030204" pitchFamily="34" charset="0"/>
                <a:ea typeface="Calibri" panose="020F0502020204030204" pitchFamily="34" charset="0"/>
                <a:cs typeface="Skeena" pitchFamily="2" charset="0"/>
              </a:rPr>
              <a:t>safeguard a sustainable energy future, modernize the grid and invest in our employees. </a:t>
            </a:r>
            <a:r>
              <a:rPr lang="en-US" sz="1200" b="0">
                <a:solidFill>
                  <a:srgbClr val="211D1E"/>
                </a:solidFill>
                <a:effectLst/>
                <a:latin typeface="Calibri" panose="020F0502020204030204" pitchFamily="34" charset="0"/>
                <a:ea typeface="Calibri" panose="020F0502020204030204" pitchFamily="34" charset="0"/>
                <a:cs typeface="Skeena" pitchFamily="2" charset="0"/>
              </a:rPr>
              <a:t>Our goals ensure that WAPA enhances the value we provide to those we serve well into the future. This includes our value </a:t>
            </a:r>
            <a:r>
              <a:rPr lang="en-US" sz="1200">
                <a:effectLst/>
                <a:latin typeface="Calibri" panose="020F0502020204030204" pitchFamily="34" charset="0"/>
                <a:ea typeface="Calibri" panose="020F0502020204030204" pitchFamily="34" charset="0"/>
              </a:rPr>
              <a:t>as a trusted source of affordable and reliable energy and transmission services, an innovative contributor to grid resilience, an engaged partner, and a supportive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211D1E"/>
              </a:solidFill>
              <a:effectLst/>
              <a:latin typeface="Skeen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211D1E"/>
                </a:solidFill>
                <a:effectLst/>
                <a:latin typeface="Skeena" pitchFamily="2" charset="0"/>
              </a:rPr>
              <a:t>The strategic objectives define how we will achieve these goals through various improvements and initiatives that address critical aspects of our business– </a:t>
            </a:r>
            <a:r>
              <a:rPr lang="en-US" sz="1200" b="1" i="0" u="none" strike="noStrike" baseline="0">
                <a:solidFill>
                  <a:srgbClr val="211D1E"/>
                </a:solidFill>
                <a:effectLst/>
                <a:latin typeface="Skeena" pitchFamily="2" charset="0"/>
              </a:rPr>
              <a:t>customer service, people and culture, resource stewardship and our internal processes.  </a:t>
            </a:r>
            <a:r>
              <a:rPr lang="en-US" sz="1200" b="0" i="0" u="none" strike="noStrike" baseline="0">
                <a:solidFill>
                  <a:srgbClr val="211D1E"/>
                </a:solidFill>
                <a:effectLst/>
                <a:latin typeface="Skeena" pitchFamily="2" charset="0"/>
              </a:rPr>
              <a:t>Each of the objectives  align and work together to achieve the strategic goals.</a:t>
            </a:r>
            <a:endParaRPr lang="en-US" sz="1200" b="1" i="0" u="none" strike="noStrike" baseline="0">
              <a:solidFill>
                <a:srgbClr val="211D1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211D1E"/>
              </a:solidFill>
              <a:effectLst/>
              <a:latin typeface="Calibri" panose="020F0502020204030204" pitchFamily="34" charset="0"/>
              <a:ea typeface="Calibri" panose="020F0502020204030204" pitchFamily="34" charset="0"/>
              <a:cs typeface="Skeena" pitchFamily="2" charset="0"/>
            </a:endParaRPr>
          </a:p>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8</a:t>
            </a:fld>
            <a:endParaRPr lang="en-US"/>
          </a:p>
        </p:txBody>
      </p:sp>
    </p:spTree>
    <p:extLst>
      <p:ext uri="{BB962C8B-B14F-4D97-AF65-F5344CB8AC3E}">
        <p14:creationId xmlns:p14="http://schemas.microsoft.com/office/powerpoint/2010/main" val="394337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14</a:t>
            </a:fld>
            <a:endParaRPr lang="en-US"/>
          </a:p>
        </p:txBody>
      </p:sp>
    </p:spTree>
    <p:extLst>
      <p:ext uri="{BB962C8B-B14F-4D97-AF65-F5344CB8AC3E}">
        <p14:creationId xmlns:p14="http://schemas.microsoft.com/office/powerpoint/2010/main" val="1724063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ransmissioner Tower Night">
    <p:spTree>
      <p:nvGrpSpPr>
        <p:cNvPr id="1" name=""/>
        <p:cNvGrpSpPr/>
        <p:nvPr/>
      </p:nvGrpSpPr>
      <p:grpSpPr>
        <a:xfrm>
          <a:off x="0" y="0"/>
          <a:ext cx="0" cy="0"/>
          <a:chOff x="0" y="0"/>
          <a:chExt cx="0" cy="0"/>
        </a:xfrm>
      </p:grpSpPr>
      <p:pic>
        <p:nvPicPr>
          <p:cNvPr id="9" name="Picture 8" descr="A transmission tower against a blue sky">
            <a:extLst>
              <a:ext uri="{FF2B5EF4-FFF2-40B4-BE49-F238E27FC236}">
                <a16:creationId xmlns:a16="http://schemas.microsoft.com/office/drawing/2014/main" id="{56AF411A-230C-4FEB-9F75-0A0AFF094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35" r="1059"/>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25783E97-3E4C-844D-95AB-D8F6A448AD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3AD22B7-FEF9-4549-B408-5A7C1B28AB92}"/>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61F43192-7BBC-4543-9F87-44F4EA0E595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B86F74A6-2DC5-714C-A7B4-4F4C0B1D656C}"/>
              </a:ext>
            </a:extLst>
          </p:cNvPr>
          <p:cNvSpPr>
            <a:spLocks noGrp="1"/>
          </p:cNvSpPr>
          <p:nvPr>
            <p:ph type="body" sz="quarter" idx="14" hasCustomPrompt="1"/>
          </p:nvPr>
        </p:nvSpPr>
        <p:spPr>
          <a:xfrm>
            <a:off x="639763" y="4633913"/>
            <a:ext cx="7497762" cy="1675447"/>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64751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descr="WAPA logo">
            <a:extLst>
              <a:ext uri="{FF2B5EF4-FFF2-40B4-BE49-F238E27FC236}">
                <a16:creationId xmlns:a16="http://schemas.microsoft.com/office/drawing/2014/main" id="{77369AF1-8F90-164D-A89E-C4520D6583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0595D-0EDE-40CC-96BC-65A90D47467A}"/>
              </a:ext>
            </a:extLst>
          </p:cNvPr>
          <p:cNvSpPr>
            <a:spLocks noGrp="1"/>
          </p:cNvSpPr>
          <p:nvPr>
            <p:ph sz="half" idx="2" hasCustomPrompt="1"/>
          </p:nvPr>
        </p:nvSpPr>
        <p:spPr>
          <a:xfrm>
            <a:off x="6172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2FAEC-AEE0-4A47-84BB-10C337501EAE}"/>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BE6356E8-16F9-1949-B92C-5DF9E09FECFE}"/>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D2B1C7BB-413F-454D-AC08-B93D1099AF28}"/>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52677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Picture Placeholder 9">
            <a:extLst>
              <a:ext uri="{FF2B5EF4-FFF2-40B4-BE49-F238E27FC236}">
                <a16:creationId xmlns:a16="http://schemas.microsoft.com/office/drawing/2014/main" id="{9966F413-FA40-43CC-B5A7-52AC05CC46FC}"/>
              </a:ext>
            </a:extLst>
          </p:cNvPr>
          <p:cNvSpPr>
            <a:spLocks noGrp="1"/>
          </p:cNvSpPr>
          <p:nvPr>
            <p:ph type="pic" sz="quarter" idx="13"/>
          </p:nvPr>
        </p:nvSpPr>
        <p:spPr>
          <a:xfrm>
            <a:off x="7000875" y="0"/>
            <a:ext cx="5191125" cy="6858000"/>
          </a:xfrm>
        </p:spPr>
        <p:txBody>
          <a:bodyPr/>
          <a:lstStyle/>
          <a:p>
            <a:endParaRPr lang="en-US"/>
          </a:p>
        </p:txBody>
      </p:sp>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5"/>
            <a:ext cx="5486400" cy="1325563"/>
          </a:xfrm>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4864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4" name="Date Placeholder 3">
            <a:extLst>
              <a:ext uri="{FF2B5EF4-FFF2-40B4-BE49-F238E27FC236}">
                <a16:creationId xmlns:a16="http://schemas.microsoft.com/office/drawing/2014/main" id="{ACD9C066-78A0-4A42-A837-A5C07AEBC205}"/>
              </a:ext>
            </a:extLst>
          </p:cNvPr>
          <p:cNvSpPr>
            <a:spLocks noGrp="1"/>
          </p:cNvSpPr>
          <p:nvPr>
            <p:ph type="dt" sz="half" idx="14"/>
          </p:nvPr>
        </p:nvSpPr>
        <p:spPr/>
        <p:txBody>
          <a:body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0467D618-A830-6448-A7A4-7C7937DAE62E}"/>
              </a:ext>
            </a:extLst>
          </p:cNvPr>
          <p:cNvSpPr>
            <a:spLocks noGrp="1"/>
          </p:cNvSpPr>
          <p:nvPr>
            <p:ph type="ftr" sz="quarter" idx="15"/>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BC603334-779E-0844-A37D-96951639BF9F}"/>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88751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6F2A4554-290E-E84F-9E8D-22B7E75D29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BD004CE0-D7CE-4A21-A374-209F8A97874B}"/>
              </a:ext>
            </a:extLst>
          </p:cNvPr>
          <p:cNvSpPr>
            <a:spLocks noGrp="1"/>
          </p:cNvSpPr>
          <p:nvPr>
            <p:ph type="title" hasCustomPrompt="1"/>
          </p:nvPr>
        </p:nvSpPr>
        <p:spPr>
          <a:xfrm>
            <a:off x="839788" y="365125"/>
            <a:ext cx="10515600" cy="1325563"/>
          </a:xfrm>
        </p:spPr>
        <p:txBody>
          <a:bodyPr/>
          <a:lstStyle>
            <a:lvl1pPr>
              <a:defRPr>
                <a:solidFill>
                  <a:srgbClr val="00447C"/>
                </a:solidFill>
              </a:defRPr>
            </a:lvl1pPr>
          </a:lstStyle>
          <a:p>
            <a:r>
              <a:rPr lang="en-US"/>
              <a:t>Click to edit title</a:t>
            </a:r>
          </a:p>
        </p:txBody>
      </p:sp>
      <p:sp>
        <p:nvSpPr>
          <p:cNvPr id="3" name="Text Placeholder 2">
            <a:extLst>
              <a:ext uri="{FF2B5EF4-FFF2-40B4-BE49-F238E27FC236}">
                <a16:creationId xmlns:a16="http://schemas.microsoft.com/office/drawing/2014/main" id="{561B6457-4264-4DFA-9459-33357701EAE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3C123BBC-7C71-4F92-AB37-26D50DE23189}"/>
              </a:ext>
            </a:extLst>
          </p:cNvPr>
          <p:cNvSpPr>
            <a:spLocks noGrp="1"/>
          </p:cNvSpPr>
          <p:nvPr>
            <p:ph sz="half" idx="2" hasCustomPrompt="1"/>
          </p:nvPr>
        </p:nvSpPr>
        <p:spPr>
          <a:xfrm>
            <a:off x="839788" y="2505075"/>
            <a:ext cx="5157787"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54A2B-9DE6-4581-8798-80394BA3E6AA}"/>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9A636AC-100D-4838-8EF5-0167820DA80D}"/>
              </a:ext>
            </a:extLst>
          </p:cNvPr>
          <p:cNvSpPr>
            <a:spLocks noGrp="1"/>
          </p:cNvSpPr>
          <p:nvPr>
            <p:ph sz="quarter" idx="4" hasCustomPrompt="1"/>
          </p:nvPr>
        </p:nvSpPr>
        <p:spPr>
          <a:xfrm>
            <a:off x="6172200" y="2505075"/>
            <a:ext cx="5183188"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77059-7C04-014F-9869-67E7E666E6DB}"/>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8" name="Footer Placeholder 7">
            <a:extLst>
              <a:ext uri="{FF2B5EF4-FFF2-40B4-BE49-F238E27FC236}">
                <a16:creationId xmlns:a16="http://schemas.microsoft.com/office/drawing/2014/main" id="{93EE60FE-D548-D941-B8FE-32A58AD93EC7}"/>
              </a:ext>
            </a:extLst>
          </p:cNvPr>
          <p:cNvSpPr>
            <a:spLocks noGrp="1"/>
          </p:cNvSpPr>
          <p:nvPr>
            <p:ph type="ftr" sz="quarter" idx="11"/>
          </p:nvPr>
        </p:nvSpPr>
        <p:spPr/>
        <p:txBody>
          <a:bodyPr/>
          <a:lstStyle/>
          <a:p>
            <a:r>
              <a:rPr lang="en-US"/>
              <a:t>Presentation Title |</a:t>
            </a:r>
          </a:p>
        </p:txBody>
      </p:sp>
      <p:sp>
        <p:nvSpPr>
          <p:cNvPr id="9" name="Slide Number Placeholder 8">
            <a:extLst>
              <a:ext uri="{FF2B5EF4-FFF2-40B4-BE49-F238E27FC236}">
                <a16:creationId xmlns:a16="http://schemas.microsoft.com/office/drawing/2014/main" id="{AD21B25D-61D8-714E-BDB0-887A8E917B6F}"/>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21876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F04434BC-6FBE-461A-A6F0-FCFFCC92DC63}"/>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Date Placeholder 2">
            <a:extLst>
              <a:ext uri="{FF2B5EF4-FFF2-40B4-BE49-F238E27FC236}">
                <a16:creationId xmlns:a16="http://schemas.microsoft.com/office/drawing/2014/main" id="{BA1F278A-BE1C-B144-9E98-AB9C51360582}"/>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4" name="Footer Placeholder 3">
            <a:extLst>
              <a:ext uri="{FF2B5EF4-FFF2-40B4-BE49-F238E27FC236}">
                <a16:creationId xmlns:a16="http://schemas.microsoft.com/office/drawing/2014/main" id="{7844FACF-45EC-1A45-A11E-B04A95F57FD2}"/>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FB5B6763-C8FF-8A43-8D43-12FF97B9C47E}"/>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88654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9F6E43-BCFE-0249-B20B-EAD8AF301887}"/>
              </a:ext>
            </a:extLst>
          </p:cNvPr>
          <p:cNvSpPr>
            <a:spLocks noGrp="1"/>
          </p:cNvSpPr>
          <p:nvPr>
            <p:ph type="pic" sz="quarter" idx="13"/>
          </p:nvPr>
        </p:nvSpPr>
        <p:spPr>
          <a:xfrm>
            <a:off x="0" y="0"/>
            <a:ext cx="12192000" cy="6858000"/>
          </a:xfrm>
          <a:custGeom>
            <a:avLst/>
            <a:gdLst>
              <a:gd name="connsiteX0" fmla="*/ 323700 w 12192000"/>
              <a:gd name="connsiteY0" fmla="*/ 6052876 h 6858000"/>
              <a:gd name="connsiteX1" fmla="*/ 249069 w 12192000"/>
              <a:gd name="connsiteY1" fmla="*/ 6127508 h 6858000"/>
              <a:gd name="connsiteX2" fmla="*/ 249069 w 12192000"/>
              <a:gd name="connsiteY2" fmla="*/ 6488417 h 6858000"/>
              <a:gd name="connsiteX3" fmla="*/ 323700 w 12192000"/>
              <a:gd name="connsiteY3" fmla="*/ 6563111 h 6858000"/>
              <a:gd name="connsiteX4" fmla="*/ 684547 w 12192000"/>
              <a:gd name="connsiteY4" fmla="*/ 6563111 h 6858000"/>
              <a:gd name="connsiteX5" fmla="*/ 759178 w 12192000"/>
              <a:gd name="connsiteY5" fmla="*/ 6488417 h 6858000"/>
              <a:gd name="connsiteX6" fmla="*/ 759178 w 12192000"/>
              <a:gd name="connsiteY6" fmla="*/ 6153774 h 6858000"/>
              <a:gd name="connsiteX7" fmla="*/ 759178 w 12192000"/>
              <a:gd name="connsiteY7" fmla="*/ 6127508 h 6858000"/>
              <a:gd name="connsiteX8" fmla="*/ 684547 w 12192000"/>
              <a:gd name="connsiteY8" fmla="*/ 6052876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323700" y="6052876"/>
                </a:moveTo>
                <a:cubicBezTo>
                  <a:pt x="282483" y="6052876"/>
                  <a:pt x="249069" y="6086289"/>
                  <a:pt x="249069" y="6127508"/>
                </a:cubicBezTo>
                <a:lnTo>
                  <a:pt x="249069" y="6488417"/>
                </a:lnTo>
                <a:cubicBezTo>
                  <a:pt x="249069" y="6529647"/>
                  <a:pt x="282470" y="6563074"/>
                  <a:pt x="323700" y="6563111"/>
                </a:cubicBezTo>
                <a:lnTo>
                  <a:pt x="684547" y="6563111"/>
                </a:lnTo>
                <a:cubicBezTo>
                  <a:pt x="725777" y="6563074"/>
                  <a:pt x="759178" y="6529647"/>
                  <a:pt x="759178" y="6488417"/>
                </a:cubicBezTo>
                <a:lnTo>
                  <a:pt x="759178" y="6153774"/>
                </a:lnTo>
                <a:lnTo>
                  <a:pt x="759178" y="6127508"/>
                </a:lnTo>
                <a:cubicBezTo>
                  <a:pt x="759178" y="6086289"/>
                  <a:pt x="725765" y="6052876"/>
                  <a:pt x="684547" y="6052876"/>
                </a:cubicBezTo>
                <a:close/>
                <a:moveTo>
                  <a:pt x="0" y="0"/>
                </a:moveTo>
                <a:lnTo>
                  <a:pt x="12192000" y="0"/>
                </a:lnTo>
                <a:lnTo>
                  <a:pt x="12192000" y="6858000"/>
                </a:lnTo>
                <a:lnTo>
                  <a:pt x="0" y="6858000"/>
                </a:lnTo>
                <a:close/>
              </a:path>
            </a:pathLst>
          </a:custGeom>
        </p:spPr>
        <p:txBody>
          <a:bodyPr wrap="square">
            <a:noAutofit/>
          </a:bodyPr>
          <a:lstStyle/>
          <a:p>
            <a:endParaRPr lang="en-US"/>
          </a:p>
        </p:txBody>
      </p:sp>
      <p:pic>
        <p:nvPicPr>
          <p:cNvPr id="6" name="Picture 5" descr="The WAPA graphic with green and blue and a white lightning bolt.">
            <a:extLst>
              <a:ext uri="{FF2B5EF4-FFF2-40B4-BE49-F238E27FC236}">
                <a16:creationId xmlns:a16="http://schemas.microsoft.com/office/drawing/2014/main" id="{E70A856A-5DDF-43E1-8BDA-1F78BAAB86C4}"/>
              </a:ext>
            </a:extLst>
          </p:cNvPr>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28600" y="6035040"/>
            <a:ext cx="548640" cy="548640"/>
          </a:xfrm>
          <a:prstGeom prst="rect">
            <a:avLst/>
          </a:prstGeom>
        </p:spPr>
      </p:pic>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5" name="Title 4">
            <a:extLst>
              <a:ext uri="{FF2B5EF4-FFF2-40B4-BE49-F238E27FC236}">
                <a16:creationId xmlns:a16="http://schemas.microsoft.com/office/drawing/2014/main" id="{3B53BB68-814D-754A-844B-B127A2EE6A13}"/>
              </a:ext>
            </a:extLst>
          </p:cNvPr>
          <p:cNvSpPr>
            <a:spLocks noGrp="1"/>
          </p:cNvSpPr>
          <p:nvPr>
            <p:ph type="title" hasCustomPrompt="1"/>
          </p:nvPr>
        </p:nvSpPr>
        <p:spPr/>
        <p:txBody>
          <a:bodyPr/>
          <a:lstStyle/>
          <a:p>
            <a:r>
              <a:rPr lang="en-US"/>
              <a:t>Click to edit title</a:t>
            </a:r>
          </a:p>
        </p:txBody>
      </p:sp>
      <p:sp>
        <p:nvSpPr>
          <p:cNvPr id="2" name="Date Placeholder 1">
            <a:extLst>
              <a:ext uri="{FF2B5EF4-FFF2-40B4-BE49-F238E27FC236}">
                <a16:creationId xmlns:a16="http://schemas.microsoft.com/office/drawing/2014/main" id="{63DF9721-D11A-EC4A-949F-9EF259415369}"/>
              </a:ext>
            </a:extLst>
          </p:cNvPr>
          <p:cNvSpPr>
            <a:spLocks noGrp="1"/>
          </p:cNvSpPr>
          <p:nvPr>
            <p:ph type="dt" sz="half" idx="14"/>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1C25AF18-D8F5-0246-AB5E-ED851A4DA799}"/>
              </a:ext>
            </a:extLst>
          </p:cNvPr>
          <p:cNvSpPr>
            <a:spLocks noGrp="1"/>
          </p:cNvSpPr>
          <p:nvPr>
            <p:ph type="ftr" sz="quarter" idx="15"/>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8D379980-CE95-A747-98A6-5963E6B617C0}"/>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42194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Date Placeholder 1">
            <a:extLst>
              <a:ext uri="{FF2B5EF4-FFF2-40B4-BE49-F238E27FC236}">
                <a16:creationId xmlns:a16="http://schemas.microsoft.com/office/drawing/2014/main" id="{98B56AED-853D-1447-A1B8-78FB592C1F9D}"/>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87985140-CF4D-C844-B4A2-6E4BE67A0CDB}"/>
              </a:ext>
            </a:extLst>
          </p:cNvPr>
          <p:cNvSpPr>
            <a:spLocks noGrp="1"/>
          </p:cNvSpPr>
          <p:nvPr>
            <p:ph type="ftr" sz="quarter" idx="11"/>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9572FC32-A856-F042-A226-C08700AC69F2}"/>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0138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987425"/>
            <a:ext cx="6172200" cy="4873625"/>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06F39729-15F2-2340-B068-3DE01AC85E1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CCBB6FBE-FD50-8D44-A799-335CAFBC244B}"/>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87B35CB2-7106-1148-B334-F5F15F052967}"/>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52218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457201"/>
            <a:ext cx="6172200" cy="5403850"/>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icon to select content</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C8C2D965-41AC-1B4E-ADAC-0EAE73EDC3C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741FFCA8-C04B-DE4A-A81E-CBE6142C0DD3}"/>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52600026-908F-914F-8562-D054765B38CA}"/>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33657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6" name="Picture Placeholder 25">
            <a:extLst>
              <a:ext uri="{FF2B5EF4-FFF2-40B4-BE49-F238E27FC236}">
                <a16:creationId xmlns:a16="http://schemas.microsoft.com/office/drawing/2014/main" id="{0F929C79-10FE-7E4E-9D29-3F353CB6F04A}"/>
              </a:ext>
            </a:extLst>
          </p:cNvPr>
          <p:cNvSpPr>
            <a:spLocks noGrp="1"/>
          </p:cNvSpPr>
          <p:nvPr>
            <p:ph type="pic" sz="quarter" idx="15" hasCustomPrompt="1"/>
          </p:nvPr>
        </p:nvSpPr>
        <p:spPr>
          <a:xfrm>
            <a:off x="0" y="0"/>
            <a:ext cx="4032250" cy="6858000"/>
          </a:xfrm>
          <a:custGeom>
            <a:avLst/>
            <a:gdLst>
              <a:gd name="connsiteX0" fmla="*/ 319284 w 4032250"/>
              <a:gd name="connsiteY0" fmla="*/ 6051443 h 6858000"/>
              <a:gd name="connsiteX1" fmla="*/ 245896 w 4032250"/>
              <a:gd name="connsiteY1" fmla="*/ 6134356 h 6858000"/>
              <a:gd name="connsiteX2" fmla="*/ 245896 w 4032250"/>
              <a:gd name="connsiteY2" fmla="*/ 6489249 h 6858000"/>
              <a:gd name="connsiteX3" fmla="*/ 319284 w 4032250"/>
              <a:gd name="connsiteY3" fmla="*/ 6562699 h 6858000"/>
              <a:gd name="connsiteX4" fmla="*/ 674115 w 4032250"/>
              <a:gd name="connsiteY4" fmla="*/ 6562699 h 6858000"/>
              <a:gd name="connsiteX5" fmla="*/ 757027 w 4032250"/>
              <a:gd name="connsiteY5" fmla="*/ 6492424 h 6858000"/>
              <a:gd name="connsiteX6" fmla="*/ 757027 w 4032250"/>
              <a:gd name="connsiteY6" fmla="*/ 6163359 h 6858000"/>
              <a:gd name="connsiteX7" fmla="*/ 757027 w 4032250"/>
              <a:gd name="connsiteY7" fmla="*/ 6131181 h 6858000"/>
              <a:gd name="connsiteX8" fmla="*/ 674114 w 4032250"/>
              <a:gd name="connsiteY8" fmla="*/ 6051443 h 6858000"/>
              <a:gd name="connsiteX9" fmla="*/ 0 w 4032250"/>
              <a:gd name="connsiteY9" fmla="*/ 0 h 6858000"/>
              <a:gd name="connsiteX10" fmla="*/ 4032250 w 4032250"/>
              <a:gd name="connsiteY10" fmla="*/ 0 h 6858000"/>
              <a:gd name="connsiteX11" fmla="*/ 4032250 w 4032250"/>
              <a:gd name="connsiteY11" fmla="*/ 6858000 h 6858000"/>
              <a:gd name="connsiteX12" fmla="*/ 0 w 403225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2250" h="6858000">
                <a:moveTo>
                  <a:pt x="319284" y="6051443"/>
                </a:moveTo>
                <a:cubicBezTo>
                  <a:pt x="278753" y="6051443"/>
                  <a:pt x="245896" y="6093825"/>
                  <a:pt x="245896" y="6134356"/>
                </a:cubicBezTo>
                <a:lnTo>
                  <a:pt x="245896" y="6489249"/>
                </a:lnTo>
                <a:cubicBezTo>
                  <a:pt x="245896" y="6529793"/>
                  <a:pt x="278740" y="6562662"/>
                  <a:pt x="319284" y="6562699"/>
                </a:cubicBezTo>
                <a:lnTo>
                  <a:pt x="674115" y="6562699"/>
                </a:lnTo>
                <a:cubicBezTo>
                  <a:pt x="714658" y="6562662"/>
                  <a:pt x="757027" y="6532968"/>
                  <a:pt x="757027" y="6492424"/>
                </a:cubicBezTo>
                <a:lnTo>
                  <a:pt x="757027" y="6163359"/>
                </a:lnTo>
                <a:lnTo>
                  <a:pt x="757027" y="6131181"/>
                </a:lnTo>
                <a:cubicBezTo>
                  <a:pt x="760202" y="6071601"/>
                  <a:pt x="714645" y="6051443"/>
                  <a:pt x="674114" y="6051443"/>
                </a:cubicBezTo>
                <a:close/>
                <a:moveTo>
                  <a:pt x="0" y="0"/>
                </a:moveTo>
                <a:lnTo>
                  <a:pt x="4032250" y="0"/>
                </a:lnTo>
                <a:lnTo>
                  <a:pt x="4032250" y="6858000"/>
                </a:lnTo>
                <a:lnTo>
                  <a:pt x="0" y="6858000"/>
                </a:lnTo>
                <a:close/>
              </a:path>
            </a:pathLst>
          </a:custGeom>
        </p:spPr>
        <p:txBody>
          <a:bodyPr wrap="square">
            <a:noAutofit/>
          </a:bodyPr>
          <a:lstStyle/>
          <a:p>
            <a:r>
              <a:rPr lang="en-US"/>
              <a:t>Picture of speaker</a:t>
            </a:r>
          </a:p>
        </p:txBody>
      </p:sp>
      <p:sp>
        <p:nvSpPr>
          <p:cNvPr id="2" name="Title 1">
            <a:extLst>
              <a:ext uri="{FF2B5EF4-FFF2-40B4-BE49-F238E27FC236}">
                <a16:creationId xmlns:a16="http://schemas.microsoft.com/office/drawing/2014/main" id="{F04434BC-6FBE-461A-A6F0-FCFFCC92DC63}"/>
              </a:ext>
            </a:extLst>
          </p:cNvPr>
          <p:cNvSpPr>
            <a:spLocks noGrp="1"/>
          </p:cNvSpPr>
          <p:nvPr>
            <p:ph type="title" hasCustomPrompt="1"/>
          </p:nvPr>
        </p:nvSpPr>
        <p:spPr>
          <a:xfrm>
            <a:off x="4397433" y="365125"/>
            <a:ext cx="6956366" cy="1325563"/>
          </a:xfrm>
        </p:spPr>
        <p:txBody>
          <a:bodyPr anchor="b"/>
          <a:lstStyle>
            <a:lvl1pPr>
              <a:defRPr>
                <a:solidFill>
                  <a:srgbClr val="00447C"/>
                </a:solidFill>
              </a:defRPr>
            </a:lvl1pPr>
          </a:lstStyle>
          <a:p>
            <a:r>
              <a:rPr lang="en-US"/>
              <a:t>Click to edit section title</a:t>
            </a:r>
          </a:p>
        </p:txBody>
      </p:sp>
      <p:sp>
        <p:nvSpPr>
          <p:cNvPr id="3" name="Date Placeholder 2">
            <a:extLst>
              <a:ext uri="{FF2B5EF4-FFF2-40B4-BE49-F238E27FC236}">
                <a16:creationId xmlns:a16="http://schemas.microsoft.com/office/drawing/2014/main" id="{BA1F278A-BE1C-B144-9E98-AB9C51360582}"/>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4" name="Footer Placeholder 3">
            <a:extLst>
              <a:ext uri="{FF2B5EF4-FFF2-40B4-BE49-F238E27FC236}">
                <a16:creationId xmlns:a16="http://schemas.microsoft.com/office/drawing/2014/main" id="{7844FACF-45EC-1A45-A11E-B04A95F57FD2}"/>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FB5B6763-C8FF-8A43-8D43-12FF97B9C47E}"/>
              </a:ext>
            </a:extLst>
          </p:cNvPr>
          <p:cNvSpPr>
            <a:spLocks noGrp="1"/>
          </p:cNvSpPr>
          <p:nvPr>
            <p:ph type="sldNum" sz="quarter" idx="12"/>
          </p:nvPr>
        </p:nvSpPr>
        <p:spPr/>
        <p:txBody>
          <a:bodyPr/>
          <a:lstStyle/>
          <a:p>
            <a:fld id="{3F695E62-246E-462B-9E4A-5D3B36BC339D}" type="slidenum">
              <a:rPr lang="en-US" smtClean="0"/>
              <a:pPr/>
              <a:t>‹#›</a:t>
            </a:fld>
            <a:endParaRPr lang="en-US"/>
          </a:p>
        </p:txBody>
      </p:sp>
      <p:sp>
        <p:nvSpPr>
          <p:cNvPr id="9" name="Text Placeholder 8">
            <a:extLst>
              <a:ext uri="{FF2B5EF4-FFF2-40B4-BE49-F238E27FC236}">
                <a16:creationId xmlns:a16="http://schemas.microsoft.com/office/drawing/2014/main" id="{E7904913-A758-EC45-BF81-E81B0B79C3B1}"/>
              </a:ext>
            </a:extLst>
          </p:cNvPr>
          <p:cNvSpPr>
            <a:spLocks noGrp="1"/>
          </p:cNvSpPr>
          <p:nvPr>
            <p:ph type="body" sz="quarter" idx="13" hasCustomPrompt="1"/>
          </p:nvPr>
        </p:nvSpPr>
        <p:spPr>
          <a:xfrm>
            <a:off x="4397433" y="1903413"/>
            <a:ext cx="6956367" cy="635541"/>
          </a:xfrm>
        </p:spPr>
        <p:txBody>
          <a:bodyPr/>
          <a:lstStyle>
            <a:lvl1pPr marL="0" indent="0">
              <a:buNone/>
              <a:defRPr/>
            </a:lvl1pPr>
          </a:lstStyle>
          <a:p>
            <a:pPr lvl="0"/>
            <a:r>
              <a:rPr lang="en-US"/>
              <a:t>Section Subtitle Title– Single Line</a:t>
            </a:r>
          </a:p>
        </p:txBody>
      </p:sp>
      <p:sp>
        <p:nvSpPr>
          <p:cNvPr id="11" name="Text Placeholder 10">
            <a:extLst>
              <a:ext uri="{FF2B5EF4-FFF2-40B4-BE49-F238E27FC236}">
                <a16:creationId xmlns:a16="http://schemas.microsoft.com/office/drawing/2014/main" id="{59344D51-0EF5-534E-89F6-5D2E65DCEFBF}"/>
              </a:ext>
            </a:extLst>
          </p:cNvPr>
          <p:cNvSpPr>
            <a:spLocks noGrp="1"/>
          </p:cNvSpPr>
          <p:nvPr>
            <p:ph type="body" sz="quarter" idx="14" hasCustomPrompt="1"/>
          </p:nvPr>
        </p:nvSpPr>
        <p:spPr>
          <a:xfrm>
            <a:off x="4397432" y="4805363"/>
            <a:ext cx="6956367" cy="1212850"/>
          </a:xfrm>
        </p:spPr>
        <p:txBody>
          <a:bodyPr/>
          <a:lstStyle>
            <a:lvl1pPr marL="0" indent="0">
              <a:buNone/>
              <a:defRPr/>
            </a:lvl1pPr>
            <a:lvl2pPr marL="457200" indent="0">
              <a:buNone/>
              <a:defRPr/>
            </a:lvl2pPr>
          </a:lstStyle>
          <a:p>
            <a:pPr lvl="0"/>
            <a:r>
              <a:rPr lang="en-US"/>
              <a:t>Name</a:t>
            </a:r>
            <a:br>
              <a:rPr lang="en-US"/>
            </a:br>
            <a:r>
              <a:rPr lang="en-US"/>
              <a:t>Title</a:t>
            </a:r>
          </a:p>
        </p:txBody>
      </p:sp>
      <p:cxnSp>
        <p:nvCxnSpPr>
          <p:cNvPr id="14" name="Straight Connector 13">
            <a:extLst>
              <a:ext uri="{FF2B5EF4-FFF2-40B4-BE49-F238E27FC236}">
                <a16:creationId xmlns:a16="http://schemas.microsoft.com/office/drawing/2014/main" id="{B5C1FDC8-84A3-8541-AFA9-E0E3191D4ABE}"/>
              </a:ext>
            </a:extLst>
          </p:cNvPr>
          <p:cNvCxnSpPr>
            <a:cxnSpLocks/>
          </p:cNvCxnSpPr>
          <p:nvPr userDrawn="1"/>
        </p:nvCxnSpPr>
        <p:spPr>
          <a:xfrm>
            <a:off x="4397433" y="1797051"/>
            <a:ext cx="6936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pic>
        <p:nvPicPr>
          <p:cNvPr id="4" name="Picture 3" descr="A transmission tower located in a field of daisies.">
            <a:extLst>
              <a:ext uri="{FF2B5EF4-FFF2-40B4-BE49-F238E27FC236}">
                <a16:creationId xmlns:a16="http://schemas.microsoft.com/office/drawing/2014/main" id="{295E0F6E-FDE3-9445-A492-4EB172B54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00" r="16000"/>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8B4F50FD-BA3E-4140-A8E6-899AFA71673C}"/>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5" name="Footer Placeholder 4">
            <a:extLst>
              <a:ext uri="{FF2B5EF4-FFF2-40B4-BE49-F238E27FC236}">
                <a16:creationId xmlns:a16="http://schemas.microsoft.com/office/drawing/2014/main" id="{58CA6F5D-E771-D148-99A2-AB02C4CD1ED5}"/>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613F6E8E-9115-6647-A9AB-4A7E3B589A3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69174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ransformers">
    <p:spTree>
      <p:nvGrpSpPr>
        <p:cNvPr id="1" name=""/>
        <p:cNvGrpSpPr/>
        <p:nvPr/>
      </p:nvGrpSpPr>
      <p:grpSpPr>
        <a:xfrm>
          <a:off x="0" y="0"/>
          <a:ext cx="0" cy="0"/>
          <a:chOff x="0" y="0"/>
          <a:chExt cx="0" cy="0"/>
        </a:xfrm>
      </p:grpSpPr>
      <p:pic>
        <p:nvPicPr>
          <p:cNvPr id="15" name="Picture 14" descr="WAPA Logo with Western Area Power Administration to the right of logo that includes a lightning bolt.">
            <a:extLst>
              <a:ext uri="{FF2B5EF4-FFF2-40B4-BE49-F238E27FC236}">
                <a16:creationId xmlns:a16="http://schemas.microsoft.com/office/drawing/2014/main" id="{229B243C-E2A9-478A-A331-75B01A8F32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pic>
        <p:nvPicPr>
          <p:cNvPr id="8" name="Picture 7" descr="A switchyard showing several power transformers.">
            <a:extLst>
              <a:ext uri="{FF2B5EF4-FFF2-40B4-BE49-F238E27FC236}">
                <a16:creationId xmlns:a16="http://schemas.microsoft.com/office/drawing/2014/main" id="{86523D02-7C02-4B74-A949-0FD451D1589B}"/>
              </a:ext>
            </a:extLst>
          </p:cNvPr>
          <p:cNvPicPr>
            <a:picLocks noChangeAspect="1"/>
          </p:cNvPicPr>
          <p:nvPr userDrawn="1"/>
        </p:nvPicPr>
        <p:blipFill>
          <a:blip r:embed="rId3">
            <a:extLst>
              <a:ext uri="{28A0092B-C50C-407E-A947-70E740481C1C}">
                <a14:useLocalDpi xmlns:a14="http://schemas.microsoft.com/office/drawing/2010/main" val="0"/>
              </a:ext>
            </a:extLst>
          </a:blip>
          <a:srcRect l="26462" r="26462"/>
          <a:stretch/>
        </p:blipFill>
        <p:spPr>
          <a:xfrm>
            <a:off x="7879308" y="-16552"/>
            <a:ext cx="4312692" cy="6870844"/>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12" name="Title 1">
            <a:extLst>
              <a:ext uri="{FF2B5EF4-FFF2-40B4-BE49-F238E27FC236}">
                <a16:creationId xmlns:a16="http://schemas.microsoft.com/office/drawing/2014/main" id="{80B6AC0B-230A-C248-BB60-567E5CE5CC1E}"/>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3" name="Subtitle 2">
            <a:extLst>
              <a:ext uri="{FF2B5EF4-FFF2-40B4-BE49-F238E27FC236}">
                <a16:creationId xmlns:a16="http://schemas.microsoft.com/office/drawing/2014/main" id="{632F261A-6475-714A-A369-5BFF58D9C39C}"/>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4" name="Text Placeholder 9">
            <a:extLst>
              <a:ext uri="{FF2B5EF4-FFF2-40B4-BE49-F238E27FC236}">
                <a16:creationId xmlns:a16="http://schemas.microsoft.com/office/drawing/2014/main" id="{AF82D7EC-A7AE-AF43-A7E2-353B965F35AC}"/>
              </a:ext>
            </a:extLst>
          </p:cNvPr>
          <p:cNvSpPr>
            <a:spLocks noGrp="1"/>
          </p:cNvSpPr>
          <p:nvPr>
            <p:ph type="body" sz="quarter" idx="14" hasCustomPrompt="1"/>
          </p:nvPr>
        </p:nvSpPr>
        <p:spPr>
          <a:xfrm>
            <a:off x="639763" y="4633913"/>
            <a:ext cx="7497762" cy="167811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56794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s choos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7BB904-BBCC-3345-89CF-9D0B2628899F}"/>
              </a:ext>
            </a:extLst>
          </p:cNvPr>
          <p:cNvSpPr>
            <a:spLocks noGrp="1"/>
          </p:cNvSpPr>
          <p:nvPr>
            <p:ph type="pic" sz="quarter" idx="30"/>
          </p:nvPr>
        </p:nvSpPr>
        <p:spPr>
          <a:xfrm>
            <a:off x="8534400" y="0"/>
            <a:ext cx="3657600" cy="6858000"/>
          </a:xfrm>
        </p:spPr>
        <p:txBody>
          <a:bodyPr/>
          <a:lstStyle/>
          <a:p>
            <a:endParaRPr lang="en-US"/>
          </a:p>
        </p:txBody>
      </p:sp>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7B02377F-EC1F-CF47-AF82-63ED6DB0980A}"/>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6EC4EFFF-BE5A-A845-BA9E-01F677815A3B}"/>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CEAB18DF-DE50-3849-9858-1823F2F3DDA1}"/>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2251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5E0F6E-FDE3-9445-A492-4EB172B542A1}"/>
              </a:ext>
            </a:extLst>
          </p:cNvPr>
          <p:cNvPicPr>
            <a:picLocks noChangeAspect="1"/>
          </p:cNvPicPr>
          <p:nvPr userDrawn="1"/>
        </p:nvPicPr>
        <p:blipFill>
          <a:blip r:embed="rId2">
            <a:extLst>
              <a:ext uri="{28A0092B-C50C-407E-A947-70E740481C1C}">
                <a14:useLocalDpi xmlns:a14="http://schemas.microsoft.com/office/drawing/2010/main" val="0"/>
              </a:ext>
            </a:extLst>
          </a:blip>
          <a:srcRect l="10104" r="10104"/>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u="none"/>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u="none"/>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u="none"/>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u="none"/>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u="none"/>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u="none"/>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u="none"/>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u="none"/>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u="none"/>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u="none"/>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u="none"/>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u="none"/>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u="none"/>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u="none"/>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7721"/>
            <a:ext cx="2622755" cy="392113"/>
          </a:xfrm>
        </p:spPr>
        <p:txBody>
          <a:bodyPr/>
          <a:lstStyle>
            <a:lvl1pPr marL="0" indent="0">
              <a:buFontTx/>
              <a:buNone/>
              <a:defRPr u="none"/>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7721"/>
            <a:ext cx="4645246" cy="392113"/>
          </a:xfrm>
        </p:spPr>
        <p:txBody>
          <a:bodyPr/>
          <a:lstStyle>
            <a:lvl1pPr marL="0" indent="0">
              <a:buFontTx/>
              <a:buNone/>
              <a:defRPr u="none"/>
            </a:lvl1pPr>
          </a:lstStyle>
          <a:p>
            <a:pPr lvl="0"/>
            <a:r>
              <a:rPr lang="en-US"/>
              <a:t>Agenda 8</a:t>
            </a:r>
          </a:p>
        </p:txBody>
      </p:sp>
      <p:sp>
        <p:nvSpPr>
          <p:cNvPr id="3" name="Date Placeholder 2">
            <a:extLst>
              <a:ext uri="{FF2B5EF4-FFF2-40B4-BE49-F238E27FC236}">
                <a16:creationId xmlns:a16="http://schemas.microsoft.com/office/drawing/2014/main" id="{50327675-E89F-9C49-8E38-397ED72B439E}"/>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5" name="Footer Placeholder 4">
            <a:extLst>
              <a:ext uri="{FF2B5EF4-FFF2-40B4-BE49-F238E27FC236}">
                <a16:creationId xmlns:a16="http://schemas.microsoft.com/office/drawing/2014/main" id="{51BD8817-26D1-E34C-9E56-49927E3D85D7}"/>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8AA149E7-9407-884F-BF7B-5A8157DFD1D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113340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choose photo">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3659"/>
            <a:ext cx="2622755" cy="392113"/>
          </a:xfrm>
        </p:spPr>
        <p:txBody>
          <a:bodyPr/>
          <a:lstStyle>
            <a:lvl1pPr marL="0" indent="0">
              <a:buFontTx/>
              <a:buNone/>
              <a:defRPr/>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3659"/>
            <a:ext cx="4645246" cy="392113"/>
          </a:xfrm>
        </p:spPr>
        <p:txBody>
          <a:bodyPr/>
          <a:lstStyle>
            <a:lvl1pPr marL="0" indent="0">
              <a:buFontTx/>
              <a:buNone/>
              <a:defRPr/>
            </a:lvl1pPr>
          </a:lstStyle>
          <a:p>
            <a:pPr lvl="0"/>
            <a:r>
              <a:rPr lang="en-US"/>
              <a:t>Agenda 8</a:t>
            </a:r>
          </a:p>
        </p:txBody>
      </p:sp>
      <p:sp>
        <p:nvSpPr>
          <p:cNvPr id="38" name="Picture Placeholder 37">
            <a:extLst>
              <a:ext uri="{FF2B5EF4-FFF2-40B4-BE49-F238E27FC236}">
                <a16:creationId xmlns:a16="http://schemas.microsoft.com/office/drawing/2014/main" id="{3530A55B-25D5-914E-96C0-DEF72EED8E38}"/>
              </a:ext>
            </a:extLst>
          </p:cNvPr>
          <p:cNvSpPr>
            <a:spLocks noGrp="1"/>
          </p:cNvSpPr>
          <p:nvPr>
            <p:ph type="pic" sz="quarter" idx="30"/>
          </p:nvPr>
        </p:nvSpPr>
        <p:spPr>
          <a:xfrm>
            <a:off x="8720541" y="0"/>
            <a:ext cx="3471459" cy="6858000"/>
          </a:xfrm>
        </p:spPr>
        <p:txBody>
          <a:bodyPr/>
          <a:lstStyle/>
          <a:p>
            <a:endParaRPr lang="en-US"/>
          </a:p>
        </p:txBody>
      </p:sp>
      <p:sp>
        <p:nvSpPr>
          <p:cNvPr id="3" name="Date Placeholder 2">
            <a:extLst>
              <a:ext uri="{FF2B5EF4-FFF2-40B4-BE49-F238E27FC236}">
                <a16:creationId xmlns:a16="http://schemas.microsoft.com/office/drawing/2014/main" id="{C4A459A4-ACFA-BE48-A517-A38CD7162F5E}"/>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B045B054-3AB1-C148-8761-EA6AF3715711}"/>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D2D0B1E5-11A2-304F-971B-DF30718F1124}"/>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347300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er servicer territory map">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2" name="Date Placeholder 1">
            <a:extLst>
              <a:ext uri="{FF2B5EF4-FFF2-40B4-BE49-F238E27FC236}">
                <a16:creationId xmlns:a16="http://schemas.microsoft.com/office/drawing/2014/main" id="{358B7B97-2985-C340-BE8F-B1F477F6D654}"/>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5689B70F-C1C7-CE47-A340-35CF09122AA5}"/>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63EF78D5-1423-FF43-8FE3-B23204171EAB}"/>
              </a:ext>
            </a:extLst>
          </p:cNvPr>
          <p:cNvSpPr>
            <a:spLocks noGrp="1"/>
          </p:cNvSpPr>
          <p:nvPr>
            <p:ph type="sldNum" sz="quarter" idx="12"/>
          </p:nvPr>
        </p:nvSpPr>
        <p:spPr/>
        <p:txBody>
          <a:bodyPr/>
          <a:lstStyle/>
          <a:p>
            <a:fld id="{3F695E62-246E-462B-9E4A-5D3B36BC339D}" type="slidenum">
              <a:rPr lang="en-US" smtClean="0"/>
              <a:pPr/>
              <a:t>‹#›</a:t>
            </a:fld>
            <a:endParaRPr lang="en-US"/>
          </a:p>
        </p:txBody>
      </p:sp>
      <p:pic>
        <p:nvPicPr>
          <p:cNvPr id="7" name="Picture 6" descr="Service territory map broken down by region. Regions include, Upper Great Plains, Rocky Mountain, Colorado River Storage Project Management Center, Desert Southwest and Sierra Nevada.">
            <a:extLst>
              <a:ext uri="{FF2B5EF4-FFF2-40B4-BE49-F238E27FC236}">
                <a16:creationId xmlns:a16="http://schemas.microsoft.com/office/drawing/2014/main" id="{7EB3BAAD-C874-5843-855E-5981E17EC6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0295" y="294598"/>
            <a:ext cx="6341706" cy="6017414"/>
          </a:xfrm>
          <a:prstGeom prst="rect">
            <a:avLst/>
          </a:prstGeom>
        </p:spPr>
      </p:pic>
    </p:spTree>
    <p:extLst>
      <p:ext uri="{BB962C8B-B14F-4D97-AF65-F5344CB8AC3E}">
        <p14:creationId xmlns:p14="http://schemas.microsoft.com/office/powerpoint/2010/main" val="320980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pic>
        <p:nvPicPr>
          <p:cNvPr id="4" name="Picture 3" descr="Diagram showing hydroelectric power distribution beginning at a hydroelectric dam, power flows to a switchyard then transmission towers to a distribution substation to homes and business through smaller transmission lines.">
            <a:extLst>
              <a:ext uri="{FF2B5EF4-FFF2-40B4-BE49-F238E27FC236}">
                <a16:creationId xmlns:a16="http://schemas.microsoft.com/office/drawing/2014/main" id="{8A8C6124-0187-3841-AF5A-DDDC0A8DC5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0468" y="1652732"/>
            <a:ext cx="10791063" cy="4392549"/>
          </a:xfrm>
          <a:prstGeom prst="rect">
            <a:avLst/>
          </a:prstGeom>
        </p:spPr>
      </p:pic>
      <p:sp>
        <p:nvSpPr>
          <p:cNvPr id="5" name="TextBox 4">
            <a:extLst>
              <a:ext uri="{FF2B5EF4-FFF2-40B4-BE49-F238E27FC236}">
                <a16:creationId xmlns:a16="http://schemas.microsoft.com/office/drawing/2014/main" id="{B1EEDF17-67DA-8649-B470-12BF170A0666}"/>
              </a:ext>
            </a:extLst>
          </p:cNvPr>
          <p:cNvSpPr txBox="1"/>
          <p:nvPr userDrawn="1"/>
        </p:nvSpPr>
        <p:spPr>
          <a:xfrm>
            <a:off x="766647" y="582706"/>
            <a:ext cx="10421306" cy="769441"/>
          </a:xfrm>
          <a:prstGeom prst="rect">
            <a:avLst/>
          </a:prstGeom>
          <a:noFill/>
        </p:spPr>
        <p:txBody>
          <a:bodyPr wrap="square" rtlCol="0">
            <a:spAutoFit/>
          </a:bodyPr>
          <a:lstStyle/>
          <a:p>
            <a:r>
              <a:rPr lang="en-US" sz="4400"/>
              <a:t>Hydroelectric power distribution</a:t>
            </a:r>
          </a:p>
        </p:txBody>
      </p:sp>
      <p:sp>
        <p:nvSpPr>
          <p:cNvPr id="2" name="Date Placeholder 1">
            <a:extLst>
              <a:ext uri="{FF2B5EF4-FFF2-40B4-BE49-F238E27FC236}">
                <a16:creationId xmlns:a16="http://schemas.microsoft.com/office/drawing/2014/main" id="{D2E3C9A1-CC90-7640-A2D9-025AE45BEE4F}"/>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759A1E76-F8EE-4540-A17E-875A710A3770}"/>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3739EF09-E0C9-B144-B6B6-304B34535AD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278508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ydroelectric power distribu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pic>
        <p:nvPicPr>
          <p:cNvPr id="13" name="Picture 12" descr="Graphic showing three lines of business: Federal Hydropower, Transmission System and Service and Transmission Infrastructure Program.">
            <a:extLst>
              <a:ext uri="{FF2B5EF4-FFF2-40B4-BE49-F238E27FC236}">
                <a16:creationId xmlns:a16="http://schemas.microsoft.com/office/drawing/2014/main" id="{2974EBC0-951B-0F4E-87CB-1F39297574E7}"/>
              </a:ext>
            </a:extLst>
          </p:cNvPr>
          <p:cNvPicPr>
            <a:picLocks noChangeAspect="1"/>
          </p:cNvPicPr>
          <p:nvPr userDrawn="1"/>
        </p:nvPicPr>
        <p:blipFill>
          <a:blip r:embed="rId3">
            <a:extLst>
              <a:ext uri="{28A0092B-C50C-407E-A947-70E740481C1C}">
                <a14:useLocalDpi xmlns:a14="http://schemas.microsoft.com/office/drawing/2010/main" val="0"/>
              </a:ext>
            </a:extLst>
          </a:blip>
          <a:srcRect t="1398" b="1398"/>
          <a:stretch/>
        </p:blipFill>
        <p:spPr>
          <a:xfrm>
            <a:off x="5048783" y="1294646"/>
            <a:ext cx="6903620" cy="4834772"/>
          </a:xfrm>
          <a:prstGeom prst="rect">
            <a:avLst/>
          </a:prstGeom>
        </p:spPr>
      </p:pic>
      <p:sp>
        <p:nvSpPr>
          <p:cNvPr id="2" name="Date Placeholder 1">
            <a:extLst>
              <a:ext uri="{FF2B5EF4-FFF2-40B4-BE49-F238E27FC236}">
                <a16:creationId xmlns:a16="http://schemas.microsoft.com/office/drawing/2014/main" id="{15DDE64C-2F73-0143-9558-70CEB9F9892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5EAB269C-D0EA-3142-954D-57C82A0C1C1F}"/>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2806E49C-064E-8F4E-BA04-FEE4224EFDFD}"/>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134052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Slide - Switchyard">
    <p:spTree>
      <p:nvGrpSpPr>
        <p:cNvPr id="1" name=""/>
        <p:cNvGrpSpPr/>
        <p:nvPr/>
      </p:nvGrpSpPr>
      <p:grpSpPr>
        <a:xfrm>
          <a:off x="0" y="0"/>
          <a:ext cx="0" cy="0"/>
          <a:chOff x="0" y="0"/>
          <a:chExt cx="0" cy="0"/>
        </a:xfrm>
      </p:grpSpPr>
      <p:pic>
        <p:nvPicPr>
          <p:cNvPr id="8" name="Picture 7" descr="Photo showing a transmission switchyard">
            <a:extLst>
              <a:ext uri="{FF2B5EF4-FFF2-40B4-BE49-F238E27FC236}">
                <a16:creationId xmlns:a16="http://schemas.microsoft.com/office/drawing/2014/main" id="{9D91915C-C196-43AA-9CC7-B17C0E8736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622" r="2553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9" name="Picture 8" descr="WAPA logo">
            <a:extLst>
              <a:ext uri="{FF2B5EF4-FFF2-40B4-BE49-F238E27FC236}">
                <a16:creationId xmlns:a16="http://schemas.microsoft.com/office/drawing/2014/main" id="{B0F832A6-8FF7-E046-8B20-046E67CA1F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7" name="Text Placeholder 16">
            <a:extLst>
              <a:ext uri="{FF2B5EF4-FFF2-40B4-BE49-F238E27FC236}">
                <a16:creationId xmlns:a16="http://schemas.microsoft.com/office/drawing/2014/main" id="{5681E8EB-F8F7-5645-931E-667A75AFBE20}"/>
              </a:ext>
            </a:extLst>
          </p:cNvPr>
          <p:cNvSpPr>
            <a:spLocks noGrp="1"/>
          </p:cNvSpPr>
          <p:nvPr>
            <p:ph type="body" sz="quarter" idx="13" hasCustomPrompt="1"/>
          </p:nvPr>
        </p:nvSpPr>
        <p:spPr>
          <a:xfrm>
            <a:off x="639763" y="1050925"/>
            <a:ext cx="7497762" cy="2387600"/>
          </a:xfrm>
        </p:spPr>
        <p:txBody>
          <a:bodyPr anchor="b">
            <a:normAutofit/>
          </a:bodyPr>
          <a:lstStyle>
            <a:lvl1pPr marL="0" indent="0" algn="ctr">
              <a:buFontTx/>
              <a:buNone/>
              <a:defRPr sz="6000" b="1"/>
            </a:lvl1pPr>
          </a:lstStyle>
          <a:p>
            <a:pPr lvl="0"/>
            <a:r>
              <a:rPr lang="en-US"/>
              <a:t>Click to edit section break title</a:t>
            </a:r>
          </a:p>
        </p:txBody>
      </p:sp>
      <p:sp>
        <p:nvSpPr>
          <p:cNvPr id="2" name="Date Placeholder 1">
            <a:extLst>
              <a:ext uri="{FF2B5EF4-FFF2-40B4-BE49-F238E27FC236}">
                <a16:creationId xmlns:a16="http://schemas.microsoft.com/office/drawing/2014/main" id="{58066F67-C9C9-CE43-9DC4-5423671546A5}"/>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1630C9B1-3DAB-8045-9B6B-433B2905F7CE}"/>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527F5B7B-E6A5-5D41-8A54-BC60870BD2EC}"/>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976987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choose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8" name="Picture 7" descr="WAPA logo">
            <a:extLst>
              <a:ext uri="{FF2B5EF4-FFF2-40B4-BE49-F238E27FC236}">
                <a16:creationId xmlns:a16="http://schemas.microsoft.com/office/drawing/2014/main" id="{777B494E-0AC0-9648-A067-52E8002A5F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2" name="Text Placeholder 16">
            <a:extLst>
              <a:ext uri="{FF2B5EF4-FFF2-40B4-BE49-F238E27FC236}">
                <a16:creationId xmlns:a16="http://schemas.microsoft.com/office/drawing/2014/main" id="{4CB4924F-9F87-FA4E-8A94-EAEA4AC9FACB}"/>
              </a:ext>
            </a:extLst>
          </p:cNvPr>
          <p:cNvSpPr>
            <a:spLocks noGrp="1"/>
          </p:cNvSpPr>
          <p:nvPr>
            <p:ph type="body" sz="quarter" idx="14" hasCustomPrompt="1"/>
          </p:nvPr>
        </p:nvSpPr>
        <p:spPr>
          <a:xfrm>
            <a:off x="639763" y="1050925"/>
            <a:ext cx="7497762" cy="2387600"/>
          </a:xfrm>
        </p:spPr>
        <p:txBody>
          <a:bodyPr anchor="b">
            <a:normAutofit/>
          </a:bodyPr>
          <a:lstStyle>
            <a:lvl1pPr marL="0" indent="0" algn="ctr">
              <a:buFontTx/>
              <a:buNone/>
              <a:defRPr sz="6000" b="1"/>
            </a:lvl1pPr>
          </a:lstStyle>
          <a:p>
            <a:pPr lvl="0"/>
            <a:r>
              <a:rPr lang="en-US"/>
              <a:t>Click to edit section break title</a:t>
            </a:r>
          </a:p>
        </p:txBody>
      </p:sp>
      <p:sp>
        <p:nvSpPr>
          <p:cNvPr id="2" name="Date Placeholder 1">
            <a:extLst>
              <a:ext uri="{FF2B5EF4-FFF2-40B4-BE49-F238E27FC236}">
                <a16:creationId xmlns:a16="http://schemas.microsoft.com/office/drawing/2014/main" id="{3D30CF24-3022-194A-B8E7-A458B84B9BCC}"/>
              </a:ext>
            </a:extLst>
          </p:cNvPr>
          <p:cNvSpPr>
            <a:spLocks noGrp="1"/>
          </p:cNvSpPr>
          <p:nvPr>
            <p:ph type="dt" sz="half" idx="15"/>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4B960D84-9302-4D47-95C7-417418B21DDE}"/>
              </a:ext>
            </a:extLst>
          </p:cNvPr>
          <p:cNvSpPr>
            <a:spLocks noGrp="1"/>
          </p:cNvSpPr>
          <p:nvPr>
            <p:ph type="ftr" sz="quarter" idx="16"/>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8FAD6199-C721-DE43-948A-ADC6A629B468}"/>
              </a:ext>
            </a:extLst>
          </p:cNvPr>
          <p:cNvSpPr>
            <a:spLocks noGrp="1"/>
          </p:cNvSpPr>
          <p:nvPr>
            <p:ph type="sldNum" sz="quarter" idx="17"/>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76643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Contac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sp>
        <p:nvSpPr>
          <p:cNvPr id="5" name="TextBox 4">
            <a:extLst>
              <a:ext uri="{FF2B5EF4-FFF2-40B4-BE49-F238E27FC236}">
                <a16:creationId xmlns:a16="http://schemas.microsoft.com/office/drawing/2014/main" id="{E422DA1E-978B-514A-ACDF-9BA7C43A2076}"/>
              </a:ext>
            </a:extLst>
          </p:cNvPr>
          <p:cNvSpPr txBox="1"/>
          <p:nvPr userDrawn="1"/>
        </p:nvSpPr>
        <p:spPr>
          <a:xfrm>
            <a:off x="978593" y="6045281"/>
            <a:ext cx="2088457" cy="461665"/>
          </a:xfrm>
          <a:prstGeom prst="rect">
            <a:avLst/>
          </a:prstGeom>
          <a:noFill/>
        </p:spPr>
        <p:txBody>
          <a:bodyPr wrap="none" rtlCol="0">
            <a:spAutoFit/>
          </a:bodyPr>
          <a:lstStyle/>
          <a:p>
            <a:r>
              <a:rPr lang="en-US" sz="2400">
                <a:solidFill>
                  <a:schemeClr val="bg1"/>
                </a:solidFill>
              </a:rPr>
              <a:t>www.wapa.gov</a:t>
            </a:r>
          </a:p>
        </p:txBody>
      </p:sp>
      <p:sp>
        <p:nvSpPr>
          <p:cNvPr id="2" name="Date Placeholder 1">
            <a:extLst>
              <a:ext uri="{FF2B5EF4-FFF2-40B4-BE49-F238E27FC236}">
                <a16:creationId xmlns:a16="http://schemas.microsoft.com/office/drawing/2014/main" id="{20872B69-1133-3F4F-9174-9B2F16057EC8}"/>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3" name="Footer Placeholder 2">
            <a:extLst>
              <a:ext uri="{FF2B5EF4-FFF2-40B4-BE49-F238E27FC236}">
                <a16:creationId xmlns:a16="http://schemas.microsoft.com/office/drawing/2014/main" id="{C6995E8A-C5B4-4543-8D64-9D612A031FBF}"/>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91B7421A-27E0-9A49-9F1E-1C54D15C67B9}"/>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08896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Contact Page with 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pic>
        <p:nvPicPr>
          <p:cNvPr id="7" name="Picture 6" descr="facebook social media icon&#10;">
            <a:extLst>
              <a:ext uri="{FF2B5EF4-FFF2-40B4-BE49-F238E27FC236}">
                <a16:creationId xmlns:a16="http://schemas.microsoft.com/office/drawing/2014/main" id="{DB76A0B2-80E6-A549-8D11-0D38F885CC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87049" y="5606006"/>
            <a:ext cx="460778" cy="460778"/>
          </a:xfrm>
          <a:prstGeom prst="rect">
            <a:avLst/>
          </a:prstGeom>
        </p:spPr>
      </p:pic>
      <p:pic>
        <p:nvPicPr>
          <p:cNvPr id="11" name="Picture 10" descr="Instagram social media icon&#10;">
            <a:extLst>
              <a:ext uri="{FF2B5EF4-FFF2-40B4-BE49-F238E27FC236}">
                <a16:creationId xmlns:a16="http://schemas.microsoft.com/office/drawing/2014/main" id="{004034D4-7C8A-E742-8B66-4DE06DF06BA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03407" y="5090677"/>
            <a:ext cx="460778" cy="460778"/>
          </a:xfrm>
          <a:prstGeom prst="rect">
            <a:avLst/>
          </a:prstGeom>
        </p:spPr>
      </p:pic>
      <p:pic>
        <p:nvPicPr>
          <p:cNvPr id="16" name="Picture 15" descr="YouTube social media icon&#10;">
            <a:extLst>
              <a:ext uri="{FF2B5EF4-FFF2-40B4-BE49-F238E27FC236}">
                <a16:creationId xmlns:a16="http://schemas.microsoft.com/office/drawing/2014/main" id="{1A3937C1-C958-5142-93BF-09CE25CDCB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87049" y="4561520"/>
            <a:ext cx="460778" cy="460778"/>
          </a:xfrm>
          <a:prstGeom prst="rect">
            <a:avLst/>
          </a:prstGeom>
        </p:spPr>
      </p:pic>
      <p:pic>
        <p:nvPicPr>
          <p:cNvPr id="18" name="Picture 17" descr="WAPA Logo&#10;&#10;">
            <a:extLst>
              <a:ext uri="{FF2B5EF4-FFF2-40B4-BE49-F238E27FC236}">
                <a16:creationId xmlns:a16="http://schemas.microsoft.com/office/drawing/2014/main" id="{82B17E7D-2D27-8C43-94D8-7C12DC94C5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151611" y="4575348"/>
            <a:ext cx="472155" cy="472155"/>
          </a:xfrm>
          <a:prstGeom prst="rect">
            <a:avLst/>
          </a:prstGeom>
        </p:spPr>
      </p:pic>
      <p:pic>
        <p:nvPicPr>
          <p:cNvPr id="20" name="Picture 19" descr="Twitter social media icon&#10;&#10;">
            <a:extLst>
              <a:ext uri="{FF2B5EF4-FFF2-40B4-BE49-F238E27FC236}">
                <a16:creationId xmlns:a16="http://schemas.microsoft.com/office/drawing/2014/main" id="{433C50CB-8880-0E45-8F7D-9FAC103BA47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57299" y="5090677"/>
            <a:ext cx="460778" cy="460778"/>
          </a:xfrm>
          <a:prstGeom prst="rect">
            <a:avLst/>
          </a:prstGeom>
        </p:spPr>
      </p:pic>
      <p:sp>
        <p:nvSpPr>
          <p:cNvPr id="23" name="TextBox 22">
            <a:extLst>
              <a:ext uri="{FF2B5EF4-FFF2-40B4-BE49-F238E27FC236}">
                <a16:creationId xmlns:a16="http://schemas.microsoft.com/office/drawing/2014/main" id="{2F4D9320-0BD4-9F4B-9DC9-EA4615C6726A}"/>
              </a:ext>
            </a:extLst>
          </p:cNvPr>
          <p:cNvSpPr txBox="1"/>
          <p:nvPr userDrawn="1"/>
        </p:nvSpPr>
        <p:spPr>
          <a:xfrm>
            <a:off x="2679589" y="4583387"/>
            <a:ext cx="1769780" cy="400110"/>
          </a:xfrm>
          <a:prstGeom prst="rect">
            <a:avLst/>
          </a:prstGeom>
          <a:noFill/>
        </p:spPr>
        <p:txBody>
          <a:bodyPr wrap="none" rtlCol="0">
            <a:spAutoFit/>
          </a:bodyPr>
          <a:lstStyle/>
          <a:p>
            <a:r>
              <a:rPr lang="en-US" sz="2000">
                <a:solidFill>
                  <a:schemeClr val="bg1"/>
                </a:solidFill>
              </a:rPr>
              <a:t>www.wapa.gov</a:t>
            </a:r>
          </a:p>
        </p:txBody>
      </p:sp>
      <p:sp>
        <p:nvSpPr>
          <p:cNvPr id="24" name="TextBox 23">
            <a:extLst>
              <a:ext uri="{FF2B5EF4-FFF2-40B4-BE49-F238E27FC236}">
                <a16:creationId xmlns:a16="http://schemas.microsoft.com/office/drawing/2014/main" id="{F8BA44AB-6CBF-A34D-B953-27DD9F334A4D}"/>
              </a:ext>
            </a:extLst>
          </p:cNvPr>
          <p:cNvSpPr txBox="1"/>
          <p:nvPr userDrawn="1"/>
        </p:nvSpPr>
        <p:spPr>
          <a:xfrm>
            <a:off x="2679589" y="5100661"/>
            <a:ext cx="2259465" cy="400110"/>
          </a:xfrm>
          <a:prstGeom prst="rect">
            <a:avLst/>
          </a:prstGeom>
          <a:noFill/>
        </p:spPr>
        <p:txBody>
          <a:bodyPr wrap="none" rtlCol="0">
            <a:spAutoFit/>
          </a:bodyPr>
          <a:lstStyle/>
          <a:p>
            <a:r>
              <a:rPr lang="en-US" sz="2000">
                <a:solidFill>
                  <a:schemeClr val="bg1"/>
                </a:solidFill>
              </a:rPr>
              <a:t>@westernareapowr</a:t>
            </a:r>
          </a:p>
        </p:txBody>
      </p:sp>
      <p:sp>
        <p:nvSpPr>
          <p:cNvPr id="25" name="TextBox 24">
            <a:extLst>
              <a:ext uri="{FF2B5EF4-FFF2-40B4-BE49-F238E27FC236}">
                <a16:creationId xmlns:a16="http://schemas.microsoft.com/office/drawing/2014/main" id="{49385C54-9317-D741-BDB7-B858C834FDF6}"/>
              </a:ext>
            </a:extLst>
          </p:cNvPr>
          <p:cNvSpPr txBox="1"/>
          <p:nvPr userDrawn="1"/>
        </p:nvSpPr>
        <p:spPr>
          <a:xfrm>
            <a:off x="2679589" y="5617934"/>
            <a:ext cx="3944093" cy="400110"/>
          </a:xfrm>
          <a:prstGeom prst="rect">
            <a:avLst/>
          </a:prstGeom>
          <a:noFill/>
        </p:spPr>
        <p:txBody>
          <a:bodyPr wrap="none" rtlCol="0">
            <a:spAutoFit/>
          </a:bodyPr>
          <a:lstStyle/>
          <a:p>
            <a:r>
              <a:rPr lang="en-US" sz="2000">
                <a:solidFill>
                  <a:schemeClr val="bg1"/>
                </a:solidFill>
              </a:rPr>
              <a:t>western-area-power-administration</a:t>
            </a:r>
          </a:p>
        </p:txBody>
      </p:sp>
      <p:sp>
        <p:nvSpPr>
          <p:cNvPr id="26" name="TextBox 25">
            <a:extLst>
              <a:ext uri="{FF2B5EF4-FFF2-40B4-BE49-F238E27FC236}">
                <a16:creationId xmlns:a16="http://schemas.microsoft.com/office/drawing/2014/main" id="{62326B2F-3960-2649-A6B6-ABDA0804D876}"/>
              </a:ext>
            </a:extLst>
          </p:cNvPr>
          <p:cNvSpPr txBox="1"/>
          <p:nvPr userDrawn="1"/>
        </p:nvSpPr>
        <p:spPr>
          <a:xfrm>
            <a:off x="7735483" y="4581400"/>
            <a:ext cx="2342757" cy="400110"/>
          </a:xfrm>
          <a:prstGeom prst="rect">
            <a:avLst/>
          </a:prstGeom>
          <a:noFill/>
        </p:spPr>
        <p:txBody>
          <a:bodyPr wrap="none" rtlCol="0">
            <a:spAutoFit/>
          </a:bodyPr>
          <a:lstStyle/>
          <a:p>
            <a:r>
              <a:rPr lang="en-US" sz="2000">
                <a:solidFill>
                  <a:schemeClr val="bg1"/>
                </a:solidFill>
              </a:rPr>
              <a:t>WesternAreaPower1</a:t>
            </a:r>
          </a:p>
        </p:txBody>
      </p:sp>
      <p:sp>
        <p:nvSpPr>
          <p:cNvPr id="27" name="TextBox 26">
            <a:extLst>
              <a:ext uri="{FF2B5EF4-FFF2-40B4-BE49-F238E27FC236}">
                <a16:creationId xmlns:a16="http://schemas.microsoft.com/office/drawing/2014/main" id="{1D8E41C7-569A-884A-A645-03C7E566D20C}"/>
              </a:ext>
            </a:extLst>
          </p:cNvPr>
          <p:cNvSpPr txBox="1"/>
          <p:nvPr userDrawn="1"/>
        </p:nvSpPr>
        <p:spPr>
          <a:xfrm>
            <a:off x="7735483" y="5096963"/>
            <a:ext cx="2156231" cy="400110"/>
          </a:xfrm>
          <a:prstGeom prst="rect">
            <a:avLst/>
          </a:prstGeom>
          <a:noFill/>
        </p:spPr>
        <p:txBody>
          <a:bodyPr wrap="none" rtlCol="0">
            <a:spAutoFit/>
          </a:bodyPr>
          <a:lstStyle/>
          <a:p>
            <a:r>
              <a:rPr lang="en-US" sz="2000" err="1">
                <a:solidFill>
                  <a:schemeClr val="bg1"/>
                </a:solidFill>
              </a:rPr>
              <a:t>westernareapower</a:t>
            </a:r>
            <a:endParaRPr lang="en-US" sz="2000">
              <a:solidFill>
                <a:schemeClr val="bg1"/>
              </a:solidFill>
            </a:endParaRPr>
          </a:p>
        </p:txBody>
      </p:sp>
      <p:sp>
        <p:nvSpPr>
          <p:cNvPr id="28" name="TextBox 27">
            <a:extLst>
              <a:ext uri="{FF2B5EF4-FFF2-40B4-BE49-F238E27FC236}">
                <a16:creationId xmlns:a16="http://schemas.microsoft.com/office/drawing/2014/main" id="{93C5B4F4-2BEF-5447-A750-C311AC085A04}"/>
              </a:ext>
            </a:extLst>
          </p:cNvPr>
          <p:cNvSpPr txBox="1"/>
          <p:nvPr userDrawn="1"/>
        </p:nvSpPr>
        <p:spPr>
          <a:xfrm>
            <a:off x="7735483" y="5612526"/>
            <a:ext cx="1180323" cy="400110"/>
          </a:xfrm>
          <a:prstGeom prst="rect">
            <a:avLst/>
          </a:prstGeom>
          <a:noFill/>
        </p:spPr>
        <p:txBody>
          <a:bodyPr wrap="none" rtlCol="0">
            <a:spAutoFit/>
          </a:bodyPr>
          <a:lstStyle/>
          <a:p>
            <a:r>
              <a:rPr lang="en-US" sz="2000" err="1">
                <a:solidFill>
                  <a:schemeClr val="bg1"/>
                </a:solidFill>
              </a:rPr>
              <a:t>wapa.gov</a:t>
            </a:r>
            <a:endParaRPr lang="en-US" sz="2000">
              <a:solidFill>
                <a:schemeClr val="bg1"/>
              </a:solidFill>
            </a:endParaRPr>
          </a:p>
        </p:txBody>
      </p:sp>
      <p:pic>
        <p:nvPicPr>
          <p:cNvPr id="30" name="Picture 29" descr="LinkedIn social media icon&#10;">
            <a:extLst>
              <a:ext uri="{FF2B5EF4-FFF2-40B4-BE49-F238E27FC236}">
                <a16:creationId xmlns:a16="http://schemas.microsoft.com/office/drawing/2014/main" id="{87C5FD4D-80C3-DA49-8EF1-B2F8C8F1F68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7299" y="5603869"/>
            <a:ext cx="462915" cy="462915"/>
          </a:xfrm>
          <a:prstGeom prst="rect">
            <a:avLst/>
          </a:prstGeom>
        </p:spPr>
      </p:pic>
      <p:sp>
        <p:nvSpPr>
          <p:cNvPr id="2" name="Date Placeholder 1">
            <a:extLst>
              <a:ext uri="{FF2B5EF4-FFF2-40B4-BE49-F238E27FC236}">
                <a16:creationId xmlns:a16="http://schemas.microsoft.com/office/drawing/2014/main" id="{3015E3BE-4202-884C-8622-7322EF5F4E2E}"/>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3" name="Footer Placeholder 2">
            <a:extLst>
              <a:ext uri="{FF2B5EF4-FFF2-40B4-BE49-F238E27FC236}">
                <a16:creationId xmlns:a16="http://schemas.microsoft.com/office/drawing/2014/main" id="{D3B9B9D4-15D5-8747-B79E-E3AAFD99F280}"/>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13C01C85-F30D-FD47-AFC7-4BEE92AEDFEF}"/>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60952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unset">
    <p:spTree>
      <p:nvGrpSpPr>
        <p:cNvPr id="1" name=""/>
        <p:cNvGrpSpPr/>
        <p:nvPr/>
      </p:nvGrpSpPr>
      <p:grpSpPr>
        <a:xfrm>
          <a:off x="0" y="0"/>
          <a:ext cx="0" cy="0"/>
          <a:chOff x="0" y="0"/>
          <a:chExt cx="0" cy="0"/>
        </a:xfrm>
      </p:grpSpPr>
      <p:pic>
        <p:nvPicPr>
          <p:cNvPr id="10" name="Picture 9" descr="Linemen working on a wooden transmission tower against a blue sky">
            <a:extLst>
              <a:ext uri="{FF2B5EF4-FFF2-40B4-BE49-F238E27FC236}">
                <a16:creationId xmlns:a16="http://schemas.microsoft.com/office/drawing/2014/main" id="{68D29BC3-8DC6-4929-BA8A-0A7DE84BB47E}"/>
              </a:ext>
            </a:extLst>
          </p:cNvPr>
          <p:cNvPicPr>
            <a:picLocks noChangeAspect="1"/>
          </p:cNvPicPr>
          <p:nvPr userDrawn="1"/>
        </p:nvPicPr>
        <p:blipFill>
          <a:blip r:embed="rId2">
            <a:extLst>
              <a:ext uri="{28A0092B-C50C-407E-A947-70E740481C1C}">
                <a14:useLocalDpi xmlns:a14="http://schemas.microsoft.com/office/drawing/2010/main" val="0"/>
              </a:ext>
            </a:extLst>
          </a:blip>
          <a:srcRect l="29078" r="29078"/>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73038AE4-26B6-4340-A93A-1A7BE5715A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F6FA347-E435-C242-9854-ACF2576E88E7}"/>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D4160AB8-6A87-E149-8715-21080200504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9EB38AB0-E9A8-0649-B411-916CE75E58FC}"/>
              </a:ext>
            </a:extLst>
          </p:cNvPr>
          <p:cNvSpPr>
            <a:spLocks noGrp="1"/>
          </p:cNvSpPr>
          <p:nvPr>
            <p:ph type="body" sz="quarter" idx="14" hasCustomPrompt="1"/>
          </p:nvPr>
        </p:nvSpPr>
        <p:spPr>
          <a:xfrm>
            <a:off x="639763" y="4633913"/>
            <a:ext cx="7497762" cy="174913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3459000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865" y="273845"/>
            <a:ext cx="10970948" cy="1144322"/>
          </a:xfrm>
        </p:spPr>
        <p:txBody>
          <a:bodyPr/>
          <a:lstStyle/>
          <a:p>
            <a:r>
              <a:rPr lang="en-GB"/>
              <a:t>Click to edit Master title style</a:t>
            </a:r>
            <a:endParaRPr lang="en-UA"/>
          </a:p>
        </p:txBody>
      </p:sp>
      <p:sp>
        <p:nvSpPr>
          <p:cNvPr id="3" name="Rectangle 3">
            <a:extLst>
              <a:ext uri="{FF2B5EF4-FFF2-40B4-BE49-F238E27FC236}">
                <a16:creationId xmlns:a16="http://schemas.microsoft.com/office/drawing/2014/main" id="{F4D8790E-7B28-4D4C-BB2D-62D674383F9B}"/>
              </a:ext>
            </a:extLst>
          </p:cNvPr>
          <p:cNvSpPr>
            <a:spLocks noGrp="1" noChangeArrowheads="1"/>
          </p:cNvSpPr>
          <p:nvPr>
            <p:ph type="dt" idx="10"/>
          </p:nvPr>
        </p:nvSpPr>
        <p:spPr>
          <a:ln/>
        </p:spPr>
        <p:txBody>
          <a:bodyPr/>
          <a:lstStyle>
            <a:lvl1pPr>
              <a:defRPr/>
            </a:lvl1pPr>
          </a:lstStyle>
          <a:p>
            <a:pPr>
              <a:defRPr/>
            </a:pPr>
            <a:endParaRPr lang="en-US" altLang="en-UA"/>
          </a:p>
        </p:txBody>
      </p:sp>
      <p:sp>
        <p:nvSpPr>
          <p:cNvPr id="4" name="Rectangle 4">
            <a:extLst>
              <a:ext uri="{FF2B5EF4-FFF2-40B4-BE49-F238E27FC236}">
                <a16:creationId xmlns:a16="http://schemas.microsoft.com/office/drawing/2014/main" id="{38E85F85-7FCE-2D49-B9C1-8A66D766D673}"/>
              </a:ext>
            </a:extLst>
          </p:cNvPr>
          <p:cNvSpPr>
            <a:spLocks noGrp="1" noChangeArrowheads="1"/>
          </p:cNvSpPr>
          <p:nvPr>
            <p:ph type="ftr" idx="11"/>
          </p:nvPr>
        </p:nvSpPr>
        <p:spPr>
          <a:ln/>
        </p:spPr>
        <p:txBody>
          <a:bodyPr/>
          <a:lstStyle>
            <a:lvl1pPr>
              <a:defRPr/>
            </a:lvl1pPr>
          </a:lstStyle>
          <a:p>
            <a:pPr>
              <a:defRPr/>
            </a:pPr>
            <a:endParaRPr lang="en-US" altLang="en-UA"/>
          </a:p>
        </p:txBody>
      </p:sp>
      <p:sp>
        <p:nvSpPr>
          <p:cNvPr id="5" name="Rectangle 5">
            <a:extLst>
              <a:ext uri="{FF2B5EF4-FFF2-40B4-BE49-F238E27FC236}">
                <a16:creationId xmlns:a16="http://schemas.microsoft.com/office/drawing/2014/main" id="{A973CFBB-987C-E646-A1CE-FC667BAB6AB4}"/>
              </a:ext>
            </a:extLst>
          </p:cNvPr>
          <p:cNvSpPr>
            <a:spLocks noGrp="1" noChangeArrowheads="1"/>
          </p:cNvSpPr>
          <p:nvPr>
            <p:ph type="sldNum" idx="12"/>
          </p:nvPr>
        </p:nvSpPr>
        <p:spPr>
          <a:ln/>
        </p:spPr>
        <p:txBody>
          <a:bodyPr/>
          <a:lstStyle>
            <a:lvl1pPr>
              <a:defRPr/>
            </a:lvl1pPr>
          </a:lstStyle>
          <a:p>
            <a:pPr>
              <a:defRPr/>
            </a:pPr>
            <a:fld id="{A3AC6998-6329-3D4A-8FF1-495232AB6248}" type="slidenum">
              <a:rPr lang="en-US" altLang="en-UA"/>
              <a:pPr>
                <a:defRPr/>
              </a:pPr>
              <a:t>‹#›</a:t>
            </a:fld>
            <a:endParaRPr lang="en-US" altLang="en-UA"/>
          </a:p>
        </p:txBody>
      </p:sp>
    </p:spTree>
    <p:extLst>
      <p:ext uri="{BB962C8B-B14F-4D97-AF65-F5344CB8AC3E}">
        <p14:creationId xmlns:p14="http://schemas.microsoft.com/office/powerpoint/2010/main" val="3807386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Transmissioner Tower Night">
    <p:spTree>
      <p:nvGrpSpPr>
        <p:cNvPr id="1" name=""/>
        <p:cNvGrpSpPr/>
        <p:nvPr/>
      </p:nvGrpSpPr>
      <p:grpSpPr>
        <a:xfrm>
          <a:off x="0" y="0"/>
          <a:ext cx="0" cy="0"/>
          <a:chOff x="0" y="0"/>
          <a:chExt cx="0" cy="0"/>
        </a:xfrm>
      </p:grpSpPr>
      <p:pic>
        <p:nvPicPr>
          <p:cNvPr id="9" name="Picture 8" descr="A transmission tower against a blue sky">
            <a:extLst>
              <a:ext uri="{FF2B5EF4-FFF2-40B4-BE49-F238E27FC236}">
                <a16:creationId xmlns:a16="http://schemas.microsoft.com/office/drawing/2014/main" id="{56AF411A-230C-4FEB-9F75-0A0AFF094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35" r="1059"/>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25783E97-3E4C-844D-95AB-D8F6A448AD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3AD22B7-FEF9-4549-B408-5A7C1B28AB92}"/>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61F43192-7BBC-4543-9F87-44F4EA0E595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B86F74A6-2DC5-714C-A7B4-4F4C0B1D656C}"/>
              </a:ext>
            </a:extLst>
          </p:cNvPr>
          <p:cNvSpPr>
            <a:spLocks noGrp="1"/>
          </p:cNvSpPr>
          <p:nvPr>
            <p:ph type="body" sz="quarter" idx="14" hasCustomPrompt="1"/>
          </p:nvPr>
        </p:nvSpPr>
        <p:spPr>
          <a:xfrm>
            <a:off x="639763" y="4633913"/>
            <a:ext cx="7497762" cy="1675447"/>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1141383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Transformers">
    <p:spTree>
      <p:nvGrpSpPr>
        <p:cNvPr id="1" name=""/>
        <p:cNvGrpSpPr/>
        <p:nvPr/>
      </p:nvGrpSpPr>
      <p:grpSpPr>
        <a:xfrm>
          <a:off x="0" y="0"/>
          <a:ext cx="0" cy="0"/>
          <a:chOff x="0" y="0"/>
          <a:chExt cx="0" cy="0"/>
        </a:xfrm>
      </p:grpSpPr>
      <p:pic>
        <p:nvPicPr>
          <p:cNvPr id="15" name="Picture 14" descr="WAPA Logo with Western Area Power Administration to the right of logo that includes a lightning bolt.">
            <a:extLst>
              <a:ext uri="{FF2B5EF4-FFF2-40B4-BE49-F238E27FC236}">
                <a16:creationId xmlns:a16="http://schemas.microsoft.com/office/drawing/2014/main" id="{229B243C-E2A9-478A-A331-75B01A8F32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pic>
        <p:nvPicPr>
          <p:cNvPr id="8" name="Picture 7" descr="A switchyard showing several power transformers.">
            <a:extLst>
              <a:ext uri="{FF2B5EF4-FFF2-40B4-BE49-F238E27FC236}">
                <a16:creationId xmlns:a16="http://schemas.microsoft.com/office/drawing/2014/main" id="{86523D02-7C02-4B74-A949-0FD451D1589B}"/>
              </a:ext>
            </a:extLst>
          </p:cNvPr>
          <p:cNvPicPr>
            <a:picLocks noChangeAspect="1"/>
          </p:cNvPicPr>
          <p:nvPr userDrawn="1"/>
        </p:nvPicPr>
        <p:blipFill>
          <a:blip r:embed="rId3">
            <a:extLst>
              <a:ext uri="{28A0092B-C50C-407E-A947-70E740481C1C}">
                <a14:useLocalDpi xmlns:a14="http://schemas.microsoft.com/office/drawing/2010/main" val="0"/>
              </a:ext>
            </a:extLst>
          </a:blip>
          <a:srcRect l="26462" r="26462"/>
          <a:stretch/>
        </p:blipFill>
        <p:spPr>
          <a:xfrm>
            <a:off x="7879308" y="-16552"/>
            <a:ext cx="4312692" cy="6870844"/>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12" name="Title 1">
            <a:extLst>
              <a:ext uri="{FF2B5EF4-FFF2-40B4-BE49-F238E27FC236}">
                <a16:creationId xmlns:a16="http://schemas.microsoft.com/office/drawing/2014/main" id="{80B6AC0B-230A-C248-BB60-567E5CE5CC1E}"/>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3" name="Subtitle 2">
            <a:extLst>
              <a:ext uri="{FF2B5EF4-FFF2-40B4-BE49-F238E27FC236}">
                <a16:creationId xmlns:a16="http://schemas.microsoft.com/office/drawing/2014/main" id="{632F261A-6475-714A-A369-5BFF58D9C39C}"/>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4" name="Text Placeholder 9">
            <a:extLst>
              <a:ext uri="{FF2B5EF4-FFF2-40B4-BE49-F238E27FC236}">
                <a16:creationId xmlns:a16="http://schemas.microsoft.com/office/drawing/2014/main" id="{AF82D7EC-A7AE-AF43-A7E2-353B965F35AC}"/>
              </a:ext>
            </a:extLst>
          </p:cNvPr>
          <p:cNvSpPr>
            <a:spLocks noGrp="1"/>
          </p:cNvSpPr>
          <p:nvPr>
            <p:ph type="body" sz="quarter" idx="14" hasCustomPrompt="1"/>
          </p:nvPr>
        </p:nvSpPr>
        <p:spPr>
          <a:xfrm>
            <a:off x="639763" y="4633913"/>
            <a:ext cx="7497762" cy="167811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76861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unset">
    <p:spTree>
      <p:nvGrpSpPr>
        <p:cNvPr id="1" name=""/>
        <p:cNvGrpSpPr/>
        <p:nvPr/>
      </p:nvGrpSpPr>
      <p:grpSpPr>
        <a:xfrm>
          <a:off x="0" y="0"/>
          <a:ext cx="0" cy="0"/>
          <a:chOff x="0" y="0"/>
          <a:chExt cx="0" cy="0"/>
        </a:xfrm>
      </p:grpSpPr>
      <p:pic>
        <p:nvPicPr>
          <p:cNvPr id="10" name="Picture 9" descr="Linemen working on a wooden transmission tower against a blue sky">
            <a:extLst>
              <a:ext uri="{FF2B5EF4-FFF2-40B4-BE49-F238E27FC236}">
                <a16:creationId xmlns:a16="http://schemas.microsoft.com/office/drawing/2014/main" id="{68D29BC3-8DC6-4929-BA8A-0A7DE84BB47E}"/>
              </a:ext>
            </a:extLst>
          </p:cNvPr>
          <p:cNvPicPr>
            <a:picLocks noChangeAspect="1"/>
          </p:cNvPicPr>
          <p:nvPr userDrawn="1"/>
        </p:nvPicPr>
        <p:blipFill>
          <a:blip r:embed="rId2">
            <a:extLst>
              <a:ext uri="{28A0092B-C50C-407E-A947-70E740481C1C}">
                <a14:useLocalDpi xmlns:a14="http://schemas.microsoft.com/office/drawing/2010/main" val="0"/>
              </a:ext>
            </a:extLst>
          </a:blip>
          <a:srcRect l="29078" r="29078"/>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73038AE4-26B6-4340-A93A-1A7BE5715A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F6FA347-E435-C242-9854-ACF2576E88E7}"/>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D4160AB8-6A87-E149-8715-21080200504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9EB38AB0-E9A8-0649-B411-916CE75E58FC}"/>
              </a:ext>
            </a:extLst>
          </p:cNvPr>
          <p:cNvSpPr>
            <a:spLocks noGrp="1"/>
          </p:cNvSpPr>
          <p:nvPr>
            <p:ph type="body" sz="quarter" idx="14" hasCustomPrompt="1"/>
          </p:nvPr>
        </p:nvSpPr>
        <p:spPr>
          <a:xfrm>
            <a:off x="639763" y="4633913"/>
            <a:ext cx="7497762" cy="174913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3616790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torm">
    <p:spTree>
      <p:nvGrpSpPr>
        <p:cNvPr id="1" name=""/>
        <p:cNvGrpSpPr/>
        <p:nvPr/>
      </p:nvGrpSpPr>
      <p:grpSpPr>
        <a:xfrm>
          <a:off x="0" y="0"/>
          <a:ext cx="0" cy="0"/>
          <a:chOff x="0" y="0"/>
          <a:chExt cx="0" cy="0"/>
        </a:xfrm>
      </p:grpSpPr>
      <p:pic>
        <p:nvPicPr>
          <p:cNvPr id="9" name="Picture 8" descr="A transmission tower with storm clouds in the background.">
            <a:extLst>
              <a:ext uri="{FF2B5EF4-FFF2-40B4-BE49-F238E27FC236}">
                <a16:creationId xmlns:a16="http://schemas.microsoft.com/office/drawing/2014/main" id="{5E49E1C0-236E-4551-B5AD-EF481FF7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138" r="14020"/>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F5EC89FD-5F9E-D441-969F-B3ECE20979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9D3955D2-A41A-4E4D-91AB-DF722B5BCA1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3066252F-D394-5648-9FB0-5432485E4434}"/>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0DD10C23-AC53-1047-9252-0F68800F7927}"/>
              </a:ext>
            </a:extLst>
          </p:cNvPr>
          <p:cNvSpPr>
            <a:spLocks noGrp="1"/>
          </p:cNvSpPr>
          <p:nvPr>
            <p:ph type="body" sz="quarter" idx="14" hasCustomPrompt="1"/>
          </p:nvPr>
        </p:nvSpPr>
        <p:spPr>
          <a:xfrm>
            <a:off x="639763" y="4633913"/>
            <a:ext cx="7497762" cy="178464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09576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Add your own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2" name="Title 1">
            <a:extLst>
              <a:ext uri="{FF2B5EF4-FFF2-40B4-BE49-F238E27FC236}">
                <a16:creationId xmlns:a16="http://schemas.microsoft.com/office/drawing/2014/main" id="{596F6908-7D79-4C32-BD90-175E208F653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pic>
        <p:nvPicPr>
          <p:cNvPr id="8" name="Picture 7" descr="WAPA Logo with Western Area Power Administration to the right of logo that includes a lightning bolt.">
            <a:extLst>
              <a:ext uri="{FF2B5EF4-FFF2-40B4-BE49-F238E27FC236}">
                <a16:creationId xmlns:a16="http://schemas.microsoft.com/office/drawing/2014/main" id="{3D125402-C4CD-9D40-B401-B26E379384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0" name="Text Placeholder 9">
            <a:extLst>
              <a:ext uri="{FF2B5EF4-FFF2-40B4-BE49-F238E27FC236}">
                <a16:creationId xmlns:a16="http://schemas.microsoft.com/office/drawing/2014/main" id="{B7C92E31-4B62-D441-B844-446232799228}"/>
              </a:ext>
            </a:extLst>
          </p:cNvPr>
          <p:cNvSpPr>
            <a:spLocks noGrp="1"/>
          </p:cNvSpPr>
          <p:nvPr>
            <p:ph type="body" sz="quarter" idx="14" hasCustomPrompt="1"/>
          </p:nvPr>
        </p:nvSpPr>
        <p:spPr>
          <a:xfrm>
            <a:off x="639763" y="4633913"/>
            <a:ext cx="7497762" cy="172249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1932537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Glen Canyon Dam">
    <p:spTree>
      <p:nvGrpSpPr>
        <p:cNvPr id="1" name=""/>
        <p:cNvGrpSpPr/>
        <p:nvPr/>
      </p:nvGrpSpPr>
      <p:grpSpPr>
        <a:xfrm>
          <a:off x="0" y="0"/>
          <a:ext cx="0" cy="0"/>
          <a:chOff x="0" y="0"/>
          <a:chExt cx="0" cy="0"/>
        </a:xfrm>
      </p:grpSpPr>
      <p:pic>
        <p:nvPicPr>
          <p:cNvPr id="8" name="Picture 7" descr="Hoover Dam and power plant as seen from the bypass bridge downstream of the dam.">
            <a:extLst>
              <a:ext uri="{FF2B5EF4-FFF2-40B4-BE49-F238E27FC236}">
                <a16:creationId xmlns:a16="http://schemas.microsoft.com/office/drawing/2014/main" id="{9D91915C-C196-43AA-9CC7-B17C0E8736DB}"/>
              </a:ext>
            </a:extLst>
          </p:cNvPr>
          <p:cNvPicPr>
            <a:picLocks noChangeAspect="1"/>
          </p:cNvPicPr>
          <p:nvPr userDrawn="1"/>
        </p:nvPicPr>
        <p:blipFill>
          <a:blip r:embed="rId2">
            <a:extLst>
              <a:ext uri="{28A0092B-C50C-407E-A947-70E740481C1C}">
                <a14:useLocalDpi xmlns:a14="http://schemas.microsoft.com/office/drawing/2010/main" val="0"/>
              </a:ext>
            </a:extLst>
          </a:blip>
          <a:srcRect l="1795" r="179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0FFD82B1-C75F-6C4B-ABD3-0E08601A06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0906FCB7-9935-D644-98FF-2C7E9B86C48D}"/>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81E60583-71F8-8840-AA89-2D9EED6FDD7B}"/>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2636DEFA-58C5-3A4E-BC2E-31D067A0F5B1}"/>
              </a:ext>
            </a:extLst>
          </p:cNvPr>
          <p:cNvSpPr>
            <a:spLocks noGrp="1"/>
          </p:cNvSpPr>
          <p:nvPr>
            <p:ph type="body" sz="quarter" idx="14" hasCustomPrompt="1"/>
          </p:nvPr>
        </p:nvSpPr>
        <p:spPr>
          <a:xfrm>
            <a:off x="639763" y="4633913"/>
            <a:ext cx="7497762" cy="165147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4079663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Hydropower Genera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EC5EC-6EBE-4290-A083-504674875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 r="49343"/>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EB64406B-1669-3F40-85F6-E37997A00D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72E6E6B6-46E4-9F41-B668-E5E04F83440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479A7C97-115D-814B-A20F-7305E017905E}"/>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538DDC99-3A5D-7B41-80D9-322FF579BEDE}"/>
              </a:ext>
            </a:extLst>
          </p:cNvPr>
          <p:cNvSpPr>
            <a:spLocks noGrp="1"/>
          </p:cNvSpPr>
          <p:nvPr>
            <p:ph type="body" sz="quarter" idx="14" hasCustomPrompt="1"/>
          </p:nvPr>
        </p:nvSpPr>
        <p:spPr>
          <a:xfrm>
            <a:off x="639763" y="4633913"/>
            <a:ext cx="7497762" cy="160708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571873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pic>
        <p:nvPicPr>
          <p:cNvPr id="8" name="Picture 7" descr="WAPA Logo with Western Area Power Administration to the right of logo that includes a lightning bolt.">
            <a:extLst>
              <a:ext uri="{FF2B5EF4-FFF2-40B4-BE49-F238E27FC236}">
                <a16:creationId xmlns:a16="http://schemas.microsoft.com/office/drawing/2014/main" id="{9440E95B-D46A-3643-B228-055B252B2C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1" name="Text Placeholder 9">
            <a:extLst>
              <a:ext uri="{FF2B5EF4-FFF2-40B4-BE49-F238E27FC236}">
                <a16:creationId xmlns:a16="http://schemas.microsoft.com/office/drawing/2014/main" id="{C9229478-C9A6-284B-B08F-763E6CE8FF33}"/>
              </a:ext>
            </a:extLst>
          </p:cNvPr>
          <p:cNvSpPr>
            <a:spLocks noGrp="1"/>
          </p:cNvSpPr>
          <p:nvPr>
            <p:ph type="body" sz="quarter" idx="14" hasCustomPrompt="1"/>
          </p:nvPr>
        </p:nvSpPr>
        <p:spPr>
          <a:xfrm>
            <a:off x="838199" y="4633913"/>
            <a:ext cx="10515601" cy="14739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
        <p:nvSpPr>
          <p:cNvPr id="4" name="Title 3">
            <a:extLst>
              <a:ext uri="{FF2B5EF4-FFF2-40B4-BE49-F238E27FC236}">
                <a16:creationId xmlns:a16="http://schemas.microsoft.com/office/drawing/2014/main" id="{6746C74D-35A9-3449-AB51-72576D56AC23}"/>
              </a:ext>
            </a:extLst>
          </p:cNvPr>
          <p:cNvSpPr>
            <a:spLocks noGrp="1"/>
          </p:cNvSpPr>
          <p:nvPr>
            <p:ph type="title" hasCustomPrompt="1"/>
          </p:nvPr>
        </p:nvSpPr>
        <p:spPr>
          <a:xfrm>
            <a:off x="838200" y="1739030"/>
            <a:ext cx="10515600" cy="1617584"/>
          </a:xfrm>
        </p:spPr>
        <p:txBody>
          <a:bodyPr>
            <a:noAutofit/>
          </a:bodyPr>
          <a:lstStyle>
            <a:lvl1pPr algn="ctr">
              <a:defRPr sz="6000"/>
            </a:lvl1pPr>
          </a:lstStyle>
          <a:p>
            <a:r>
              <a:rPr lang="en-US"/>
              <a:t>Click to edit title</a:t>
            </a:r>
            <a:br>
              <a:rPr lang="en-US"/>
            </a:br>
            <a:r>
              <a:rPr lang="en-US"/>
              <a:t>maximum two lines</a:t>
            </a:r>
          </a:p>
        </p:txBody>
      </p:sp>
      <p:sp>
        <p:nvSpPr>
          <p:cNvPr id="6" name="Text Placeholder 5">
            <a:extLst>
              <a:ext uri="{FF2B5EF4-FFF2-40B4-BE49-F238E27FC236}">
                <a16:creationId xmlns:a16="http://schemas.microsoft.com/office/drawing/2014/main" id="{9E6D20F4-3DF4-4045-B54A-89B8D5FD1BEC}"/>
              </a:ext>
            </a:extLst>
          </p:cNvPr>
          <p:cNvSpPr>
            <a:spLocks noGrp="1"/>
          </p:cNvSpPr>
          <p:nvPr>
            <p:ph type="body" sz="quarter" idx="15" hasCustomPrompt="1"/>
          </p:nvPr>
        </p:nvSpPr>
        <p:spPr>
          <a:xfrm>
            <a:off x="838200" y="3429000"/>
            <a:ext cx="10515600" cy="110172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r>
              <a:rPr lang="en-US"/>
              <a:t>Click to edit subtitle</a:t>
            </a:r>
            <a:br>
              <a:rPr lang="en-US"/>
            </a:br>
            <a:r>
              <a:rPr lang="en-US"/>
              <a:t>maximum two lines</a:t>
            </a:r>
          </a:p>
        </p:txBody>
      </p:sp>
    </p:spTree>
    <p:extLst>
      <p:ext uri="{BB962C8B-B14F-4D97-AF65-F5344CB8AC3E}">
        <p14:creationId xmlns:p14="http://schemas.microsoft.com/office/powerpoint/2010/main" val="2975163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07F29471-C12A-1448-8E39-305BA6C080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99A978AF-0DF7-43B3-83C8-5E135B283337}"/>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C83E9BD-ED1A-4E1F-A565-8E4894A32116}"/>
              </a:ext>
            </a:extLst>
          </p:cNvPr>
          <p:cNvSpPr>
            <a:spLocks noGrp="1"/>
          </p:cNvSpPr>
          <p:nvPr>
            <p:ph idx="1" hasCustomPrompt="1"/>
          </p:nvPr>
        </p:nvSpPr>
        <p:spPr>
          <a:xfrm>
            <a:off x="838200" y="1825625"/>
            <a:ext cx="10515600" cy="4352544"/>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FE8F0-F773-1149-8BA0-2835DBD5A81B}"/>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DFF3C5EB-D1DE-F74A-96C7-7714ED315E83}"/>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2FF0AF48-237E-C14A-BB1A-EFB42EF187C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8347906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torm">
    <p:spTree>
      <p:nvGrpSpPr>
        <p:cNvPr id="1" name=""/>
        <p:cNvGrpSpPr/>
        <p:nvPr/>
      </p:nvGrpSpPr>
      <p:grpSpPr>
        <a:xfrm>
          <a:off x="0" y="0"/>
          <a:ext cx="0" cy="0"/>
          <a:chOff x="0" y="0"/>
          <a:chExt cx="0" cy="0"/>
        </a:xfrm>
      </p:grpSpPr>
      <p:pic>
        <p:nvPicPr>
          <p:cNvPr id="9" name="Picture 8" descr="A transmission tower with storm clouds in the background.">
            <a:extLst>
              <a:ext uri="{FF2B5EF4-FFF2-40B4-BE49-F238E27FC236}">
                <a16:creationId xmlns:a16="http://schemas.microsoft.com/office/drawing/2014/main" id="{5E49E1C0-236E-4551-B5AD-EF481FF7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138" r="14020"/>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F5EC89FD-5F9E-D441-969F-B3ECE20979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9D3955D2-A41A-4E4D-91AB-DF722B5BCA10}"/>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3066252F-D394-5648-9FB0-5432485E4434}"/>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0DD10C23-AC53-1047-9252-0F68800F7927}"/>
              </a:ext>
            </a:extLst>
          </p:cNvPr>
          <p:cNvSpPr>
            <a:spLocks noGrp="1"/>
          </p:cNvSpPr>
          <p:nvPr>
            <p:ph type="body" sz="quarter" idx="14" hasCustomPrompt="1"/>
          </p:nvPr>
        </p:nvSpPr>
        <p:spPr>
          <a:xfrm>
            <a:off x="639763" y="4633913"/>
            <a:ext cx="7497762" cy="178464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96441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descr="WAPA logo">
            <a:extLst>
              <a:ext uri="{FF2B5EF4-FFF2-40B4-BE49-F238E27FC236}">
                <a16:creationId xmlns:a16="http://schemas.microsoft.com/office/drawing/2014/main" id="{77369AF1-8F90-164D-A89E-C4520D6583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0595D-0EDE-40CC-96BC-65A90D47467A}"/>
              </a:ext>
            </a:extLst>
          </p:cNvPr>
          <p:cNvSpPr>
            <a:spLocks noGrp="1"/>
          </p:cNvSpPr>
          <p:nvPr>
            <p:ph sz="half" idx="2" hasCustomPrompt="1"/>
          </p:nvPr>
        </p:nvSpPr>
        <p:spPr>
          <a:xfrm>
            <a:off x="6172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2FAEC-AEE0-4A47-84BB-10C337501EAE}"/>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BE6356E8-16F9-1949-B92C-5DF9E09FECFE}"/>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D2B1C7BB-413F-454D-AC08-B93D1099AF28}"/>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804685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Picture Placeholder 9">
            <a:extLst>
              <a:ext uri="{FF2B5EF4-FFF2-40B4-BE49-F238E27FC236}">
                <a16:creationId xmlns:a16="http://schemas.microsoft.com/office/drawing/2014/main" id="{9966F413-FA40-43CC-B5A7-52AC05CC46FC}"/>
              </a:ext>
            </a:extLst>
          </p:cNvPr>
          <p:cNvSpPr>
            <a:spLocks noGrp="1"/>
          </p:cNvSpPr>
          <p:nvPr>
            <p:ph type="pic" sz="quarter" idx="13"/>
          </p:nvPr>
        </p:nvSpPr>
        <p:spPr>
          <a:xfrm>
            <a:off x="7000875" y="0"/>
            <a:ext cx="5191125" cy="6858000"/>
          </a:xfrm>
        </p:spPr>
        <p:txBody>
          <a:bodyPr/>
          <a:lstStyle/>
          <a:p>
            <a:endParaRPr lang="en-US"/>
          </a:p>
        </p:txBody>
      </p:sp>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5"/>
            <a:ext cx="5486400" cy="1325563"/>
          </a:xfrm>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4864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4" name="Date Placeholder 3">
            <a:extLst>
              <a:ext uri="{FF2B5EF4-FFF2-40B4-BE49-F238E27FC236}">
                <a16:creationId xmlns:a16="http://schemas.microsoft.com/office/drawing/2014/main" id="{ACD9C066-78A0-4A42-A837-A5C07AEBC205}"/>
              </a:ext>
            </a:extLst>
          </p:cNvPr>
          <p:cNvSpPr>
            <a:spLocks noGrp="1"/>
          </p:cNvSpPr>
          <p:nvPr>
            <p:ph type="dt" sz="half" idx="14"/>
          </p:nvPr>
        </p:nvSpPr>
        <p:spPr/>
        <p:txBody>
          <a:body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0467D618-A830-6448-A7A4-7C7937DAE62E}"/>
              </a:ext>
            </a:extLst>
          </p:cNvPr>
          <p:cNvSpPr>
            <a:spLocks noGrp="1"/>
          </p:cNvSpPr>
          <p:nvPr>
            <p:ph type="ftr" sz="quarter" idx="15"/>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BC603334-779E-0844-A37D-96951639BF9F}"/>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278381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6F2A4554-290E-E84F-9E8D-22B7E75D29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BD004CE0-D7CE-4A21-A374-209F8A97874B}"/>
              </a:ext>
            </a:extLst>
          </p:cNvPr>
          <p:cNvSpPr>
            <a:spLocks noGrp="1"/>
          </p:cNvSpPr>
          <p:nvPr>
            <p:ph type="title" hasCustomPrompt="1"/>
          </p:nvPr>
        </p:nvSpPr>
        <p:spPr>
          <a:xfrm>
            <a:off x="839788" y="365125"/>
            <a:ext cx="10515600" cy="1325563"/>
          </a:xfrm>
        </p:spPr>
        <p:txBody>
          <a:bodyPr/>
          <a:lstStyle>
            <a:lvl1pPr>
              <a:defRPr>
                <a:solidFill>
                  <a:srgbClr val="00447C"/>
                </a:solidFill>
              </a:defRPr>
            </a:lvl1pPr>
          </a:lstStyle>
          <a:p>
            <a:r>
              <a:rPr lang="en-US"/>
              <a:t>Click to edit title</a:t>
            </a:r>
          </a:p>
        </p:txBody>
      </p:sp>
      <p:sp>
        <p:nvSpPr>
          <p:cNvPr id="3" name="Text Placeholder 2">
            <a:extLst>
              <a:ext uri="{FF2B5EF4-FFF2-40B4-BE49-F238E27FC236}">
                <a16:creationId xmlns:a16="http://schemas.microsoft.com/office/drawing/2014/main" id="{561B6457-4264-4DFA-9459-33357701EAE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3C123BBC-7C71-4F92-AB37-26D50DE23189}"/>
              </a:ext>
            </a:extLst>
          </p:cNvPr>
          <p:cNvSpPr>
            <a:spLocks noGrp="1"/>
          </p:cNvSpPr>
          <p:nvPr>
            <p:ph sz="half" idx="2" hasCustomPrompt="1"/>
          </p:nvPr>
        </p:nvSpPr>
        <p:spPr>
          <a:xfrm>
            <a:off x="839788" y="2505075"/>
            <a:ext cx="5157787"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54A2B-9DE6-4581-8798-80394BA3E6AA}"/>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9A636AC-100D-4838-8EF5-0167820DA80D}"/>
              </a:ext>
            </a:extLst>
          </p:cNvPr>
          <p:cNvSpPr>
            <a:spLocks noGrp="1"/>
          </p:cNvSpPr>
          <p:nvPr>
            <p:ph sz="quarter" idx="4" hasCustomPrompt="1"/>
          </p:nvPr>
        </p:nvSpPr>
        <p:spPr>
          <a:xfrm>
            <a:off x="6172200" y="2505075"/>
            <a:ext cx="5183188"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77059-7C04-014F-9869-67E7E666E6DB}"/>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8" name="Footer Placeholder 7">
            <a:extLst>
              <a:ext uri="{FF2B5EF4-FFF2-40B4-BE49-F238E27FC236}">
                <a16:creationId xmlns:a16="http://schemas.microsoft.com/office/drawing/2014/main" id="{93EE60FE-D548-D941-B8FE-32A58AD93EC7}"/>
              </a:ext>
            </a:extLst>
          </p:cNvPr>
          <p:cNvSpPr>
            <a:spLocks noGrp="1"/>
          </p:cNvSpPr>
          <p:nvPr>
            <p:ph type="ftr" sz="quarter" idx="11"/>
          </p:nvPr>
        </p:nvSpPr>
        <p:spPr/>
        <p:txBody>
          <a:bodyPr/>
          <a:lstStyle/>
          <a:p>
            <a:r>
              <a:rPr lang="en-US"/>
              <a:t>Presentation Title |</a:t>
            </a:r>
          </a:p>
        </p:txBody>
      </p:sp>
      <p:sp>
        <p:nvSpPr>
          <p:cNvPr id="9" name="Slide Number Placeholder 8">
            <a:extLst>
              <a:ext uri="{FF2B5EF4-FFF2-40B4-BE49-F238E27FC236}">
                <a16:creationId xmlns:a16="http://schemas.microsoft.com/office/drawing/2014/main" id="{AD21B25D-61D8-714E-BDB0-887A8E917B6F}"/>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996735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F04434BC-6FBE-461A-A6F0-FCFFCC92DC63}"/>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Date Placeholder 2">
            <a:extLst>
              <a:ext uri="{FF2B5EF4-FFF2-40B4-BE49-F238E27FC236}">
                <a16:creationId xmlns:a16="http://schemas.microsoft.com/office/drawing/2014/main" id="{BA1F278A-BE1C-B144-9E98-AB9C51360582}"/>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4" name="Footer Placeholder 3">
            <a:extLst>
              <a:ext uri="{FF2B5EF4-FFF2-40B4-BE49-F238E27FC236}">
                <a16:creationId xmlns:a16="http://schemas.microsoft.com/office/drawing/2014/main" id="{7844FACF-45EC-1A45-A11E-B04A95F57FD2}"/>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FB5B6763-C8FF-8A43-8D43-12FF97B9C47E}"/>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689102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9F6E43-BCFE-0249-B20B-EAD8AF301887}"/>
              </a:ext>
            </a:extLst>
          </p:cNvPr>
          <p:cNvSpPr>
            <a:spLocks noGrp="1"/>
          </p:cNvSpPr>
          <p:nvPr>
            <p:ph type="pic" sz="quarter" idx="13"/>
          </p:nvPr>
        </p:nvSpPr>
        <p:spPr>
          <a:xfrm>
            <a:off x="0" y="0"/>
            <a:ext cx="12192000" cy="6858000"/>
          </a:xfrm>
          <a:custGeom>
            <a:avLst/>
            <a:gdLst>
              <a:gd name="connsiteX0" fmla="*/ 323700 w 12192000"/>
              <a:gd name="connsiteY0" fmla="*/ 6052876 h 6858000"/>
              <a:gd name="connsiteX1" fmla="*/ 249069 w 12192000"/>
              <a:gd name="connsiteY1" fmla="*/ 6127508 h 6858000"/>
              <a:gd name="connsiteX2" fmla="*/ 249069 w 12192000"/>
              <a:gd name="connsiteY2" fmla="*/ 6488417 h 6858000"/>
              <a:gd name="connsiteX3" fmla="*/ 323700 w 12192000"/>
              <a:gd name="connsiteY3" fmla="*/ 6563111 h 6858000"/>
              <a:gd name="connsiteX4" fmla="*/ 684547 w 12192000"/>
              <a:gd name="connsiteY4" fmla="*/ 6563111 h 6858000"/>
              <a:gd name="connsiteX5" fmla="*/ 759178 w 12192000"/>
              <a:gd name="connsiteY5" fmla="*/ 6488417 h 6858000"/>
              <a:gd name="connsiteX6" fmla="*/ 759178 w 12192000"/>
              <a:gd name="connsiteY6" fmla="*/ 6153774 h 6858000"/>
              <a:gd name="connsiteX7" fmla="*/ 759178 w 12192000"/>
              <a:gd name="connsiteY7" fmla="*/ 6127508 h 6858000"/>
              <a:gd name="connsiteX8" fmla="*/ 684547 w 12192000"/>
              <a:gd name="connsiteY8" fmla="*/ 6052876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323700" y="6052876"/>
                </a:moveTo>
                <a:cubicBezTo>
                  <a:pt x="282483" y="6052876"/>
                  <a:pt x="249069" y="6086289"/>
                  <a:pt x="249069" y="6127508"/>
                </a:cubicBezTo>
                <a:lnTo>
                  <a:pt x="249069" y="6488417"/>
                </a:lnTo>
                <a:cubicBezTo>
                  <a:pt x="249069" y="6529647"/>
                  <a:pt x="282470" y="6563074"/>
                  <a:pt x="323700" y="6563111"/>
                </a:cubicBezTo>
                <a:lnTo>
                  <a:pt x="684547" y="6563111"/>
                </a:lnTo>
                <a:cubicBezTo>
                  <a:pt x="725777" y="6563074"/>
                  <a:pt x="759178" y="6529647"/>
                  <a:pt x="759178" y="6488417"/>
                </a:cubicBezTo>
                <a:lnTo>
                  <a:pt x="759178" y="6153774"/>
                </a:lnTo>
                <a:lnTo>
                  <a:pt x="759178" y="6127508"/>
                </a:lnTo>
                <a:cubicBezTo>
                  <a:pt x="759178" y="6086289"/>
                  <a:pt x="725765" y="6052876"/>
                  <a:pt x="684547" y="6052876"/>
                </a:cubicBezTo>
                <a:close/>
                <a:moveTo>
                  <a:pt x="0" y="0"/>
                </a:moveTo>
                <a:lnTo>
                  <a:pt x="12192000" y="0"/>
                </a:lnTo>
                <a:lnTo>
                  <a:pt x="12192000" y="6858000"/>
                </a:lnTo>
                <a:lnTo>
                  <a:pt x="0" y="6858000"/>
                </a:lnTo>
                <a:close/>
              </a:path>
            </a:pathLst>
          </a:custGeom>
        </p:spPr>
        <p:txBody>
          <a:bodyPr wrap="square">
            <a:noAutofit/>
          </a:bodyPr>
          <a:lstStyle/>
          <a:p>
            <a:endParaRPr lang="en-US"/>
          </a:p>
        </p:txBody>
      </p:sp>
      <p:pic>
        <p:nvPicPr>
          <p:cNvPr id="6" name="Picture 5" descr="The WAPA graphic with green and blue and a white lightning bolt.">
            <a:extLst>
              <a:ext uri="{FF2B5EF4-FFF2-40B4-BE49-F238E27FC236}">
                <a16:creationId xmlns:a16="http://schemas.microsoft.com/office/drawing/2014/main" id="{E70A856A-5DDF-43E1-8BDA-1F78BAAB86C4}"/>
              </a:ext>
            </a:extLst>
          </p:cNvPr>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28600" y="6035040"/>
            <a:ext cx="548640" cy="548640"/>
          </a:xfrm>
          <a:prstGeom prst="rect">
            <a:avLst/>
          </a:prstGeom>
        </p:spPr>
      </p:pic>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5" name="Title 4">
            <a:extLst>
              <a:ext uri="{FF2B5EF4-FFF2-40B4-BE49-F238E27FC236}">
                <a16:creationId xmlns:a16="http://schemas.microsoft.com/office/drawing/2014/main" id="{3B53BB68-814D-754A-844B-B127A2EE6A13}"/>
              </a:ext>
            </a:extLst>
          </p:cNvPr>
          <p:cNvSpPr>
            <a:spLocks noGrp="1"/>
          </p:cNvSpPr>
          <p:nvPr>
            <p:ph type="title" hasCustomPrompt="1"/>
          </p:nvPr>
        </p:nvSpPr>
        <p:spPr/>
        <p:txBody>
          <a:bodyPr/>
          <a:lstStyle/>
          <a:p>
            <a:r>
              <a:rPr lang="en-US"/>
              <a:t>Click to edit title</a:t>
            </a:r>
          </a:p>
        </p:txBody>
      </p:sp>
      <p:sp>
        <p:nvSpPr>
          <p:cNvPr id="2" name="Date Placeholder 1">
            <a:extLst>
              <a:ext uri="{FF2B5EF4-FFF2-40B4-BE49-F238E27FC236}">
                <a16:creationId xmlns:a16="http://schemas.microsoft.com/office/drawing/2014/main" id="{63DF9721-D11A-EC4A-949F-9EF259415369}"/>
              </a:ext>
            </a:extLst>
          </p:cNvPr>
          <p:cNvSpPr>
            <a:spLocks noGrp="1"/>
          </p:cNvSpPr>
          <p:nvPr>
            <p:ph type="dt" sz="half" idx="14"/>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1C25AF18-D8F5-0246-AB5E-ED851A4DA799}"/>
              </a:ext>
            </a:extLst>
          </p:cNvPr>
          <p:cNvSpPr>
            <a:spLocks noGrp="1"/>
          </p:cNvSpPr>
          <p:nvPr>
            <p:ph type="ftr" sz="quarter" idx="15"/>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8D379980-CE95-A747-98A6-5963E6B617C0}"/>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861335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Date Placeholder 1">
            <a:extLst>
              <a:ext uri="{FF2B5EF4-FFF2-40B4-BE49-F238E27FC236}">
                <a16:creationId xmlns:a16="http://schemas.microsoft.com/office/drawing/2014/main" id="{98B56AED-853D-1447-A1B8-78FB592C1F9D}"/>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87985140-CF4D-C844-B4A2-6E4BE67A0CDB}"/>
              </a:ext>
            </a:extLst>
          </p:cNvPr>
          <p:cNvSpPr>
            <a:spLocks noGrp="1"/>
          </p:cNvSpPr>
          <p:nvPr>
            <p:ph type="ftr" sz="quarter" idx="11"/>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9572FC32-A856-F042-A226-C08700AC69F2}"/>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19113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987425"/>
            <a:ext cx="6172200" cy="4873625"/>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06F39729-15F2-2340-B068-3DE01AC85E1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CCBB6FBE-FD50-8D44-A799-335CAFBC244B}"/>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87B35CB2-7106-1148-B334-F5F15F052967}"/>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228473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457201"/>
            <a:ext cx="6172200" cy="5403850"/>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icon to select content</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C8C2D965-41AC-1B4E-ADAC-0EAE73EDC3C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6" name="Footer Placeholder 5">
            <a:extLst>
              <a:ext uri="{FF2B5EF4-FFF2-40B4-BE49-F238E27FC236}">
                <a16:creationId xmlns:a16="http://schemas.microsoft.com/office/drawing/2014/main" id="{741FFCA8-C04B-DE4A-A81E-CBE6142C0DD3}"/>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52600026-908F-914F-8562-D054765B38CA}"/>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09185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pic>
        <p:nvPicPr>
          <p:cNvPr id="4" name="Picture 3" descr="A transmission tower located in a field of daisies.">
            <a:extLst>
              <a:ext uri="{FF2B5EF4-FFF2-40B4-BE49-F238E27FC236}">
                <a16:creationId xmlns:a16="http://schemas.microsoft.com/office/drawing/2014/main" id="{295E0F6E-FDE3-9445-A492-4EB172B54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00" r="16000"/>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8B4F50FD-BA3E-4140-A8E6-899AFA71673C}"/>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5" name="Footer Placeholder 4">
            <a:extLst>
              <a:ext uri="{FF2B5EF4-FFF2-40B4-BE49-F238E27FC236}">
                <a16:creationId xmlns:a16="http://schemas.microsoft.com/office/drawing/2014/main" id="{58CA6F5D-E771-D148-99A2-AB02C4CD1ED5}"/>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613F6E8E-9115-6647-A9AB-4A7E3B589A3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204002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pics choos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7BB904-BBCC-3345-89CF-9D0B2628899F}"/>
              </a:ext>
            </a:extLst>
          </p:cNvPr>
          <p:cNvSpPr>
            <a:spLocks noGrp="1"/>
          </p:cNvSpPr>
          <p:nvPr>
            <p:ph type="pic" sz="quarter" idx="30"/>
          </p:nvPr>
        </p:nvSpPr>
        <p:spPr>
          <a:xfrm>
            <a:off x="8534400" y="0"/>
            <a:ext cx="3657600" cy="6858000"/>
          </a:xfrm>
        </p:spPr>
        <p:txBody>
          <a:bodyPr/>
          <a:lstStyle/>
          <a:p>
            <a:endParaRPr lang="en-US"/>
          </a:p>
        </p:txBody>
      </p:sp>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7B02377F-EC1F-CF47-AF82-63ED6DB0980A}"/>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6EC4EFFF-BE5A-A845-BA9E-01F677815A3B}"/>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CEAB18DF-DE50-3849-9858-1823F2F3DDA1}"/>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07262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Add your own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2" name="Title 1">
            <a:extLst>
              <a:ext uri="{FF2B5EF4-FFF2-40B4-BE49-F238E27FC236}">
                <a16:creationId xmlns:a16="http://schemas.microsoft.com/office/drawing/2014/main" id="{596F6908-7D79-4C32-BD90-175E208F6530}"/>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pic>
        <p:nvPicPr>
          <p:cNvPr id="8" name="Picture 7" descr="WAPA Logo with Western Area Power Administration to the right of logo that includes a lightning bolt.">
            <a:extLst>
              <a:ext uri="{FF2B5EF4-FFF2-40B4-BE49-F238E27FC236}">
                <a16:creationId xmlns:a16="http://schemas.microsoft.com/office/drawing/2014/main" id="{3D125402-C4CD-9D40-B401-B26E379384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0" name="Text Placeholder 9">
            <a:extLst>
              <a:ext uri="{FF2B5EF4-FFF2-40B4-BE49-F238E27FC236}">
                <a16:creationId xmlns:a16="http://schemas.microsoft.com/office/drawing/2014/main" id="{B7C92E31-4B62-D441-B844-446232799228}"/>
              </a:ext>
            </a:extLst>
          </p:cNvPr>
          <p:cNvSpPr>
            <a:spLocks noGrp="1"/>
          </p:cNvSpPr>
          <p:nvPr>
            <p:ph type="body" sz="quarter" idx="14" hasCustomPrompt="1"/>
          </p:nvPr>
        </p:nvSpPr>
        <p:spPr>
          <a:xfrm>
            <a:off x="639763" y="4633913"/>
            <a:ext cx="7497762" cy="172249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775582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5E0F6E-FDE3-9445-A492-4EB172B542A1}"/>
              </a:ext>
            </a:extLst>
          </p:cNvPr>
          <p:cNvPicPr>
            <a:picLocks noChangeAspect="1"/>
          </p:cNvPicPr>
          <p:nvPr userDrawn="1"/>
        </p:nvPicPr>
        <p:blipFill>
          <a:blip r:embed="rId2">
            <a:extLst>
              <a:ext uri="{28A0092B-C50C-407E-A947-70E740481C1C}">
                <a14:useLocalDpi xmlns:a14="http://schemas.microsoft.com/office/drawing/2010/main" val="0"/>
              </a:ext>
            </a:extLst>
          </a:blip>
          <a:srcRect l="10104" r="10104"/>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u="none"/>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u="none"/>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u="none"/>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u="none"/>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u="none"/>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u="none"/>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u="none"/>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u="none"/>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u="none"/>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u="none"/>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u="none"/>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u="none"/>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u="none"/>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u="none"/>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7721"/>
            <a:ext cx="2622755" cy="392113"/>
          </a:xfrm>
        </p:spPr>
        <p:txBody>
          <a:bodyPr/>
          <a:lstStyle>
            <a:lvl1pPr marL="0" indent="0">
              <a:buFontTx/>
              <a:buNone/>
              <a:defRPr u="none"/>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7721"/>
            <a:ext cx="4645246" cy="392113"/>
          </a:xfrm>
        </p:spPr>
        <p:txBody>
          <a:bodyPr/>
          <a:lstStyle>
            <a:lvl1pPr marL="0" indent="0">
              <a:buFontTx/>
              <a:buNone/>
              <a:defRPr u="none"/>
            </a:lvl1pPr>
          </a:lstStyle>
          <a:p>
            <a:pPr lvl="0"/>
            <a:r>
              <a:rPr lang="en-US"/>
              <a:t>Agenda 8</a:t>
            </a:r>
          </a:p>
        </p:txBody>
      </p:sp>
      <p:sp>
        <p:nvSpPr>
          <p:cNvPr id="3" name="Date Placeholder 2">
            <a:extLst>
              <a:ext uri="{FF2B5EF4-FFF2-40B4-BE49-F238E27FC236}">
                <a16:creationId xmlns:a16="http://schemas.microsoft.com/office/drawing/2014/main" id="{50327675-E89F-9C49-8E38-397ED72B439E}"/>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5" name="Footer Placeholder 4">
            <a:extLst>
              <a:ext uri="{FF2B5EF4-FFF2-40B4-BE49-F238E27FC236}">
                <a16:creationId xmlns:a16="http://schemas.microsoft.com/office/drawing/2014/main" id="{51BD8817-26D1-E34C-9E56-49927E3D85D7}"/>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8AA149E7-9407-884F-BF7B-5A8157DFD1D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855627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Slide choose photo">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3659"/>
            <a:ext cx="2622755" cy="392113"/>
          </a:xfrm>
        </p:spPr>
        <p:txBody>
          <a:bodyPr/>
          <a:lstStyle>
            <a:lvl1pPr marL="0" indent="0">
              <a:buFontTx/>
              <a:buNone/>
              <a:defRPr/>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3659"/>
            <a:ext cx="4645246" cy="392113"/>
          </a:xfrm>
        </p:spPr>
        <p:txBody>
          <a:bodyPr/>
          <a:lstStyle>
            <a:lvl1pPr marL="0" indent="0">
              <a:buFontTx/>
              <a:buNone/>
              <a:defRPr/>
            </a:lvl1pPr>
          </a:lstStyle>
          <a:p>
            <a:pPr lvl="0"/>
            <a:r>
              <a:rPr lang="en-US"/>
              <a:t>Agenda 8</a:t>
            </a:r>
          </a:p>
        </p:txBody>
      </p:sp>
      <p:sp>
        <p:nvSpPr>
          <p:cNvPr id="38" name="Picture Placeholder 37">
            <a:extLst>
              <a:ext uri="{FF2B5EF4-FFF2-40B4-BE49-F238E27FC236}">
                <a16:creationId xmlns:a16="http://schemas.microsoft.com/office/drawing/2014/main" id="{3530A55B-25D5-914E-96C0-DEF72EED8E38}"/>
              </a:ext>
            </a:extLst>
          </p:cNvPr>
          <p:cNvSpPr>
            <a:spLocks noGrp="1"/>
          </p:cNvSpPr>
          <p:nvPr>
            <p:ph type="pic" sz="quarter" idx="30"/>
          </p:nvPr>
        </p:nvSpPr>
        <p:spPr>
          <a:xfrm>
            <a:off x="8720541" y="0"/>
            <a:ext cx="3471459" cy="6858000"/>
          </a:xfrm>
        </p:spPr>
        <p:txBody>
          <a:bodyPr/>
          <a:lstStyle/>
          <a:p>
            <a:endParaRPr lang="en-US"/>
          </a:p>
        </p:txBody>
      </p:sp>
      <p:sp>
        <p:nvSpPr>
          <p:cNvPr id="3" name="Date Placeholder 2">
            <a:extLst>
              <a:ext uri="{FF2B5EF4-FFF2-40B4-BE49-F238E27FC236}">
                <a16:creationId xmlns:a16="http://schemas.microsoft.com/office/drawing/2014/main" id="{C4A459A4-ACFA-BE48-A517-A38CD7162F5E}"/>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B045B054-3AB1-C148-8761-EA6AF3715711}"/>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D2D0B1E5-11A2-304F-971B-DF30718F1124}"/>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4283541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servicer territory map">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4" name="Title 1">
            <a:extLst>
              <a:ext uri="{FF2B5EF4-FFF2-40B4-BE49-F238E27FC236}">
                <a16:creationId xmlns:a16="http://schemas.microsoft.com/office/drawing/2014/main" id="{027FEE5A-10EE-C347-A6FE-28D6BB59DB2C}"/>
              </a:ext>
            </a:extLst>
          </p:cNvPr>
          <p:cNvSpPr txBox="1">
            <a:spLocks/>
          </p:cNvSpPr>
          <p:nvPr userDrawn="1"/>
        </p:nvSpPr>
        <p:spPr>
          <a:xfrm>
            <a:off x="839787" y="39069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447C"/>
                </a:solidFill>
                <a:latin typeface="+mn-lt"/>
                <a:ea typeface="+mj-ea"/>
                <a:cs typeface="+mj-cs"/>
              </a:defRPr>
            </a:lvl1pPr>
          </a:lstStyle>
          <a:p>
            <a:r>
              <a:rPr lang="en-US"/>
              <a:t>Customer service </a:t>
            </a:r>
            <a:br>
              <a:rPr lang="en-US"/>
            </a:br>
            <a:r>
              <a:rPr lang="en-US"/>
              <a:t>territory map</a:t>
            </a:r>
          </a:p>
        </p:txBody>
      </p:sp>
      <p:sp>
        <p:nvSpPr>
          <p:cNvPr id="2" name="Date Placeholder 1">
            <a:extLst>
              <a:ext uri="{FF2B5EF4-FFF2-40B4-BE49-F238E27FC236}">
                <a16:creationId xmlns:a16="http://schemas.microsoft.com/office/drawing/2014/main" id="{358B7B97-2985-C340-BE8F-B1F477F6D654}"/>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5689B70F-C1C7-CE47-A340-35CF09122AA5}"/>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63EF78D5-1423-FF43-8FE3-B23204171EAB}"/>
              </a:ext>
            </a:extLst>
          </p:cNvPr>
          <p:cNvSpPr>
            <a:spLocks noGrp="1"/>
          </p:cNvSpPr>
          <p:nvPr>
            <p:ph type="sldNum" sz="quarter" idx="12"/>
          </p:nvPr>
        </p:nvSpPr>
        <p:spPr/>
        <p:txBody>
          <a:bodyPr/>
          <a:lstStyle/>
          <a:p>
            <a:fld id="{3F695E62-246E-462B-9E4A-5D3B36BC339D}" type="slidenum">
              <a:rPr lang="en-US" smtClean="0"/>
              <a:pPr/>
              <a:t>‹#›</a:t>
            </a:fld>
            <a:endParaRPr lang="en-US"/>
          </a:p>
        </p:txBody>
      </p:sp>
      <p:pic>
        <p:nvPicPr>
          <p:cNvPr id="7" name="Picture 6" descr="Service territory map broken down by region. Regions include, Upper Great Plains, Rocky Mountain, Colorado River Storage Project Management Center, Desert Southwest and Sierra Nevada.">
            <a:extLst>
              <a:ext uri="{FF2B5EF4-FFF2-40B4-BE49-F238E27FC236}">
                <a16:creationId xmlns:a16="http://schemas.microsoft.com/office/drawing/2014/main" id="{7EB3BAAD-C874-5843-855E-5981E17EC6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6331" y="257276"/>
            <a:ext cx="6210869" cy="5893268"/>
          </a:xfrm>
          <a:prstGeom prst="rect">
            <a:avLst/>
          </a:prstGeom>
        </p:spPr>
      </p:pic>
    </p:spTree>
    <p:extLst>
      <p:ext uri="{BB962C8B-B14F-4D97-AF65-F5344CB8AC3E}">
        <p14:creationId xmlns:p14="http://schemas.microsoft.com/office/powerpoint/2010/main" val="2326967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pic>
        <p:nvPicPr>
          <p:cNvPr id="4" name="Picture 3" descr="Diagram showing hydroelectric power distribution beginning at a hydroelectric dam, power flows to a switchyard then transmission towers to a distribution substation to homes and business through smaller transmission lines.">
            <a:extLst>
              <a:ext uri="{FF2B5EF4-FFF2-40B4-BE49-F238E27FC236}">
                <a16:creationId xmlns:a16="http://schemas.microsoft.com/office/drawing/2014/main" id="{8A8C6124-0187-3841-AF5A-DDDC0A8DC5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0468" y="1652732"/>
            <a:ext cx="10791063" cy="4392549"/>
          </a:xfrm>
          <a:prstGeom prst="rect">
            <a:avLst/>
          </a:prstGeom>
        </p:spPr>
      </p:pic>
      <p:sp>
        <p:nvSpPr>
          <p:cNvPr id="5" name="TextBox 4">
            <a:extLst>
              <a:ext uri="{FF2B5EF4-FFF2-40B4-BE49-F238E27FC236}">
                <a16:creationId xmlns:a16="http://schemas.microsoft.com/office/drawing/2014/main" id="{B1EEDF17-67DA-8649-B470-12BF170A0666}"/>
              </a:ext>
            </a:extLst>
          </p:cNvPr>
          <p:cNvSpPr txBox="1"/>
          <p:nvPr userDrawn="1"/>
        </p:nvSpPr>
        <p:spPr>
          <a:xfrm>
            <a:off x="766647" y="582706"/>
            <a:ext cx="10421306" cy="769441"/>
          </a:xfrm>
          <a:prstGeom prst="rect">
            <a:avLst/>
          </a:prstGeom>
          <a:noFill/>
        </p:spPr>
        <p:txBody>
          <a:bodyPr wrap="square" rtlCol="0">
            <a:spAutoFit/>
          </a:bodyPr>
          <a:lstStyle/>
          <a:p>
            <a:r>
              <a:rPr lang="en-US" sz="4400"/>
              <a:t>Hydroelectric power distribution</a:t>
            </a:r>
          </a:p>
        </p:txBody>
      </p:sp>
      <p:sp>
        <p:nvSpPr>
          <p:cNvPr id="2" name="Date Placeholder 1">
            <a:extLst>
              <a:ext uri="{FF2B5EF4-FFF2-40B4-BE49-F238E27FC236}">
                <a16:creationId xmlns:a16="http://schemas.microsoft.com/office/drawing/2014/main" id="{D2E3C9A1-CC90-7640-A2D9-025AE45BEE4F}"/>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759A1E76-F8EE-4540-A17E-875A710A3770}"/>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3739EF09-E0C9-B144-B6B6-304B34535AD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024276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Hydroelectric power distribu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4" name="Title 1">
            <a:extLst>
              <a:ext uri="{FF2B5EF4-FFF2-40B4-BE49-F238E27FC236}">
                <a16:creationId xmlns:a16="http://schemas.microsoft.com/office/drawing/2014/main" id="{027FEE5A-10EE-C347-A6FE-28D6BB59DB2C}"/>
              </a:ext>
            </a:extLst>
          </p:cNvPr>
          <p:cNvSpPr txBox="1">
            <a:spLocks/>
          </p:cNvSpPr>
          <p:nvPr userDrawn="1"/>
        </p:nvSpPr>
        <p:spPr>
          <a:xfrm>
            <a:off x="839787" y="39069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447C"/>
                </a:solidFill>
                <a:latin typeface="+mn-lt"/>
                <a:ea typeface="+mj-ea"/>
                <a:cs typeface="+mj-cs"/>
              </a:defRPr>
            </a:lvl1pPr>
          </a:lstStyle>
          <a:p>
            <a:r>
              <a:rPr lang="en-US"/>
              <a:t>Three lines of business</a:t>
            </a:r>
          </a:p>
        </p:txBody>
      </p:sp>
      <p:pic>
        <p:nvPicPr>
          <p:cNvPr id="13" name="Picture 12" descr="Graphic showing three lines of business: Federal Hydropower, Transmission System and Service and Transmission Infrastructure Program.">
            <a:extLst>
              <a:ext uri="{FF2B5EF4-FFF2-40B4-BE49-F238E27FC236}">
                <a16:creationId xmlns:a16="http://schemas.microsoft.com/office/drawing/2014/main" id="{2974EBC0-951B-0F4E-87CB-1F39297574E7}"/>
              </a:ext>
            </a:extLst>
          </p:cNvPr>
          <p:cNvPicPr>
            <a:picLocks noChangeAspect="1"/>
          </p:cNvPicPr>
          <p:nvPr userDrawn="1"/>
        </p:nvPicPr>
        <p:blipFill>
          <a:blip r:embed="rId3">
            <a:extLst>
              <a:ext uri="{28A0092B-C50C-407E-A947-70E740481C1C}">
                <a14:useLocalDpi xmlns:a14="http://schemas.microsoft.com/office/drawing/2010/main" val="0"/>
              </a:ext>
            </a:extLst>
          </a:blip>
          <a:srcRect t="1398" b="1398"/>
          <a:stretch/>
        </p:blipFill>
        <p:spPr>
          <a:xfrm>
            <a:off x="5048783" y="1294646"/>
            <a:ext cx="6903620" cy="4834772"/>
          </a:xfrm>
          <a:prstGeom prst="rect">
            <a:avLst/>
          </a:prstGeom>
        </p:spPr>
      </p:pic>
      <p:sp>
        <p:nvSpPr>
          <p:cNvPr id="2" name="Date Placeholder 1">
            <a:extLst>
              <a:ext uri="{FF2B5EF4-FFF2-40B4-BE49-F238E27FC236}">
                <a16:creationId xmlns:a16="http://schemas.microsoft.com/office/drawing/2014/main" id="{15DDE64C-2F73-0143-9558-70CEB9F98923}"/>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3" name="Footer Placeholder 2">
            <a:extLst>
              <a:ext uri="{FF2B5EF4-FFF2-40B4-BE49-F238E27FC236}">
                <a16:creationId xmlns:a16="http://schemas.microsoft.com/office/drawing/2014/main" id="{5EAB269C-D0EA-3142-954D-57C82A0C1C1F}"/>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2806E49C-064E-8F4E-BA04-FEE4224EFDFD}"/>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179298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Slide - Switchyard">
    <p:spTree>
      <p:nvGrpSpPr>
        <p:cNvPr id="1" name=""/>
        <p:cNvGrpSpPr/>
        <p:nvPr/>
      </p:nvGrpSpPr>
      <p:grpSpPr>
        <a:xfrm>
          <a:off x="0" y="0"/>
          <a:ext cx="0" cy="0"/>
          <a:chOff x="0" y="0"/>
          <a:chExt cx="0" cy="0"/>
        </a:xfrm>
      </p:grpSpPr>
      <p:pic>
        <p:nvPicPr>
          <p:cNvPr id="8" name="Picture 7" descr="Photo showing a transmission switchyard">
            <a:extLst>
              <a:ext uri="{FF2B5EF4-FFF2-40B4-BE49-F238E27FC236}">
                <a16:creationId xmlns:a16="http://schemas.microsoft.com/office/drawing/2014/main" id="{9D91915C-C196-43AA-9CC7-B17C0E8736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622" r="2553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9" name="Picture 8" descr="WAPA logo">
            <a:extLst>
              <a:ext uri="{FF2B5EF4-FFF2-40B4-BE49-F238E27FC236}">
                <a16:creationId xmlns:a16="http://schemas.microsoft.com/office/drawing/2014/main" id="{B0F832A6-8FF7-E046-8B20-046E67CA1F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7" name="Text Placeholder 16">
            <a:extLst>
              <a:ext uri="{FF2B5EF4-FFF2-40B4-BE49-F238E27FC236}">
                <a16:creationId xmlns:a16="http://schemas.microsoft.com/office/drawing/2014/main" id="{5681E8EB-F8F7-5645-931E-667A75AFBE20}"/>
              </a:ext>
            </a:extLst>
          </p:cNvPr>
          <p:cNvSpPr>
            <a:spLocks noGrp="1"/>
          </p:cNvSpPr>
          <p:nvPr>
            <p:ph type="body" sz="quarter" idx="13" hasCustomPrompt="1"/>
          </p:nvPr>
        </p:nvSpPr>
        <p:spPr>
          <a:xfrm>
            <a:off x="639763" y="1050925"/>
            <a:ext cx="7497762" cy="2387600"/>
          </a:xfrm>
        </p:spPr>
        <p:txBody>
          <a:bodyPr anchor="b">
            <a:normAutofit/>
          </a:bodyPr>
          <a:lstStyle>
            <a:lvl1pPr marL="0" indent="0" algn="ctr">
              <a:buFontTx/>
              <a:buNone/>
              <a:defRPr sz="6000"/>
            </a:lvl1pPr>
          </a:lstStyle>
          <a:p>
            <a:pPr lvl="0"/>
            <a:r>
              <a:rPr lang="en-US"/>
              <a:t>Click to edit section break title</a:t>
            </a:r>
          </a:p>
        </p:txBody>
      </p:sp>
      <p:sp>
        <p:nvSpPr>
          <p:cNvPr id="2" name="Date Placeholder 1">
            <a:extLst>
              <a:ext uri="{FF2B5EF4-FFF2-40B4-BE49-F238E27FC236}">
                <a16:creationId xmlns:a16="http://schemas.microsoft.com/office/drawing/2014/main" id="{58066F67-C9C9-CE43-9DC4-5423671546A5}"/>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1630C9B1-3DAB-8045-9B6B-433B2905F7CE}"/>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527F5B7B-E6A5-5D41-8A54-BC60870BD2EC}"/>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456296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choose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8" name="Picture 7" descr="WAPA logo">
            <a:extLst>
              <a:ext uri="{FF2B5EF4-FFF2-40B4-BE49-F238E27FC236}">
                <a16:creationId xmlns:a16="http://schemas.microsoft.com/office/drawing/2014/main" id="{777B494E-0AC0-9648-A067-52E8002A5F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2" name="Text Placeholder 16">
            <a:extLst>
              <a:ext uri="{FF2B5EF4-FFF2-40B4-BE49-F238E27FC236}">
                <a16:creationId xmlns:a16="http://schemas.microsoft.com/office/drawing/2014/main" id="{4CB4924F-9F87-FA4E-8A94-EAEA4AC9FACB}"/>
              </a:ext>
            </a:extLst>
          </p:cNvPr>
          <p:cNvSpPr>
            <a:spLocks noGrp="1"/>
          </p:cNvSpPr>
          <p:nvPr>
            <p:ph type="body" sz="quarter" idx="14" hasCustomPrompt="1"/>
          </p:nvPr>
        </p:nvSpPr>
        <p:spPr>
          <a:xfrm>
            <a:off x="639763" y="1050925"/>
            <a:ext cx="7497762" cy="2387600"/>
          </a:xfrm>
        </p:spPr>
        <p:txBody>
          <a:bodyPr anchor="b">
            <a:normAutofit/>
          </a:bodyPr>
          <a:lstStyle>
            <a:lvl1pPr marL="0" indent="0" algn="ctr">
              <a:buFontTx/>
              <a:buNone/>
              <a:defRPr sz="6000"/>
            </a:lvl1pPr>
          </a:lstStyle>
          <a:p>
            <a:pPr lvl="0"/>
            <a:r>
              <a:rPr lang="en-US"/>
              <a:t>Click to edit section break title</a:t>
            </a:r>
          </a:p>
        </p:txBody>
      </p:sp>
      <p:sp>
        <p:nvSpPr>
          <p:cNvPr id="2" name="Date Placeholder 1">
            <a:extLst>
              <a:ext uri="{FF2B5EF4-FFF2-40B4-BE49-F238E27FC236}">
                <a16:creationId xmlns:a16="http://schemas.microsoft.com/office/drawing/2014/main" id="{3D30CF24-3022-194A-B8E7-A458B84B9BCC}"/>
              </a:ext>
            </a:extLst>
          </p:cNvPr>
          <p:cNvSpPr>
            <a:spLocks noGrp="1"/>
          </p:cNvSpPr>
          <p:nvPr>
            <p:ph type="dt" sz="half" idx="15"/>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4" name="Footer Placeholder 3">
            <a:extLst>
              <a:ext uri="{FF2B5EF4-FFF2-40B4-BE49-F238E27FC236}">
                <a16:creationId xmlns:a16="http://schemas.microsoft.com/office/drawing/2014/main" id="{4B960D84-9302-4D47-95C7-417418B21DDE}"/>
              </a:ext>
            </a:extLst>
          </p:cNvPr>
          <p:cNvSpPr>
            <a:spLocks noGrp="1"/>
          </p:cNvSpPr>
          <p:nvPr>
            <p:ph type="ftr" sz="quarter" idx="16"/>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8FAD6199-C721-DE43-948A-ADC6A629B468}"/>
              </a:ext>
            </a:extLst>
          </p:cNvPr>
          <p:cNvSpPr>
            <a:spLocks noGrp="1"/>
          </p:cNvSpPr>
          <p:nvPr>
            <p:ph type="sldNum" sz="quarter" idx="17"/>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1137228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losing Contac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sp>
        <p:nvSpPr>
          <p:cNvPr id="5" name="TextBox 4">
            <a:extLst>
              <a:ext uri="{FF2B5EF4-FFF2-40B4-BE49-F238E27FC236}">
                <a16:creationId xmlns:a16="http://schemas.microsoft.com/office/drawing/2014/main" id="{E422DA1E-978B-514A-ACDF-9BA7C43A2076}"/>
              </a:ext>
            </a:extLst>
          </p:cNvPr>
          <p:cNvSpPr txBox="1"/>
          <p:nvPr userDrawn="1"/>
        </p:nvSpPr>
        <p:spPr>
          <a:xfrm>
            <a:off x="978593" y="6045281"/>
            <a:ext cx="2088457" cy="461665"/>
          </a:xfrm>
          <a:prstGeom prst="rect">
            <a:avLst/>
          </a:prstGeom>
          <a:noFill/>
        </p:spPr>
        <p:txBody>
          <a:bodyPr wrap="none" rtlCol="0">
            <a:spAutoFit/>
          </a:bodyPr>
          <a:lstStyle/>
          <a:p>
            <a:r>
              <a:rPr lang="en-US" sz="2400">
                <a:solidFill>
                  <a:schemeClr val="bg1"/>
                </a:solidFill>
              </a:rPr>
              <a:t>www.wapa.gov</a:t>
            </a:r>
          </a:p>
        </p:txBody>
      </p:sp>
      <p:sp>
        <p:nvSpPr>
          <p:cNvPr id="2" name="Date Placeholder 1">
            <a:extLst>
              <a:ext uri="{FF2B5EF4-FFF2-40B4-BE49-F238E27FC236}">
                <a16:creationId xmlns:a16="http://schemas.microsoft.com/office/drawing/2014/main" id="{20872B69-1133-3F4F-9174-9B2F16057EC8}"/>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3" name="Footer Placeholder 2">
            <a:extLst>
              <a:ext uri="{FF2B5EF4-FFF2-40B4-BE49-F238E27FC236}">
                <a16:creationId xmlns:a16="http://schemas.microsoft.com/office/drawing/2014/main" id="{C6995E8A-C5B4-4543-8D64-9D612A031FBF}"/>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91B7421A-27E0-9A49-9F1E-1C54D15C67B9}"/>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131193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Contact Page with 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pic>
        <p:nvPicPr>
          <p:cNvPr id="7" name="Picture 6" descr="facebook social media icon&#10;">
            <a:extLst>
              <a:ext uri="{FF2B5EF4-FFF2-40B4-BE49-F238E27FC236}">
                <a16:creationId xmlns:a16="http://schemas.microsoft.com/office/drawing/2014/main" id="{DB76A0B2-80E6-A549-8D11-0D38F885CC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87049" y="5606006"/>
            <a:ext cx="460778" cy="460778"/>
          </a:xfrm>
          <a:prstGeom prst="rect">
            <a:avLst/>
          </a:prstGeom>
        </p:spPr>
      </p:pic>
      <p:pic>
        <p:nvPicPr>
          <p:cNvPr id="11" name="Picture 10" descr="Instagram social media icon&#10;">
            <a:extLst>
              <a:ext uri="{FF2B5EF4-FFF2-40B4-BE49-F238E27FC236}">
                <a16:creationId xmlns:a16="http://schemas.microsoft.com/office/drawing/2014/main" id="{004034D4-7C8A-E742-8B66-4DE06DF06BA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03407" y="5090677"/>
            <a:ext cx="460778" cy="460778"/>
          </a:xfrm>
          <a:prstGeom prst="rect">
            <a:avLst/>
          </a:prstGeom>
        </p:spPr>
      </p:pic>
      <p:pic>
        <p:nvPicPr>
          <p:cNvPr id="16" name="Picture 15" descr="YouTube social media icon&#10;">
            <a:extLst>
              <a:ext uri="{FF2B5EF4-FFF2-40B4-BE49-F238E27FC236}">
                <a16:creationId xmlns:a16="http://schemas.microsoft.com/office/drawing/2014/main" id="{1A3937C1-C958-5142-93BF-09CE25CDCB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87049" y="4561520"/>
            <a:ext cx="460778" cy="460778"/>
          </a:xfrm>
          <a:prstGeom prst="rect">
            <a:avLst/>
          </a:prstGeom>
        </p:spPr>
      </p:pic>
      <p:pic>
        <p:nvPicPr>
          <p:cNvPr id="18" name="Picture 17" descr="WAPA Logo&#10;&#10;">
            <a:extLst>
              <a:ext uri="{FF2B5EF4-FFF2-40B4-BE49-F238E27FC236}">
                <a16:creationId xmlns:a16="http://schemas.microsoft.com/office/drawing/2014/main" id="{82B17E7D-2D27-8C43-94D8-7C12DC94C5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151611" y="4575348"/>
            <a:ext cx="472155" cy="472155"/>
          </a:xfrm>
          <a:prstGeom prst="rect">
            <a:avLst/>
          </a:prstGeom>
        </p:spPr>
      </p:pic>
      <p:pic>
        <p:nvPicPr>
          <p:cNvPr id="20" name="Picture 19" descr="Twitter social media icon&#10;&#10;">
            <a:extLst>
              <a:ext uri="{FF2B5EF4-FFF2-40B4-BE49-F238E27FC236}">
                <a16:creationId xmlns:a16="http://schemas.microsoft.com/office/drawing/2014/main" id="{433C50CB-8880-0E45-8F7D-9FAC103BA47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57299" y="5090677"/>
            <a:ext cx="460778" cy="460778"/>
          </a:xfrm>
          <a:prstGeom prst="rect">
            <a:avLst/>
          </a:prstGeom>
        </p:spPr>
      </p:pic>
      <p:sp>
        <p:nvSpPr>
          <p:cNvPr id="23" name="TextBox 22">
            <a:extLst>
              <a:ext uri="{FF2B5EF4-FFF2-40B4-BE49-F238E27FC236}">
                <a16:creationId xmlns:a16="http://schemas.microsoft.com/office/drawing/2014/main" id="{2F4D9320-0BD4-9F4B-9DC9-EA4615C6726A}"/>
              </a:ext>
            </a:extLst>
          </p:cNvPr>
          <p:cNvSpPr txBox="1"/>
          <p:nvPr userDrawn="1"/>
        </p:nvSpPr>
        <p:spPr>
          <a:xfrm>
            <a:off x="2679589" y="4583387"/>
            <a:ext cx="1769780" cy="400110"/>
          </a:xfrm>
          <a:prstGeom prst="rect">
            <a:avLst/>
          </a:prstGeom>
          <a:noFill/>
        </p:spPr>
        <p:txBody>
          <a:bodyPr wrap="none" rtlCol="0">
            <a:spAutoFit/>
          </a:bodyPr>
          <a:lstStyle/>
          <a:p>
            <a:r>
              <a:rPr lang="en-US" sz="2000" err="1">
                <a:solidFill>
                  <a:schemeClr val="bg1"/>
                </a:solidFill>
              </a:rPr>
              <a:t>www.wapa.gov</a:t>
            </a:r>
            <a:endParaRPr lang="en-US" sz="2000">
              <a:solidFill>
                <a:schemeClr val="bg1"/>
              </a:solidFill>
            </a:endParaRPr>
          </a:p>
        </p:txBody>
      </p:sp>
      <p:sp>
        <p:nvSpPr>
          <p:cNvPr id="24" name="TextBox 23">
            <a:extLst>
              <a:ext uri="{FF2B5EF4-FFF2-40B4-BE49-F238E27FC236}">
                <a16:creationId xmlns:a16="http://schemas.microsoft.com/office/drawing/2014/main" id="{F8BA44AB-6CBF-A34D-B953-27DD9F334A4D}"/>
              </a:ext>
            </a:extLst>
          </p:cNvPr>
          <p:cNvSpPr txBox="1"/>
          <p:nvPr userDrawn="1"/>
        </p:nvSpPr>
        <p:spPr>
          <a:xfrm>
            <a:off x="2679589" y="5100661"/>
            <a:ext cx="2259465" cy="400110"/>
          </a:xfrm>
          <a:prstGeom prst="rect">
            <a:avLst/>
          </a:prstGeom>
          <a:noFill/>
        </p:spPr>
        <p:txBody>
          <a:bodyPr wrap="none" rtlCol="0">
            <a:spAutoFit/>
          </a:bodyPr>
          <a:lstStyle/>
          <a:p>
            <a:r>
              <a:rPr lang="en-US" sz="2000">
                <a:solidFill>
                  <a:schemeClr val="bg1"/>
                </a:solidFill>
              </a:rPr>
              <a:t>@</a:t>
            </a:r>
            <a:r>
              <a:rPr lang="en-US" sz="2000" err="1">
                <a:solidFill>
                  <a:schemeClr val="bg1"/>
                </a:solidFill>
              </a:rPr>
              <a:t>westernareapowr</a:t>
            </a:r>
            <a:endParaRPr lang="en-US" sz="2000">
              <a:solidFill>
                <a:schemeClr val="bg1"/>
              </a:solidFill>
            </a:endParaRPr>
          </a:p>
        </p:txBody>
      </p:sp>
      <p:sp>
        <p:nvSpPr>
          <p:cNvPr id="25" name="TextBox 24">
            <a:extLst>
              <a:ext uri="{FF2B5EF4-FFF2-40B4-BE49-F238E27FC236}">
                <a16:creationId xmlns:a16="http://schemas.microsoft.com/office/drawing/2014/main" id="{49385C54-9317-D741-BDB7-B858C834FDF6}"/>
              </a:ext>
            </a:extLst>
          </p:cNvPr>
          <p:cNvSpPr txBox="1"/>
          <p:nvPr userDrawn="1"/>
        </p:nvSpPr>
        <p:spPr>
          <a:xfrm>
            <a:off x="2679589" y="5617934"/>
            <a:ext cx="3944093" cy="400110"/>
          </a:xfrm>
          <a:prstGeom prst="rect">
            <a:avLst/>
          </a:prstGeom>
          <a:noFill/>
        </p:spPr>
        <p:txBody>
          <a:bodyPr wrap="none" rtlCol="0">
            <a:spAutoFit/>
          </a:bodyPr>
          <a:lstStyle/>
          <a:p>
            <a:r>
              <a:rPr lang="en-US" sz="2000">
                <a:solidFill>
                  <a:schemeClr val="bg1"/>
                </a:solidFill>
              </a:rPr>
              <a:t>western-area-power-administration</a:t>
            </a:r>
          </a:p>
        </p:txBody>
      </p:sp>
      <p:sp>
        <p:nvSpPr>
          <p:cNvPr id="26" name="TextBox 25">
            <a:extLst>
              <a:ext uri="{FF2B5EF4-FFF2-40B4-BE49-F238E27FC236}">
                <a16:creationId xmlns:a16="http://schemas.microsoft.com/office/drawing/2014/main" id="{62326B2F-3960-2649-A6B6-ABDA0804D876}"/>
              </a:ext>
            </a:extLst>
          </p:cNvPr>
          <p:cNvSpPr txBox="1"/>
          <p:nvPr userDrawn="1"/>
        </p:nvSpPr>
        <p:spPr>
          <a:xfrm>
            <a:off x="7735483" y="4581400"/>
            <a:ext cx="2342757" cy="400110"/>
          </a:xfrm>
          <a:prstGeom prst="rect">
            <a:avLst/>
          </a:prstGeom>
          <a:noFill/>
        </p:spPr>
        <p:txBody>
          <a:bodyPr wrap="none" rtlCol="0">
            <a:spAutoFit/>
          </a:bodyPr>
          <a:lstStyle/>
          <a:p>
            <a:r>
              <a:rPr lang="en-US" sz="2000">
                <a:solidFill>
                  <a:schemeClr val="bg1"/>
                </a:solidFill>
              </a:rPr>
              <a:t>WesternAreaPower1</a:t>
            </a:r>
          </a:p>
        </p:txBody>
      </p:sp>
      <p:sp>
        <p:nvSpPr>
          <p:cNvPr id="27" name="TextBox 26">
            <a:extLst>
              <a:ext uri="{FF2B5EF4-FFF2-40B4-BE49-F238E27FC236}">
                <a16:creationId xmlns:a16="http://schemas.microsoft.com/office/drawing/2014/main" id="{1D8E41C7-569A-884A-A645-03C7E566D20C}"/>
              </a:ext>
            </a:extLst>
          </p:cNvPr>
          <p:cNvSpPr txBox="1"/>
          <p:nvPr userDrawn="1"/>
        </p:nvSpPr>
        <p:spPr>
          <a:xfrm>
            <a:off x="7735483" y="5096963"/>
            <a:ext cx="2156231" cy="400110"/>
          </a:xfrm>
          <a:prstGeom prst="rect">
            <a:avLst/>
          </a:prstGeom>
          <a:noFill/>
        </p:spPr>
        <p:txBody>
          <a:bodyPr wrap="none" rtlCol="0">
            <a:spAutoFit/>
          </a:bodyPr>
          <a:lstStyle/>
          <a:p>
            <a:r>
              <a:rPr lang="en-US" sz="2000" err="1">
                <a:solidFill>
                  <a:schemeClr val="bg1"/>
                </a:solidFill>
              </a:rPr>
              <a:t>westernareapower</a:t>
            </a:r>
            <a:endParaRPr lang="en-US" sz="2000">
              <a:solidFill>
                <a:schemeClr val="bg1"/>
              </a:solidFill>
            </a:endParaRPr>
          </a:p>
        </p:txBody>
      </p:sp>
      <p:sp>
        <p:nvSpPr>
          <p:cNvPr id="28" name="TextBox 27">
            <a:extLst>
              <a:ext uri="{FF2B5EF4-FFF2-40B4-BE49-F238E27FC236}">
                <a16:creationId xmlns:a16="http://schemas.microsoft.com/office/drawing/2014/main" id="{93C5B4F4-2BEF-5447-A750-C311AC085A04}"/>
              </a:ext>
            </a:extLst>
          </p:cNvPr>
          <p:cNvSpPr txBox="1"/>
          <p:nvPr userDrawn="1"/>
        </p:nvSpPr>
        <p:spPr>
          <a:xfrm>
            <a:off x="7735483" y="5612526"/>
            <a:ext cx="1180323" cy="400110"/>
          </a:xfrm>
          <a:prstGeom prst="rect">
            <a:avLst/>
          </a:prstGeom>
          <a:noFill/>
        </p:spPr>
        <p:txBody>
          <a:bodyPr wrap="none" rtlCol="0">
            <a:spAutoFit/>
          </a:bodyPr>
          <a:lstStyle/>
          <a:p>
            <a:r>
              <a:rPr lang="en-US" sz="2000" err="1">
                <a:solidFill>
                  <a:schemeClr val="bg1"/>
                </a:solidFill>
              </a:rPr>
              <a:t>wapa.gov</a:t>
            </a:r>
            <a:endParaRPr lang="en-US" sz="2000">
              <a:solidFill>
                <a:schemeClr val="bg1"/>
              </a:solidFill>
            </a:endParaRPr>
          </a:p>
        </p:txBody>
      </p:sp>
      <p:pic>
        <p:nvPicPr>
          <p:cNvPr id="30" name="Picture 29" descr="LinkedIn social media icon&#10;">
            <a:extLst>
              <a:ext uri="{FF2B5EF4-FFF2-40B4-BE49-F238E27FC236}">
                <a16:creationId xmlns:a16="http://schemas.microsoft.com/office/drawing/2014/main" id="{87C5FD4D-80C3-DA49-8EF1-B2F8C8F1F68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7299" y="5603869"/>
            <a:ext cx="462915" cy="462915"/>
          </a:xfrm>
          <a:prstGeom prst="rect">
            <a:avLst/>
          </a:prstGeom>
        </p:spPr>
      </p:pic>
      <p:sp>
        <p:nvSpPr>
          <p:cNvPr id="2" name="Date Placeholder 1">
            <a:extLst>
              <a:ext uri="{FF2B5EF4-FFF2-40B4-BE49-F238E27FC236}">
                <a16:creationId xmlns:a16="http://schemas.microsoft.com/office/drawing/2014/main" id="{3015E3BE-4202-884C-8622-7322EF5F4E2E}"/>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5-Dec-23</a:t>
            </a:fld>
            <a:r>
              <a:rPr lang="en-US"/>
              <a:t> |</a:t>
            </a:r>
          </a:p>
        </p:txBody>
      </p:sp>
      <p:sp>
        <p:nvSpPr>
          <p:cNvPr id="3" name="Footer Placeholder 2">
            <a:extLst>
              <a:ext uri="{FF2B5EF4-FFF2-40B4-BE49-F238E27FC236}">
                <a16:creationId xmlns:a16="http://schemas.microsoft.com/office/drawing/2014/main" id="{D3B9B9D4-15D5-8747-B79E-E3AAFD99F280}"/>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13C01C85-F30D-FD47-AFC7-4BEE92AEDFEF}"/>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78762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len Canyon Dam">
    <p:spTree>
      <p:nvGrpSpPr>
        <p:cNvPr id="1" name=""/>
        <p:cNvGrpSpPr/>
        <p:nvPr/>
      </p:nvGrpSpPr>
      <p:grpSpPr>
        <a:xfrm>
          <a:off x="0" y="0"/>
          <a:ext cx="0" cy="0"/>
          <a:chOff x="0" y="0"/>
          <a:chExt cx="0" cy="0"/>
        </a:xfrm>
      </p:grpSpPr>
      <p:pic>
        <p:nvPicPr>
          <p:cNvPr id="8" name="Picture 7" descr="Hoover Dam and power plant as seen from the bypass bridge downstream of the dam.">
            <a:extLst>
              <a:ext uri="{FF2B5EF4-FFF2-40B4-BE49-F238E27FC236}">
                <a16:creationId xmlns:a16="http://schemas.microsoft.com/office/drawing/2014/main" id="{9D91915C-C196-43AA-9CC7-B17C0E8736DB}"/>
              </a:ext>
            </a:extLst>
          </p:cNvPr>
          <p:cNvPicPr>
            <a:picLocks noChangeAspect="1"/>
          </p:cNvPicPr>
          <p:nvPr userDrawn="1"/>
        </p:nvPicPr>
        <p:blipFill>
          <a:blip r:embed="rId2">
            <a:extLst>
              <a:ext uri="{28A0092B-C50C-407E-A947-70E740481C1C}">
                <a14:useLocalDpi xmlns:a14="http://schemas.microsoft.com/office/drawing/2010/main" val="0"/>
              </a:ext>
            </a:extLst>
          </a:blip>
          <a:srcRect l="1795" r="179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0FFD82B1-C75F-6C4B-ABD3-0E08601A06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0906FCB7-9935-D644-98FF-2C7E9B86C48D}"/>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81E60583-71F8-8840-AA89-2D9EED6FDD7B}"/>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2636DEFA-58C5-3A4E-BC2E-31D067A0F5B1}"/>
              </a:ext>
            </a:extLst>
          </p:cNvPr>
          <p:cNvSpPr>
            <a:spLocks noGrp="1"/>
          </p:cNvSpPr>
          <p:nvPr>
            <p:ph type="body" sz="quarter" idx="14" hasCustomPrompt="1"/>
          </p:nvPr>
        </p:nvSpPr>
        <p:spPr>
          <a:xfrm>
            <a:off x="639763" y="4633913"/>
            <a:ext cx="7497762" cy="165147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4889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Hydropower Genera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EC5EC-6EBE-4290-A083-504674875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 r="49343"/>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EB64406B-1669-3F40-85F6-E37997A00D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72E6E6B6-46E4-9F41-B668-E5E04F834400}"/>
              </a:ext>
            </a:extLst>
          </p:cNvPr>
          <p:cNvSpPr>
            <a:spLocks noGrp="1"/>
          </p:cNvSpPr>
          <p:nvPr>
            <p:ph type="ctrTitle" hasCustomPrompt="1"/>
          </p:nvPr>
        </p:nvSpPr>
        <p:spPr>
          <a:xfrm>
            <a:off x="640080" y="1519396"/>
            <a:ext cx="7498080" cy="1909604"/>
          </a:xfrm>
        </p:spPr>
        <p:txBody>
          <a:bodyPr anchor="b"/>
          <a:lstStyle>
            <a:lvl1pPr algn="ctr">
              <a:defRPr sz="6000" b="1">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479A7C97-115D-814B-A20F-7305E017905E}"/>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538DDC99-3A5D-7B41-80D9-322FF579BEDE}"/>
              </a:ext>
            </a:extLst>
          </p:cNvPr>
          <p:cNvSpPr>
            <a:spLocks noGrp="1"/>
          </p:cNvSpPr>
          <p:nvPr>
            <p:ph type="body" sz="quarter" idx="14" hasCustomPrompt="1"/>
          </p:nvPr>
        </p:nvSpPr>
        <p:spPr>
          <a:xfrm>
            <a:off x="639763" y="4633913"/>
            <a:ext cx="7497762" cy="160708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89450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pic>
        <p:nvPicPr>
          <p:cNvPr id="8" name="Picture 7" descr="WAPA Logo with Western Area Power Administration to the right of logo that includes a lightning bolt.">
            <a:extLst>
              <a:ext uri="{FF2B5EF4-FFF2-40B4-BE49-F238E27FC236}">
                <a16:creationId xmlns:a16="http://schemas.microsoft.com/office/drawing/2014/main" id="{9440E95B-D46A-3643-B228-055B252B2C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1" name="Text Placeholder 9">
            <a:extLst>
              <a:ext uri="{FF2B5EF4-FFF2-40B4-BE49-F238E27FC236}">
                <a16:creationId xmlns:a16="http://schemas.microsoft.com/office/drawing/2014/main" id="{C9229478-C9A6-284B-B08F-763E6CE8FF33}"/>
              </a:ext>
            </a:extLst>
          </p:cNvPr>
          <p:cNvSpPr>
            <a:spLocks noGrp="1"/>
          </p:cNvSpPr>
          <p:nvPr>
            <p:ph type="body" sz="quarter" idx="14" hasCustomPrompt="1"/>
          </p:nvPr>
        </p:nvSpPr>
        <p:spPr>
          <a:xfrm>
            <a:off x="838199" y="4633913"/>
            <a:ext cx="10515601" cy="14739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
        <p:nvSpPr>
          <p:cNvPr id="4" name="Title 3">
            <a:extLst>
              <a:ext uri="{FF2B5EF4-FFF2-40B4-BE49-F238E27FC236}">
                <a16:creationId xmlns:a16="http://schemas.microsoft.com/office/drawing/2014/main" id="{6746C74D-35A9-3449-AB51-72576D56AC23}"/>
              </a:ext>
            </a:extLst>
          </p:cNvPr>
          <p:cNvSpPr>
            <a:spLocks noGrp="1"/>
          </p:cNvSpPr>
          <p:nvPr>
            <p:ph type="title" hasCustomPrompt="1"/>
          </p:nvPr>
        </p:nvSpPr>
        <p:spPr>
          <a:xfrm>
            <a:off x="838200" y="1739030"/>
            <a:ext cx="10515600" cy="1617584"/>
          </a:xfrm>
        </p:spPr>
        <p:txBody>
          <a:bodyPr>
            <a:noAutofit/>
          </a:bodyPr>
          <a:lstStyle>
            <a:lvl1pPr algn="ctr">
              <a:defRPr sz="6000"/>
            </a:lvl1pPr>
          </a:lstStyle>
          <a:p>
            <a:r>
              <a:rPr lang="en-US"/>
              <a:t>Click to edit title</a:t>
            </a:r>
            <a:br>
              <a:rPr lang="en-US"/>
            </a:br>
            <a:r>
              <a:rPr lang="en-US"/>
              <a:t>maximum two lines</a:t>
            </a:r>
          </a:p>
        </p:txBody>
      </p:sp>
      <p:sp>
        <p:nvSpPr>
          <p:cNvPr id="6" name="Text Placeholder 5">
            <a:extLst>
              <a:ext uri="{FF2B5EF4-FFF2-40B4-BE49-F238E27FC236}">
                <a16:creationId xmlns:a16="http://schemas.microsoft.com/office/drawing/2014/main" id="{9E6D20F4-3DF4-4045-B54A-89B8D5FD1BEC}"/>
              </a:ext>
            </a:extLst>
          </p:cNvPr>
          <p:cNvSpPr>
            <a:spLocks noGrp="1"/>
          </p:cNvSpPr>
          <p:nvPr>
            <p:ph type="body" sz="quarter" idx="15" hasCustomPrompt="1"/>
          </p:nvPr>
        </p:nvSpPr>
        <p:spPr>
          <a:xfrm>
            <a:off x="838200" y="3429000"/>
            <a:ext cx="10515600" cy="110172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r>
              <a:rPr lang="en-US"/>
              <a:t>Click to edit subtitle</a:t>
            </a:r>
            <a:br>
              <a:rPr lang="en-US"/>
            </a:br>
            <a:r>
              <a:rPr lang="en-US"/>
              <a:t>maximum two lines</a:t>
            </a:r>
          </a:p>
        </p:txBody>
      </p:sp>
    </p:spTree>
    <p:extLst>
      <p:ext uri="{BB962C8B-B14F-4D97-AF65-F5344CB8AC3E}">
        <p14:creationId xmlns:p14="http://schemas.microsoft.com/office/powerpoint/2010/main" val="23142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07F29471-C12A-1448-8E39-305BA6C080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99A978AF-0DF7-43B3-83C8-5E135B283337}"/>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C83E9BD-ED1A-4E1F-A565-8E4894A32116}"/>
              </a:ext>
            </a:extLst>
          </p:cNvPr>
          <p:cNvSpPr>
            <a:spLocks noGrp="1"/>
          </p:cNvSpPr>
          <p:nvPr>
            <p:ph idx="1" hasCustomPrompt="1"/>
          </p:nvPr>
        </p:nvSpPr>
        <p:spPr>
          <a:xfrm>
            <a:off x="838200" y="1825625"/>
            <a:ext cx="10515600" cy="4352544"/>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FE8F0-F773-1149-8BA0-2835DBD5A81B}"/>
              </a:ext>
            </a:extLst>
          </p:cNvPr>
          <p:cNvSpPr>
            <a:spLocks noGrp="1"/>
          </p:cNvSpPr>
          <p:nvPr>
            <p:ph type="dt" sz="half" idx="10"/>
          </p:nvPr>
        </p:nvSpPr>
        <p:spPr/>
        <p:txBody>
          <a:body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DFF3C5EB-D1DE-F74A-96C7-7714ED315E83}"/>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2FF0AF48-237E-C14A-BB1A-EFB42EF187C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76623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F2FA2-6B14-4473-B169-F47ADB1DB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7FD97-1918-4D8A-AF01-54AABEC5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CA9F6-361B-4E07-816B-A6E6801202B1}"/>
              </a:ext>
            </a:extLst>
          </p:cNvPr>
          <p:cNvSpPr>
            <a:spLocks noGrp="1"/>
          </p:cNvSpPr>
          <p:nvPr>
            <p:ph type="dt" sz="half" idx="2"/>
          </p:nvPr>
        </p:nvSpPr>
        <p:spPr>
          <a:xfrm>
            <a:off x="10436140" y="6356350"/>
            <a:ext cx="897996"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DFE90C00-64B7-4060-A7AC-105BB12D22AE}"/>
              </a:ext>
            </a:extLst>
          </p:cNvPr>
          <p:cNvSpPr>
            <a:spLocks noGrp="1"/>
          </p:cNvSpPr>
          <p:nvPr>
            <p:ph type="ftr" sz="quarter" idx="3"/>
          </p:nvPr>
        </p:nvSpPr>
        <p:spPr>
          <a:xfrm>
            <a:off x="7247964" y="6356350"/>
            <a:ext cx="3182389" cy="365125"/>
          </a:xfrm>
          <a:prstGeom prst="rect">
            <a:avLst/>
          </a:prstGeom>
        </p:spPr>
        <p:txBody>
          <a:bodyPr vert="horz" lIns="91440" tIns="45720" rIns="91440" bIns="45720" rtlCol="0" anchor="ctr"/>
          <a:lstStyle>
            <a:lvl1pPr algn="r">
              <a:defRPr sz="1000">
                <a:solidFill>
                  <a:schemeClr val="bg1">
                    <a:lumMod val="50000"/>
                  </a:schemeClr>
                </a:solidFill>
              </a:defRPr>
            </a:lvl1pPr>
          </a:lstStyle>
          <a:p>
            <a:r>
              <a:rPr lang="en-US"/>
              <a:t>Presentation Title |</a:t>
            </a:r>
          </a:p>
        </p:txBody>
      </p:sp>
      <p:sp>
        <p:nvSpPr>
          <p:cNvPr id="6" name="Slide Number Placeholder 5">
            <a:extLst>
              <a:ext uri="{FF2B5EF4-FFF2-40B4-BE49-F238E27FC236}">
                <a16:creationId xmlns:a16="http://schemas.microsoft.com/office/drawing/2014/main" id="{B247AA90-640C-47E2-8AC0-9DCFFDE51746}"/>
              </a:ext>
            </a:extLst>
          </p:cNvPr>
          <p:cNvSpPr>
            <a:spLocks noGrp="1"/>
          </p:cNvSpPr>
          <p:nvPr>
            <p:ph type="sldNum" sz="quarter" idx="4"/>
          </p:nvPr>
        </p:nvSpPr>
        <p:spPr>
          <a:xfrm>
            <a:off x="11353800" y="6356350"/>
            <a:ext cx="533400" cy="365125"/>
          </a:xfrm>
          <a:prstGeom prst="rect">
            <a:avLst/>
          </a:prstGeom>
        </p:spPr>
        <p:txBody>
          <a:bodyPr vert="horz" lIns="0" tIns="45720" rIns="91440" bIns="45720" rtlCol="0" anchor="ctr"/>
          <a:lstStyle>
            <a:lvl1pPr algn="r">
              <a:defRPr sz="1000">
                <a:solidFill>
                  <a:schemeClr val="bg1">
                    <a:lumMod val="50000"/>
                  </a:schemeClr>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63967248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49" r:id="rId5"/>
    <p:sldLayoutId id="2147483670" r:id="rId6"/>
    <p:sldLayoutId id="2147483669" r:id="rId7"/>
    <p:sldLayoutId id="2147483660" r:id="rId8"/>
    <p:sldLayoutId id="2147483650" r:id="rId9"/>
    <p:sldLayoutId id="2147483652" r:id="rId10"/>
    <p:sldLayoutId id="2147483661" r:id="rId11"/>
    <p:sldLayoutId id="2147483653" r:id="rId12"/>
    <p:sldLayoutId id="2147483654" r:id="rId13"/>
    <p:sldLayoutId id="2147483671" r:id="rId14"/>
    <p:sldLayoutId id="2147483655" r:id="rId15"/>
    <p:sldLayoutId id="2147483656" r:id="rId16"/>
    <p:sldLayoutId id="2147483681" r:id="rId17"/>
    <p:sldLayoutId id="2147483700" r:id="rId18"/>
    <p:sldLayoutId id="2147483685" r:id="rId19"/>
    <p:sldLayoutId id="2147483687" r:id="rId20"/>
    <p:sldLayoutId id="2147483686" r:id="rId21"/>
    <p:sldLayoutId id="2147483684" r:id="rId22"/>
    <p:sldLayoutId id="2147483657" r:id="rId23"/>
    <p:sldLayoutId id="2147483688" r:id="rId24"/>
    <p:sldLayoutId id="2147483683" r:id="rId25"/>
    <p:sldLayoutId id="2147483675" r:id="rId26"/>
    <p:sldLayoutId id="2147483674" r:id="rId27"/>
    <p:sldLayoutId id="2147483676" r:id="rId28"/>
    <p:sldLayoutId id="2147483680" r:id="rId29"/>
    <p:sldLayoutId id="2147483730" r:id="rId30"/>
  </p:sldLayoutIdLst>
  <p:hf hdr="0" ftr="0" dt="0"/>
  <p:txStyles>
    <p:titleStyle>
      <a:lvl1pPr algn="l" defTabSz="914400" rtl="0" eaLnBrk="1" latinLnBrk="0" hangingPunct="1">
        <a:lnSpc>
          <a:spcPct val="90000"/>
        </a:lnSpc>
        <a:spcBef>
          <a:spcPct val="0"/>
        </a:spcBef>
        <a:buNone/>
        <a:defRPr sz="4400" b="1" kern="1200">
          <a:solidFill>
            <a:srgbClr val="00447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F2FA2-6B14-4473-B169-F47ADB1DB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7FD97-1918-4D8A-AF01-54AABEC5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CA9F6-361B-4E07-816B-A6E6801202B1}"/>
              </a:ext>
            </a:extLst>
          </p:cNvPr>
          <p:cNvSpPr>
            <a:spLocks noGrp="1"/>
          </p:cNvSpPr>
          <p:nvPr>
            <p:ph type="dt" sz="half" idx="2"/>
          </p:nvPr>
        </p:nvSpPr>
        <p:spPr>
          <a:xfrm>
            <a:off x="10436140" y="6356350"/>
            <a:ext cx="897996"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2EA7C11-4B40-E443-A2DB-1B93DB4E5E54}" type="datetime5">
              <a:rPr lang="en-US" smtClean="0"/>
              <a:t>5-Dec-23</a:t>
            </a:fld>
            <a:r>
              <a:rPr lang="en-US"/>
              <a:t> |</a:t>
            </a:r>
          </a:p>
        </p:txBody>
      </p:sp>
      <p:sp>
        <p:nvSpPr>
          <p:cNvPr id="5" name="Footer Placeholder 4">
            <a:extLst>
              <a:ext uri="{FF2B5EF4-FFF2-40B4-BE49-F238E27FC236}">
                <a16:creationId xmlns:a16="http://schemas.microsoft.com/office/drawing/2014/main" id="{DFE90C00-64B7-4060-A7AC-105BB12D22AE}"/>
              </a:ext>
            </a:extLst>
          </p:cNvPr>
          <p:cNvSpPr>
            <a:spLocks noGrp="1"/>
          </p:cNvSpPr>
          <p:nvPr>
            <p:ph type="ftr" sz="quarter" idx="3"/>
          </p:nvPr>
        </p:nvSpPr>
        <p:spPr>
          <a:xfrm>
            <a:off x="7247964" y="6356350"/>
            <a:ext cx="3182389" cy="365125"/>
          </a:xfrm>
          <a:prstGeom prst="rect">
            <a:avLst/>
          </a:prstGeom>
        </p:spPr>
        <p:txBody>
          <a:bodyPr vert="horz" lIns="91440" tIns="45720" rIns="91440" bIns="45720" rtlCol="0" anchor="ctr"/>
          <a:lstStyle>
            <a:lvl1pPr algn="r">
              <a:defRPr sz="1000">
                <a:solidFill>
                  <a:schemeClr val="bg1">
                    <a:lumMod val="50000"/>
                  </a:schemeClr>
                </a:solidFill>
              </a:defRPr>
            </a:lvl1pPr>
          </a:lstStyle>
          <a:p>
            <a:r>
              <a:rPr lang="en-US"/>
              <a:t>Presentation Title |</a:t>
            </a:r>
          </a:p>
        </p:txBody>
      </p:sp>
      <p:sp>
        <p:nvSpPr>
          <p:cNvPr id="6" name="Slide Number Placeholder 5">
            <a:extLst>
              <a:ext uri="{FF2B5EF4-FFF2-40B4-BE49-F238E27FC236}">
                <a16:creationId xmlns:a16="http://schemas.microsoft.com/office/drawing/2014/main" id="{B247AA90-640C-47E2-8AC0-9DCFFDE51746}"/>
              </a:ext>
            </a:extLst>
          </p:cNvPr>
          <p:cNvSpPr>
            <a:spLocks noGrp="1"/>
          </p:cNvSpPr>
          <p:nvPr>
            <p:ph type="sldNum" sz="quarter" idx="4"/>
          </p:nvPr>
        </p:nvSpPr>
        <p:spPr>
          <a:xfrm>
            <a:off x="11353800" y="6356350"/>
            <a:ext cx="533400" cy="365125"/>
          </a:xfrm>
          <a:prstGeom prst="rect">
            <a:avLst/>
          </a:prstGeom>
        </p:spPr>
        <p:txBody>
          <a:bodyPr vert="horz" lIns="0" tIns="45720" rIns="91440" bIns="45720" rtlCol="0" anchor="ctr"/>
          <a:lstStyle>
            <a:lvl1pPr algn="r">
              <a:defRPr sz="1000">
                <a:solidFill>
                  <a:schemeClr val="bg1">
                    <a:lumMod val="50000"/>
                  </a:schemeClr>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6874820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Lst>
  <p:hf hdr="0" ftr="0" dt="0"/>
  <p:txStyles>
    <p:title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egreen@wapa.gov" TargetMode="External"/><Relationship Id="rId2" Type="http://schemas.openxmlformats.org/officeDocument/2006/relationships/hyperlink" Target="mailto:Schwabe@wapa.gov" TargetMode="External"/><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hyperlink" Target="mailto:sharris@wap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83A9-14CF-4E0C-8181-9BDACC699AE1}"/>
              </a:ext>
            </a:extLst>
          </p:cNvPr>
          <p:cNvSpPr>
            <a:spLocks noGrp="1"/>
          </p:cNvSpPr>
          <p:nvPr>
            <p:ph type="ctrTitle"/>
          </p:nvPr>
        </p:nvSpPr>
        <p:spPr/>
        <p:txBody>
          <a:bodyPr>
            <a:normAutofit fontScale="90000"/>
          </a:bodyPr>
          <a:lstStyle/>
          <a:p>
            <a:r>
              <a:rPr lang="en-US"/>
              <a:t>WAPA’s Transmission Infrastructure Program</a:t>
            </a:r>
          </a:p>
        </p:txBody>
      </p:sp>
      <p:sp>
        <p:nvSpPr>
          <p:cNvPr id="3" name="Subtitle 2">
            <a:extLst>
              <a:ext uri="{FF2B5EF4-FFF2-40B4-BE49-F238E27FC236}">
                <a16:creationId xmlns:a16="http://schemas.microsoft.com/office/drawing/2014/main" id="{0AE3E455-7D19-4B3E-BFEC-02026D75F142}"/>
              </a:ext>
            </a:extLst>
          </p:cNvPr>
          <p:cNvSpPr>
            <a:spLocks noGrp="1"/>
          </p:cNvSpPr>
          <p:nvPr>
            <p:ph type="subTitle" idx="1"/>
          </p:nvPr>
        </p:nvSpPr>
        <p:spPr/>
        <p:txBody>
          <a:bodyPr>
            <a:normAutofit/>
          </a:bodyPr>
          <a:lstStyle/>
          <a:p>
            <a:r>
              <a:rPr lang="en-US"/>
              <a:t>Mid-West Annual Meeting</a:t>
            </a:r>
          </a:p>
        </p:txBody>
      </p:sp>
      <p:sp>
        <p:nvSpPr>
          <p:cNvPr id="4" name="Text Placeholder 3">
            <a:extLst>
              <a:ext uri="{FF2B5EF4-FFF2-40B4-BE49-F238E27FC236}">
                <a16:creationId xmlns:a16="http://schemas.microsoft.com/office/drawing/2014/main" id="{41A0ED30-4E65-4C87-9B7F-40AA3711A61E}"/>
              </a:ext>
            </a:extLst>
          </p:cNvPr>
          <p:cNvSpPr>
            <a:spLocks noGrp="1"/>
          </p:cNvSpPr>
          <p:nvPr>
            <p:ph type="body" sz="quarter" idx="14"/>
          </p:nvPr>
        </p:nvSpPr>
        <p:spPr/>
        <p:txBody>
          <a:bodyPr/>
          <a:lstStyle/>
          <a:p>
            <a:r>
              <a:rPr lang="en-US"/>
              <a:t>Paul Schwabe, SVP and TIP Manager</a:t>
            </a:r>
          </a:p>
          <a:p>
            <a:r>
              <a:rPr lang="en-US"/>
              <a:t>December 12, 2023</a:t>
            </a:r>
          </a:p>
        </p:txBody>
      </p:sp>
    </p:spTree>
    <p:extLst>
      <p:ext uri="{BB962C8B-B14F-4D97-AF65-F5344CB8AC3E}">
        <p14:creationId xmlns:p14="http://schemas.microsoft.com/office/powerpoint/2010/main" val="348697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90521-9471-6EA4-F9E8-A126211E42CD}"/>
              </a:ext>
            </a:extLst>
          </p:cNvPr>
          <p:cNvSpPr>
            <a:spLocks noGrp="1"/>
          </p:cNvSpPr>
          <p:nvPr>
            <p:ph type="title"/>
          </p:nvPr>
        </p:nvSpPr>
        <p:spPr>
          <a:xfrm>
            <a:off x="2815699" y="2386480"/>
            <a:ext cx="6560603" cy="1325563"/>
          </a:xfrm>
        </p:spPr>
        <p:txBody>
          <a:bodyPr>
            <a:noAutofit/>
          </a:bodyPr>
          <a:lstStyle/>
          <a:p>
            <a:pPr algn="ctr"/>
            <a:r>
              <a:rPr lang="en-US" sz="6000"/>
              <a:t>Mead Substation</a:t>
            </a:r>
          </a:p>
        </p:txBody>
      </p:sp>
      <p:sp>
        <p:nvSpPr>
          <p:cNvPr id="4" name="Slide Number Placeholder 3">
            <a:extLst>
              <a:ext uri="{FF2B5EF4-FFF2-40B4-BE49-F238E27FC236}">
                <a16:creationId xmlns:a16="http://schemas.microsoft.com/office/drawing/2014/main" id="{1B7942B8-FD25-7010-D60A-BA56B65B6FAC}"/>
              </a:ext>
            </a:extLst>
          </p:cNvPr>
          <p:cNvSpPr>
            <a:spLocks noGrp="1"/>
          </p:cNvSpPr>
          <p:nvPr>
            <p:ph type="sldNum" sz="quarter" idx="16"/>
          </p:nvPr>
        </p:nvSpPr>
        <p:spPr/>
        <p:txBody>
          <a:bodyPr/>
          <a:lstStyle/>
          <a:p>
            <a:fld id="{3F695E62-246E-462B-9E4A-5D3B36BC339D}" type="slidenum">
              <a:rPr lang="en-US" smtClean="0"/>
              <a:pPr/>
              <a:t>10</a:t>
            </a:fld>
            <a:endParaRPr lang="en-US"/>
          </a:p>
        </p:txBody>
      </p:sp>
    </p:spTree>
    <p:extLst>
      <p:ext uri="{BB962C8B-B14F-4D97-AF65-F5344CB8AC3E}">
        <p14:creationId xmlns:p14="http://schemas.microsoft.com/office/powerpoint/2010/main" val="47847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90521-9471-6EA4-F9E8-A126211E42CD}"/>
              </a:ext>
            </a:extLst>
          </p:cNvPr>
          <p:cNvSpPr>
            <a:spLocks noGrp="1"/>
          </p:cNvSpPr>
          <p:nvPr>
            <p:ph type="title"/>
          </p:nvPr>
        </p:nvSpPr>
        <p:spPr>
          <a:xfrm>
            <a:off x="355600" y="168075"/>
            <a:ext cx="10515600" cy="1325563"/>
          </a:xfrm>
        </p:spPr>
        <p:txBody>
          <a:bodyPr>
            <a:normAutofit/>
          </a:bodyPr>
          <a:lstStyle/>
          <a:p>
            <a:r>
              <a:rPr lang="en-US" sz="4000"/>
              <a:t>El Dorado Valley</a:t>
            </a:r>
          </a:p>
        </p:txBody>
      </p:sp>
      <p:sp>
        <p:nvSpPr>
          <p:cNvPr id="4" name="Slide Number Placeholder 3">
            <a:extLst>
              <a:ext uri="{FF2B5EF4-FFF2-40B4-BE49-F238E27FC236}">
                <a16:creationId xmlns:a16="http://schemas.microsoft.com/office/drawing/2014/main" id="{1B7942B8-FD25-7010-D60A-BA56B65B6FAC}"/>
              </a:ext>
            </a:extLst>
          </p:cNvPr>
          <p:cNvSpPr>
            <a:spLocks noGrp="1"/>
          </p:cNvSpPr>
          <p:nvPr>
            <p:ph type="sldNum" sz="quarter" idx="16"/>
          </p:nvPr>
        </p:nvSpPr>
        <p:spPr/>
        <p:txBody>
          <a:bodyPr/>
          <a:lstStyle/>
          <a:p>
            <a:fld id="{3F695E62-246E-462B-9E4A-5D3B36BC339D}" type="slidenum">
              <a:rPr lang="en-US" smtClean="0"/>
              <a:pPr/>
              <a:t>11</a:t>
            </a:fld>
            <a:endParaRPr lang="en-US"/>
          </a:p>
        </p:txBody>
      </p:sp>
      <p:pic>
        <p:nvPicPr>
          <p:cNvPr id="7" name="Picture 6" descr="Map of the El Dorado Valley of Nevada depicting multiple high-voltage transmission lines, solar fields, and substations.">
            <a:extLst>
              <a:ext uri="{FF2B5EF4-FFF2-40B4-BE49-F238E27FC236}">
                <a16:creationId xmlns:a16="http://schemas.microsoft.com/office/drawing/2014/main" id="{C779E3C5-712D-7523-DACE-5C81411EBA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9263" y="0"/>
            <a:ext cx="7182737" cy="6858000"/>
          </a:xfrm>
          <a:prstGeom prst="rect">
            <a:avLst/>
          </a:prstGeom>
        </p:spPr>
      </p:pic>
      <p:sp>
        <p:nvSpPr>
          <p:cNvPr id="8" name="Content Placeholder 3">
            <a:extLst>
              <a:ext uri="{FF2B5EF4-FFF2-40B4-BE49-F238E27FC236}">
                <a16:creationId xmlns:a16="http://schemas.microsoft.com/office/drawing/2014/main" id="{B52D4E70-B5D9-6A78-BC9C-048D727606C1}"/>
              </a:ext>
            </a:extLst>
          </p:cNvPr>
          <p:cNvSpPr txBox="1">
            <a:spLocks/>
          </p:cNvSpPr>
          <p:nvPr/>
        </p:nvSpPr>
        <p:spPr>
          <a:xfrm>
            <a:off x="551038" y="1249056"/>
            <a:ext cx="4639238" cy="4737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A hotbed of solar and transmission:</a:t>
            </a:r>
          </a:p>
          <a:p>
            <a:r>
              <a:rPr lang="en-US" sz="2600" b="1"/>
              <a:t>Solar Projects:  </a:t>
            </a:r>
            <a:r>
              <a:rPr lang="en-US" sz="2600"/>
              <a:t>Boulder, Copper Mountain, Nevada One, Techren, Townsite, and more</a:t>
            </a:r>
          </a:p>
          <a:p>
            <a:r>
              <a:rPr lang="en-US" sz="2600" u="sng"/>
              <a:t>Substations</a:t>
            </a:r>
            <a:r>
              <a:rPr lang="en-US" sz="2600"/>
              <a:t>:  Eldorado, Marketplace, Mead, McCullough, and Sloan Canyon</a:t>
            </a:r>
          </a:p>
          <a:p>
            <a:r>
              <a:rPr lang="en-US" sz="2600"/>
              <a:t>Northern System of Path 46</a:t>
            </a:r>
          </a:p>
          <a:p>
            <a:endParaRPr lang="en-US" sz="2600"/>
          </a:p>
          <a:p>
            <a:pPr marL="800100" lvl="2" indent="-342900"/>
            <a:endParaRPr lang="en-US" sz="2600"/>
          </a:p>
          <a:p>
            <a:pPr lvl="1"/>
            <a:endParaRPr lang="en-US"/>
          </a:p>
        </p:txBody>
      </p:sp>
      <p:sp>
        <p:nvSpPr>
          <p:cNvPr id="5"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11</a:t>
            </a:fld>
            <a:endParaRPr lang="en-US" sz="1000">
              <a:solidFill>
                <a:schemeClr val="bg1"/>
              </a:solidFill>
            </a:endParaRPr>
          </a:p>
        </p:txBody>
      </p:sp>
    </p:spTree>
    <p:extLst>
      <p:ext uri="{BB962C8B-B14F-4D97-AF65-F5344CB8AC3E}">
        <p14:creationId xmlns:p14="http://schemas.microsoft.com/office/powerpoint/2010/main" val="111518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90521-9471-6EA4-F9E8-A126211E42CD}"/>
              </a:ext>
            </a:extLst>
          </p:cNvPr>
          <p:cNvSpPr>
            <a:spLocks noGrp="1"/>
          </p:cNvSpPr>
          <p:nvPr>
            <p:ph type="title"/>
          </p:nvPr>
        </p:nvSpPr>
        <p:spPr>
          <a:xfrm>
            <a:off x="617483" y="180775"/>
            <a:ext cx="3944007" cy="1325563"/>
          </a:xfrm>
        </p:spPr>
        <p:txBody>
          <a:bodyPr>
            <a:normAutofit/>
          </a:bodyPr>
          <a:lstStyle/>
          <a:p>
            <a:r>
              <a:rPr lang="en-US" sz="4000"/>
              <a:t>Mead Substation</a:t>
            </a:r>
          </a:p>
        </p:txBody>
      </p:sp>
      <p:sp>
        <p:nvSpPr>
          <p:cNvPr id="4" name="Slide Number Placeholder 3">
            <a:extLst>
              <a:ext uri="{FF2B5EF4-FFF2-40B4-BE49-F238E27FC236}">
                <a16:creationId xmlns:a16="http://schemas.microsoft.com/office/drawing/2014/main" id="{1B7942B8-FD25-7010-D60A-BA56B65B6FAC}"/>
              </a:ext>
            </a:extLst>
          </p:cNvPr>
          <p:cNvSpPr>
            <a:spLocks noGrp="1"/>
          </p:cNvSpPr>
          <p:nvPr>
            <p:ph type="sldNum" sz="quarter" idx="16"/>
          </p:nvPr>
        </p:nvSpPr>
        <p:spPr/>
        <p:txBody>
          <a:bodyPr/>
          <a:lstStyle/>
          <a:p>
            <a:fld id="{3F695E62-246E-462B-9E4A-5D3B36BC339D}" type="slidenum">
              <a:rPr lang="en-US" smtClean="0"/>
              <a:pPr/>
              <a:t>12</a:t>
            </a:fld>
            <a:endParaRPr lang="en-US"/>
          </a:p>
        </p:txBody>
      </p:sp>
      <p:sp>
        <p:nvSpPr>
          <p:cNvPr id="8" name="Content Placeholder 3">
            <a:extLst>
              <a:ext uri="{FF2B5EF4-FFF2-40B4-BE49-F238E27FC236}">
                <a16:creationId xmlns:a16="http://schemas.microsoft.com/office/drawing/2014/main" id="{B52D4E70-B5D9-6A78-BC9C-048D727606C1}"/>
              </a:ext>
            </a:extLst>
          </p:cNvPr>
          <p:cNvSpPr txBox="1">
            <a:spLocks/>
          </p:cNvSpPr>
          <p:nvPr/>
        </p:nvSpPr>
        <p:spPr>
          <a:xfrm>
            <a:off x="617483" y="1506338"/>
            <a:ext cx="3698409" cy="4737817"/>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Constructed in 1968 with expansions in 1990s</a:t>
            </a:r>
          </a:p>
          <a:p>
            <a:r>
              <a:rPr lang="en-US" sz="2600"/>
              <a:t>125 acres on 4,000 acres of Federal land </a:t>
            </a:r>
          </a:p>
          <a:p>
            <a:r>
              <a:rPr lang="en-US" sz="2600"/>
              <a:t>69-kV, 230-kV, 345-kV, and 500-kV</a:t>
            </a:r>
          </a:p>
          <a:p>
            <a:r>
              <a:rPr lang="en-US" sz="2600"/>
              <a:t>30 points of interconnection 230-kV and above</a:t>
            </a:r>
          </a:p>
          <a:p>
            <a:r>
              <a:rPr lang="en-US" sz="2600"/>
              <a:t>Primary and secondary connections to more than 150 utilities</a:t>
            </a:r>
          </a:p>
          <a:p>
            <a:endParaRPr lang="en-US" sz="2600"/>
          </a:p>
          <a:p>
            <a:pPr marL="800100" lvl="2" indent="-342900"/>
            <a:endParaRPr lang="en-US" sz="2600"/>
          </a:p>
          <a:p>
            <a:pPr lvl="1"/>
            <a:endParaRPr lang="en-US"/>
          </a:p>
        </p:txBody>
      </p:sp>
      <p:pic>
        <p:nvPicPr>
          <p:cNvPr id="5" name="Picture 4" descr="An overhead view of Mead Substation.">
            <a:extLst>
              <a:ext uri="{FF2B5EF4-FFF2-40B4-BE49-F238E27FC236}">
                <a16:creationId xmlns:a16="http://schemas.microsoft.com/office/drawing/2014/main" id="{D0CD0D3A-7081-D38D-93DE-D4C4E77007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8197" y="0"/>
            <a:ext cx="7653804" cy="6858000"/>
          </a:xfrm>
          <a:prstGeom prst="rect">
            <a:avLst/>
          </a:prstGeom>
        </p:spPr>
      </p:pic>
      <p:sp>
        <p:nvSpPr>
          <p:cNvPr id="6"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12</a:t>
            </a:fld>
            <a:endParaRPr lang="en-US" sz="1000">
              <a:solidFill>
                <a:schemeClr val="bg1"/>
              </a:solidFill>
            </a:endParaRPr>
          </a:p>
        </p:txBody>
      </p:sp>
    </p:spTree>
    <p:extLst>
      <p:ext uri="{BB962C8B-B14F-4D97-AF65-F5344CB8AC3E}">
        <p14:creationId xmlns:p14="http://schemas.microsoft.com/office/powerpoint/2010/main" val="400364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9888-BD3C-2779-45CA-DF4502E8CAC2}"/>
              </a:ext>
            </a:extLst>
          </p:cNvPr>
          <p:cNvSpPr>
            <a:spLocks noGrp="1"/>
          </p:cNvSpPr>
          <p:nvPr>
            <p:ph type="title"/>
          </p:nvPr>
        </p:nvSpPr>
        <p:spPr>
          <a:xfrm>
            <a:off x="5237182" y="208269"/>
            <a:ext cx="6721736" cy="1325563"/>
          </a:xfrm>
        </p:spPr>
        <p:txBody>
          <a:bodyPr>
            <a:normAutofit fontScale="90000"/>
          </a:bodyPr>
          <a:lstStyle/>
          <a:p>
            <a:r>
              <a:rPr lang="en-US" sz="4000"/>
              <a:t>Mead Substation Exploratory Expansion Concepts</a:t>
            </a:r>
          </a:p>
        </p:txBody>
      </p:sp>
      <p:sp>
        <p:nvSpPr>
          <p:cNvPr id="4" name="Content Placeholder 3">
            <a:extLst>
              <a:ext uri="{FF2B5EF4-FFF2-40B4-BE49-F238E27FC236}">
                <a16:creationId xmlns:a16="http://schemas.microsoft.com/office/drawing/2014/main" id="{7B4E070C-B417-70BE-284A-2FB3279768DF}"/>
              </a:ext>
            </a:extLst>
          </p:cNvPr>
          <p:cNvSpPr>
            <a:spLocks noGrp="1"/>
          </p:cNvSpPr>
          <p:nvPr>
            <p:ph sz="half" idx="2"/>
          </p:nvPr>
        </p:nvSpPr>
        <p:spPr>
          <a:xfrm>
            <a:off x="5305925" y="1605788"/>
            <a:ext cx="6581275" cy="5043943"/>
          </a:xfrm>
        </p:spPr>
        <p:txBody>
          <a:bodyPr vert="horz" lIns="91440" tIns="45720" rIns="91440" bIns="45720" rtlCol="0" anchor="t">
            <a:normAutofit/>
          </a:bodyPr>
          <a:lstStyle/>
          <a:p>
            <a:pPr marL="0" indent="0">
              <a:buNone/>
            </a:pPr>
            <a:r>
              <a:rPr lang="en-US" sz="2800"/>
              <a:t>Enhance regional transfer capability and renewable resource development through any combinations of:</a:t>
            </a:r>
            <a:endParaRPr lang="en-US"/>
          </a:p>
          <a:p>
            <a:pPr marL="0" indent="0">
              <a:buNone/>
            </a:pPr>
            <a:endParaRPr lang="en-US" sz="500"/>
          </a:p>
          <a:p>
            <a:pPr marL="514350" indent="-514350">
              <a:spcBef>
                <a:spcPts val="800"/>
              </a:spcBef>
              <a:buFont typeface="+mj-lt"/>
              <a:buAutoNum type="arabicPeriod"/>
            </a:pPr>
            <a:r>
              <a:rPr lang="en-US" sz="2800"/>
              <a:t>A new substation(s) in</a:t>
            </a:r>
            <a:r>
              <a:rPr lang="en-US"/>
              <a:t>terconnected to and operated as a hub with Mead Substation</a:t>
            </a:r>
          </a:p>
          <a:p>
            <a:pPr marL="514350" indent="-514350">
              <a:spcBef>
                <a:spcPts val="800"/>
              </a:spcBef>
              <a:buFont typeface="+mj-lt"/>
              <a:buAutoNum type="arabicPeriod"/>
            </a:pPr>
            <a:endParaRPr lang="en-US" sz="500"/>
          </a:p>
          <a:p>
            <a:pPr marL="514350" indent="-514350">
              <a:spcBef>
                <a:spcPts val="800"/>
              </a:spcBef>
              <a:buFont typeface="+mj-lt"/>
              <a:buAutoNum type="arabicPeriod"/>
            </a:pPr>
            <a:r>
              <a:rPr lang="en-US"/>
              <a:t>New transmission lines and/or upgrades of existing transmission lines</a:t>
            </a:r>
          </a:p>
          <a:p>
            <a:pPr marL="514350" indent="-514350">
              <a:spcBef>
                <a:spcPts val="800"/>
              </a:spcBef>
              <a:buFont typeface="+mj-lt"/>
              <a:buAutoNum type="arabicPeriod"/>
            </a:pPr>
            <a:endParaRPr lang="en-US" sz="500"/>
          </a:p>
          <a:p>
            <a:pPr marL="514350" indent="-514350">
              <a:spcBef>
                <a:spcPts val="800"/>
              </a:spcBef>
              <a:buFont typeface="+mj-lt"/>
              <a:buAutoNum type="arabicPeriod"/>
            </a:pPr>
            <a:r>
              <a:rPr lang="en-US"/>
              <a:t>Battery storage connected to Mead Substation or its transmission lines</a:t>
            </a:r>
          </a:p>
          <a:p>
            <a:pPr marL="514350" indent="-514350">
              <a:spcBef>
                <a:spcPts val="800"/>
              </a:spcBef>
              <a:buFont typeface="+mj-lt"/>
              <a:buAutoNum type="arabicPeriod"/>
            </a:pPr>
            <a:endParaRPr lang="en-US" sz="2800"/>
          </a:p>
        </p:txBody>
      </p:sp>
      <p:sp>
        <p:nvSpPr>
          <p:cNvPr id="7" name="Slide Number Placeholder 6">
            <a:extLst>
              <a:ext uri="{FF2B5EF4-FFF2-40B4-BE49-F238E27FC236}">
                <a16:creationId xmlns:a16="http://schemas.microsoft.com/office/drawing/2014/main" id="{5AE75A98-93FC-1DA3-3513-C158F32BB5A3}"/>
              </a:ext>
            </a:extLst>
          </p:cNvPr>
          <p:cNvSpPr>
            <a:spLocks noGrp="1"/>
          </p:cNvSpPr>
          <p:nvPr>
            <p:ph type="sldNum" sz="quarter" idx="12"/>
          </p:nvPr>
        </p:nvSpPr>
        <p:spPr/>
        <p:txBody>
          <a:bodyPr/>
          <a:lstStyle/>
          <a:p>
            <a:fld id="{3F695E62-246E-462B-9E4A-5D3B36BC339D}" type="slidenum">
              <a:rPr lang="en-US" smtClean="0"/>
              <a:pPr/>
              <a:t>13</a:t>
            </a:fld>
            <a:endParaRPr lang="en-US"/>
          </a:p>
        </p:txBody>
      </p:sp>
      <p:pic>
        <p:nvPicPr>
          <p:cNvPr id="5" name="Picture 4" descr="A picture containing sky, outdoor, ground&#10;&#10;Description automatically generated">
            <a:extLst>
              <a:ext uri="{FF2B5EF4-FFF2-40B4-BE49-F238E27FC236}">
                <a16:creationId xmlns:a16="http://schemas.microsoft.com/office/drawing/2014/main" id="{22A60C1C-E49A-BCC2-D738-3D884D610C22}"/>
              </a:ext>
            </a:extLst>
          </p:cNvPr>
          <p:cNvPicPr>
            <a:picLocks noChangeAspect="1"/>
          </p:cNvPicPr>
          <p:nvPr/>
        </p:nvPicPr>
        <p:blipFill rotWithShape="1">
          <a:blip r:embed="rId2">
            <a:extLst>
              <a:ext uri="{28A0092B-C50C-407E-A947-70E740481C1C}">
                <a14:useLocalDpi xmlns:a14="http://schemas.microsoft.com/office/drawing/2010/main" val="0"/>
              </a:ext>
            </a:extLst>
          </a:blip>
          <a:srcRect l="43553" r="1617"/>
          <a:stretch/>
        </p:blipFill>
        <p:spPr>
          <a:xfrm>
            <a:off x="0" y="0"/>
            <a:ext cx="5013582" cy="6858000"/>
          </a:xfrm>
          <a:prstGeom prst="rect">
            <a:avLst/>
          </a:prstGeom>
        </p:spPr>
      </p:pic>
    </p:spTree>
    <p:extLst>
      <p:ext uri="{BB962C8B-B14F-4D97-AF65-F5344CB8AC3E}">
        <p14:creationId xmlns:p14="http://schemas.microsoft.com/office/powerpoint/2010/main" val="307217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9CF98-7F53-6344-AE8A-407C96F2296D}"/>
              </a:ext>
            </a:extLst>
          </p:cNvPr>
          <p:cNvSpPr>
            <a:spLocks noGrp="1"/>
          </p:cNvSpPr>
          <p:nvPr>
            <p:ph type="title"/>
          </p:nvPr>
        </p:nvSpPr>
        <p:spPr>
          <a:xfrm>
            <a:off x="471264" y="411391"/>
            <a:ext cx="5497048" cy="1397947"/>
          </a:xfrm>
        </p:spPr>
        <p:txBody>
          <a:bodyPr>
            <a:normAutofit/>
          </a:bodyPr>
          <a:lstStyle/>
          <a:p>
            <a:r>
              <a:rPr lang="en-US" sz="4000"/>
              <a:t>Our Vision &amp; Collaboration</a:t>
            </a:r>
          </a:p>
        </p:txBody>
      </p:sp>
      <p:sp>
        <p:nvSpPr>
          <p:cNvPr id="4" name="Content Placeholder 3">
            <a:extLst>
              <a:ext uri="{FF2B5EF4-FFF2-40B4-BE49-F238E27FC236}">
                <a16:creationId xmlns:a16="http://schemas.microsoft.com/office/drawing/2014/main" id="{51E5A653-BD53-9449-B26B-6F1F46E1FFA4}"/>
              </a:ext>
            </a:extLst>
          </p:cNvPr>
          <p:cNvSpPr>
            <a:spLocks noGrp="1"/>
          </p:cNvSpPr>
          <p:nvPr>
            <p:ph sz="half" idx="1"/>
          </p:nvPr>
        </p:nvSpPr>
        <p:spPr>
          <a:xfrm>
            <a:off x="679529" y="1764199"/>
            <a:ext cx="3930444" cy="4463845"/>
          </a:xfrm>
        </p:spPr>
        <p:txBody>
          <a:bodyPr vert="horz" lIns="91440" tIns="45720" rIns="91440" bIns="45720" rtlCol="0" anchor="t">
            <a:noAutofit/>
          </a:bodyPr>
          <a:lstStyle/>
          <a:p>
            <a:pPr marL="0" indent="0">
              <a:buNone/>
            </a:pPr>
            <a:r>
              <a:rPr lang="en-US" sz="2400" b="1"/>
              <a:t>TIP’s Mission: </a:t>
            </a:r>
            <a:r>
              <a:rPr lang="en-US" sz="2400"/>
              <a:t>Anticipate and address future energy needs.</a:t>
            </a:r>
          </a:p>
          <a:p>
            <a:pPr marL="0" indent="0">
              <a:buNone/>
            </a:pPr>
            <a:r>
              <a:rPr lang="en-US" sz="2400" b="1"/>
              <a:t>Collaboration with GridLiance: </a:t>
            </a:r>
            <a:r>
              <a:rPr lang="en-US" sz="2400"/>
              <a:t>Expertise and commitment to tackle Mead’s challenges.  </a:t>
            </a:r>
          </a:p>
          <a:p>
            <a:pPr marL="0" indent="0">
              <a:buNone/>
            </a:pPr>
            <a:r>
              <a:rPr lang="en-US" sz="2400" b="1"/>
              <a:t>Goal: </a:t>
            </a:r>
            <a:r>
              <a:rPr lang="en-US" sz="2400"/>
              <a:t>Expand Mead for additional sustainable energy delivery.</a:t>
            </a:r>
          </a:p>
          <a:p>
            <a:pPr marL="0" indent="0">
              <a:buNone/>
            </a:pPr>
            <a:r>
              <a:rPr lang="en-US" sz="2400" b="1"/>
              <a:t>WAPA’s Role: </a:t>
            </a:r>
            <a:r>
              <a:rPr lang="en-US" sz="2400"/>
              <a:t>Together, shaping a brighter, sustainable energy future.</a:t>
            </a:r>
          </a:p>
        </p:txBody>
      </p:sp>
      <p:sp>
        <p:nvSpPr>
          <p:cNvPr id="2" name="Slide Number Placeholder 1">
            <a:extLst>
              <a:ext uri="{FF2B5EF4-FFF2-40B4-BE49-F238E27FC236}">
                <a16:creationId xmlns:a16="http://schemas.microsoft.com/office/drawing/2014/main" id="{3B36E647-F18F-0243-90F5-5BE4AA486C7D}"/>
              </a:ext>
            </a:extLst>
          </p:cNvPr>
          <p:cNvSpPr>
            <a:spLocks noGrp="1"/>
          </p:cNvSpPr>
          <p:nvPr>
            <p:ph type="sldNum" sz="quarter" idx="12"/>
          </p:nvPr>
        </p:nvSpPr>
        <p:spPr>
          <a:xfrm>
            <a:off x="11353800" y="6356348"/>
            <a:ext cx="533400" cy="365125"/>
          </a:xfrm>
          <a:prstGeom prst="rect">
            <a:avLst/>
          </a:prstGeom>
        </p:spPr>
        <p:txBody>
          <a:bodyPr vert="horz" lIns="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695E62-246E-462B-9E4A-5D3B36BC339D}" type="slidenum">
              <a:rPr lang="en-US" smtClean="0"/>
              <a:pPr/>
              <a:t>14</a:t>
            </a:fld>
            <a:endParaRPr lang="en-US"/>
          </a:p>
        </p:txBody>
      </p:sp>
      <p:pic>
        <p:nvPicPr>
          <p:cNvPr id="6" name="Picture 5" descr="A picture containing ground, outdoor&#10;&#10;Description automatically generated">
            <a:extLst>
              <a:ext uri="{FF2B5EF4-FFF2-40B4-BE49-F238E27FC236}">
                <a16:creationId xmlns:a16="http://schemas.microsoft.com/office/drawing/2014/main" id="{3A9BACF6-2519-A397-D9DA-7E27B1C36D3E}"/>
              </a:ext>
            </a:extLst>
          </p:cNvPr>
          <p:cNvPicPr>
            <a:picLocks noChangeAspect="1"/>
          </p:cNvPicPr>
          <p:nvPr/>
        </p:nvPicPr>
        <p:blipFill rotWithShape="1">
          <a:blip r:embed="rId3">
            <a:extLst>
              <a:ext uri="{28A0092B-C50C-407E-A947-70E740481C1C}">
                <a14:useLocalDpi xmlns:a14="http://schemas.microsoft.com/office/drawing/2010/main" val="0"/>
              </a:ext>
            </a:extLst>
          </a:blip>
          <a:srcRect l="10487" r="11818"/>
          <a:stretch/>
        </p:blipFill>
        <p:spPr>
          <a:xfrm>
            <a:off x="5087560" y="0"/>
            <a:ext cx="7104440" cy="6858000"/>
          </a:xfrm>
          <a:prstGeom prst="rect">
            <a:avLst/>
          </a:prstGeom>
        </p:spPr>
      </p:pic>
      <p:sp>
        <p:nvSpPr>
          <p:cNvPr id="7"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14</a:t>
            </a:fld>
            <a:endParaRPr lang="en-US" sz="1000">
              <a:solidFill>
                <a:schemeClr val="bg1"/>
              </a:solidFill>
            </a:endParaRPr>
          </a:p>
        </p:txBody>
      </p:sp>
    </p:spTree>
    <p:extLst>
      <p:ext uri="{BB962C8B-B14F-4D97-AF65-F5344CB8AC3E}">
        <p14:creationId xmlns:p14="http://schemas.microsoft.com/office/powerpoint/2010/main" val="13958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D06323E4-8253-6F48-437D-E8140E2898D4}"/>
              </a:ext>
              <a:ext uri="{C183D7F6-B498-43B3-948B-1728B52AA6E4}">
                <adec:decorative xmlns:adec="http://schemas.microsoft.com/office/drawing/2017/decorative" val="1"/>
              </a:ext>
            </a:extLst>
          </p:cNvPr>
          <p:cNvSpPr>
            <a:spLocks noChangeArrowheads="1"/>
          </p:cNvSpPr>
          <p:nvPr/>
        </p:nvSpPr>
        <p:spPr bwMode="auto">
          <a:xfrm flipH="1">
            <a:off x="-1" y="4552187"/>
            <a:ext cx="12208963" cy="2297315"/>
          </a:xfrm>
          <a:custGeom>
            <a:avLst/>
            <a:gdLst>
              <a:gd name="T0" fmla="*/ 0 w 21525"/>
              <a:gd name="T1" fmla="*/ 735172663 h 5677"/>
              <a:gd name="T2" fmla="*/ 0 w 21525"/>
              <a:gd name="T3" fmla="*/ 0 h 5677"/>
              <a:gd name="T4" fmla="*/ 2147483646 w 21525"/>
              <a:gd name="T5" fmla="*/ 0 h 5677"/>
              <a:gd name="T6" fmla="*/ 2147483646 w 21525"/>
              <a:gd name="T7" fmla="*/ 735172663 h 5677"/>
              <a:gd name="T8" fmla="*/ 0 w 21525"/>
              <a:gd name="T9" fmla="*/ 735172663 h 5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5" h="5677">
                <a:moveTo>
                  <a:pt x="0" y="5676"/>
                </a:moveTo>
                <a:lnTo>
                  <a:pt x="0" y="0"/>
                </a:lnTo>
                <a:lnTo>
                  <a:pt x="21524" y="0"/>
                </a:lnTo>
                <a:lnTo>
                  <a:pt x="21524" y="5676"/>
                </a:lnTo>
                <a:lnTo>
                  <a:pt x="0" y="5676"/>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4" name="Title 3">
            <a:extLst>
              <a:ext uri="{FF2B5EF4-FFF2-40B4-BE49-F238E27FC236}">
                <a16:creationId xmlns:a16="http://schemas.microsoft.com/office/drawing/2014/main" id="{28A16D15-37A5-1F94-4E45-6EF0137BC323}"/>
              </a:ext>
            </a:extLst>
          </p:cNvPr>
          <p:cNvSpPr>
            <a:spLocks noGrp="1"/>
          </p:cNvSpPr>
          <p:nvPr>
            <p:ph type="title" idx="4294967295"/>
          </p:nvPr>
        </p:nvSpPr>
        <p:spPr>
          <a:xfrm>
            <a:off x="447343" y="332712"/>
            <a:ext cx="10515600" cy="734161"/>
          </a:xfrm>
        </p:spPr>
        <p:txBody>
          <a:bodyPr>
            <a:normAutofit/>
          </a:bodyPr>
          <a:lstStyle/>
          <a:p>
            <a:r>
              <a:rPr lang="en-US" sz="4000"/>
              <a:t>Contact</a:t>
            </a:r>
          </a:p>
        </p:txBody>
      </p:sp>
      <p:sp>
        <p:nvSpPr>
          <p:cNvPr id="3" name="Slide Number Placeholder 2">
            <a:extLst>
              <a:ext uri="{FF2B5EF4-FFF2-40B4-BE49-F238E27FC236}">
                <a16:creationId xmlns:a16="http://schemas.microsoft.com/office/drawing/2014/main" id="{D29BE5C6-B46A-A04D-B376-2BA8717A0068}"/>
              </a:ext>
            </a:extLst>
          </p:cNvPr>
          <p:cNvSpPr>
            <a:spLocks noGrp="1"/>
          </p:cNvSpPr>
          <p:nvPr>
            <p:ph type="sldNum" sz="quarter" idx="16"/>
          </p:nvPr>
        </p:nvSpPr>
        <p:spPr/>
        <p:txBody>
          <a:bodyPr/>
          <a:lstStyle/>
          <a:p>
            <a:fld id="{3F695E62-246E-462B-9E4A-5D3B36BC339D}" type="slidenum">
              <a:rPr lang="en-US" smtClean="0"/>
              <a:pPr/>
              <a:t>15</a:t>
            </a:fld>
            <a:endParaRPr lang="en-US"/>
          </a:p>
        </p:txBody>
      </p:sp>
      <p:sp>
        <p:nvSpPr>
          <p:cNvPr id="8" name="Text Placeholder 1">
            <a:extLst>
              <a:ext uri="{FF2B5EF4-FFF2-40B4-BE49-F238E27FC236}">
                <a16:creationId xmlns:a16="http://schemas.microsoft.com/office/drawing/2014/main" id="{59888932-75D5-19C4-D692-E81AB82AC615}"/>
              </a:ext>
            </a:extLst>
          </p:cNvPr>
          <p:cNvSpPr>
            <a:spLocks noGrp="1"/>
          </p:cNvSpPr>
          <p:nvPr>
            <p:ph type="body" sz="quarter" idx="13"/>
          </p:nvPr>
        </p:nvSpPr>
        <p:spPr>
          <a:xfrm>
            <a:off x="649785" y="1091039"/>
            <a:ext cx="3241040" cy="2623884"/>
          </a:xfrm>
        </p:spPr>
        <p:txBody>
          <a:bodyPr vert="horz" lIns="91440" tIns="45720" rIns="91440" bIns="45720" rtlCol="0" anchor="t">
            <a:noAutofit/>
          </a:bodyPr>
          <a:lstStyle/>
          <a:p>
            <a:pPr>
              <a:spcBef>
                <a:spcPts val="300"/>
              </a:spcBef>
            </a:pPr>
            <a:r>
              <a:rPr lang="en-US" sz="2000" b="1"/>
              <a:t>Paul Schwabe</a:t>
            </a:r>
            <a:endParaRPr lang="en-US" sz="2000"/>
          </a:p>
          <a:p>
            <a:pPr>
              <a:spcBef>
                <a:spcPts val="300"/>
              </a:spcBef>
            </a:pPr>
            <a:r>
              <a:rPr lang="en-US" sz="2000"/>
              <a:t>Senior VP and TIP Manager</a:t>
            </a:r>
          </a:p>
          <a:p>
            <a:pPr>
              <a:spcBef>
                <a:spcPts val="300"/>
              </a:spcBef>
            </a:pPr>
            <a:r>
              <a:rPr lang="en-US" sz="2000"/>
              <a:t>720-962-7709</a:t>
            </a:r>
          </a:p>
          <a:p>
            <a:pPr>
              <a:spcBef>
                <a:spcPts val="300"/>
              </a:spcBef>
            </a:pPr>
            <a:r>
              <a:rPr lang="en-US" sz="2000">
                <a:hlinkClick r:id="rId2"/>
              </a:rPr>
              <a:t>Schwabe@wapa.gov</a:t>
            </a:r>
            <a:endParaRPr lang="en-US" sz="2000"/>
          </a:p>
          <a:p>
            <a:pPr>
              <a:spcBef>
                <a:spcPts val="300"/>
              </a:spcBef>
            </a:pPr>
            <a:endParaRPr lang="en-US" sz="2000"/>
          </a:p>
          <a:p>
            <a:pPr>
              <a:spcBef>
                <a:spcPts val="300"/>
              </a:spcBef>
            </a:pPr>
            <a:r>
              <a:rPr lang="en-US" sz="2000" b="1"/>
              <a:t>Erin Green</a:t>
            </a:r>
          </a:p>
          <a:p>
            <a:pPr>
              <a:spcBef>
                <a:spcPts val="300"/>
              </a:spcBef>
            </a:pPr>
            <a:r>
              <a:rPr lang="en-US" sz="2000"/>
              <a:t>Attorney-Advisor</a:t>
            </a:r>
          </a:p>
          <a:p>
            <a:pPr>
              <a:spcBef>
                <a:spcPts val="300"/>
              </a:spcBef>
            </a:pPr>
            <a:r>
              <a:rPr lang="en-US" sz="2000"/>
              <a:t>720-962-7016</a:t>
            </a:r>
          </a:p>
          <a:p>
            <a:pPr>
              <a:spcBef>
                <a:spcPts val="300"/>
              </a:spcBef>
            </a:pPr>
            <a:r>
              <a:rPr lang="en-US" sz="2000">
                <a:hlinkClick r:id="rId3"/>
              </a:rPr>
              <a:t>egreen@wapa.gov</a:t>
            </a:r>
            <a:endParaRPr lang="en-US" sz="2000"/>
          </a:p>
          <a:p>
            <a:endParaRPr lang="en-US" sz="2000"/>
          </a:p>
        </p:txBody>
      </p:sp>
      <p:sp>
        <p:nvSpPr>
          <p:cNvPr id="9" name="Text Placeholder 1">
            <a:extLst>
              <a:ext uri="{FF2B5EF4-FFF2-40B4-BE49-F238E27FC236}">
                <a16:creationId xmlns:a16="http://schemas.microsoft.com/office/drawing/2014/main" id="{3E1E63FF-D520-6DB7-DB82-2F36D121FC3F}"/>
              </a:ext>
            </a:extLst>
          </p:cNvPr>
          <p:cNvSpPr txBox="1">
            <a:spLocks/>
          </p:cNvSpPr>
          <p:nvPr/>
        </p:nvSpPr>
        <p:spPr>
          <a:xfrm>
            <a:off x="4237782" y="1091038"/>
            <a:ext cx="3241040" cy="262388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36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2000" b="1"/>
              <a:t>Stacey Harris</a:t>
            </a:r>
            <a:endParaRPr lang="en-US" sz="2000"/>
          </a:p>
          <a:p>
            <a:pPr>
              <a:lnSpc>
                <a:spcPct val="100000"/>
              </a:lnSpc>
              <a:spcBef>
                <a:spcPts val="300"/>
              </a:spcBef>
            </a:pPr>
            <a:r>
              <a:rPr lang="en-US" sz="2000"/>
              <a:t>Project Manager</a:t>
            </a:r>
          </a:p>
          <a:p>
            <a:pPr>
              <a:lnSpc>
                <a:spcPct val="100000"/>
              </a:lnSpc>
              <a:spcBef>
                <a:spcPts val="300"/>
              </a:spcBef>
            </a:pPr>
            <a:r>
              <a:rPr lang="en-US" sz="2000"/>
              <a:t>720-962-7714</a:t>
            </a:r>
          </a:p>
          <a:p>
            <a:pPr>
              <a:lnSpc>
                <a:spcPct val="100000"/>
              </a:lnSpc>
              <a:spcBef>
                <a:spcPts val="300"/>
              </a:spcBef>
            </a:pPr>
            <a:r>
              <a:rPr lang="en-US" sz="2000">
                <a:solidFill>
                  <a:srgbClr val="0070C0"/>
                </a:solidFill>
                <a:hlinkClick r:id="rId4">
                  <a:extLst>
                    <a:ext uri="{A12FA001-AC4F-418D-AE19-62706E023703}">
                      <ahyp:hlinkClr xmlns:ahyp="http://schemas.microsoft.com/office/drawing/2018/hyperlinkcolor" val="tx"/>
                    </a:ext>
                  </a:extLst>
                </a:hlinkClick>
              </a:rPr>
              <a:t>sharris@wapa.gov</a:t>
            </a:r>
            <a:endParaRPr lang="en-US" sz="2000">
              <a:solidFill>
                <a:srgbClr val="0070C0"/>
              </a:solidFill>
            </a:endParaRPr>
          </a:p>
          <a:p>
            <a:endParaRPr lang="en-US" sz="5400"/>
          </a:p>
        </p:txBody>
      </p:sp>
      <p:sp>
        <p:nvSpPr>
          <p:cNvPr id="10" name="TextBox 9">
            <a:extLst>
              <a:ext uri="{FF2B5EF4-FFF2-40B4-BE49-F238E27FC236}">
                <a16:creationId xmlns:a16="http://schemas.microsoft.com/office/drawing/2014/main" id="{6A7434DE-B0BE-5124-BA2F-19D8C032B92E}"/>
              </a:ext>
            </a:extLst>
          </p:cNvPr>
          <p:cNvSpPr txBox="1"/>
          <p:nvPr/>
        </p:nvSpPr>
        <p:spPr>
          <a:xfrm>
            <a:off x="3055677" y="5951665"/>
            <a:ext cx="8470807" cy="544845"/>
          </a:xfrm>
          <a:prstGeom prst="rect">
            <a:avLst/>
          </a:prstGeom>
          <a:noFill/>
        </p:spPr>
        <p:txBody>
          <a:bodyPr wrap="square" lIns="91440" tIns="45720" rIns="91440" bIns="45720" anchor="t">
            <a:spAutoFit/>
          </a:bodyPr>
          <a:lstStyle/>
          <a:p>
            <a:pPr>
              <a:lnSpc>
                <a:spcPct val="150000"/>
              </a:lnSpc>
            </a:pPr>
            <a:r>
              <a:rPr lang="en-US" sz="2200" b="1">
                <a:solidFill>
                  <a:schemeClr val="bg1"/>
                </a:solidFill>
              </a:rPr>
              <a:t>TIP@wapa.gov | 720.962.7710 | www.wapa.gov/transmission/TIP</a:t>
            </a:r>
          </a:p>
        </p:txBody>
      </p:sp>
      <p:pic>
        <p:nvPicPr>
          <p:cNvPr id="5" name="Picture 4" descr="WAPA logo">
            <a:extLst>
              <a:ext uri="{FF2B5EF4-FFF2-40B4-BE49-F238E27FC236}">
                <a16:creationId xmlns:a16="http://schemas.microsoft.com/office/drawing/2014/main" id="{D3F3BA22-91C0-7D7A-4097-90D91C0DB0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BE200575-C957-9A3C-642A-F867709E6316}"/>
              </a:ext>
            </a:extLst>
          </p:cNvPr>
          <p:cNvSpPr txBox="1"/>
          <p:nvPr/>
        </p:nvSpPr>
        <p:spPr>
          <a:xfrm>
            <a:off x="978593" y="6045281"/>
            <a:ext cx="2088457" cy="461665"/>
          </a:xfrm>
          <a:prstGeom prst="rect">
            <a:avLst/>
          </a:prstGeom>
          <a:noFill/>
        </p:spPr>
        <p:txBody>
          <a:bodyPr wrap="none" rtlCol="0">
            <a:spAutoFit/>
          </a:bodyPr>
          <a:lstStyle/>
          <a:p>
            <a:r>
              <a:rPr lang="en-US" sz="2400">
                <a:solidFill>
                  <a:schemeClr val="bg1"/>
                </a:solidFill>
              </a:rPr>
              <a:t>www.wapa.gov</a:t>
            </a:r>
          </a:p>
        </p:txBody>
      </p:sp>
    </p:spTree>
    <p:extLst>
      <p:ext uri="{BB962C8B-B14F-4D97-AF65-F5344CB8AC3E}">
        <p14:creationId xmlns:p14="http://schemas.microsoft.com/office/powerpoint/2010/main" val="138428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688B1B-3C3B-F19C-EF23-F3679FFFA49D}"/>
              </a:ext>
            </a:extLst>
          </p:cNvPr>
          <p:cNvSpPr txBox="1">
            <a:spLocks noGrp="1"/>
          </p:cNvSpPr>
          <p:nvPr>
            <p:ph type="title" idx="4294967295"/>
          </p:nvPr>
        </p:nvSpPr>
        <p:spPr>
          <a:xfrm>
            <a:off x="489424" y="380289"/>
            <a:ext cx="4831080" cy="12293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00447C"/>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447C"/>
                </a:solidFill>
                <a:effectLst/>
                <a:uLnTx/>
                <a:uFillTx/>
                <a:latin typeface="+mn-lt"/>
                <a:ea typeface="+mj-ea"/>
                <a:cs typeface="+mj-cs"/>
              </a:rPr>
              <a:t>Customer Service Territory</a:t>
            </a:r>
            <a:endParaRPr lang="en-US" sz="4000" b="1" i="0" u="none" strike="noStrike" kern="1200" cap="none" spc="0" normalizeH="0" baseline="0" noProof="0">
              <a:ln>
                <a:noFill/>
              </a:ln>
              <a:solidFill>
                <a:srgbClr val="00447C"/>
              </a:solidFill>
              <a:effectLst/>
              <a:uLnTx/>
              <a:uFillTx/>
              <a:latin typeface="+mn-lt"/>
            </a:endParaRPr>
          </a:p>
        </p:txBody>
      </p:sp>
      <p:sp>
        <p:nvSpPr>
          <p:cNvPr id="2" name="Text Placeholder 1">
            <a:extLst>
              <a:ext uri="{FF2B5EF4-FFF2-40B4-BE49-F238E27FC236}">
                <a16:creationId xmlns:a16="http://schemas.microsoft.com/office/drawing/2014/main" id="{894F836F-7DCB-86FA-585F-EA8AEB3C189B}"/>
              </a:ext>
            </a:extLst>
          </p:cNvPr>
          <p:cNvSpPr>
            <a:spLocks noGrp="1"/>
          </p:cNvSpPr>
          <p:nvPr>
            <p:ph type="body" sz="half" idx="2"/>
          </p:nvPr>
        </p:nvSpPr>
        <p:spPr>
          <a:xfrm>
            <a:off x="999012" y="1647968"/>
            <a:ext cx="4508475" cy="4296841"/>
          </a:xfrm>
        </p:spPr>
        <p:txBody>
          <a:bodyPr vert="horz" lIns="91440" tIns="45720" rIns="91440" bIns="45720" rtlCol="0" anchor="t">
            <a:normAutofit/>
          </a:bodyPr>
          <a:lstStyle/>
          <a:p>
            <a:pPr>
              <a:spcAft>
                <a:spcPts val="1000"/>
              </a:spcAft>
            </a:pPr>
            <a:r>
              <a:rPr lang="en-US" sz="2600"/>
              <a:t>Any projects must have a terminus within WAPA’s service territory – it is not required that a project be </a:t>
            </a:r>
            <a:r>
              <a:rPr lang="en-US" sz="2600" i="1"/>
              <a:t>entirely</a:t>
            </a:r>
            <a:r>
              <a:rPr lang="en-US" sz="2600"/>
              <a:t> within WAPA’s service territory.</a:t>
            </a:r>
            <a:endParaRPr lang="en-US"/>
          </a:p>
          <a:p>
            <a:pPr>
              <a:spcAft>
                <a:spcPts val="1000"/>
              </a:spcAft>
            </a:pPr>
            <a:r>
              <a:rPr lang="en-US" sz="2600"/>
              <a:t>It is also </a:t>
            </a:r>
            <a:r>
              <a:rPr lang="en-US" sz="2600" i="1"/>
              <a:t>not</a:t>
            </a:r>
            <a:r>
              <a:rPr lang="en-US" sz="2600"/>
              <a:t> required that a project interconnect to WAPA’s system. </a:t>
            </a:r>
          </a:p>
          <a:p>
            <a:pPr>
              <a:spcAft>
                <a:spcPts val="1000"/>
              </a:spcAft>
            </a:pPr>
            <a:endParaRPr lang="en-US" sz="2600"/>
          </a:p>
        </p:txBody>
      </p:sp>
      <p:sp>
        <p:nvSpPr>
          <p:cNvPr id="3" name="Slide Number Placeholder 2">
            <a:extLst>
              <a:ext uri="{FF2B5EF4-FFF2-40B4-BE49-F238E27FC236}">
                <a16:creationId xmlns:a16="http://schemas.microsoft.com/office/drawing/2014/main" id="{80702429-777F-C412-918C-903C1F68D26A}"/>
              </a:ext>
            </a:extLst>
          </p:cNvPr>
          <p:cNvSpPr>
            <a:spLocks noGrp="1"/>
          </p:cNvSpPr>
          <p:nvPr>
            <p:ph type="sldNum" sz="quarter" idx="12"/>
          </p:nvPr>
        </p:nvSpPr>
        <p:spPr/>
        <p:txBody>
          <a:bodyPr/>
          <a:lstStyle/>
          <a:p>
            <a:fld id="{3F695E62-246E-462B-9E4A-5D3B36BC339D}" type="slidenum">
              <a:rPr lang="en-US" smtClean="0"/>
              <a:pPr/>
              <a:t>16</a:t>
            </a:fld>
            <a:endParaRPr lang="en-US"/>
          </a:p>
        </p:txBody>
      </p:sp>
      <p:sp>
        <p:nvSpPr>
          <p:cNvPr id="5" name="Text Placeholder 1">
            <a:extLst>
              <a:ext uri="{FF2B5EF4-FFF2-40B4-BE49-F238E27FC236}">
                <a16:creationId xmlns:a16="http://schemas.microsoft.com/office/drawing/2014/main" id="{81DF5537-38BE-46FD-7DC9-E317F10511CD}"/>
              </a:ext>
            </a:extLst>
          </p:cNvPr>
          <p:cNvSpPr txBox="1">
            <a:spLocks/>
          </p:cNvSpPr>
          <p:nvPr/>
        </p:nvSpPr>
        <p:spPr>
          <a:xfrm>
            <a:off x="1236626" y="5061767"/>
            <a:ext cx="3932237" cy="14739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447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0447C"/>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00447C"/>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00447C"/>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00447C"/>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a:solidFill>
                <a:srgbClr val="FF0000"/>
              </a:solidFill>
            </a:endParaRPr>
          </a:p>
        </p:txBody>
      </p:sp>
    </p:spTree>
    <p:extLst>
      <p:ext uri="{BB962C8B-B14F-4D97-AF65-F5344CB8AC3E}">
        <p14:creationId xmlns:p14="http://schemas.microsoft.com/office/powerpoint/2010/main" val="23239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reeform 8">
            <a:extLst>
              <a:ext uri="{FF2B5EF4-FFF2-40B4-BE49-F238E27FC236}">
                <a16:creationId xmlns:a16="http://schemas.microsoft.com/office/drawing/2014/main" id="{895762ED-4F02-7042-84EC-A4C1BBC8C443}"/>
              </a:ext>
              <a:ext uri="{C183D7F6-B498-43B3-948B-1728B52AA6E4}">
                <adec:decorative xmlns:adec="http://schemas.microsoft.com/office/drawing/2017/decorative" val="1"/>
              </a:ext>
            </a:extLst>
          </p:cNvPr>
          <p:cNvSpPr>
            <a:spLocks noChangeArrowheads="1"/>
          </p:cNvSpPr>
          <p:nvPr/>
        </p:nvSpPr>
        <p:spPr bwMode="auto">
          <a:xfrm flipH="1">
            <a:off x="1872558" y="-22421"/>
            <a:ext cx="4729009" cy="3360183"/>
          </a:xfrm>
          <a:custGeom>
            <a:avLst/>
            <a:gdLst>
              <a:gd name="T0" fmla="*/ 0 w 7991"/>
              <a:gd name="T1" fmla="*/ 735377082 h 8296"/>
              <a:gd name="T2" fmla="*/ 1035352815 w 7991"/>
              <a:gd name="T3" fmla="*/ 1074692207 h 8296"/>
              <a:gd name="T4" fmla="*/ 1035352815 w 7991"/>
              <a:gd name="T5" fmla="*/ 1018074957 h 8296"/>
              <a:gd name="T6" fmla="*/ 0 w 7991"/>
              <a:gd name="T7" fmla="*/ 0 h 8296"/>
              <a:gd name="T8" fmla="*/ 0 w 7991"/>
              <a:gd name="T9" fmla="*/ 735377082 h 8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91" h="8296">
                <a:moveTo>
                  <a:pt x="0" y="5676"/>
                </a:moveTo>
                <a:lnTo>
                  <a:pt x="7990" y="8295"/>
                </a:lnTo>
                <a:lnTo>
                  <a:pt x="7990" y="7858"/>
                </a:lnTo>
                <a:lnTo>
                  <a:pt x="0" y="0"/>
                </a:lnTo>
                <a:lnTo>
                  <a:pt x="0" y="5676"/>
                </a:lnTo>
              </a:path>
            </a:pathLst>
          </a:custGeom>
          <a:solidFill>
            <a:srgbClr val="4078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65" name="Freeform 9">
            <a:extLst>
              <a:ext uri="{FF2B5EF4-FFF2-40B4-BE49-F238E27FC236}">
                <a16:creationId xmlns:a16="http://schemas.microsoft.com/office/drawing/2014/main" id="{B5754EBD-732B-2246-BC42-985F3A5401E1}"/>
              </a:ext>
              <a:ext uri="{C183D7F6-B498-43B3-948B-1728B52AA6E4}">
                <adec:decorative xmlns:adec="http://schemas.microsoft.com/office/drawing/2017/decorative" val="1"/>
              </a:ext>
            </a:extLst>
          </p:cNvPr>
          <p:cNvSpPr>
            <a:spLocks noChangeArrowheads="1"/>
          </p:cNvSpPr>
          <p:nvPr/>
        </p:nvSpPr>
        <p:spPr bwMode="auto">
          <a:xfrm flipH="1">
            <a:off x="1862452" y="2261492"/>
            <a:ext cx="4750717" cy="2299368"/>
          </a:xfrm>
          <a:custGeom>
            <a:avLst/>
            <a:gdLst>
              <a:gd name="T0" fmla="*/ 0 w 7991"/>
              <a:gd name="T1" fmla="*/ 734181858 h 5667"/>
              <a:gd name="T2" fmla="*/ 1035352815 w 7991"/>
              <a:gd name="T3" fmla="*/ 394820501 h 5667"/>
              <a:gd name="T4" fmla="*/ 1035352815 w 7991"/>
              <a:gd name="T5" fmla="*/ 339361356 h 5667"/>
              <a:gd name="T6" fmla="*/ 0 w 7991"/>
              <a:gd name="T7" fmla="*/ 0 h 5667"/>
              <a:gd name="T8" fmla="*/ 0 w 7991"/>
              <a:gd name="T9" fmla="*/ 734181858 h 5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91" h="5667">
                <a:moveTo>
                  <a:pt x="0" y="5666"/>
                </a:moveTo>
                <a:lnTo>
                  <a:pt x="7990" y="3047"/>
                </a:lnTo>
                <a:lnTo>
                  <a:pt x="7990" y="2619"/>
                </a:lnTo>
                <a:lnTo>
                  <a:pt x="0" y="0"/>
                </a:lnTo>
                <a:lnTo>
                  <a:pt x="0" y="5666"/>
                </a:lnTo>
              </a:path>
            </a:pathLst>
          </a:custGeom>
          <a:solidFill>
            <a:srgbClr val="698D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66" name="Freeform 10">
            <a:extLst>
              <a:ext uri="{FF2B5EF4-FFF2-40B4-BE49-F238E27FC236}">
                <a16:creationId xmlns:a16="http://schemas.microsoft.com/office/drawing/2014/main" id="{BE8F818B-BC01-CF43-BD34-B21F2CB19028}"/>
              </a:ext>
              <a:ext uri="{C183D7F6-B498-43B3-948B-1728B52AA6E4}">
                <adec:decorative xmlns:adec="http://schemas.microsoft.com/office/drawing/2017/decorative" val="1"/>
              </a:ext>
            </a:extLst>
          </p:cNvPr>
          <p:cNvSpPr>
            <a:spLocks noChangeArrowheads="1"/>
          </p:cNvSpPr>
          <p:nvPr/>
        </p:nvSpPr>
        <p:spPr bwMode="auto">
          <a:xfrm flipH="1">
            <a:off x="1877937" y="3495175"/>
            <a:ext cx="4773479" cy="3362826"/>
          </a:xfrm>
          <a:custGeom>
            <a:avLst/>
            <a:gdLst>
              <a:gd name="T0" fmla="*/ 0 w 7991"/>
              <a:gd name="T1" fmla="*/ 1074692207 h 8296"/>
              <a:gd name="T2" fmla="*/ 1035352815 w 7991"/>
              <a:gd name="T3" fmla="*/ 56746830 h 8296"/>
              <a:gd name="T4" fmla="*/ 1035352815 w 7991"/>
              <a:gd name="T5" fmla="*/ 0 h 8296"/>
              <a:gd name="T6" fmla="*/ 0 w 7991"/>
              <a:gd name="T7" fmla="*/ 339315126 h 8296"/>
              <a:gd name="T8" fmla="*/ 0 w 7991"/>
              <a:gd name="T9" fmla="*/ 1074692207 h 8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91" h="8296">
                <a:moveTo>
                  <a:pt x="0" y="8295"/>
                </a:moveTo>
                <a:lnTo>
                  <a:pt x="7990" y="438"/>
                </a:lnTo>
                <a:lnTo>
                  <a:pt x="7990" y="0"/>
                </a:lnTo>
                <a:lnTo>
                  <a:pt x="0" y="2619"/>
                </a:lnTo>
                <a:lnTo>
                  <a:pt x="0" y="8295"/>
                </a:lnTo>
              </a:path>
            </a:pathLst>
          </a:custGeom>
          <a:solidFill>
            <a:srgbClr val="0035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61" name="Freeform 2">
            <a:extLst>
              <a:ext uri="{FF2B5EF4-FFF2-40B4-BE49-F238E27FC236}">
                <a16:creationId xmlns:a16="http://schemas.microsoft.com/office/drawing/2014/main" id="{12A4FC1B-9DA8-1145-A5B2-05CD765B6159}"/>
              </a:ext>
              <a:ext uri="{C183D7F6-B498-43B3-948B-1728B52AA6E4}">
                <adec:decorative xmlns:adec="http://schemas.microsoft.com/office/drawing/2017/decorative" val="1"/>
              </a:ext>
            </a:extLst>
          </p:cNvPr>
          <p:cNvSpPr>
            <a:spLocks noChangeArrowheads="1"/>
          </p:cNvSpPr>
          <p:nvPr/>
        </p:nvSpPr>
        <p:spPr bwMode="auto">
          <a:xfrm flipH="1">
            <a:off x="6588336" y="-17701"/>
            <a:ext cx="5620627" cy="2297315"/>
          </a:xfrm>
          <a:custGeom>
            <a:avLst/>
            <a:gdLst>
              <a:gd name="T0" fmla="*/ 0 w 21525"/>
              <a:gd name="T1" fmla="*/ 735172663 h 5677"/>
              <a:gd name="T2" fmla="*/ 0 w 21525"/>
              <a:gd name="T3" fmla="*/ 0 h 5677"/>
              <a:gd name="T4" fmla="*/ 2147483646 w 21525"/>
              <a:gd name="T5" fmla="*/ 0 h 5677"/>
              <a:gd name="T6" fmla="*/ 2147483646 w 21525"/>
              <a:gd name="T7" fmla="*/ 735172663 h 5677"/>
              <a:gd name="T8" fmla="*/ 0 w 21525"/>
              <a:gd name="T9" fmla="*/ 735172663 h 5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5" h="5677">
                <a:moveTo>
                  <a:pt x="0" y="5676"/>
                </a:moveTo>
                <a:lnTo>
                  <a:pt x="0" y="0"/>
                </a:lnTo>
                <a:lnTo>
                  <a:pt x="21524" y="0"/>
                </a:lnTo>
                <a:lnTo>
                  <a:pt x="21524" y="5676"/>
                </a:lnTo>
                <a:lnTo>
                  <a:pt x="0" y="5676"/>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62" name="Freeform 3">
            <a:extLst>
              <a:ext uri="{FF2B5EF4-FFF2-40B4-BE49-F238E27FC236}">
                <a16:creationId xmlns:a16="http://schemas.microsoft.com/office/drawing/2014/main" id="{08403963-DF4D-1A4A-89B9-B6FE4B03E399}"/>
              </a:ext>
              <a:ext uri="{C183D7F6-B498-43B3-948B-1728B52AA6E4}">
                <adec:decorative xmlns:adec="http://schemas.microsoft.com/office/drawing/2017/decorative" val="1"/>
              </a:ext>
            </a:extLst>
          </p:cNvPr>
          <p:cNvSpPr>
            <a:spLocks noChangeArrowheads="1"/>
          </p:cNvSpPr>
          <p:nvPr/>
        </p:nvSpPr>
        <p:spPr bwMode="auto">
          <a:xfrm flipH="1">
            <a:off x="6599944" y="2256300"/>
            <a:ext cx="5620625" cy="2293743"/>
          </a:xfrm>
          <a:custGeom>
            <a:avLst/>
            <a:gdLst>
              <a:gd name="T0" fmla="*/ 0 w 21525"/>
              <a:gd name="T1" fmla="*/ 734181858 h 5667"/>
              <a:gd name="T2" fmla="*/ 0 w 21525"/>
              <a:gd name="T3" fmla="*/ 0 h 5667"/>
              <a:gd name="T4" fmla="*/ 2147483646 w 21525"/>
              <a:gd name="T5" fmla="*/ 0 h 5667"/>
              <a:gd name="T6" fmla="*/ 2147483646 w 21525"/>
              <a:gd name="T7" fmla="*/ 734181858 h 5667"/>
              <a:gd name="T8" fmla="*/ 0 w 21525"/>
              <a:gd name="T9" fmla="*/ 734181858 h 5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5" h="5667">
                <a:moveTo>
                  <a:pt x="0" y="5666"/>
                </a:moveTo>
                <a:lnTo>
                  <a:pt x="0" y="0"/>
                </a:lnTo>
                <a:lnTo>
                  <a:pt x="21524" y="0"/>
                </a:lnTo>
                <a:lnTo>
                  <a:pt x="21524" y="5666"/>
                </a:lnTo>
                <a:lnTo>
                  <a:pt x="0" y="5666"/>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63" name="Freeform 4">
            <a:extLst>
              <a:ext uri="{FF2B5EF4-FFF2-40B4-BE49-F238E27FC236}">
                <a16:creationId xmlns:a16="http://schemas.microsoft.com/office/drawing/2014/main" id="{B05457C7-F893-AB46-A453-8EF587EE0BB5}"/>
              </a:ext>
              <a:ext uri="{C183D7F6-B498-43B3-948B-1728B52AA6E4}">
                <adec:decorative xmlns:adec="http://schemas.microsoft.com/office/drawing/2017/decorative" val="1"/>
              </a:ext>
            </a:extLst>
          </p:cNvPr>
          <p:cNvSpPr>
            <a:spLocks noChangeArrowheads="1"/>
          </p:cNvSpPr>
          <p:nvPr/>
        </p:nvSpPr>
        <p:spPr bwMode="auto">
          <a:xfrm flipH="1">
            <a:off x="6588338" y="4544605"/>
            <a:ext cx="5620625" cy="2297315"/>
          </a:xfrm>
          <a:custGeom>
            <a:avLst/>
            <a:gdLst>
              <a:gd name="T0" fmla="*/ 0 w 21525"/>
              <a:gd name="T1" fmla="*/ 735172663 h 5677"/>
              <a:gd name="T2" fmla="*/ 0 w 21525"/>
              <a:gd name="T3" fmla="*/ 0 h 5677"/>
              <a:gd name="T4" fmla="*/ 2147483646 w 21525"/>
              <a:gd name="T5" fmla="*/ 0 h 5677"/>
              <a:gd name="T6" fmla="*/ 2147483646 w 21525"/>
              <a:gd name="T7" fmla="*/ 735172663 h 5677"/>
              <a:gd name="T8" fmla="*/ 0 w 21525"/>
              <a:gd name="T9" fmla="*/ 735172663 h 5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25" h="5677">
                <a:moveTo>
                  <a:pt x="0" y="5676"/>
                </a:moveTo>
                <a:lnTo>
                  <a:pt x="0" y="0"/>
                </a:lnTo>
                <a:lnTo>
                  <a:pt x="21524" y="0"/>
                </a:lnTo>
                <a:lnTo>
                  <a:pt x="21524" y="5676"/>
                </a:lnTo>
                <a:lnTo>
                  <a:pt x="0" y="5676"/>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78" name="Freeform 2">
            <a:extLst>
              <a:ext uri="{FF2B5EF4-FFF2-40B4-BE49-F238E27FC236}">
                <a16:creationId xmlns:a16="http://schemas.microsoft.com/office/drawing/2014/main" id="{7D793BD0-93B0-E540-AC10-DBA2E5C72BB6}"/>
              </a:ext>
              <a:ext uri="{C183D7F6-B498-43B3-948B-1728B52AA6E4}">
                <adec:decorative xmlns:adec="http://schemas.microsoft.com/office/drawing/2017/decorative" val="1"/>
              </a:ext>
            </a:extLst>
          </p:cNvPr>
          <p:cNvSpPr>
            <a:spLocks noChangeArrowheads="1"/>
          </p:cNvSpPr>
          <p:nvPr/>
        </p:nvSpPr>
        <p:spPr bwMode="auto">
          <a:xfrm flipH="1">
            <a:off x="1015418" y="3156958"/>
            <a:ext cx="862520" cy="180804"/>
          </a:xfrm>
          <a:custGeom>
            <a:avLst/>
            <a:gdLst>
              <a:gd name="T0" fmla="*/ 0 w 2049"/>
              <a:gd name="T1" fmla="*/ 156804 h 438"/>
              <a:gd name="T2" fmla="*/ 0 w 2049"/>
              <a:gd name="T3" fmla="*/ 0 h 438"/>
              <a:gd name="T4" fmla="*/ 737827 w 2049"/>
              <a:gd name="T5" fmla="*/ 0 h 438"/>
              <a:gd name="T6" fmla="*/ 737827 w 2049"/>
              <a:gd name="T7" fmla="*/ 156804 h 438"/>
              <a:gd name="T8" fmla="*/ 0 w 2049"/>
              <a:gd name="T9" fmla="*/ 156804 h 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 h="438">
                <a:moveTo>
                  <a:pt x="0" y="437"/>
                </a:moveTo>
                <a:lnTo>
                  <a:pt x="0" y="0"/>
                </a:lnTo>
                <a:lnTo>
                  <a:pt x="2048" y="0"/>
                </a:lnTo>
                <a:lnTo>
                  <a:pt x="2048" y="437"/>
                </a:lnTo>
                <a:lnTo>
                  <a:pt x="0" y="4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79" name="Freeform 3">
            <a:extLst>
              <a:ext uri="{FF2B5EF4-FFF2-40B4-BE49-F238E27FC236}">
                <a16:creationId xmlns:a16="http://schemas.microsoft.com/office/drawing/2014/main" id="{914F883C-A215-AE40-AADE-EA55D5721A86}"/>
              </a:ext>
              <a:ext uri="{C183D7F6-B498-43B3-948B-1728B52AA6E4}">
                <adec:decorative xmlns:adec="http://schemas.microsoft.com/office/drawing/2017/decorative" val="1"/>
              </a:ext>
            </a:extLst>
          </p:cNvPr>
          <p:cNvSpPr>
            <a:spLocks noChangeArrowheads="1"/>
          </p:cNvSpPr>
          <p:nvPr/>
        </p:nvSpPr>
        <p:spPr bwMode="auto">
          <a:xfrm flipH="1">
            <a:off x="1015418" y="3334550"/>
            <a:ext cx="862520" cy="172171"/>
          </a:xfrm>
          <a:custGeom>
            <a:avLst/>
            <a:gdLst>
              <a:gd name="T0" fmla="*/ 0 w 2049"/>
              <a:gd name="T1" fmla="*/ 155213 h 430"/>
              <a:gd name="T2" fmla="*/ 0 w 2049"/>
              <a:gd name="T3" fmla="*/ 0 h 430"/>
              <a:gd name="T4" fmla="*/ 737827 w 2049"/>
              <a:gd name="T5" fmla="*/ 0 h 430"/>
              <a:gd name="T6" fmla="*/ 737827 w 2049"/>
              <a:gd name="T7" fmla="*/ 155213 h 430"/>
              <a:gd name="T8" fmla="*/ 0 w 2049"/>
              <a:gd name="T9" fmla="*/ 155213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 h="430">
                <a:moveTo>
                  <a:pt x="0" y="429"/>
                </a:moveTo>
                <a:lnTo>
                  <a:pt x="0" y="0"/>
                </a:lnTo>
                <a:lnTo>
                  <a:pt x="2048" y="0"/>
                </a:lnTo>
                <a:lnTo>
                  <a:pt x="2048" y="429"/>
                </a:lnTo>
                <a:lnTo>
                  <a:pt x="0" y="4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5380" name="Freeform 4">
            <a:extLst>
              <a:ext uri="{FF2B5EF4-FFF2-40B4-BE49-F238E27FC236}">
                <a16:creationId xmlns:a16="http://schemas.microsoft.com/office/drawing/2014/main" id="{B159B265-73F8-3F49-B138-EC3AEAF39994}"/>
              </a:ext>
              <a:ext uri="{C183D7F6-B498-43B3-948B-1728B52AA6E4}">
                <adec:decorative xmlns:adec="http://schemas.microsoft.com/office/drawing/2017/decorative" val="1"/>
              </a:ext>
            </a:extLst>
          </p:cNvPr>
          <p:cNvSpPr>
            <a:spLocks noChangeArrowheads="1"/>
          </p:cNvSpPr>
          <p:nvPr/>
        </p:nvSpPr>
        <p:spPr bwMode="auto">
          <a:xfrm flipH="1">
            <a:off x="1020466" y="3508089"/>
            <a:ext cx="862520" cy="172170"/>
          </a:xfrm>
          <a:custGeom>
            <a:avLst/>
            <a:gdLst>
              <a:gd name="T0" fmla="*/ 0 w 2049"/>
              <a:gd name="T1" fmla="*/ 158388 h 439"/>
              <a:gd name="T2" fmla="*/ 0 w 2049"/>
              <a:gd name="T3" fmla="*/ 0 h 439"/>
              <a:gd name="T4" fmla="*/ 737827 w 2049"/>
              <a:gd name="T5" fmla="*/ 0 h 439"/>
              <a:gd name="T6" fmla="*/ 737827 w 2049"/>
              <a:gd name="T7" fmla="*/ 158388 h 439"/>
              <a:gd name="T8" fmla="*/ 0 w 2049"/>
              <a:gd name="T9" fmla="*/ 158388 h 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 h="439">
                <a:moveTo>
                  <a:pt x="0" y="438"/>
                </a:moveTo>
                <a:lnTo>
                  <a:pt x="0" y="0"/>
                </a:lnTo>
                <a:lnTo>
                  <a:pt x="2048" y="0"/>
                </a:lnTo>
                <a:lnTo>
                  <a:pt x="2048" y="438"/>
                </a:lnTo>
                <a:lnTo>
                  <a:pt x="0" y="438"/>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A" sz="1499"/>
          </a:p>
        </p:txBody>
      </p:sp>
      <p:sp>
        <p:nvSpPr>
          <p:cNvPr id="10" name="Title 1">
            <a:extLst>
              <a:ext uri="{FF2B5EF4-FFF2-40B4-BE49-F238E27FC236}">
                <a16:creationId xmlns:a16="http://schemas.microsoft.com/office/drawing/2014/main" id="{A306A1D9-7229-E725-28BA-85B4C731E9EA}"/>
              </a:ext>
            </a:extLst>
          </p:cNvPr>
          <p:cNvSpPr>
            <a:spLocks noGrp="1"/>
          </p:cNvSpPr>
          <p:nvPr>
            <p:ph type="title"/>
          </p:nvPr>
        </p:nvSpPr>
        <p:spPr>
          <a:xfrm>
            <a:off x="361668" y="244085"/>
            <a:ext cx="10272974" cy="1679231"/>
          </a:xfrm>
        </p:spPr>
        <p:txBody>
          <a:bodyPr/>
          <a:lstStyle/>
          <a:p>
            <a:r>
              <a:rPr lang="en-US" sz="4000"/>
              <a:t>WAPA’s Three lines </a:t>
            </a:r>
            <a:br>
              <a:rPr lang="en-US" sz="4000"/>
            </a:br>
            <a:r>
              <a:rPr lang="en-US" sz="4000"/>
              <a:t>of business</a:t>
            </a:r>
          </a:p>
        </p:txBody>
      </p:sp>
      <p:sp>
        <p:nvSpPr>
          <p:cNvPr id="7" name="TextBox 6">
            <a:extLst>
              <a:ext uri="{FF2B5EF4-FFF2-40B4-BE49-F238E27FC236}">
                <a16:creationId xmlns:a16="http://schemas.microsoft.com/office/drawing/2014/main" id="{0FA28865-EE3C-A7EA-1D88-D0ADB0C04D20}"/>
              </a:ext>
            </a:extLst>
          </p:cNvPr>
          <p:cNvSpPr txBox="1"/>
          <p:nvPr/>
        </p:nvSpPr>
        <p:spPr>
          <a:xfrm rot="20124758">
            <a:off x="3234187" y="1760780"/>
            <a:ext cx="2976841" cy="461665"/>
          </a:xfrm>
          <a:prstGeom prst="rect">
            <a:avLst/>
          </a:prstGeom>
          <a:noFill/>
        </p:spPr>
        <p:txBody>
          <a:bodyPr wrap="none" rtlCol="0">
            <a:spAutoFit/>
          </a:bodyPr>
          <a:lstStyle/>
          <a:p>
            <a:r>
              <a:rPr lang="en-US" sz="2400" b="1">
                <a:solidFill>
                  <a:schemeClr val="bg1"/>
                </a:solidFill>
              </a:rPr>
              <a:t>Federal Hydropower</a:t>
            </a:r>
          </a:p>
        </p:txBody>
      </p:sp>
      <p:sp>
        <p:nvSpPr>
          <p:cNvPr id="2" name="TextBox 1">
            <a:extLst>
              <a:ext uri="{FF2B5EF4-FFF2-40B4-BE49-F238E27FC236}">
                <a16:creationId xmlns:a16="http://schemas.microsoft.com/office/drawing/2014/main" id="{D21BAC4C-55D8-3DBA-E838-E11D9F3D405A}"/>
              </a:ext>
            </a:extLst>
          </p:cNvPr>
          <p:cNvSpPr txBox="1"/>
          <p:nvPr/>
        </p:nvSpPr>
        <p:spPr>
          <a:xfrm>
            <a:off x="6815159" y="379037"/>
            <a:ext cx="5380384" cy="1502976"/>
          </a:xfrm>
          <a:prstGeom prst="rect">
            <a:avLst/>
          </a:prstGeom>
          <a:noFill/>
        </p:spPr>
        <p:txBody>
          <a:bodyPr wrap="square" lIns="91440" tIns="45720" rIns="91440" bIns="45720" rtlCol="0" anchor="t">
            <a:spAutoFit/>
          </a:bodyPr>
          <a:lstStyle/>
          <a:p>
            <a:pPr marL="285750" indent="-285750">
              <a:lnSpc>
                <a:spcPts val="2600"/>
              </a:lnSpc>
              <a:spcAft>
                <a:spcPts val="600"/>
              </a:spcAft>
              <a:buFont typeface="Arial" panose="020B0604020202020204" pitchFamily="34" charset="0"/>
              <a:buChar char="•"/>
            </a:pPr>
            <a:r>
              <a:rPr lang="en-US" sz="2400" b="1">
                <a:solidFill>
                  <a:schemeClr val="bg1"/>
                </a:solidFill>
                <a:latin typeface="Calibri"/>
                <a:ea typeface="Calibri" panose="020F0502020204030204" pitchFamily="34" charset="0"/>
                <a:cs typeface="Calibri"/>
              </a:rPr>
              <a:t>Market 10,504 MW of power from 57 plants</a:t>
            </a:r>
          </a:p>
          <a:p>
            <a:pPr marL="285750" indent="-285750">
              <a:lnSpc>
                <a:spcPts val="2600"/>
              </a:lnSpc>
              <a:spcAft>
                <a:spcPts val="600"/>
              </a:spcAft>
              <a:buFont typeface="Arial" panose="020B0604020202020204" pitchFamily="34" charset="0"/>
              <a:buChar char="•"/>
            </a:pPr>
            <a:r>
              <a:rPr lang="en-US" sz="2400" b="1">
                <a:solidFill>
                  <a:schemeClr val="bg1"/>
                </a:solidFill>
                <a:latin typeface="Calibri"/>
                <a:ea typeface="Calibri" panose="020F0502020204030204" pitchFamily="34" charset="0"/>
                <a:cs typeface="Calibri"/>
              </a:rPr>
              <a:t>Buy and sell power to provide firm electric service</a:t>
            </a:r>
          </a:p>
        </p:txBody>
      </p:sp>
      <p:sp>
        <p:nvSpPr>
          <p:cNvPr id="8" name="TextBox 7">
            <a:extLst>
              <a:ext uri="{FF2B5EF4-FFF2-40B4-BE49-F238E27FC236}">
                <a16:creationId xmlns:a16="http://schemas.microsoft.com/office/drawing/2014/main" id="{1206F5C7-2CCA-842E-71B6-B6ED19F09DCE}"/>
              </a:ext>
            </a:extLst>
          </p:cNvPr>
          <p:cNvSpPr txBox="1"/>
          <p:nvPr/>
        </p:nvSpPr>
        <p:spPr>
          <a:xfrm>
            <a:off x="3634874" y="2943072"/>
            <a:ext cx="2549544" cy="830997"/>
          </a:xfrm>
          <a:prstGeom prst="rect">
            <a:avLst/>
          </a:prstGeom>
          <a:noFill/>
        </p:spPr>
        <p:txBody>
          <a:bodyPr wrap="none" rtlCol="0">
            <a:spAutoFit/>
          </a:bodyPr>
          <a:lstStyle/>
          <a:p>
            <a:pPr algn="r"/>
            <a:r>
              <a:rPr lang="en-US" sz="2400" b="1">
                <a:solidFill>
                  <a:schemeClr val="bg1"/>
                </a:solidFill>
              </a:rPr>
              <a:t>Transmission </a:t>
            </a:r>
            <a:br>
              <a:rPr lang="en-US" sz="2400" b="1">
                <a:solidFill>
                  <a:schemeClr val="bg1"/>
                </a:solidFill>
              </a:rPr>
            </a:br>
            <a:r>
              <a:rPr lang="en-US" sz="2400" b="1">
                <a:solidFill>
                  <a:schemeClr val="bg1"/>
                </a:solidFill>
              </a:rPr>
              <a:t>System &amp; Service</a:t>
            </a:r>
          </a:p>
        </p:txBody>
      </p:sp>
      <p:sp>
        <p:nvSpPr>
          <p:cNvPr id="5" name="TextBox 4">
            <a:extLst>
              <a:ext uri="{FF2B5EF4-FFF2-40B4-BE49-F238E27FC236}">
                <a16:creationId xmlns:a16="http://schemas.microsoft.com/office/drawing/2014/main" id="{EA4AB946-0B96-CE62-6D05-64C3153E07CA}"/>
              </a:ext>
            </a:extLst>
          </p:cNvPr>
          <p:cNvSpPr txBox="1"/>
          <p:nvPr/>
        </p:nvSpPr>
        <p:spPr>
          <a:xfrm>
            <a:off x="6745786" y="2825163"/>
            <a:ext cx="5356057" cy="1246495"/>
          </a:xfrm>
          <a:prstGeom prst="rect">
            <a:avLst/>
          </a:prstGeom>
          <a:noFill/>
        </p:spPr>
        <p:txBody>
          <a:bodyPr wrap="square" rtlCol="0">
            <a:spAutoFit/>
          </a:bodyPr>
          <a:lstStyle/>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17,000+ miles of transmission lines</a:t>
            </a:r>
          </a:p>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Operate 3 balancing areas</a:t>
            </a:r>
          </a:p>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15-state operating region</a:t>
            </a:r>
          </a:p>
        </p:txBody>
      </p:sp>
      <p:sp>
        <p:nvSpPr>
          <p:cNvPr id="9" name="TextBox 8">
            <a:extLst>
              <a:ext uri="{FF2B5EF4-FFF2-40B4-BE49-F238E27FC236}">
                <a16:creationId xmlns:a16="http://schemas.microsoft.com/office/drawing/2014/main" id="{5B6E8A39-A50F-90E1-5DD5-0CC97B051DDF}"/>
              </a:ext>
            </a:extLst>
          </p:cNvPr>
          <p:cNvSpPr txBox="1"/>
          <p:nvPr/>
        </p:nvSpPr>
        <p:spPr>
          <a:xfrm rot="1747909">
            <a:off x="3148158" y="4445954"/>
            <a:ext cx="3361626" cy="830997"/>
          </a:xfrm>
          <a:prstGeom prst="rect">
            <a:avLst/>
          </a:prstGeom>
          <a:noFill/>
        </p:spPr>
        <p:txBody>
          <a:bodyPr wrap="none" rtlCol="0">
            <a:spAutoFit/>
          </a:bodyPr>
          <a:lstStyle/>
          <a:p>
            <a:pPr algn="r"/>
            <a:r>
              <a:rPr lang="en-US" sz="2400" b="1">
                <a:solidFill>
                  <a:schemeClr val="bg1"/>
                </a:solidFill>
              </a:rPr>
              <a:t>Transmission </a:t>
            </a:r>
            <a:br>
              <a:rPr lang="en-US" sz="2400" b="1">
                <a:solidFill>
                  <a:schemeClr val="bg1"/>
                </a:solidFill>
              </a:rPr>
            </a:br>
            <a:r>
              <a:rPr lang="en-US" sz="2400" b="1">
                <a:solidFill>
                  <a:schemeClr val="bg1"/>
                </a:solidFill>
              </a:rPr>
              <a:t>Infrastructure Program</a:t>
            </a:r>
          </a:p>
        </p:txBody>
      </p:sp>
      <p:sp>
        <p:nvSpPr>
          <p:cNvPr id="3" name="TextBox 2">
            <a:extLst>
              <a:ext uri="{FF2B5EF4-FFF2-40B4-BE49-F238E27FC236}">
                <a16:creationId xmlns:a16="http://schemas.microsoft.com/office/drawing/2014/main" id="{2F4E0C42-693F-89AC-F972-EB6594C83B7F}"/>
              </a:ext>
            </a:extLst>
          </p:cNvPr>
          <p:cNvSpPr txBox="1"/>
          <p:nvPr/>
        </p:nvSpPr>
        <p:spPr>
          <a:xfrm>
            <a:off x="6751923" y="4774126"/>
            <a:ext cx="5493892" cy="1913344"/>
          </a:xfrm>
          <a:prstGeom prst="rect">
            <a:avLst/>
          </a:prstGeom>
          <a:noFill/>
        </p:spPr>
        <p:txBody>
          <a:bodyPr wrap="square" rtlCol="0">
            <a:spAutoFit/>
          </a:bodyPr>
          <a:lstStyle/>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Independent $3.25 B borrowing authority</a:t>
            </a:r>
          </a:p>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Projects must facilitate renewables</a:t>
            </a:r>
          </a:p>
          <a:p>
            <a:pPr marL="285750" indent="-285750">
              <a:lnSpc>
                <a:spcPts val="2600"/>
              </a:lnSpc>
              <a:spcAft>
                <a:spcPts val="600"/>
              </a:spcAft>
              <a:buFont typeface="Arial" panose="020B0604020202020204" pitchFamily="34" charset="0"/>
              <a:buChar char="•"/>
            </a:pPr>
            <a:r>
              <a:rPr lang="en-US" sz="2400" b="1">
                <a:solidFill>
                  <a:schemeClr val="bg1"/>
                </a:solidFill>
                <a:latin typeface="Calibri" panose="020F0502020204030204" pitchFamily="34" charset="0"/>
                <a:ea typeface="Calibri" panose="020F0502020204030204" pitchFamily="34" charset="0"/>
                <a:cs typeface="Calibri" panose="020F0502020204030204" pitchFamily="34" charset="0"/>
              </a:rPr>
              <a:t>Projects must have a nexus in WAPA’s footprint</a:t>
            </a:r>
          </a:p>
        </p:txBody>
      </p:sp>
      <p:pic>
        <p:nvPicPr>
          <p:cNvPr id="11" name="Picture 10">
            <a:extLst>
              <a:ext uri="{FF2B5EF4-FFF2-40B4-BE49-F238E27FC236}">
                <a16:creationId xmlns:a16="http://schemas.microsoft.com/office/drawing/2014/main" id="{F5A34456-5910-B5C2-EA35-CB39FA975E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 y="5903452"/>
            <a:ext cx="527050" cy="527050"/>
          </a:xfrm>
          <a:prstGeom prst="rect">
            <a:avLst/>
          </a:prstGeom>
        </p:spPr>
      </p:pic>
      <p:pic>
        <p:nvPicPr>
          <p:cNvPr id="12" name="Picture 11">
            <a:extLst>
              <a:ext uri="{FF2B5EF4-FFF2-40B4-BE49-F238E27FC236}">
                <a16:creationId xmlns:a16="http://schemas.microsoft.com/office/drawing/2014/main" id="{6C74E14D-1B3A-9F50-0EAF-E91FB8E175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93" y="2905962"/>
            <a:ext cx="1046076" cy="104607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445DB-F58E-D444-A0E0-AB6B6BC61009}"/>
              </a:ext>
              <a:ext uri="{C183D7F6-B498-43B3-948B-1728B52AA6E4}">
                <adec:decorative xmlns:adec="http://schemas.microsoft.com/office/drawing/2017/decorative" val="1"/>
              </a:ext>
            </a:extLst>
          </p:cNvPr>
          <p:cNvPicPr>
            <a:picLocks noChangeAspect="1"/>
          </p:cNvPicPr>
          <p:nvPr/>
        </p:nvPicPr>
        <p:blipFill rotWithShape="1">
          <a:blip r:embed="rId3">
            <a:alphaModFix amt="28000"/>
            <a:extLst>
              <a:ext uri="{28A0092B-C50C-407E-A947-70E740481C1C}">
                <a14:useLocalDpi xmlns:a14="http://schemas.microsoft.com/office/drawing/2010/main" val="0"/>
              </a:ext>
            </a:extLst>
          </a:blip>
          <a:srcRect r="50000"/>
          <a:stretch/>
        </p:blipFill>
        <p:spPr>
          <a:xfrm>
            <a:off x="10703858" y="1321475"/>
            <a:ext cx="1488141" cy="4652016"/>
          </a:xfrm>
          <a:prstGeom prst="rect">
            <a:avLst/>
          </a:prstGeom>
        </p:spPr>
      </p:pic>
      <p:pic>
        <p:nvPicPr>
          <p:cNvPr id="5" name="Picture 4" descr="A high angle view of a dam&#10;&#10;Description automatically generated">
            <a:extLst>
              <a:ext uri="{FF2B5EF4-FFF2-40B4-BE49-F238E27FC236}">
                <a16:creationId xmlns:a16="http://schemas.microsoft.com/office/drawing/2014/main" id="{5827693F-566F-BE76-3AB7-889AF8EE5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7714" y="0"/>
            <a:ext cx="4574286" cy="6858000"/>
          </a:xfrm>
          <a:prstGeom prst="rect">
            <a:avLst/>
          </a:prstGeom>
        </p:spPr>
      </p:pic>
      <p:sp>
        <p:nvSpPr>
          <p:cNvPr id="10" name="Text Placeholder 1">
            <a:extLst>
              <a:ext uri="{FF2B5EF4-FFF2-40B4-BE49-F238E27FC236}">
                <a16:creationId xmlns:a16="http://schemas.microsoft.com/office/drawing/2014/main" id="{4F245F52-FCDF-6396-4B15-343ED419E922}"/>
              </a:ext>
            </a:extLst>
          </p:cNvPr>
          <p:cNvSpPr txBox="1">
            <a:spLocks/>
          </p:cNvSpPr>
          <p:nvPr/>
        </p:nvSpPr>
        <p:spPr>
          <a:xfrm>
            <a:off x="669412" y="1701803"/>
            <a:ext cx="6351873" cy="5134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WAPA’s Transmission Infrastructure Program (TIP) launched in 2009 with authority to </a:t>
            </a:r>
            <a:r>
              <a:rPr lang="en-US" b="1"/>
              <a:t>construct, finance, facilitate, plan, operate, maintain or study construction</a:t>
            </a:r>
            <a:r>
              <a:rPr lang="en-US"/>
              <a:t> of new or </a:t>
            </a:r>
            <a:r>
              <a:rPr lang="en-US" b="1"/>
              <a:t>upgraded transmission and related facilities</a:t>
            </a:r>
            <a:r>
              <a:rPr lang="en-US"/>
              <a:t>, that facilitate renewables, with at least </a:t>
            </a:r>
            <a:r>
              <a:rPr lang="en-US" b="1"/>
              <a:t>one terminus </a:t>
            </a:r>
            <a:r>
              <a:rPr lang="en-US"/>
              <a:t>in WAPA’s service territory. </a:t>
            </a:r>
          </a:p>
          <a:p>
            <a:pPr marL="0" indent="0">
              <a:buNone/>
            </a:pPr>
            <a:r>
              <a:rPr lang="en-US"/>
              <a:t>WAPA can borrow and lend up to </a:t>
            </a:r>
            <a:r>
              <a:rPr lang="en-US" b="1"/>
              <a:t>$3.25 billion </a:t>
            </a:r>
            <a:r>
              <a:rPr lang="en-US"/>
              <a:t>for these purposes.</a:t>
            </a:r>
          </a:p>
        </p:txBody>
      </p:sp>
      <p:sp>
        <p:nvSpPr>
          <p:cNvPr id="12" name="Title 1">
            <a:extLst>
              <a:ext uri="{FF2B5EF4-FFF2-40B4-BE49-F238E27FC236}">
                <a16:creationId xmlns:a16="http://schemas.microsoft.com/office/drawing/2014/main" id="{70FC25A6-033A-45EA-16AF-A3474E46FB39}"/>
              </a:ext>
            </a:extLst>
          </p:cNvPr>
          <p:cNvSpPr>
            <a:spLocks noGrp="1"/>
          </p:cNvSpPr>
          <p:nvPr>
            <p:ph type="title"/>
          </p:nvPr>
        </p:nvSpPr>
        <p:spPr>
          <a:xfrm>
            <a:off x="522513" y="49440"/>
            <a:ext cx="11353799" cy="1679231"/>
          </a:xfrm>
        </p:spPr>
        <p:txBody>
          <a:bodyPr/>
          <a:lstStyle/>
          <a:p>
            <a:r>
              <a:rPr lang="en-US" sz="4000"/>
              <a:t>Transmission Infrastructure </a:t>
            </a:r>
            <a:br>
              <a:rPr lang="en-US" sz="4000"/>
            </a:br>
            <a:r>
              <a:rPr lang="en-US" sz="4000"/>
              <a:t>Program (TIP)</a:t>
            </a:r>
          </a:p>
        </p:txBody>
      </p:sp>
      <p:sp>
        <p:nvSpPr>
          <p:cNvPr id="3"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3</a:t>
            </a:fld>
            <a:endParaRPr lang="en-US" sz="1000">
              <a:solidFill>
                <a:schemeClr val="bg1"/>
              </a:solidFill>
            </a:endParaRPr>
          </a:p>
        </p:txBody>
      </p:sp>
    </p:spTree>
    <p:extLst>
      <p:ext uri="{BB962C8B-B14F-4D97-AF65-F5344CB8AC3E}">
        <p14:creationId xmlns:p14="http://schemas.microsoft.com/office/powerpoint/2010/main" val="193516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noGrp="1"/>
          </p:cNvSpPr>
          <p:nvPr>
            <p:ph type="title" idx="4294967295"/>
          </p:nvPr>
        </p:nvSpPr>
        <p:spPr>
          <a:xfrm>
            <a:off x="501065" y="438708"/>
            <a:ext cx="7886700" cy="1014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n-lt"/>
                <a:ea typeface="+mj-ea"/>
                <a:cs typeface="+mj-cs"/>
              </a:rPr>
              <a:t>Program Assistance </a:t>
            </a:r>
            <a:br>
              <a:rPr lang="en-US" sz="4000" b="1" i="0" u="none" strike="noStrike" kern="1200" cap="none" spc="0" normalizeH="0" baseline="0" noProof="0">
                <a:ln>
                  <a:noFill/>
                </a:ln>
                <a:solidFill>
                  <a:schemeClr val="tx1"/>
                </a:solidFill>
                <a:effectLst/>
                <a:uLnTx/>
                <a:uFillTx/>
              </a:rPr>
            </a:br>
            <a:r>
              <a:rPr kumimoji="0" lang="en-US" sz="4000" b="1" i="0" u="none" strike="noStrike" kern="1200" cap="none" spc="0" normalizeH="0" baseline="0" noProof="0">
                <a:ln>
                  <a:noFill/>
                </a:ln>
                <a:solidFill>
                  <a:schemeClr val="tx1"/>
                </a:solidFill>
                <a:effectLst/>
                <a:uLnTx/>
                <a:uFillTx/>
                <a:latin typeface="+mn-lt"/>
                <a:ea typeface="+mj-ea"/>
                <a:cs typeface="+mj-cs"/>
              </a:rPr>
              <a:t>Available</a:t>
            </a:r>
            <a:endParaRPr lang="en-US" sz="4000" b="1" i="0" u="none" strike="noStrike" kern="1200" cap="none" spc="0" normalizeH="0" baseline="0" noProof="0">
              <a:ln>
                <a:noFill/>
              </a:ln>
              <a:solidFill>
                <a:schemeClr val="tx1"/>
              </a:solidFill>
              <a:effectLst/>
              <a:uLnTx/>
              <a:uFillTx/>
              <a:latin typeface="+mn-lt"/>
            </a:endParaRPr>
          </a:p>
        </p:txBody>
      </p:sp>
      <p:pic>
        <p:nvPicPr>
          <p:cNvPr id="8" name="Picture 7">
            <a:extLst>
              <a:ext uri="{FF2B5EF4-FFF2-40B4-BE49-F238E27FC236}">
                <a16:creationId xmlns:a16="http://schemas.microsoft.com/office/drawing/2014/main" id="{A5A445DB-F58E-D444-A0E0-AB6B6BC61009}"/>
              </a:ext>
              <a:ext uri="{C183D7F6-B498-43B3-948B-1728B52AA6E4}">
                <adec:decorative xmlns:adec="http://schemas.microsoft.com/office/drawing/2017/decorative" val="1"/>
              </a:ext>
            </a:extLst>
          </p:cNvPr>
          <p:cNvPicPr>
            <a:picLocks noChangeAspect="1"/>
          </p:cNvPicPr>
          <p:nvPr/>
        </p:nvPicPr>
        <p:blipFill rotWithShape="1">
          <a:blip r:embed="rId3">
            <a:alphaModFix amt="28000"/>
            <a:extLst>
              <a:ext uri="{28A0092B-C50C-407E-A947-70E740481C1C}">
                <a14:useLocalDpi xmlns:a14="http://schemas.microsoft.com/office/drawing/2010/main" val="0"/>
              </a:ext>
            </a:extLst>
          </a:blip>
          <a:srcRect r="50000"/>
          <a:stretch/>
        </p:blipFill>
        <p:spPr>
          <a:xfrm>
            <a:off x="10703858" y="1321475"/>
            <a:ext cx="1488141" cy="4652016"/>
          </a:xfrm>
          <a:prstGeom prst="rect">
            <a:avLst/>
          </a:prstGeom>
        </p:spPr>
      </p:pic>
      <p:pic>
        <p:nvPicPr>
          <p:cNvPr id="4" name="Picture 3">
            <a:extLst>
              <a:ext uri="{FF2B5EF4-FFF2-40B4-BE49-F238E27FC236}">
                <a16:creationId xmlns:a16="http://schemas.microsoft.com/office/drawing/2014/main" id="{2C5A4AF9-1A1C-6D49-ADC6-15F570D5C0C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65" y="1729589"/>
            <a:ext cx="967755" cy="967755"/>
          </a:xfrm>
          <a:prstGeom prst="rect">
            <a:avLst/>
          </a:prstGeom>
        </p:spPr>
      </p:pic>
      <p:pic>
        <p:nvPicPr>
          <p:cNvPr id="6" name="Picture 5">
            <a:extLst>
              <a:ext uri="{FF2B5EF4-FFF2-40B4-BE49-F238E27FC236}">
                <a16:creationId xmlns:a16="http://schemas.microsoft.com/office/drawing/2014/main" id="{7D59BD1D-E931-3D46-B31A-49B64901D7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82" y="4028907"/>
            <a:ext cx="973073" cy="973073"/>
          </a:xfrm>
          <a:prstGeom prst="rect">
            <a:avLst/>
          </a:prstGeom>
        </p:spPr>
      </p:pic>
      <p:sp>
        <p:nvSpPr>
          <p:cNvPr id="7" name="TextBox 6">
            <a:extLst>
              <a:ext uri="{FF2B5EF4-FFF2-40B4-BE49-F238E27FC236}">
                <a16:creationId xmlns:a16="http://schemas.microsoft.com/office/drawing/2014/main" id="{AD4C77CD-4FC1-EE49-8A7A-1B974369C9EB}"/>
              </a:ext>
            </a:extLst>
          </p:cNvPr>
          <p:cNvSpPr txBox="1"/>
          <p:nvPr/>
        </p:nvSpPr>
        <p:spPr>
          <a:xfrm>
            <a:off x="1723517" y="1729589"/>
            <a:ext cx="4968685" cy="2000548"/>
          </a:xfrm>
          <a:prstGeom prst="rect">
            <a:avLst/>
          </a:prstGeom>
          <a:noFill/>
        </p:spPr>
        <p:txBody>
          <a:bodyPr wrap="square" rtlCol="0">
            <a:spAutoFit/>
          </a:bodyPr>
          <a:lstStyle/>
          <a:p>
            <a:pPr lvl="0"/>
            <a:r>
              <a:rPr lang="en-US" sz="2800" b="1">
                <a:solidFill>
                  <a:schemeClr val="accent1">
                    <a:lumMod val="50000"/>
                  </a:schemeClr>
                </a:solidFill>
              </a:rPr>
              <a:t>Financing</a:t>
            </a:r>
          </a:p>
          <a:p>
            <a:pPr lvl="0"/>
            <a:r>
              <a:rPr lang="en-US" sz="2400"/>
              <a:t>Eligible construction-ready projects may apply to TIP to borrow capital to construct new or upgrade existing grid infrastructure</a:t>
            </a:r>
          </a:p>
        </p:txBody>
      </p:sp>
      <p:sp>
        <p:nvSpPr>
          <p:cNvPr id="11" name="TextBox 10">
            <a:extLst>
              <a:ext uri="{FF2B5EF4-FFF2-40B4-BE49-F238E27FC236}">
                <a16:creationId xmlns:a16="http://schemas.microsoft.com/office/drawing/2014/main" id="{28C05FB4-9E87-554A-AB11-29FAEF032A39}"/>
              </a:ext>
            </a:extLst>
          </p:cNvPr>
          <p:cNvSpPr txBox="1"/>
          <p:nvPr/>
        </p:nvSpPr>
        <p:spPr>
          <a:xfrm>
            <a:off x="1723517" y="3847586"/>
            <a:ext cx="4968685" cy="2646878"/>
          </a:xfrm>
          <a:prstGeom prst="rect">
            <a:avLst/>
          </a:prstGeom>
          <a:noFill/>
        </p:spPr>
        <p:txBody>
          <a:bodyPr wrap="square" rtlCol="0">
            <a:spAutoFit/>
          </a:bodyPr>
          <a:lstStyle/>
          <a:p>
            <a:pPr lvl="0"/>
            <a:r>
              <a:rPr lang="en-US" sz="2800" b="1">
                <a:solidFill>
                  <a:schemeClr val="accent1">
                    <a:lumMod val="50000"/>
                  </a:schemeClr>
                </a:solidFill>
              </a:rPr>
              <a:t>Project Development</a:t>
            </a:r>
          </a:p>
          <a:p>
            <a:pPr lvl="0"/>
            <a:r>
              <a:rPr lang="en-US" sz="2400"/>
              <a:t>Prior to a loan application, eligible projects can request technical assistance on typical development activities. Applicants provide advance funding to cover costs.</a:t>
            </a:r>
          </a:p>
          <a:p>
            <a:endParaRPr lang="en-US"/>
          </a:p>
        </p:txBody>
      </p:sp>
      <p:pic>
        <p:nvPicPr>
          <p:cNvPr id="3" name="Picture 2" descr="A picture containing outdoor, grass, tree, group&#10;&#10;Description automatically generated">
            <a:extLst>
              <a:ext uri="{FF2B5EF4-FFF2-40B4-BE49-F238E27FC236}">
                <a16:creationId xmlns:a16="http://schemas.microsoft.com/office/drawing/2014/main" id="{B519ABE4-AACF-97BD-BD86-DB4C6154682B}"/>
              </a:ext>
            </a:extLst>
          </p:cNvPr>
          <p:cNvPicPr>
            <a:picLocks noChangeAspect="1"/>
          </p:cNvPicPr>
          <p:nvPr/>
        </p:nvPicPr>
        <p:blipFill rotWithShape="1">
          <a:blip r:embed="rId6">
            <a:extLst>
              <a:ext uri="{28A0092B-C50C-407E-A947-70E740481C1C}">
                <a14:useLocalDpi xmlns:a14="http://schemas.microsoft.com/office/drawing/2010/main" val="0"/>
              </a:ext>
            </a:extLst>
          </a:blip>
          <a:srcRect l="17768" r="32232"/>
          <a:stretch/>
        </p:blipFill>
        <p:spPr>
          <a:xfrm>
            <a:off x="7051069" y="0"/>
            <a:ext cx="5140930" cy="6858000"/>
          </a:xfrm>
          <a:prstGeom prst="rect">
            <a:avLst/>
          </a:prstGeom>
        </p:spPr>
      </p:pic>
      <p:sp>
        <p:nvSpPr>
          <p:cNvPr id="5"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4</a:t>
            </a:fld>
            <a:endParaRPr lang="en-US" sz="1000">
              <a:solidFill>
                <a:schemeClr val="bg1"/>
              </a:solidFill>
            </a:endParaRPr>
          </a:p>
        </p:txBody>
      </p:sp>
    </p:spTree>
    <p:extLst>
      <p:ext uri="{BB962C8B-B14F-4D97-AF65-F5344CB8AC3E}">
        <p14:creationId xmlns:p14="http://schemas.microsoft.com/office/powerpoint/2010/main" val="21611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356609" y="333973"/>
            <a:ext cx="7886700" cy="7495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n-lt"/>
                <a:ea typeface="+mj-ea"/>
                <a:cs typeface="+mj-cs"/>
              </a:rPr>
              <a:t>Statutory TIP Eligibility Criteria</a:t>
            </a:r>
            <a:endParaRPr lang="en-US" sz="4000" b="1" i="0" u="none" strike="noStrike" kern="1200" cap="none" spc="0" normalizeH="0" baseline="0" noProof="0">
              <a:ln>
                <a:noFill/>
              </a:ln>
              <a:solidFill>
                <a:schemeClr val="tx1"/>
              </a:solidFill>
              <a:effectLst/>
              <a:uLnTx/>
              <a:uFillTx/>
              <a:latin typeface="+mn-lt"/>
            </a:endParaRPr>
          </a:p>
        </p:txBody>
      </p:sp>
      <p:sp>
        <p:nvSpPr>
          <p:cNvPr id="27" name="Content Placeholder 2"/>
          <p:cNvSpPr txBox="1">
            <a:spLocks/>
          </p:cNvSpPr>
          <p:nvPr/>
        </p:nvSpPr>
        <p:spPr>
          <a:xfrm>
            <a:off x="2160181" y="1007611"/>
            <a:ext cx="7724048" cy="634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solidFill>
                  <a:schemeClr val="bg1"/>
                </a:solidFill>
              </a:rPr>
              <a:t>What makes a project eligible for financing or development assistance? </a:t>
            </a:r>
          </a:p>
        </p:txBody>
      </p:sp>
      <p:grpSp>
        <p:nvGrpSpPr>
          <p:cNvPr id="6" name="Group 5">
            <a:extLst>
              <a:ext uri="{FF2B5EF4-FFF2-40B4-BE49-F238E27FC236}">
                <a16:creationId xmlns:a16="http://schemas.microsoft.com/office/drawing/2014/main" id="{8E2268CE-7EA5-6342-6D21-D1EBF86D2CA6}"/>
              </a:ext>
            </a:extLst>
          </p:cNvPr>
          <p:cNvGrpSpPr/>
          <p:nvPr/>
        </p:nvGrpSpPr>
        <p:grpSpPr>
          <a:xfrm>
            <a:off x="670502" y="1297225"/>
            <a:ext cx="6748870" cy="4565352"/>
            <a:chOff x="693652" y="1136561"/>
            <a:chExt cx="6748870" cy="4565352"/>
          </a:xfrm>
        </p:grpSpPr>
        <p:sp>
          <p:nvSpPr>
            <p:cNvPr id="3" name="TextBox 2">
              <a:extLst>
                <a:ext uri="{FF2B5EF4-FFF2-40B4-BE49-F238E27FC236}">
                  <a16:creationId xmlns:a16="http://schemas.microsoft.com/office/drawing/2014/main" id="{74E40365-A1F3-7347-92E6-8F197F42E35C}"/>
                </a:ext>
              </a:extLst>
            </p:cNvPr>
            <p:cNvSpPr txBox="1"/>
            <p:nvPr/>
          </p:nvSpPr>
          <p:spPr>
            <a:xfrm>
              <a:off x="817437" y="1136561"/>
              <a:ext cx="6625085" cy="4565352"/>
            </a:xfrm>
            <a:prstGeom prst="rect">
              <a:avLst/>
            </a:prstGeom>
            <a:noFill/>
          </p:spPr>
          <p:txBody>
            <a:bodyPr wrap="square" rtlCol="0">
              <a:spAutoFit/>
            </a:bodyPr>
            <a:lstStyle/>
            <a:p>
              <a:pPr marL="457200" indent="-457200">
                <a:spcAft>
                  <a:spcPts val="2000"/>
                </a:spcAft>
                <a:buFont typeface="Arial" panose="020B0604020202020204" pitchFamily="34" charset="0"/>
                <a:buChar char="•"/>
              </a:pPr>
              <a:r>
                <a:rPr lang="en-US" sz="2800"/>
                <a:t>Has one terminus within WAPA’s 15-state service territory</a:t>
              </a:r>
            </a:p>
            <a:p>
              <a:pPr marL="457200" indent="-457200">
                <a:spcAft>
                  <a:spcPts val="2000"/>
                </a:spcAft>
                <a:buFont typeface="Arial" panose="020B0604020202020204" pitchFamily="34" charset="0"/>
                <a:buChar char="•"/>
              </a:pPr>
              <a:r>
                <a:rPr lang="en-US" sz="2800"/>
                <a:t>Facilitates the delivery of renewables</a:t>
              </a:r>
            </a:p>
            <a:p>
              <a:pPr marL="457200" indent="-457200">
                <a:spcAft>
                  <a:spcPts val="2000"/>
                </a:spcAft>
                <a:buFont typeface="Arial" panose="020B0604020202020204" pitchFamily="34" charset="0"/>
                <a:buChar char="•"/>
              </a:pPr>
              <a:r>
                <a:rPr lang="en-US" sz="2800"/>
                <a:t>Demonstrates reasonable expectation of repayment</a:t>
              </a:r>
            </a:p>
            <a:p>
              <a:pPr marL="457200" indent="-457200">
                <a:spcAft>
                  <a:spcPts val="2000"/>
                </a:spcAft>
                <a:buFont typeface="Arial" panose="020B0604020202020204" pitchFamily="34" charset="0"/>
                <a:buChar char="•"/>
              </a:pPr>
              <a:r>
                <a:rPr lang="en-US" sz="2800"/>
                <a:t>Will not adversely impact transmission system reliability or operations</a:t>
              </a:r>
            </a:p>
            <a:p>
              <a:pPr marL="457200" indent="-457200">
                <a:spcAft>
                  <a:spcPts val="2000"/>
                </a:spcAft>
                <a:buFont typeface="Arial" panose="020B0604020202020204" pitchFamily="34" charset="0"/>
                <a:buChar char="•"/>
              </a:pPr>
              <a:r>
                <a:rPr lang="en-US" sz="2800"/>
                <a:t>Is found to be in the public interest</a:t>
              </a:r>
            </a:p>
          </p:txBody>
        </p:sp>
        <p:pic>
          <p:nvPicPr>
            <p:cNvPr id="5" name="Picture 4">
              <a:extLst>
                <a:ext uri="{FF2B5EF4-FFF2-40B4-BE49-F238E27FC236}">
                  <a16:creationId xmlns:a16="http://schemas.microsoft.com/office/drawing/2014/main" id="{E0A1E103-1B4F-8040-8B5D-0C6EF45FD83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2" y="1232645"/>
              <a:ext cx="453575" cy="453575"/>
            </a:xfrm>
            <a:prstGeom prst="rect">
              <a:avLst/>
            </a:prstGeom>
          </p:spPr>
        </p:pic>
        <p:pic>
          <p:nvPicPr>
            <p:cNvPr id="13" name="Picture 12">
              <a:extLst>
                <a:ext uri="{FF2B5EF4-FFF2-40B4-BE49-F238E27FC236}">
                  <a16:creationId xmlns:a16="http://schemas.microsoft.com/office/drawing/2014/main" id="{47BDB7D9-564B-EB46-83F5-C917F46D28E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2" y="2281109"/>
              <a:ext cx="453575" cy="453575"/>
            </a:xfrm>
            <a:prstGeom prst="rect">
              <a:avLst/>
            </a:prstGeom>
          </p:spPr>
        </p:pic>
        <p:pic>
          <p:nvPicPr>
            <p:cNvPr id="14" name="Picture 13">
              <a:extLst>
                <a:ext uri="{FF2B5EF4-FFF2-40B4-BE49-F238E27FC236}">
                  <a16:creationId xmlns:a16="http://schemas.microsoft.com/office/drawing/2014/main" id="{31D9D0B0-A45E-4E45-B6D6-65C7D711BC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2" y="3002788"/>
              <a:ext cx="453575" cy="453575"/>
            </a:xfrm>
            <a:prstGeom prst="rect">
              <a:avLst/>
            </a:prstGeom>
          </p:spPr>
        </p:pic>
        <p:pic>
          <p:nvPicPr>
            <p:cNvPr id="15" name="Picture 14">
              <a:extLst>
                <a:ext uri="{FF2B5EF4-FFF2-40B4-BE49-F238E27FC236}">
                  <a16:creationId xmlns:a16="http://schemas.microsoft.com/office/drawing/2014/main" id="{DEBBD897-3729-C542-A296-17B5B1D374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2" y="4070262"/>
              <a:ext cx="453575" cy="453575"/>
            </a:xfrm>
            <a:prstGeom prst="rect">
              <a:avLst/>
            </a:prstGeom>
          </p:spPr>
        </p:pic>
        <p:pic>
          <p:nvPicPr>
            <p:cNvPr id="16" name="Picture 15">
              <a:extLst>
                <a:ext uri="{FF2B5EF4-FFF2-40B4-BE49-F238E27FC236}">
                  <a16:creationId xmlns:a16="http://schemas.microsoft.com/office/drawing/2014/main" id="{D7C38CF8-E6C6-E745-A7E4-F28161270D3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652" y="5175565"/>
              <a:ext cx="453575" cy="453575"/>
            </a:xfrm>
            <a:prstGeom prst="rect">
              <a:avLst/>
            </a:prstGeom>
          </p:spPr>
        </p:pic>
      </p:grpSp>
      <p:pic>
        <p:nvPicPr>
          <p:cNvPr id="4" name="Picture 3" descr="A picture containing grass, sky, outdoor, field&#10;&#10;Description automatically generated">
            <a:extLst>
              <a:ext uri="{FF2B5EF4-FFF2-40B4-BE49-F238E27FC236}">
                <a16:creationId xmlns:a16="http://schemas.microsoft.com/office/drawing/2014/main" id="{B5EECE67-8CA0-B689-8F39-F3352ECB8C4E}"/>
              </a:ext>
            </a:extLst>
          </p:cNvPr>
          <p:cNvPicPr>
            <a:picLocks noChangeAspect="1"/>
          </p:cNvPicPr>
          <p:nvPr/>
        </p:nvPicPr>
        <p:blipFill rotWithShape="1">
          <a:blip r:embed="rId4">
            <a:extLst>
              <a:ext uri="{28A0092B-C50C-407E-A947-70E740481C1C}">
                <a14:useLocalDpi xmlns:a14="http://schemas.microsoft.com/office/drawing/2010/main" val="0"/>
              </a:ext>
            </a:extLst>
          </a:blip>
          <a:srcRect l="40860" r="17900"/>
          <a:stretch/>
        </p:blipFill>
        <p:spPr>
          <a:xfrm>
            <a:off x="7951808" y="0"/>
            <a:ext cx="4240192" cy="6858000"/>
          </a:xfrm>
          <a:prstGeom prst="rect">
            <a:avLst/>
          </a:prstGeom>
        </p:spPr>
      </p:pic>
      <p:sp>
        <p:nvSpPr>
          <p:cNvPr id="7"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5</a:t>
            </a:fld>
            <a:endParaRPr lang="en-US" sz="1000">
              <a:solidFill>
                <a:schemeClr val="bg1"/>
              </a:solidFill>
            </a:endParaRPr>
          </a:p>
        </p:txBody>
      </p:sp>
    </p:spTree>
    <p:extLst>
      <p:ext uri="{BB962C8B-B14F-4D97-AF65-F5344CB8AC3E}">
        <p14:creationId xmlns:p14="http://schemas.microsoft.com/office/powerpoint/2010/main" val="307544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9">
            <a:extLst>
              <a:ext uri="{FF2B5EF4-FFF2-40B4-BE49-F238E27FC236}">
                <a16:creationId xmlns:a16="http://schemas.microsoft.com/office/drawing/2014/main" id="{A2A2ABB8-5EAF-7FCE-27F4-60ED3E1AB5FF}"/>
              </a:ext>
            </a:extLst>
          </p:cNvPr>
          <p:cNvSpPr/>
          <p:nvPr/>
        </p:nvSpPr>
        <p:spPr>
          <a:xfrm>
            <a:off x="400050" y="1481273"/>
            <a:ext cx="4206240" cy="1325563"/>
          </a:xfrm>
          <a:prstGeom prst="homePlate">
            <a:avLst>
              <a:gd name="adj" fmla="val 36198"/>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Customers</a:t>
            </a:r>
            <a:endParaRPr lang="en-US" sz="3600" b="1">
              <a:solidFill>
                <a:schemeClr val="bg1"/>
              </a:solidFill>
            </a:endParaRPr>
          </a:p>
        </p:txBody>
      </p:sp>
      <p:sp>
        <p:nvSpPr>
          <p:cNvPr id="12" name="Chevron 22">
            <a:extLst>
              <a:ext uri="{FF2B5EF4-FFF2-40B4-BE49-F238E27FC236}">
                <a16:creationId xmlns:a16="http://schemas.microsoft.com/office/drawing/2014/main" id="{AF30EE50-D8A6-B444-2C65-917FA8AF7AAB}"/>
              </a:ext>
            </a:extLst>
          </p:cNvPr>
          <p:cNvSpPr/>
          <p:nvPr/>
        </p:nvSpPr>
        <p:spPr>
          <a:xfrm>
            <a:off x="4231703" y="1481273"/>
            <a:ext cx="4255071" cy="1325563"/>
          </a:xfrm>
          <a:prstGeom prst="chevron">
            <a:avLst>
              <a:gd name="adj" fmla="val 36901"/>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Capital</a:t>
            </a:r>
            <a:endParaRPr lang="en-US" sz="3200" b="1">
              <a:solidFill>
                <a:schemeClr val="bg1"/>
              </a:solidFill>
            </a:endParaRPr>
          </a:p>
        </p:txBody>
      </p:sp>
      <p:sp>
        <p:nvSpPr>
          <p:cNvPr id="15" name="Chevron 25">
            <a:extLst>
              <a:ext uri="{FF2B5EF4-FFF2-40B4-BE49-F238E27FC236}">
                <a16:creationId xmlns:a16="http://schemas.microsoft.com/office/drawing/2014/main" id="{89A79C62-A53D-C8BB-80F2-1875FBBE8E64}"/>
              </a:ext>
            </a:extLst>
          </p:cNvPr>
          <p:cNvSpPr/>
          <p:nvPr/>
        </p:nvSpPr>
        <p:spPr>
          <a:xfrm>
            <a:off x="8115300" y="1481273"/>
            <a:ext cx="3775710" cy="1325563"/>
          </a:xfrm>
          <a:custGeom>
            <a:avLst/>
            <a:gdLst>
              <a:gd name="connsiteX0" fmla="*/ 0 w 2259557"/>
              <a:gd name="connsiteY0" fmla="*/ 0 h 727152"/>
              <a:gd name="connsiteX1" fmla="*/ 1991231 w 2259557"/>
              <a:gd name="connsiteY1" fmla="*/ 0 h 727152"/>
              <a:gd name="connsiteX2" fmla="*/ 2259557 w 2259557"/>
              <a:gd name="connsiteY2" fmla="*/ 363576 h 727152"/>
              <a:gd name="connsiteX3" fmla="*/ 1991231 w 2259557"/>
              <a:gd name="connsiteY3" fmla="*/ 727152 h 727152"/>
              <a:gd name="connsiteX4" fmla="*/ 0 w 2259557"/>
              <a:gd name="connsiteY4" fmla="*/ 727152 h 727152"/>
              <a:gd name="connsiteX5" fmla="*/ 268326 w 2259557"/>
              <a:gd name="connsiteY5" fmla="*/ 363576 h 727152"/>
              <a:gd name="connsiteX6" fmla="*/ 0 w 2259557"/>
              <a:gd name="connsiteY6" fmla="*/ 0 h 727152"/>
              <a:gd name="connsiteX0" fmla="*/ 0 w 1997619"/>
              <a:gd name="connsiteY0" fmla="*/ 0 h 727152"/>
              <a:gd name="connsiteX1" fmla="*/ 1991231 w 1997619"/>
              <a:gd name="connsiteY1" fmla="*/ 0 h 727152"/>
              <a:gd name="connsiteX2" fmla="*/ 1997619 w 1997619"/>
              <a:gd name="connsiteY2" fmla="*/ 335001 h 727152"/>
              <a:gd name="connsiteX3" fmla="*/ 1991231 w 1997619"/>
              <a:gd name="connsiteY3" fmla="*/ 727152 h 727152"/>
              <a:gd name="connsiteX4" fmla="*/ 0 w 1997619"/>
              <a:gd name="connsiteY4" fmla="*/ 727152 h 727152"/>
              <a:gd name="connsiteX5" fmla="*/ 268326 w 1997619"/>
              <a:gd name="connsiteY5" fmla="*/ 363576 h 727152"/>
              <a:gd name="connsiteX6" fmla="*/ 0 w 1997619"/>
              <a:gd name="connsiteY6" fmla="*/ 0 h 727152"/>
              <a:gd name="connsiteX0" fmla="*/ 0 w 1991231"/>
              <a:gd name="connsiteY0" fmla="*/ 0 h 727152"/>
              <a:gd name="connsiteX1" fmla="*/ 1991231 w 1991231"/>
              <a:gd name="connsiteY1" fmla="*/ 0 h 727152"/>
              <a:gd name="connsiteX2" fmla="*/ 1991231 w 1991231"/>
              <a:gd name="connsiteY2" fmla="*/ 727152 h 727152"/>
              <a:gd name="connsiteX3" fmla="*/ 0 w 1991231"/>
              <a:gd name="connsiteY3" fmla="*/ 727152 h 727152"/>
              <a:gd name="connsiteX4" fmla="*/ 268326 w 1991231"/>
              <a:gd name="connsiteY4" fmla="*/ 363576 h 727152"/>
              <a:gd name="connsiteX5" fmla="*/ 0 w 1991231"/>
              <a:gd name="connsiteY5" fmla="*/ 0 h 7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231" h="727152">
                <a:moveTo>
                  <a:pt x="0" y="0"/>
                </a:moveTo>
                <a:lnTo>
                  <a:pt x="1991231" y="0"/>
                </a:lnTo>
                <a:lnTo>
                  <a:pt x="1991231" y="727152"/>
                </a:lnTo>
                <a:lnTo>
                  <a:pt x="0" y="727152"/>
                </a:lnTo>
                <a:lnTo>
                  <a:pt x="268326" y="363576"/>
                </a:lnTo>
                <a:lnTo>
                  <a:pt x="0" y="0"/>
                </a:lnTo>
                <a:close/>
              </a:path>
            </a:pathLst>
          </a:cu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a:solidFill>
                  <a:schemeClr val="bg1"/>
                </a:solidFill>
              </a:rPr>
              <a:t>Commercialization</a:t>
            </a:r>
          </a:p>
        </p:txBody>
      </p:sp>
      <p:sp>
        <p:nvSpPr>
          <p:cNvPr id="2" name="Title 1">
            <a:extLst>
              <a:ext uri="{FF2B5EF4-FFF2-40B4-BE49-F238E27FC236}">
                <a16:creationId xmlns:a16="http://schemas.microsoft.com/office/drawing/2014/main" id="{2CC06C13-D036-506D-0A85-F936248CA70D}"/>
              </a:ext>
            </a:extLst>
          </p:cNvPr>
          <p:cNvSpPr>
            <a:spLocks noGrp="1"/>
          </p:cNvSpPr>
          <p:nvPr>
            <p:ph type="title"/>
          </p:nvPr>
        </p:nvSpPr>
        <p:spPr>
          <a:xfrm>
            <a:off x="655242" y="268911"/>
            <a:ext cx="10515600" cy="1325563"/>
          </a:xfrm>
        </p:spPr>
        <p:txBody>
          <a:bodyPr>
            <a:normAutofit/>
          </a:bodyPr>
          <a:lstStyle/>
          <a:p>
            <a:r>
              <a:rPr lang="en-US" sz="4000" b="1">
                <a:latin typeface="Skeena"/>
              </a:rPr>
              <a:t>TIP’s Value Proposition: The Three </a:t>
            </a:r>
            <a:r>
              <a:rPr lang="en-US" sz="4000">
                <a:latin typeface="Skeena"/>
              </a:rPr>
              <a:t>Cs</a:t>
            </a:r>
            <a:endParaRPr lang="en-US" sz="4000" b="1">
              <a:solidFill>
                <a:srgbClr val="4F89BD"/>
              </a:solidFill>
              <a:latin typeface="Skeena" pitchFamily="2" charset="0"/>
            </a:endParaRPr>
          </a:p>
        </p:txBody>
      </p:sp>
      <p:sp>
        <p:nvSpPr>
          <p:cNvPr id="25" name="Freeform: Shape 24">
            <a:extLst>
              <a:ext uri="{FF2B5EF4-FFF2-40B4-BE49-F238E27FC236}">
                <a16:creationId xmlns:a16="http://schemas.microsoft.com/office/drawing/2014/main" id="{A579C90F-9F45-409A-E12C-E4162BFD9748}"/>
              </a:ext>
            </a:extLst>
          </p:cNvPr>
          <p:cNvSpPr/>
          <p:nvPr/>
        </p:nvSpPr>
        <p:spPr>
          <a:xfrm>
            <a:off x="402202" y="2806836"/>
            <a:ext cx="3708789" cy="3045540"/>
          </a:xfrm>
          <a:custGeom>
            <a:avLst/>
            <a:gdLst>
              <a:gd name="connsiteX0" fmla="*/ 0 w 3448992"/>
              <a:gd name="connsiteY0" fmla="*/ 0 h 2816369"/>
              <a:gd name="connsiteX1" fmla="*/ 3448992 w 3448992"/>
              <a:gd name="connsiteY1" fmla="*/ 0 h 2816369"/>
              <a:gd name="connsiteX2" fmla="*/ 3448992 w 3448992"/>
              <a:gd name="connsiteY2" fmla="*/ 2816369 h 2816369"/>
              <a:gd name="connsiteX3" fmla="*/ 0 w 3448992"/>
              <a:gd name="connsiteY3" fmla="*/ 2816369 h 2816369"/>
              <a:gd name="connsiteX4" fmla="*/ 0 w 3448992"/>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92" h="2816369">
                <a:moveTo>
                  <a:pt x="0" y="0"/>
                </a:moveTo>
                <a:lnTo>
                  <a:pt x="3448992" y="0"/>
                </a:lnTo>
                <a:lnTo>
                  <a:pt x="3448992" y="2816369"/>
                </a:lnTo>
                <a:lnTo>
                  <a:pt x="0" y="2816369"/>
                </a:lnTo>
                <a:lnTo>
                  <a:pt x="0" y="0"/>
                </a:lnTo>
                <a:close/>
              </a:path>
            </a:pathLst>
          </a:custGeom>
          <a:solidFill>
            <a:schemeClr val="bg1">
              <a:lumMod val="95000"/>
              <a:alpha val="90000"/>
            </a:schemeClr>
          </a:solidFill>
          <a:ln w="28575">
            <a:solidFill>
              <a:srgbClr val="00447C">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Aft>
                <a:spcPts val="1200"/>
              </a:spcAft>
              <a:buChar char="•"/>
            </a:pPr>
            <a:r>
              <a:rPr lang="en-US" sz="1800" kern="1200">
                <a:solidFill>
                  <a:schemeClr val="tx1"/>
                </a:solidFill>
              </a:rPr>
              <a:t>700+ public power customer connections and potential trusted partners</a:t>
            </a:r>
            <a:endParaRPr lang="en-US"/>
          </a:p>
          <a:p>
            <a:pPr marL="171450" lvl="1" indent="-171450" algn="l" defTabSz="800100">
              <a:lnSpc>
                <a:spcPct val="90000"/>
              </a:lnSpc>
              <a:spcAft>
                <a:spcPts val="1200"/>
              </a:spcAft>
              <a:buChar char="•"/>
            </a:pPr>
            <a:r>
              <a:rPr lang="en-US" sz="1800" kern="1200">
                <a:solidFill>
                  <a:schemeClr val="tx1"/>
                </a:solidFill>
              </a:rPr>
              <a:t>Experienced and knowledgeable in local, regional and customer-specific opportunities and perspectives </a:t>
            </a:r>
          </a:p>
          <a:p>
            <a:pPr marL="171450" lvl="1" indent="-171450" algn="l" defTabSz="800100">
              <a:lnSpc>
                <a:spcPct val="90000"/>
              </a:lnSpc>
              <a:spcAft>
                <a:spcPts val="1200"/>
              </a:spcAft>
              <a:buChar char="•"/>
            </a:pPr>
            <a:r>
              <a:rPr lang="en-US" sz="1800" kern="1200">
                <a:solidFill>
                  <a:schemeClr val="tx1"/>
                </a:solidFill>
              </a:rPr>
              <a:t>Facilitator and liaison to state and federal agencies and other partners </a:t>
            </a:r>
          </a:p>
        </p:txBody>
      </p:sp>
      <p:sp>
        <p:nvSpPr>
          <p:cNvPr id="27" name="Freeform: Shape 26">
            <a:extLst>
              <a:ext uri="{FF2B5EF4-FFF2-40B4-BE49-F238E27FC236}">
                <a16:creationId xmlns:a16="http://schemas.microsoft.com/office/drawing/2014/main" id="{79434BA4-03DA-C69C-2A08-EDD79E27D58F}"/>
              </a:ext>
            </a:extLst>
          </p:cNvPr>
          <p:cNvSpPr/>
          <p:nvPr/>
        </p:nvSpPr>
        <p:spPr>
          <a:xfrm>
            <a:off x="4235851" y="2806836"/>
            <a:ext cx="3757150" cy="3045540"/>
          </a:xfrm>
          <a:custGeom>
            <a:avLst/>
            <a:gdLst>
              <a:gd name="connsiteX0" fmla="*/ 0 w 3448992"/>
              <a:gd name="connsiteY0" fmla="*/ 0 h 2816369"/>
              <a:gd name="connsiteX1" fmla="*/ 3448992 w 3448992"/>
              <a:gd name="connsiteY1" fmla="*/ 0 h 2816369"/>
              <a:gd name="connsiteX2" fmla="*/ 3448992 w 3448992"/>
              <a:gd name="connsiteY2" fmla="*/ 2816369 h 2816369"/>
              <a:gd name="connsiteX3" fmla="*/ 0 w 3448992"/>
              <a:gd name="connsiteY3" fmla="*/ 2816369 h 2816369"/>
              <a:gd name="connsiteX4" fmla="*/ 0 w 3448992"/>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92" h="2816369">
                <a:moveTo>
                  <a:pt x="0" y="0"/>
                </a:moveTo>
                <a:lnTo>
                  <a:pt x="3448992" y="0"/>
                </a:lnTo>
                <a:lnTo>
                  <a:pt x="3448992" y="2816369"/>
                </a:lnTo>
                <a:lnTo>
                  <a:pt x="0" y="2816369"/>
                </a:lnTo>
                <a:lnTo>
                  <a:pt x="0" y="0"/>
                </a:lnTo>
                <a:close/>
              </a:path>
            </a:pathLst>
          </a:custGeom>
          <a:solidFill>
            <a:schemeClr val="bg1">
              <a:lumMod val="95000"/>
              <a:alpha val="90000"/>
            </a:schemeClr>
          </a:solidFill>
          <a:ln w="28575">
            <a:solidFill>
              <a:srgbClr val="00447C">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Aft>
                <a:spcPts val="1600"/>
              </a:spcAft>
              <a:buChar char="•"/>
            </a:pPr>
            <a:r>
              <a:rPr lang="en-US" sz="1800" kern="1200">
                <a:solidFill>
                  <a:schemeClr val="tx1"/>
                </a:solidFill>
              </a:rPr>
              <a:t>TIP estimates 2- 3% (200-300 bps) lower cost advantage over private capital </a:t>
            </a:r>
            <a:endParaRPr lang="en-US"/>
          </a:p>
          <a:p>
            <a:pPr marL="171450" lvl="1" indent="-171450" algn="l" defTabSz="800100">
              <a:lnSpc>
                <a:spcPct val="90000"/>
              </a:lnSpc>
              <a:spcAft>
                <a:spcPts val="1600"/>
              </a:spcAft>
              <a:buChar char="•"/>
            </a:pPr>
            <a:r>
              <a:rPr lang="en-US" sz="1800" kern="1200">
                <a:solidFill>
                  <a:schemeClr val="tx1"/>
                </a:solidFill>
              </a:rPr>
              <a:t>Early development stage lending  (preconstruction and construction loans)</a:t>
            </a:r>
          </a:p>
          <a:p>
            <a:pPr marL="171450" lvl="1" indent="-171450" algn="l" defTabSz="800100">
              <a:lnSpc>
                <a:spcPct val="90000"/>
              </a:lnSpc>
              <a:spcAft>
                <a:spcPts val="1600"/>
              </a:spcAft>
              <a:buChar char="•"/>
            </a:pPr>
            <a:r>
              <a:rPr lang="en-US" sz="1800" kern="1200">
                <a:solidFill>
                  <a:schemeClr val="tx1"/>
                </a:solidFill>
              </a:rPr>
              <a:t>Up to 30-year loan tenor </a:t>
            </a:r>
          </a:p>
        </p:txBody>
      </p:sp>
      <p:sp>
        <p:nvSpPr>
          <p:cNvPr id="29" name="Freeform: Shape 28">
            <a:extLst>
              <a:ext uri="{FF2B5EF4-FFF2-40B4-BE49-F238E27FC236}">
                <a16:creationId xmlns:a16="http://schemas.microsoft.com/office/drawing/2014/main" id="{4465F713-54E3-67E4-316B-F7F6E2417387}"/>
              </a:ext>
            </a:extLst>
          </p:cNvPr>
          <p:cNvSpPr/>
          <p:nvPr/>
        </p:nvSpPr>
        <p:spPr>
          <a:xfrm>
            <a:off x="8117860" y="2806836"/>
            <a:ext cx="3768523" cy="3045540"/>
          </a:xfrm>
          <a:custGeom>
            <a:avLst/>
            <a:gdLst>
              <a:gd name="connsiteX0" fmla="*/ 0 w 3448992"/>
              <a:gd name="connsiteY0" fmla="*/ 0 h 2816369"/>
              <a:gd name="connsiteX1" fmla="*/ 3448992 w 3448992"/>
              <a:gd name="connsiteY1" fmla="*/ 0 h 2816369"/>
              <a:gd name="connsiteX2" fmla="*/ 3448992 w 3448992"/>
              <a:gd name="connsiteY2" fmla="*/ 2816369 h 2816369"/>
              <a:gd name="connsiteX3" fmla="*/ 0 w 3448992"/>
              <a:gd name="connsiteY3" fmla="*/ 2816369 h 2816369"/>
              <a:gd name="connsiteX4" fmla="*/ 0 w 3448992"/>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92" h="2816369">
                <a:moveTo>
                  <a:pt x="0" y="0"/>
                </a:moveTo>
                <a:lnTo>
                  <a:pt x="3448992" y="0"/>
                </a:lnTo>
                <a:lnTo>
                  <a:pt x="3448992" y="2816369"/>
                </a:lnTo>
                <a:lnTo>
                  <a:pt x="0" y="2816369"/>
                </a:lnTo>
                <a:lnTo>
                  <a:pt x="0" y="0"/>
                </a:lnTo>
                <a:close/>
              </a:path>
            </a:pathLst>
          </a:custGeom>
          <a:solidFill>
            <a:schemeClr val="bg1">
              <a:lumMod val="95000"/>
              <a:alpha val="90000"/>
            </a:schemeClr>
          </a:solidFill>
          <a:ln w="28575">
            <a:solidFill>
              <a:srgbClr val="00447C">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Aft>
                <a:spcPts val="1600"/>
              </a:spcAft>
              <a:buChar char="•"/>
            </a:pPr>
            <a:r>
              <a:rPr lang="en-US" sz="1800" kern="1200">
                <a:solidFill>
                  <a:schemeClr val="tx1"/>
                </a:solidFill>
              </a:rPr>
              <a:t>Lead or co-lead in required environmental reviews</a:t>
            </a:r>
            <a:endParaRPr lang="en-US"/>
          </a:p>
          <a:p>
            <a:pPr marL="171450" lvl="1" indent="-171450" algn="l" defTabSz="800100">
              <a:lnSpc>
                <a:spcPct val="90000"/>
              </a:lnSpc>
              <a:spcAft>
                <a:spcPts val="1600"/>
              </a:spcAft>
              <a:buChar char="•"/>
            </a:pPr>
            <a:r>
              <a:rPr lang="en-US" sz="1800" kern="1200">
                <a:solidFill>
                  <a:schemeClr val="tx1"/>
                </a:solidFill>
              </a:rPr>
              <a:t>Experienced and expert transmission owner and operator (i.e. engineering, path ratings, maintenance, power marketing)</a:t>
            </a:r>
          </a:p>
          <a:p>
            <a:pPr marL="171450" lvl="1" indent="-171450" algn="l" defTabSz="800100">
              <a:lnSpc>
                <a:spcPct val="90000"/>
              </a:lnSpc>
              <a:spcAft>
                <a:spcPts val="1600"/>
              </a:spcAft>
              <a:buChar char="•"/>
            </a:pPr>
            <a:r>
              <a:rPr lang="en-US" sz="1800" kern="1200">
                <a:solidFill>
                  <a:schemeClr val="tx1"/>
                </a:solidFill>
              </a:rPr>
              <a:t>Lands and permitting support</a:t>
            </a:r>
          </a:p>
        </p:txBody>
      </p:sp>
      <p:sp>
        <p:nvSpPr>
          <p:cNvPr id="4"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pPr algn="r"/>
              <a:t>6</a:t>
            </a:fld>
            <a:endParaRPr lang="en-US" sz="1000"/>
          </a:p>
        </p:txBody>
      </p:sp>
    </p:spTree>
    <p:extLst>
      <p:ext uri="{BB962C8B-B14F-4D97-AF65-F5344CB8AC3E}">
        <p14:creationId xmlns:p14="http://schemas.microsoft.com/office/powerpoint/2010/main" val="418076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9712" y="288227"/>
            <a:ext cx="8444184" cy="947223"/>
          </a:xfrm>
        </p:spPr>
        <p:txBody>
          <a:bodyPr>
            <a:noAutofit/>
          </a:bodyPr>
          <a:lstStyle/>
          <a:p>
            <a:pPr lvl="0"/>
            <a:r>
              <a:rPr lang="en-US" sz="4000">
                <a:solidFill>
                  <a:schemeClr val="tx1"/>
                </a:solidFill>
              </a:rPr>
              <a:t>TIP Loans Repaid or in Repayment</a:t>
            </a:r>
            <a:endParaRPr lang="en-US" sz="4000" b="1">
              <a:solidFill>
                <a:schemeClr val="tx1"/>
              </a:solidFill>
            </a:endParaRPr>
          </a:p>
        </p:txBody>
      </p:sp>
      <p:sp>
        <p:nvSpPr>
          <p:cNvPr id="9" name="Content Placeholder 2">
            <a:extLst>
              <a:ext uri="{FF2B5EF4-FFF2-40B4-BE49-F238E27FC236}">
                <a16:creationId xmlns:a16="http://schemas.microsoft.com/office/drawing/2014/main" id="{D85ACD3C-FC54-499D-B866-96776EDE4DDE}"/>
              </a:ext>
            </a:extLst>
          </p:cNvPr>
          <p:cNvSpPr txBox="1">
            <a:spLocks/>
          </p:cNvSpPr>
          <p:nvPr/>
        </p:nvSpPr>
        <p:spPr>
          <a:xfrm>
            <a:off x="6250655" y="1470056"/>
            <a:ext cx="5549765" cy="4895591"/>
          </a:xfrm>
          <a:prstGeom prst="rect">
            <a:avLst/>
          </a:prstGeom>
          <a:solidFill>
            <a:schemeClr val="bg1">
              <a:alpha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800" b="1"/>
              <a:t>Electrical District 5 – Palo Verde Hub: </a:t>
            </a:r>
            <a:br>
              <a:rPr lang="en-US" sz="1800" b="1"/>
            </a:br>
            <a:r>
              <a:rPr lang="en-US" sz="1800"/>
              <a:t>$91M loan</a:t>
            </a:r>
            <a:r>
              <a:rPr lang="en-US" sz="1800" b="1"/>
              <a:t>, </a:t>
            </a:r>
            <a:r>
              <a:rPr lang="en-US" sz="1800"/>
              <a:t>In service January 2015; Loan in Repayment. 110-mile transmission line in solar rich Arizona serves customers in Arizona, S. California and Nevada.</a:t>
            </a:r>
          </a:p>
          <a:p>
            <a:pPr marL="457200" lvl="1" indent="0">
              <a:buFont typeface="Arial" panose="020B0604020202020204" pitchFamily="34" charset="0"/>
              <a:buNone/>
            </a:pPr>
            <a:endParaRPr lang="en-US" sz="1800"/>
          </a:p>
          <a:p>
            <a:pPr marL="457200" lvl="1" indent="0">
              <a:buFont typeface="Arial" panose="020B0604020202020204" pitchFamily="34" charset="0"/>
              <a:buNone/>
            </a:pPr>
            <a:r>
              <a:rPr lang="en-US" sz="1800" b="1"/>
              <a:t>Montana Alberta Tie: </a:t>
            </a:r>
            <a:br>
              <a:rPr lang="en-US" sz="1800" b="1"/>
            </a:br>
            <a:r>
              <a:rPr lang="en-US" sz="1800"/>
              <a:t>$161M loan</a:t>
            </a:r>
            <a:r>
              <a:rPr lang="en-US" sz="1800" b="1"/>
              <a:t>, </a:t>
            </a:r>
            <a:r>
              <a:rPr lang="en-US" sz="1800"/>
              <a:t>In service 2013; construction loan fully repaid. 214-mile, 230-kV transmission line to deliver wind energy to interconnected markets.</a:t>
            </a:r>
          </a:p>
          <a:p>
            <a:pPr marL="457200" lvl="1" indent="0">
              <a:buFont typeface="Arial" panose="020B0604020202020204" pitchFamily="34" charset="0"/>
              <a:buNone/>
            </a:pPr>
            <a:endParaRPr lang="en-US" sz="1800" b="1"/>
          </a:p>
          <a:p>
            <a:pPr marL="457200" lvl="1" indent="0">
              <a:buFont typeface="Arial" panose="020B0604020202020204" pitchFamily="34" charset="0"/>
              <a:buNone/>
            </a:pPr>
            <a:r>
              <a:rPr lang="en-US" sz="1800" b="1"/>
              <a:t>TransWest Express: </a:t>
            </a:r>
            <a:br>
              <a:rPr lang="en-US" sz="1800" b="1"/>
            </a:br>
            <a:r>
              <a:rPr lang="en-US" sz="1800"/>
              <a:t>$25M loan</a:t>
            </a:r>
            <a:r>
              <a:rPr lang="en-US" sz="1800" b="1"/>
              <a:t>, </a:t>
            </a:r>
            <a:r>
              <a:rPr lang="en-US" sz="1800"/>
              <a:t>Under development; development loan repaid April 2019. Proposed 725 mi 500kV HVDC transmission line from Wyoming to Nevada. 3000MW capacity. </a:t>
            </a:r>
          </a:p>
        </p:txBody>
      </p:sp>
      <p:pic>
        <p:nvPicPr>
          <p:cNvPr id="2" name="Picture 1">
            <a:extLst>
              <a:ext uri="{FF2B5EF4-FFF2-40B4-BE49-F238E27FC236}">
                <a16:creationId xmlns:a16="http://schemas.microsoft.com/office/drawing/2014/main" id="{3E29F36E-F24D-C38C-C10A-CC10DB0111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7043" y="1288086"/>
            <a:ext cx="5588900" cy="5019532"/>
          </a:xfrm>
          <a:prstGeom prst="rect">
            <a:avLst/>
          </a:prstGeom>
        </p:spPr>
      </p:pic>
      <p:sp>
        <p:nvSpPr>
          <p:cNvPr id="10" name="Slide Number Placeholder 2">
            <a:extLst>
              <a:ext uri="{FF2B5EF4-FFF2-40B4-BE49-F238E27FC236}">
                <a16:creationId xmlns:a16="http://schemas.microsoft.com/office/drawing/2014/main" id="{CEBCDB18-F5DA-993E-AAE7-D1E3DE9AEEA8}"/>
              </a:ext>
            </a:extLst>
          </p:cNvPr>
          <p:cNvSpPr txBox="1">
            <a:spLocks/>
          </p:cNvSpPr>
          <p:nvPr/>
        </p:nvSpPr>
        <p:spPr>
          <a:xfrm>
            <a:off x="11366595" y="6346399"/>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pPr algn="r"/>
              <a:t>7</a:t>
            </a:fld>
            <a:endParaRPr lang="en-US" sz="1000"/>
          </a:p>
        </p:txBody>
      </p:sp>
    </p:spTree>
    <p:extLst>
      <p:ext uri="{BB962C8B-B14F-4D97-AF65-F5344CB8AC3E}">
        <p14:creationId xmlns:p14="http://schemas.microsoft.com/office/powerpoint/2010/main" val="280178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050A-482D-0B48-A1B0-BF9D1D4D4515}"/>
              </a:ext>
              <a:ext uri="{C183D7F6-B498-43B3-948B-1728B52AA6E4}">
                <adec:decorative xmlns:adec="http://schemas.microsoft.com/office/drawing/2017/decorative" val="0"/>
              </a:ext>
            </a:extLst>
          </p:cNvPr>
          <p:cNvSpPr>
            <a:spLocks noGrp="1"/>
          </p:cNvSpPr>
          <p:nvPr>
            <p:ph type="title"/>
          </p:nvPr>
        </p:nvSpPr>
        <p:spPr>
          <a:xfrm rot="16200000">
            <a:off x="-2352963" y="2540646"/>
            <a:ext cx="5674839" cy="895761"/>
          </a:xfrm>
        </p:spPr>
        <p:txBody>
          <a:bodyPr/>
          <a:lstStyle/>
          <a:p>
            <a:r>
              <a:rPr lang="en-US"/>
              <a:t>Power Forward 2030</a:t>
            </a:r>
          </a:p>
        </p:txBody>
      </p:sp>
      <p:sp>
        <p:nvSpPr>
          <p:cNvPr id="104" name="Rectangle: Rounded Corners 103">
            <a:extLst>
              <a:ext uri="{FF2B5EF4-FFF2-40B4-BE49-F238E27FC236}">
                <a16:creationId xmlns:a16="http://schemas.microsoft.com/office/drawing/2014/main" id="{CA42621C-B13C-D96A-F284-AC4A54A75F91}"/>
              </a:ext>
              <a:ext uri="{C183D7F6-B498-43B3-948B-1728B52AA6E4}">
                <adec:decorative xmlns:adec="http://schemas.microsoft.com/office/drawing/2017/decorative" val="1"/>
              </a:ext>
            </a:extLst>
          </p:cNvPr>
          <p:cNvSpPr/>
          <p:nvPr/>
        </p:nvSpPr>
        <p:spPr>
          <a:xfrm>
            <a:off x="2840027" y="2537535"/>
            <a:ext cx="8766488" cy="280804"/>
          </a:xfrm>
          <a:custGeom>
            <a:avLst/>
            <a:gdLst>
              <a:gd name="connsiteX0" fmla="*/ 0 w 8071208"/>
              <a:gd name="connsiteY0" fmla="*/ 140402 h 280803"/>
              <a:gd name="connsiteX1" fmla="*/ 140402 w 8071208"/>
              <a:gd name="connsiteY1" fmla="*/ 0 h 280803"/>
              <a:gd name="connsiteX2" fmla="*/ 7930807 w 8071208"/>
              <a:gd name="connsiteY2" fmla="*/ 0 h 280803"/>
              <a:gd name="connsiteX3" fmla="*/ 8071209 w 8071208"/>
              <a:gd name="connsiteY3" fmla="*/ 140402 h 280803"/>
              <a:gd name="connsiteX4" fmla="*/ 8071208 w 8071208"/>
              <a:gd name="connsiteY4" fmla="*/ 140402 h 280803"/>
              <a:gd name="connsiteX5" fmla="*/ 7930806 w 8071208"/>
              <a:gd name="connsiteY5" fmla="*/ 280804 h 280803"/>
              <a:gd name="connsiteX6" fmla="*/ 140402 w 8071208"/>
              <a:gd name="connsiteY6" fmla="*/ 280803 h 280803"/>
              <a:gd name="connsiteX7" fmla="*/ 0 w 8071208"/>
              <a:gd name="connsiteY7" fmla="*/ 140401 h 280803"/>
              <a:gd name="connsiteX8" fmla="*/ 0 w 8071208"/>
              <a:gd name="connsiteY8" fmla="*/ 140402 h 280803"/>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7930806 w 8071209"/>
              <a:gd name="connsiteY4" fmla="*/ 280804 h 280804"/>
              <a:gd name="connsiteX5" fmla="*/ 140402 w 8071209"/>
              <a:gd name="connsiteY5" fmla="*/ 280803 h 280804"/>
              <a:gd name="connsiteX6" fmla="*/ 0 w 8071209"/>
              <a:gd name="connsiteY6" fmla="*/ 140401 h 280804"/>
              <a:gd name="connsiteX7" fmla="*/ 0 w 8071209"/>
              <a:gd name="connsiteY7" fmla="*/ 140402 h 280804"/>
              <a:gd name="connsiteX0" fmla="*/ 0 w 8904607"/>
              <a:gd name="connsiteY0" fmla="*/ 140402 h 280804"/>
              <a:gd name="connsiteX1" fmla="*/ 140402 w 8904607"/>
              <a:gd name="connsiteY1" fmla="*/ 0 h 280804"/>
              <a:gd name="connsiteX2" fmla="*/ 7930807 w 8904607"/>
              <a:gd name="connsiteY2" fmla="*/ 0 h 280804"/>
              <a:gd name="connsiteX3" fmla="*/ 7930806 w 8904607"/>
              <a:gd name="connsiteY3" fmla="*/ 280804 h 280804"/>
              <a:gd name="connsiteX4" fmla="*/ 140402 w 8904607"/>
              <a:gd name="connsiteY4" fmla="*/ 280803 h 280804"/>
              <a:gd name="connsiteX5" fmla="*/ 0 w 8904607"/>
              <a:gd name="connsiteY5" fmla="*/ 140401 h 280804"/>
              <a:gd name="connsiteX6" fmla="*/ 0 w 8904607"/>
              <a:gd name="connsiteY6" fmla="*/ 140402 h 280804"/>
              <a:gd name="connsiteX0" fmla="*/ 0 w 8507510"/>
              <a:gd name="connsiteY0" fmla="*/ 140402 h 280804"/>
              <a:gd name="connsiteX1" fmla="*/ 140402 w 8507510"/>
              <a:gd name="connsiteY1" fmla="*/ 0 h 280804"/>
              <a:gd name="connsiteX2" fmla="*/ 7930807 w 8507510"/>
              <a:gd name="connsiteY2" fmla="*/ 0 h 280804"/>
              <a:gd name="connsiteX3" fmla="*/ 7930806 w 8507510"/>
              <a:gd name="connsiteY3" fmla="*/ 280804 h 280804"/>
              <a:gd name="connsiteX4" fmla="*/ 140402 w 8507510"/>
              <a:gd name="connsiteY4" fmla="*/ 280803 h 280804"/>
              <a:gd name="connsiteX5" fmla="*/ 0 w 8507510"/>
              <a:gd name="connsiteY5" fmla="*/ 140401 h 280804"/>
              <a:gd name="connsiteX6" fmla="*/ 0 w 8507510"/>
              <a:gd name="connsiteY6" fmla="*/ 140402 h 280804"/>
              <a:gd name="connsiteX0" fmla="*/ 0 w 7931564"/>
              <a:gd name="connsiteY0" fmla="*/ 140402 h 280804"/>
              <a:gd name="connsiteX1" fmla="*/ 140402 w 7931564"/>
              <a:gd name="connsiteY1" fmla="*/ 0 h 280804"/>
              <a:gd name="connsiteX2" fmla="*/ 7930807 w 7931564"/>
              <a:gd name="connsiteY2" fmla="*/ 0 h 280804"/>
              <a:gd name="connsiteX3" fmla="*/ 7930806 w 7931564"/>
              <a:gd name="connsiteY3" fmla="*/ 280804 h 280804"/>
              <a:gd name="connsiteX4" fmla="*/ 140402 w 7931564"/>
              <a:gd name="connsiteY4" fmla="*/ 280803 h 280804"/>
              <a:gd name="connsiteX5" fmla="*/ 0 w 7931564"/>
              <a:gd name="connsiteY5" fmla="*/ 140401 h 280804"/>
              <a:gd name="connsiteX6" fmla="*/ 0 w 7931564"/>
              <a:gd name="connsiteY6" fmla="*/ 140402 h 28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1564" h="280804">
                <a:moveTo>
                  <a:pt x="0" y="140402"/>
                </a:moveTo>
                <a:cubicBezTo>
                  <a:pt x="0" y="62860"/>
                  <a:pt x="62860" y="0"/>
                  <a:pt x="140402" y="0"/>
                </a:cubicBezTo>
                <a:lnTo>
                  <a:pt x="7930807" y="0"/>
                </a:lnTo>
                <a:cubicBezTo>
                  <a:pt x="7933146" y="253535"/>
                  <a:pt x="7929168" y="98832"/>
                  <a:pt x="7930806" y="280804"/>
                </a:cubicBezTo>
                <a:lnTo>
                  <a:pt x="140402" y="280803"/>
                </a:lnTo>
                <a:cubicBezTo>
                  <a:pt x="62860" y="280803"/>
                  <a:pt x="0" y="217943"/>
                  <a:pt x="0" y="140401"/>
                </a:cubicBezTo>
                <a:lnTo>
                  <a:pt x="0" y="140402"/>
                </a:lnTo>
                <a:close/>
              </a:path>
            </a:pathLst>
          </a:custGeom>
          <a:solidFill>
            <a:srgbClr val="CEB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bject 55">
            <a:extLst>
              <a:ext uri="{FF2B5EF4-FFF2-40B4-BE49-F238E27FC236}">
                <a16:creationId xmlns:a16="http://schemas.microsoft.com/office/drawing/2014/main" id="{1B90CDA1-6902-E53A-E77F-565FF019A308}"/>
              </a:ext>
              <a:ext uri="{C183D7F6-B498-43B3-948B-1728B52AA6E4}">
                <adec:decorative xmlns:adec="http://schemas.microsoft.com/office/drawing/2017/decorative" val="1"/>
              </a:ext>
            </a:extLst>
          </p:cNvPr>
          <p:cNvSpPr/>
          <p:nvPr/>
        </p:nvSpPr>
        <p:spPr>
          <a:xfrm>
            <a:off x="1937466" y="1943875"/>
            <a:ext cx="9669049" cy="470130"/>
          </a:xfrm>
          <a:custGeom>
            <a:avLst/>
            <a:gdLst/>
            <a:ahLst/>
            <a:cxnLst/>
            <a:rect l="l" t="t" r="r" b="b"/>
            <a:pathLst>
              <a:path w="6477634" h="342900">
                <a:moveTo>
                  <a:pt x="6433870" y="342547"/>
                </a:moveTo>
                <a:lnTo>
                  <a:pt x="177397" y="338638"/>
                </a:lnTo>
                <a:lnTo>
                  <a:pt x="130238" y="332660"/>
                </a:lnTo>
                <a:lnTo>
                  <a:pt x="87862" y="315789"/>
                </a:lnTo>
                <a:lnTo>
                  <a:pt x="51959" y="289620"/>
                </a:lnTo>
                <a:lnTo>
                  <a:pt x="24220" y="255749"/>
                </a:lnTo>
                <a:lnTo>
                  <a:pt x="6336" y="215771"/>
                </a:lnTo>
                <a:lnTo>
                  <a:pt x="0" y="171282"/>
                </a:lnTo>
                <a:lnTo>
                  <a:pt x="6336" y="126792"/>
                </a:lnTo>
                <a:lnTo>
                  <a:pt x="24220" y="86814"/>
                </a:lnTo>
                <a:lnTo>
                  <a:pt x="51959" y="52943"/>
                </a:lnTo>
                <a:lnTo>
                  <a:pt x="87862" y="26775"/>
                </a:lnTo>
                <a:lnTo>
                  <a:pt x="130238" y="9904"/>
                </a:lnTo>
                <a:lnTo>
                  <a:pt x="177397" y="3925"/>
                </a:lnTo>
                <a:lnTo>
                  <a:pt x="6433870" y="0"/>
                </a:lnTo>
                <a:lnTo>
                  <a:pt x="6450790" y="3245"/>
                </a:lnTo>
                <a:lnTo>
                  <a:pt x="6464645" y="12079"/>
                </a:lnTo>
                <a:lnTo>
                  <a:pt x="6474005" y="25150"/>
                </a:lnTo>
                <a:lnTo>
                  <a:pt x="6477442" y="41106"/>
                </a:lnTo>
                <a:lnTo>
                  <a:pt x="6477442" y="301440"/>
                </a:lnTo>
                <a:lnTo>
                  <a:pt x="6474005" y="317403"/>
                </a:lnTo>
                <a:lnTo>
                  <a:pt x="6464645" y="330474"/>
                </a:lnTo>
                <a:lnTo>
                  <a:pt x="6450790" y="339304"/>
                </a:lnTo>
                <a:lnTo>
                  <a:pt x="6433870" y="342547"/>
                </a:lnTo>
                <a:close/>
              </a:path>
            </a:pathLst>
          </a:custGeom>
          <a:solidFill>
            <a:srgbClr val="15467B"/>
          </a:solidFill>
        </p:spPr>
        <p:txBody>
          <a:bodyPr wrap="square" lIns="0" tIns="0" rIns="0" bIns="0" rtlCol="0"/>
          <a:lstStyle/>
          <a:p>
            <a:endParaRPr/>
          </a:p>
        </p:txBody>
      </p:sp>
      <p:sp>
        <p:nvSpPr>
          <p:cNvPr id="59" name="object 57">
            <a:extLst>
              <a:ext uri="{FF2B5EF4-FFF2-40B4-BE49-F238E27FC236}">
                <a16:creationId xmlns:a16="http://schemas.microsoft.com/office/drawing/2014/main" id="{9ED81BB0-03D1-01D8-8352-10DA7A63CE5C}"/>
              </a:ext>
              <a:ext uri="{C183D7F6-B498-43B3-948B-1728B52AA6E4}">
                <adec:decorative xmlns:adec="http://schemas.microsoft.com/office/drawing/2017/decorative" val="1"/>
              </a:ext>
            </a:extLst>
          </p:cNvPr>
          <p:cNvSpPr/>
          <p:nvPr/>
        </p:nvSpPr>
        <p:spPr>
          <a:xfrm>
            <a:off x="1937466" y="124820"/>
            <a:ext cx="9669049" cy="470130"/>
          </a:xfrm>
          <a:custGeom>
            <a:avLst/>
            <a:gdLst/>
            <a:ahLst/>
            <a:cxnLst/>
            <a:rect l="l" t="t" r="r" b="b"/>
            <a:pathLst>
              <a:path w="6477634" h="342900">
                <a:moveTo>
                  <a:pt x="6433870" y="342547"/>
                </a:moveTo>
                <a:lnTo>
                  <a:pt x="177397" y="338638"/>
                </a:lnTo>
                <a:lnTo>
                  <a:pt x="130238" y="332660"/>
                </a:lnTo>
                <a:lnTo>
                  <a:pt x="87862" y="315789"/>
                </a:lnTo>
                <a:lnTo>
                  <a:pt x="51959" y="289620"/>
                </a:lnTo>
                <a:lnTo>
                  <a:pt x="24220" y="255749"/>
                </a:lnTo>
                <a:lnTo>
                  <a:pt x="6336" y="215771"/>
                </a:lnTo>
                <a:lnTo>
                  <a:pt x="0" y="171282"/>
                </a:lnTo>
                <a:lnTo>
                  <a:pt x="6336" y="126792"/>
                </a:lnTo>
                <a:lnTo>
                  <a:pt x="24220" y="86814"/>
                </a:lnTo>
                <a:lnTo>
                  <a:pt x="51959" y="52943"/>
                </a:lnTo>
                <a:lnTo>
                  <a:pt x="87862" y="26775"/>
                </a:lnTo>
                <a:lnTo>
                  <a:pt x="130238" y="9904"/>
                </a:lnTo>
                <a:lnTo>
                  <a:pt x="177397" y="3925"/>
                </a:lnTo>
                <a:lnTo>
                  <a:pt x="6433870" y="0"/>
                </a:lnTo>
                <a:lnTo>
                  <a:pt x="6450790" y="3245"/>
                </a:lnTo>
                <a:lnTo>
                  <a:pt x="6464645" y="12079"/>
                </a:lnTo>
                <a:lnTo>
                  <a:pt x="6474005" y="25150"/>
                </a:lnTo>
                <a:lnTo>
                  <a:pt x="6477442" y="41106"/>
                </a:lnTo>
                <a:lnTo>
                  <a:pt x="6477442" y="301440"/>
                </a:lnTo>
                <a:lnTo>
                  <a:pt x="6474005" y="317403"/>
                </a:lnTo>
                <a:lnTo>
                  <a:pt x="6464645" y="330474"/>
                </a:lnTo>
                <a:lnTo>
                  <a:pt x="6450790" y="339304"/>
                </a:lnTo>
                <a:lnTo>
                  <a:pt x="6433870" y="342547"/>
                </a:lnTo>
                <a:close/>
              </a:path>
            </a:pathLst>
          </a:custGeom>
          <a:solidFill>
            <a:srgbClr val="15467B"/>
          </a:solidFill>
        </p:spPr>
        <p:txBody>
          <a:bodyPr wrap="square" lIns="0" tIns="0" rIns="0" bIns="0" rtlCol="0"/>
          <a:lstStyle/>
          <a:p>
            <a:endParaRPr/>
          </a:p>
        </p:txBody>
      </p:sp>
      <p:sp>
        <p:nvSpPr>
          <p:cNvPr id="63" name="object 61">
            <a:extLst>
              <a:ext uri="{FF2B5EF4-FFF2-40B4-BE49-F238E27FC236}">
                <a16:creationId xmlns:a16="http://schemas.microsoft.com/office/drawing/2014/main" id="{C0B066EB-41EE-E773-054D-933517D5BDFC}"/>
              </a:ext>
            </a:extLst>
          </p:cNvPr>
          <p:cNvSpPr txBox="1"/>
          <p:nvPr/>
        </p:nvSpPr>
        <p:spPr>
          <a:xfrm>
            <a:off x="4618458" y="151110"/>
            <a:ext cx="4315157" cy="384721"/>
          </a:xfrm>
          <a:prstGeom prst="rect">
            <a:avLst/>
          </a:prstGeom>
        </p:spPr>
        <p:txBody>
          <a:bodyPr vert="horz" wrap="square" lIns="0" tIns="15240" rIns="0" bIns="0" rtlCol="0">
            <a:spAutoFit/>
          </a:bodyPr>
          <a:lstStyle/>
          <a:p>
            <a:pPr marL="12700" algn="ctr">
              <a:lnSpc>
                <a:spcPct val="100000"/>
              </a:lnSpc>
              <a:spcBef>
                <a:spcPts val="120"/>
              </a:spcBef>
            </a:pPr>
            <a:r>
              <a:rPr sz="2400" b="1" spc="210">
                <a:solidFill>
                  <a:srgbClr val="FFFFFF"/>
                </a:solidFill>
                <a:latin typeface="+mj-lt"/>
                <a:cs typeface="Myriad Pro Cond"/>
              </a:rPr>
              <a:t>STRATEGIC</a:t>
            </a:r>
            <a:r>
              <a:rPr sz="2400" b="1" spc="445">
                <a:solidFill>
                  <a:srgbClr val="FFFFFF"/>
                </a:solidFill>
                <a:latin typeface="+mj-lt"/>
                <a:cs typeface="Myriad Pro Cond"/>
              </a:rPr>
              <a:t> </a:t>
            </a:r>
            <a:r>
              <a:rPr sz="2400" b="1" spc="185">
                <a:solidFill>
                  <a:srgbClr val="FFFFFF"/>
                </a:solidFill>
                <a:latin typeface="+mj-lt"/>
                <a:cs typeface="Myriad Pro Cond"/>
              </a:rPr>
              <a:t>GOALS </a:t>
            </a:r>
            <a:endParaRPr sz="2400">
              <a:latin typeface="+mj-lt"/>
              <a:cs typeface="Myriad Pro Cond"/>
            </a:endParaRPr>
          </a:p>
        </p:txBody>
      </p:sp>
      <p:sp>
        <p:nvSpPr>
          <p:cNvPr id="73" name="Rectangle: Rounded Corners 72">
            <a:extLst>
              <a:ext uri="{FF2B5EF4-FFF2-40B4-BE49-F238E27FC236}">
                <a16:creationId xmlns:a16="http://schemas.microsoft.com/office/drawing/2014/main" id="{8A061326-4443-1C96-B23A-24E5A4056379}"/>
              </a:ext>
              <a:ext uri="{C183D7F6-B498-43B3-948B-1728B52AA6E4}">
                <adec:decorative xmlns:adec="http://schemas.microsoft.com/office/drawing/2017/decorative" val="1"/>
              </a:ext>
            </a:extLst>
          </p:cNvPr>
          <p:cNvSpPr/>
          <p:nvPr/>
        </p:nvSpPr>
        <p:spPr>
          <a:xfrm>
            <a:off x="2162489" y="746876"/>
            <a:ext cx="3026657" cy="1020300"/>
          </a:xfrm>
          <a:prstGeom prst="roundRect">
            <a:avLst/>
          </a:prstGeom>
          <a:solidFill>
            <a:schemeClr val="bg1"/>
          </a:solidFill>
          <a:ln w="38100">
            <a:solidFill>
              <a:srgbClr val="154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5467B"/>
              </a:solidFill>
            </a:endParaRPr>
          </a:p>
        </p:txBody>
      </p:sp>
      <p:sp>
        <p:nvSpPr>
          <p:cNvPr id="76" name="TextBox 75">
            <a:extLst>
              <a:ext uri="{FF2B5EF4-FFF2-40B4-BE49-F238E27FC236}">
                <a16:creationId xmlns:a16="http://schemas.microsoft.com/office/drawing/2014/main" id="{DA3FE05B-E783-27E0-72C5-73934B15D88C}"/>
              </a:ext>
            </a:extLst>
          </p:cNvPr>
          <p:cNvSpPr txBox="1"/>
          <p:nvPr/>
        </p:nvSpPr>
        <p:spPr>
          <a:xfrm>
            <a:off x="2159376" y="956252"/>
            <a:ext cx="3026657" cy="682238"/>
          </a:xfrm>
          <a:prstGeom prst="rect">
            <a:avLst/>
          </a:prstGeom>
          <a:noFill/>
        </p:spPr>
        <p:txBody>
          <a:bodyPr wrap="square" rtlCol="0">
            <a:spAutoFit/>
          </a:bodyPr>
          <a:lstStyle/>
          <a:p>
            <a:pPr algn="ctr">
              <a:lnSpc>
                <a:spcPts val="2300"/>
              </a:lnSpc>
            </a:pPr>
            <a:r>
              <a:rPr lang="en-US" sz="2000" b="1">
                <a:solidFill>
                  <a:schemeClr val="accent3">
                    <a:lumMod val="25000"/>
                  </a:schemeClr>
                </a:solidFill>
              </a:rPr>
              <a:t>Safeguard a Sustainable Energy Future</a:t>
            </a:r>
          </a:p>
        </p:txBody>
      </p:sp>
      <p:sp>
        <p:nvSpPr>
          <p:cNvPr id="75" name="Rectangle: Rounded Corners 74">
            <a:extLst>
              <a:ext uri="{FF2B5EF4-FFF2-40B4-BE49-F238E27FC236}">
                <a16:creationId xmlns:a16="http://schemas.microsoft.com/office/drawing/2014/main" id="{05702610-A9E6-88A9-26F8-4045204FD1E5}"/>
              </a:ext>
              <a:ext uri="{C183D7F6-B498-43B3-948B-1728B52AA6E4}">
                <adec:decorative xmlns:adec="http://schemas.microsoft.com/office/drawing/2017/decorative" val="1"/>
              </a:ext>
            </a:extLst>
          </p:cNvPr>
          <p:cNvSpPr/>
          <p:nvPr/>
        </p:nvSpPr>
        <p:spPr>
          <a:xfrm>
            <a:off x="8593843" y="746876"/>
            <a:ext cx="3026657" cy="1020300"/>
          </a:xfrm>
          <a:prstGeom prst="roundRect">
            <a:avLst/>
          </a:prstGeom>
          <a:solidFill>
            <a:schemeClr val="bg1"/>
          </a:solidFill>
          <a:ln w="38100">
            <a:solidFill>
              <a:srgbClr val="154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5467B"/>
              </a:solidFill>
            </a:endParaRPr>
          </a:p>
        </p:txBody>
      </p:sp>
      <p:sp>
        <p:nvSpPr>
          <p:cNvPr id="74" name="Rectangle: Rounded Corners 73">
            <a:extLst>
              <a:ext uri="{FF2B5EF4-FFF2-40B4-BE49-F238E27FC236}">
                <a16:creationId xmlns:a16="http://schemas.microsoft.com/office/drawing/2014/main" id="{091AD0A3-919D-C794-D368-F31E10EECD10}"/>
              </a:ext>
              <a:ext uri="{C183D7F6-B498-43B3-948B-1728B52AA6E4}">
                <adec:decorative xmlns:adec="http://schemas.microsoft.com/office/drawing/2017/decorative" val="1"/>
              </a:ext>
            </a:extLst>
          </p:cNvPr>
          <p:cNvSpPr/>
          <p:nvPr/>
        </p:nvSpPr>
        <p:spPr>
          <a:xfrm>
            <a:off x="5384145" y="734478"/>
            <a:ext cx="3026657" cy="1020300"/>
          </a:xfrm>
          <a:prstGeom prst="roundRect">
            <a:avLst/>
          </a:prstGeom>
          <a:solidFill>
            <a:schemeClr val="bg1"/>
          </a:solidFill>
          <a:ln w="38100">
            <a:solidFill>
              <a:srgbClr val="154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5467B"/>
              </a:solidFill>
            </a:endParaRPr>
          </a:p>
        </p:txBody>
      </p:sp>
      <p:sp>
        <p:nvSpPr>
          <p:cNvPr id="78" name="TextBox 77">
            <a:extLst>
              <a:ext uri="{FF2B5EF4-FFF2-40B4-BE49-F238E27FC236}">
                <a16:creationId xmlns:a16="http://schemas.microsoft.com/office/drawing/2014/main" id="{3FEDF5F8-66A1-6FE0-CE2E-1D53760A1F0E}"/>
              </a:ext>
            </a:extLst>
          </p:cNvPr>
          <p:cNvSpPr txBox="1"/>
          <p:nvPr/>
        </p:nvSpPr>
        <p:spPr>
          <a:xfrm>
            <a:off x="5780369" y="919233"/>
            <a:ext cx="2207025" cy="682238"/>
          </a:xfrm>
          <a:prstGeom prst="rect">
            <a:avLst/>
          </a:prstGeom>
          <a:noFill/>
        </p:spPr>
        <p:txBody>
          <a:bodyPr wrap="square" rtlCol="0">
            <a:spAutoFit/>
          </a:bodyPr>
          <a:lstStyle/>
          <a:p>
            <a:pPr algn="ctr">
              <a:lnSpc>
                <a:spcPts val="2300"/>
              </a:lnSpc>
            </a:pPr>
            <a:r>
              <a:rPr lang="en-US" sz="2000" b="1">
                <a:solidFill>
                  <a:schemeClr val="accent3">
                    <a:lumMod val="25000"/>
                  </a:schemeClr>
                </a:solidFill>
              </a:rPr>
              <a:t>Modernize </a:t>
            </a:r>
            <a:br>
              <a:rPr lang="en-US" sz="2000" b="1">
                <a:solidFill>
                  <a:schemeClr val="accent3">
                    <a:lumMod val="25000"/>
                  </a:schemeClr>
                </a:solidFill>
              </a:rPr>
            </a:br>
            <a:r>
              <a:rPr lang="en-US" sz="2000" b="1">
                <a:solidFill>
                  <a:schemeClr val="accent3">
                    <a:lumMod val="25000"/>
                  </a:schemeClr>
                </a:solidFill>
              </a:rPr>
              <a:t>the Grid</a:t>
            </a:r>
          </a:p>
        </p:txBody>
      </p:sp>
      <p:sp>
        <p:nvSpPr>
          <p:cNvPr id="77" name="TextBox 76">
            <a:extLst>
              <a:ext uri="{FF2B5EF4-FFF2-40B4-BE49-F238E27FC236}">
                <a16:creationId xmlns:a16="http://schemas.microsoft.com/office/drawing/2014/main" id="{BD27752F-D958-3446-BD01-1BEBB9E64744}"/>
              </a:ext>
            </a:extLst>
          </p:cNvPr>
          <p:cNvSpPr txBox="1"/>
          <p:nvPr/>
        </p:nvSpPr>
        <p:spPr>
          <a:xfrm>
            <a:off x="8954679" y="925253"/>
            <a:ext cx="2304984" cy="682238"/>
          </a:xfrm>
          <a:prstGeom prst="rect">
            <a:avLst/>
          </a:prstGeom>
          <a:noFill/>
        </p:spPr>
        <p:txBody>
          <a:bodyPr wrap="square" rtlCol="0">
            <a:spAutoFit/>
          </a:bodyPr>
          <a:lstStyle/>
          <a:p>
            <a:pPr algn="ctr">
              <a:lnSpc>
                <a:spcPts val="2300"/>
              </a:lnSpc>
            </a:pPr>
            <a:r>
              <a:rPr lang="en-US" sz="2000" b="1">
                <a:solidFill>
                  <a:schemeClr val="accent3">
                    <a:lumMod val="25000"/>
                  </a:schemeClr>
                </a:solidFill>
              </a:rPr>
              <a:t>Invest in </a:t>
            </a:r>
            <a:br>
              <a:rPr lang="en-US" sz="2000" b="1">
                <a:solidFill>
                  <a:schemeClr val="accent3">
                    <a:lumMod val="25000"/>
                  </a:schemeClr>
                </a:solidFill>
              </a:rPr>
            </a:br>
            <a:r>
              <a:rPr lang="en-US" sz="2000" b="1">
                <a:solidFill>
                  <a:schemeClr val="accent3">
                    <a:lumMod val="25000"/>
                  </a:schemeClr>
                </a:solidFill>
              </a:rPr>
              <a:t>Our Employees</a:t>
            </a:r>
          </a:p>
        </p:txBody>
      </p:sp>
      <p:sp>
        <p:nvSpPr>
          <p:cNvPr id="83" name="Oval 82">
            <a:extLst>
              <a:ext uri="{FF2B5EF4-FFF2-40B4-BE49-F238E27FC236}">
                <a16:creationId xmlns:a16="http://schemas.microsoft.com/office/drawing/2014/main" id="{D1168B15-EB56-7B7B-C800-1DC290C16EA4}"/>
              </a:ext>
              <a:ext uri="{C183D7F6-B498-43B3-948B-1728B52AA6E4}">
                <adec:decorative xmlns:adec="http://schemas.microsoft.com/office/drawing/2017/decorative" val="1"/>
              </a:ext>
            </a:extLst>
          </p:cNvPr>
          <p:cNvSpPr/>
          <p:nvPr/>
        </p:nvSpPr>
        <p:spPr>
          <a:xfrm>
            <a:off x="2107553" y="2551659"/>
            <a:ext cx="601550" cy="601550"/>
          </a:xfrm>
          <a:prstGeom prst="ellipse">
            <a:avLst/>
          </a:prstGeom>
          <a:noFill/>
          <a:ln w="38100">
            <a:solidFill>
              <a:srgbClr val="A2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B1AE947-D73D-1DBA-487F-B226893B952D}"/>
              </a:ext>
              <a:ext uri="{C183D7F6-B498-43B3-948B-1728B52AA6E4}">
                <adec:decorative xmlns:adec="http://schemas.microsoft.com/office/drawing/2017/decorative" val="1"/>
              </a:ext>
            </a:extLst>
          </p:cNvPr>
          <p:cNvSpPr/>
          <p:nvPr/>
        </p:nvSpPr>
        <p:spPr>
          <a:xfrm flipH="1">
            <a:off x="2162000" y="2599293"/>
            <a:ext cx="509029" cy="509029"/>
          </a:xfrm>
          <a:prstGeom prst="ellipse">
            <a:avLst/>
          </a:prstGeom>
          <a:solidFill>
            <a:srgbClr val="A280B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object 65">
            <a:extLst>
              <a:ext uri="{FF2B5EF4-FFF2-40B4-BE49-F238E27FC236}">
                <a16:creationId xmlns:a16="http://schemas.microsoft.com/office/drawing/2014/main" id="{AC5B10BE-8364-4E79-761E-D62D5E40A503}"/>
              </a:ext>
              <a:ext uri="{C183D7F6-B498-43B3-948B-1728B52AA6E4}">
                <adec:decorative xmlns:adec="http://schemas.microsoft.com/office/drawing/2017/decorative" val="1"/>
              </a:ext>
            </a:extLst>
          </p:cNvPr>
          <p:cNvPicPr/>
          <p:nvPr/>
        </p:nvPicPr>
        <p:blipFill>
          <a:blip r:embed="rId3" cstate="print"/>
          <a:stretch>
            <a:fillRect/>
          </a:stretch>
        </p:blipFill>
        <p:spPr>
          <a:xfrm>
            <a:off x="2245658" y="2676096"/>
            <a:ext cx="321572" cy="365341"/>
          </a:xfrm>
          <a:prstGeom prst="rect">
            <a:avLst/>
          </a:prstGeom>
        </p:spPr>
      </p:pic>
      <p:sp>
        <p:nvSpPr>
          <p:cNvPr id="94" name="Oval 93">
            <a:extLst>
              <a:ext uri="{FF2B5EF4-FFF2-40B4-BE49-F238E27FC236}">
                <a16:creationId xmlns:a16="http://schemas.microsoft.com/office/drawing/2014/main" id="{1B774BE4-3169-FA3C-9F9A-6167CDEA3CD0}"/>
              </a:ext>
              <a:ext uri="{C183D7F6-B498-43B3-948B-1728B52AA6E4}">
                <adec:decorative xmlns:adec="http://schemas.microsoft.com/office/drawing/2017/decorative" val="1"/>
              </a:ext>
            </a:extLst>
          </p:cNvPr>
          <p:cNvSpPr/>
          <p:nvPr/>
        </p:nvSpPr>
        <p:spPr>
          <a:xfrm>
            <a:off x="2107553" y="2550644"/>
            <a:ext cx="601550" cy="601550"/>
          </a:xfrm>
          <a:prstGeom prst="ellipse">
            <a:avLst/>
          </a:prstGeom>
          <a:noFill/>
          <a:ln w="38100">
            <a:solidFill>
              <a:srgbClr val="A2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FEB665E-57D3-AB21-5603-AA05451F2CE7}"/>
              </a:ext>
              <a:ext uri="{C183D7F6-B498-43B3-948B-1728B52AA6E4}">
                <adec:decorative xmlns:adec="http://schemas.microsoft.com/office/drawing/2017/decorative" val="1"/>
              </a:ext>
            </a:extLst>
          </p:cNvPr>
          <p:cNvSpPr/>
          <p:nvPr/>
        </p:nvSpPr>
        <p:spPr>
          <a:xfrm>
            <a:off x="2107553" y="3617574"/>
            <a:ext cx="601550" cy="601550"/>
          </a:xfrm>
          <a:prstGeom prst="ellipse">
            <a:avLst/>
          </a:prstGeom>
          <a:noFill/>
          <a:ln w="38100">
            <a:solidFill>
              <a:srgbClr val="FED3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C18914E-ED47-883E-12B7-1B886B0090AB}"/>
              </a:ext>
              <a:ext uri="{C183D7F6-B498-43B3-948B-1728B52AA6E4}">
                <adec:decorative xmlns:adec="http://schemas.microsoft.com/office/drawing/2017/decorative" val="1"/>
              </a:ext>
            </a:extLst>
          </p:cNvPr>
          <p:cNvSpPr/>
          <p:nvPr/>
        </p:nvSpPr>
        <p:spPr>
          <a:xfrm>
            <a:off x="2107553" y="4690062"/>
            <a:ext cx="601550" cy="601550"/>
          </a:xfrm>
          <a:prstGeom prst="ellipse">
            <a:avLst/>
          </a:prstGeom>
          <a:noFill/>
          <a:ln w="38100">
            <a:solidFill>
              <a:srgbClr val="78A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12B42D3-647F-B8DE-4865-5BBEF9EA2764}"/>
              </a:ext>
              <a:ext uri="{C183D7F6-B498-43B3-948B-1728B52AA6E4}">
                <adec:decorative xmlns:adec="http://schemas.microsoft.com/office/drawing/2017/decorative" val="1"/>
              </a:ext>
            </a:extLst>
          </p:cNvPr>
          <p:cNvSpPr/>
          <p:nvPr/>
        </p:nvSpPr>
        <p:spPr>
          <a:xfrm>
            <a:off x="2140328" y="5777585"/>
            <a:ext cx="601550" cy="601550"/>
          </a:xfrm>
          <a:prstGeom prst="ellipse">
            <a:avLst/>
          </a:prstGeom>
          <a:noFill/>
          <a:ln w="38100">
            <a:solidFill>
              <a:srgbClr val="4F8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401515D-4F0F-8F08-8374-6C6A955FCC39}"/>
              </a:ext>
              <a:ext uri="{C183D7F6-B498-43B3-948B-1728B52AA6E4}">
                <adec:decorative xmlns:adec="http://schemas.microsoft.com/office/drawing/2017/decorative" val="1"/>
              </a:ext>
            </a:extLst>
          </p:cNvPr>
          <p:cNvSpPr/>
          <p:nvPr/>
        </p:nvSpPr>
        <p:spPr>
          <a:xfrm flipH="1">
            <a:off x="2158920" y="3666692"/>
            <a:ext cx="509029" cy="509029"/>
          </a:xfrm>
          <a:prstGeom prst="ellipse">
            <a:avLst/>
          </a:prstGeom>
          <a:solidFill>
            <a:srgbClr val="FED3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15467415-AFBC-1617-69E5-B0F65B540987}"/>
              </a:ext>
              <a:ext uri="{C183D7F6-B498-43B3-948B-1728B52AA6E4}">
                <adec:decorative xmlns:adec="http://schemas.microsoft.com/office/drawing/2017/decorative" val="1"/>
              </a:ext>
            </a:extLst>
          </p:cNvPr>
          <p:cNvSpPr/>
          <p:nvPr/>
        </p:nvSpPr>
        <p:spPr>
          <a:xfrm flipH="1">
            <a:off x="2154126" y="4744075"/>
            <a:ext cx="509029" cy="509029"/>
          </a:xfrm>
          <a:prstGeom prst="ellipse">
            <a:avLst/>
          </a:prstGeom>
          <a:solidFill>
            <a:srgbClr val="78A12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6EE4034-A6FE-90C5-9216-BCE39AECA327}"/>
              </a:ext>
              <a:ext uri="{C183D7F6-B498-43B3-948B-1728B52AA6E4}">
                <adec:decorative xmlns:adec="http://schemas.microsoft.com/office/drawing/2017/decorative" val="1"/>
              </a:ext>
            </a:extLst>
          </p:cNvPr>
          <p:cNvSpPr/>
          <p:nvPr/>
        </p:nvSpPr>
        <p:spPr>
          <a:xfrm flipH="1">
            <a:off x="2181290" y="5825949"/>
            <a:ext cx="509029" cy="509029"/>
          </a:xfrm>
          <a:prstGeom prst="ellipse">
            <a:avLst/>
          </a:prstGeom>
          <a:solidFill>
            <a:srgbClr val="4F89B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9BD"/>
              </a:solidFill>
            </a:endParaRPr>
          </a:p>
        </p:txBody>
      </p:sp>
      <p:pic>
        <p:nvPicPr>
          <p:cNvPr id="66" name="object 64">
            <a:extLst>
              <a:ext uri="{FF2B5EF4-FFF2-40B4-BE49-F238E27FC236}">
                <a16:creationId xmlns:a16="http://schemas.microsoft.com/office/drawing/2014/main" id="{D747DD4B-385E-2EAA-F370-41A394CC5858}"/>
              </a:ext>
              <a:ext uri="{C183D7F6-B498-43B3-948B-1728B52AA6E4}">
                <adec:decorative xmlns:adec="http://schemas.microsoft.com/office/drawing/2017/decorative" val="1"/>
              </a:ext>
            </a:extLst>
          </p:cNvPr>
          <p:cNvPicPr/>
          <p:nvPr/>
        </p:nvPicPr>
        <p:blipFill>
          <a:blip r:embed="rId4" cstate="print"/>
          <a:stretch>
            <a:fillRect/>
          </a:stretch>
        </p:blipFill>
        <p:spPr>
          <a:xfrm>
            <a:off x="2191648" y="3746091"/>
            <a:ext cx="443874" cy="346502"/>
          </a:xfrm>
          <a:prstGeom prst="rect">
            <a:avLst/>
          </a:prstGeom>
        </p:spPr>
      </p:pic>
      <p:pic>
        <p:nvPicPr>
          <p:cNvPr id="68" name="object 66">
            <a:extLst>
              <a:ext uri="{FF2B5EF4-FFF2-40B4-BE49-F238E27FC236}">
                <a16:creationId xmlns:a16="http://schemas.microsoft.com/office/drawing/2014/main" id="{8CF10357-C417-2256-4811-463708720E6D}"/>
              </a:ext>
              <a:ext uri="{C183D7F6-B498-43B3-948B-1728B52AA6E4}">
                <adec:decorative xmlns:adec="http://schemas.microsoft.com/office/drawing/2017/decorative" val="1"/>
              </a:ext>
            </a:extLst>
          </p:cNvPr>
          <p:cNvPicPr/>
          <p:nvPr/>
        </p:nvPicPr>
        <p:blipFill>
          <a:blip r:embed="rId5" cstate="print"/>
          <a:stretch>
            <a:fillRect/>
          </a:stretch>
        </p:blipFill>
        <p:spPr>
          <a:xfrm>
            <a:off x="2176748" y="4811456"/>
            <a:ext cx="441370" cy="336170"/>
          </a:xfrm>
          <a:prstGeom prst="rect">
            <a:avLst/>
          </a:prstGeom>
        </p:spPr>
      </p:pic>
      <p:pic>
        <p:nvPicPr>
          <p:cNvPr id="65" name="object 63">
            <a:extLst>
              <a:ext uri="{FF2B5EF4-FFF2-40B4-BE49-F238E27FC236}">
                <a16:creationId xmlns:a16="http://schemas.microsoft.com/office/drawing/2014/main" id="{E5A3218A-9320-B64B-9E4B-E66090E3ADDB}"/>
              </a:ext>
              <a:ext uri="{C183D7F6-B498-43B3-948B-1728B52AA6E4}">
                <adec:decorative xmlns:adec="http://schemas.microsoft.com/office/drawing/2017/decorative" val="1"/>
              </a:ext>
            </a:extLst>
          </p:cNvPr>
          <p:cNvPicPr/>
          <p:nvPr/>
        </p:nvPicPr>
        <p:blipFill>
          <a:blip r:embed="rId6" cstate="print"/>
          <a:stretch>
            <a:fillRect/>
          </a:stretch>
        </p:blipFill>
        <p:spPr>
          <a:xfrm>
            <a:off x="2208281" y="5913937"/>
            <a:ext cx="441741" cy="368974"/>
          </a:xfrm>
          <a:prstGeom prst="rect">
            <a:avLst/>
          </a:prstGeom>
        </p:spPr>
      </p:pic>
      <p:sp>
        <p:nvSpPr>
          <p:cNvPr id="105" name="Rectangle: Rounded Corners 103">
            <a:extLst>
              <a:ext uri="{FF2B5EF4-FFF2-40B4-BE49-F238E27FC236}">
                <a16:creationId xmlns:a16="http://schemas.microsoft.com/office/drawing/2014/main" id="{1FC82646-FCF2-7093-B126-E9BF308D8368}"/>
              </a:ext>
              <a:ext uri="{C183D7F6-B498-43B3-948B-1728B52AA6E4}">
                <adec:decorative xmlns:adec="http://schemas.microsoft.com/office/drawing/2017/decorative" val="1"/>
              </a:ext>
            </a:extLst>
          </p:cNvPr>
          <p:cNvSpPr/>
          <p:nvPr/>
        </p:nvSpPr>
        <p:spPr>
          <a:xfrm>
            <a:off x="2840027" y="3614592"/>
            <a:ext cx="8766488" cy="280804"/>
          </a:xfrm>
          <a:custGeom>
            <a:avLst/>
            <a:gdLst>
              <a:gd name="connsiteX0" fmla="*/ 0 w 8071208"/>
              <a:gd name="connsiteY0" fmla="*/ 140402 h 280803"/>
              <a:gd name="connsiteX1" fmla="*/ 140402 w 8071208"/>
              <a:gd name="connsiteY1" fmla="*/ 0 h 280803"/>
              <a:gd name="connsiteX2" fmla="*/ 7930807 w 8071208"/>
              <a:gd name="connsiteY2" fmla="*/ 0 h 280803"/>
              <a:gd name="connsiteX3" fmla="*/ 8071209 w 8071208"/>
              <a:gd name="connsiteY3" fmla="*/ 140402 h 280803"/>
              <a:gd name="connsiteX4" fmla="*/ 8071208 w 8071208"/>
              <a:gd name="connsiteY4" fmla="*/ 140402 h 280803"/>
              <a:gd name="connsiteX5" fmla="*/ 7930806 w 8071208"/>
              <a:gd name="connsiteY5" fmla="*/ 280804 h 280803"/>
              <a:gd name="connsiteX6" fmla="*/ 140402 w 8071208"/>
              <a:gd name="connsiteY6" fmla="*/ 280803 h 280803"/>
              <a:gd name="connsiteX7" fmla="*/ 0 w 8071208"/>
              <a:gd name="connsiteY7" fmla="*/ 140401 h 280803"/>
              <a:gd name="connsiteX8" fmla="*/ 0 w 8071208"/>
              <a:gd name="connsiteY8" fmla="*/ 140402 h 280803"/>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7930806 w 8071209"/>
              <a:gd name="connsiteY4" fmla="*/ 280804 h 280804"/>
              <a:gd name="connsiteX5" fmla="*/ 140402 w 8071209"/>
              <a:gd name="connsiteY5" fmla="*/ 280803 h 280804"/>
              <a:gd name="connsiteX6" fmla="*/ 0 w 8071209"/>
              <a:gd name="connsiteY6" fmla="*/ 140401 h 280804"/>
              <a:gd name="connsiteX7" fmla="*/ 0 w 8071209"/>
              <a:gd name="connsiteY7" fmla="*/ 140402 h 280804"/>
              <a:gd name="connsiteX0" fmla="*/ 0 w 8904607"/>
              <a:gd name="connsiteY0" fmla="*/ 140402 h 280804"/>
              <a:gd name="connsiteX1" fmla="*/ 140402 w 8904607"/>
              <a:gd name="connsiteY1" fmla="*/ 0 h 280804"/>
              <a:gd name="connsiteX2" fmla="*/ 7930807 w 8904607"/>
              <a:gd name="connsiteY2" fmla="*/ 0 h 280804"/>
              <a:gd name="connsiteX3" fmla="*/ 7930806 w 8904607"/>
              <a:gd name="connsiteY3" fmla="*/ 280804 h 280804"/>
              <a:gd name="connsiteX4" fmla="*/ 140402 w 8904607"/>
              <a:gd name="connsiteY4" fmla="*/ 280803 h 280804"/>
              <a:gd name="connsiteX5" fmla="*/ 0 w 8904607"/>
              <a:gd name="connsiteY5" fmla="*/ 140401 h 280804"/>
              <a:gd name="connsiteX6" fmla="*/ 0 w 8904607"/>
              <a:gd name="connsiteY6" fmla="*/ 140402 h 280804"/>
              <a:gd name="connsiteX0" fmla="*/ 0 w 8507510"/>
              <a:gd name="connsiteY0" fmla="*/ 140402 h 280804"/>
              <a:gd name="connsiteX1" fmla="*/ 140402 w 8507510"/>
              <a:gd name="connsiteY1" fmla="*/ 0 h 280804"/>
              <a:gd name="connsiteX2" fmla="*/ 7930807 w 8507510"/>
              <a:gd name="connsiteY2" fmla="*/ 0 h 280804"/>
              <a:gd name="connsiteX3" fmla="*/ 7930806 w 8507510"/>
              <a:gd name="connsiteY3" fmla="*/ 280804 h 280804"/>
              <a:gd name="connsiteX4" fmla="*/ 140402 w 8507510"/>
              <a:gd name="connsiteY4" fmla="*/ 280803 h 280804"/>
              <a:gd name="connsiteX5" fmla="*/ 0 w 8507510"/>
              <a:gd name="connsiteY5" fmla="*/ 140401 h 280804"/>
              <a:gd name="connsiteX6" fmla="*/ 0 w 8507510"/>
              <a:gd name="connsiteY6" fmla="*/ 140402 h 280804"/>
              <a:gd name="connsiteX0" fmla="*/ 0 w 7931564"/>
              <a:gd name="connsiteY0" fmla="*/ 140402 h 280804"/>
              <a:gd name="connsiteX1" fmla="*/ 140402 w 7931564"/>
              <a:gd name="connsiteY1" fmla="*/ 0 h 280804"/>
              <a:gd name="connsiteX2" fmla="*/ 7930807 w 7931564"/>
              <a:gd name="connsiteY2" fmla="*/ 0 h 280804"/>
              <a:gd name="connsiteX3" fmla="*/ 7930806 w 7931564"/>
              <a:gd name="connsiteY3" fmla="*/ 280804 h 280804"/>
              <a:gd name="connsiteX4" fmla="*/ 140402 w 7931564"/>
              <a:gd name="connsiteY4" fmla="*/ 280803 h 280804"/>
              <a:gd name="connsiteX5" fmla="*/ 0 w 7931564"/>
              <a:gd name="connsiteY5" fmla="*/ 140401 h 280804"/>
              <a:gd name="connsiteX6" fmla="*/ 0 w 7931564"/>
              <a:gd name="connsiteY6" fmla="*/ 140402 h 28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1564" h="280804">
                <a:moveTo>
                  <a:pt x="0" y="140402"/>
                </a:moveTo>
                <a:cubicBezTo>
                  <a:pt x="0" y="62860"/>
                  <a:pt x="62860" y="0"/>
                  <a:pt x="140402" y="0"/>
                </a:cubicBezTo>
                <a:lnTo>
                  <a:pt x="7930807" y="0"/>
                </a:lnTo>
                <a:cubicBezTo>
                  <a:pt x="7933146" y="253535"/>
                  <a:pt x="7929168" y="98832"/>
                  <a:pt x="7930806" y="280804"/>
                </a:cubicBezTo>
                <a:lnTo>
                  <a:pt x="140402" y="280803"/>
                </a:lnTo>
                <a:cubicBezTo>
                  <a:pt x="62860" y="280803"/>
                  <a:pt x="0" y="217943"/>
                  <a:pt x="0" y="140401"/>
                </a:cubicBezTo>
                <a:lnTo>
                  <a:pt x="0" y="140402"/>
                </a:lnTo>
                <a:close/>
              </a:path>
            </a:pathLst>
          </a:custGeom>
          <a:solidFill>
            <a:srgbClr val="FEE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3">
            <a:extLst>
              <a:ext uri="{FF2B5EF4-FFF2-40B4-BE49-F238E27FC236}">
                <a16:creationId xmlns:a16="http://schemas.microsoft.com/office/drawing/2014/main" id="{A5C931BC-223F-00F2-5C91-793E6139C74D}"/>
              </a:ext>
              <a:ext uri="{C183D7F6-B498-43B3-948B-1728B52AA6E4}">
                <adec:decorative xmlns:adec="http://schemas.microsoft.com/office/drawing/2017/decorative" val="1"/>
              </a:ext>
            </a:extLst>
          </p:cNvPr>
          <p:cNvSpPr/>
          <p:nvPr/>
        </p:nvSpPr>
        <p:spPr>
          <a:xfrm>
            <a:off x="2840027" y="4685627"/>
            <a:ext cx="8766488" cy="280804"/>
          </a:xfrm>
          <a:custGeom>
            <a:avLst/>
            <a:gdLst>
              <a:gd name="connsiteX0" fmla="*/ 0 w 8071208"/>
              <a:gd name="connsiteY0" fmla="*/ 140402 h 280803"/>
              <a:gd name="connsiteX1" fmla="*/ 140402 w 8071208"/>
              <a:gd name="connsiteY1" fmla="*/ 0 h 280803"/>
              <a:gd name="connsiteX2" fmla="*/ 7930807 w 8071208"/>
              <a:gd name="connsiteY2" fmla="*/ 0 h 280803"/>
              <a:gd name="connsiteX3" fmla="*/ 8071209 w 8071208"/>
              <a:gd name="connsiteY3" fmla="*/ 140402 h 280803"/>
              <a:gd name="connsiteX4" fmla="*/ 8071208 w 8071208"/>
              <a:gd name="connsiteY4" fmla="*/ 140402 h 280803"/>
              <a:gd name="connsiteX5" fmla="*/ 7930806 w 8071208"/>
              <a:gd name="connsiteY5" fmla="*/ 280804 h 280803"/>
              <a:gd name="connsiteX6" fmla="*/ 140402 w 8071208"/>
              <a:gd name="connsiteY6" fmla="*/ 280803 h 280803"/>
              <a:gd name="connsiteX7" fmla="*/ 0 w 8071208"/>
              <a:gd name="connsiteY7" fmla="*/ 140401 h 280803"/>
              <a:gd name="connsiteX8" fmla="*/ 0 w 8071208"/>
              <a:gd name="connsiteY8" fmla="*/ 140402 h 280803"/>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7930806 w 8071209"/>
              <a:gd name="connsiteY4" fmla="*/ 280804 h 280804"/>
              <a:gd name="connsiteX5" fmla="*/ 140402 w 8071209"/>
              <a:gd name="connsiteY5" fmla="*/ 280803 h 280804"/>
              <a:gd name="connsiteX6" fmla="*/ 0 w 8071209"/>
              <a:gd name="connsiteY6" fmla="*/ 140401 h 280804"/>
              <a:gd name="connsiteX7" fmla="*/ 0 w 8071209"/>
              <a:gd name="connsiteY7" fmla="*/ 140402 h 280804"/>
              <a:gd name="connsiteX0" fmla="*/ 0 w 8904607"/>
              <a:gd name="connsiteY0" fmla="*/ 140402 h 280804"/>
              <a:gd name="connsiteX1" fmla="*/ 140402 w 8904607"/>
              <a:gd name="connsiteY1" fmla="*/ 0 h 280804"/>
              <a:gd name="connsiteX2" fmla="*/ 7930807 w 8904607"/>
              <a:gd name="connsiteY2" fmla="*/ 0 h 280804"/>
              <a:gd name="connsiteX3" fmla="*/ 7930806 w 8904607"/>
              <a:gd name="connsiteY3" fmla="*/ 280804 h 280804"/>
              <a:gd name="connsiteX4" fmla="*/ 140402 w 8904607"/>
              <a:gd name="connsiteY4" fmla="*/ 280803 h 280804"/>
              <a:gd name="connsiteX5" fmla="*/ 0 w 8904607"/>
              <a:gd name="connsiteY5" fmla="*/ 140401 h 280804"/>
              <a:gd name="connsiteX6" fmla="*/ 0 w 8904607"/>
              <a:gd name="connsiteY6" fmla="*/ 140402 h 280804"/>
              <a:gd name="connsiteX0" fmla="*/ 0 w 8507510"/>
              <a:gd name="connsiteY0" fmla="*/ 140402 h 280804"/>
              <a:gd name="connsiteX1" fmla="*/ 140402 w 8507510"/>
              <a:gd name="connsiteY1" fmla="*/ 0 h 280804"/>
              <a:gd name="connsiteX2" fmla="*/ 7930807 w 8507510"/>
              <a:gd name="connsiteY2" fmla="*/ 0 h 280804"/>
              <a:gd name="connsiteX3" fmla="*/ 7930806 w 8507510"/>
              <a:gd name="connsiteY3" fmla="*/ 280804 h 280804"/>
              <a:gd name="connsiteX4" fmla="*/ 140402 w 8507510"/>
              <a:gd name="connsiteY4" fmla="*/ 280803 h 280804"/>
              <a:gd name="connsiteX5" fmla="*/ 0 w 8507510"/>
              <a:gd name="connsiteY5" fmla="*/ 140401 h 280804"/>
              <a:gd name="connsiteX6" fmla="*/ 0 w 8507510"/>
              <a:gd name="connsiteY6" fmla="*/ 140402 h 280804"/>
              <a:gd name="connsiteX0" fmla="*/ 0 w 7931564"/>
              <a:gd name="connsiteY0" fmla="*/ 140402 h 280804"/>
              <a:gd name="connsiteX1" fmla="*/ 140402 w 7931564"/>
              <a:gd name="connsiteY1" fmla="*/ 0 h 280804"/>
              <a:gd name="connsiteX2" fmla="*/ 7930807 w 7931564"/>
              <a:gd name="connsiteY2" fmla="*/ 0 h 280804"/>
              <a:gd name="connsiteX3" fmla="*/ 7930806 w 7931564"/>
              <a:gd name="connsiteY3" fmla="*/ 280804 h 280804"/>
              <a:gd name="connsiteX4" fmla="*/ 140402 w 7931564"/>
              <a:gd name="connsiteY4" fmla="*/ 280803 h 280804"/>
              <a:gd name="connsiteX5" fmla="*/ 0 w 7931564"/>
              <a:gd name="connsiteY5" fmla="*/ 140401 h 280804"/>
              <a:gd name="connsiteX6" fmla="*/ 0 w 7931564"/>
              <a:gd name="connsiteY6" fmla="*/ 140402 h 28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1564" h="280804">
                <a:moveTo>
                  <a:pt x="0" y="140402"/>
                </a:moveTo>
                <a:cubicBezTo>
                  <a:pt x="0" y="62860"/>
                  <a:pt x="62860" y="0"/>
                  <a:pt x="140402" y="0"/>
                </a:cubicBezTo>
                <a:lnTo>
                  <a:pt x="7930807" y="0"/>
                </a:lnTo>
                <a:cubicBezTo>
                  <a:pt x="7933146" y="253535"/>
                  <a:pt x="7929168" y="98832"/>
                  <a:pt x="7930806" y="280804"/>
                </a:cubicBezTo>
                <a:lnTo>
                  <a:pt x="140402" y="280803"/>
                </a:lnTo>
                <a:cubicBezTo>
                  <a:pt x="62860" y="280803"/>
                  <a:pt x="0" y="217943"/>
                  <a:pt x="0" y="140401"/>
                </a:cubicBezTo>
                <a:lnTo>
                  <a:pt x="0" y="140402"/>
                </a:lnTo>
                <a:close/>
              </a:path>
            </a:pathLst>
          </a:custGeom>
          <a:solidFill>
            <a:srgbClr val="BCD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3">
            <a:extLst>
              <a:ext uri="{FF2B5EF4-FFF2-40B4-BE49-F238E27FC236}">
                <a16:creationId xmlns:a16="http://schemas.microsoft.com/office/drawing/2014/main" id="{22BB8B18-5B9D-1407-0BE1-01083A6B178D}"/>
              </a:ext>
              <a:ext uri="{C183D7F6-B498-43B3-948B-1728B52AA6E4}">
                <adec:decorative xmlns:adec="http://schemas.microsoft.com/office/drawing/2017/decorative" val="1"/>
              </a:ext>
            </a:extLst>
          </p:cNvPr>
          <p:cNvSpPr/>
          <p:nvPr/>
        </p:nvSpPr>
        <p:spPr>
          <a:xfrm>
            <a:off x="2840027" y="5772936"/>
            <a:ext cx="8766488" cy="280804"/>
          </a:xfrm>
          <a:custGeom>
            <a:avLst/>
            <a:gdLst>
              <a:gd name="connsiteX0" fmla="*/ 0 w 8071208"/>
              <a:gd name="connsiteY0" fmla="*/ 140402 h 280803"/>
              <a:gd name="connsiteX1" fmla="*/ 140402 w 8071208"/>
              <a:gd name="connsiteY1" fmla="*/ 0 h 280803"/>
              <a:gd name="connsiteX2" fmla="*/ 7930807 w 8071208"/>
              <a:gd name="connsiteY2" fmla="*/ 0 h 280803"/>
              <a:gd name="connsiteX3" fmla="*/ 8071209 w 8071208"/>
              <a:gd name="connsiteY3" fmla="*/ 140402 h 280803"/>
              <a:gd name="connsiteX4" fmla="*/ 8071208 w 8071208"/>
              <a:gd name="connsiteY4" fmla="*/ 140402 h 280803"/>
              <a:gd name="connsiteX5" fmla="*/ 7930806 w 8071208"/>
              <a:gd name="connsiteY5" fmla="*/ 280804 h 280803"/>
              <a:gd name="connsiteX6" fmla="*/ 140402 w 8071208"/>
              <a:gd name="connsiteY6" fmla="*/ 280803 h 280803"/>
              <a:gd name="connsiteX7" fmla="*/ 0 w 8071208"/>
              <a:gd name="connsiteY7" fmla="*/ 140401 h 280803"/>
              <a:gd name="connsiteX8" fmla="*/ 0 w 8071208"/>
              <a:gd name="connsiteY8" fmla="*/ 140402 h 280803"/>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8071208 w 8071209"/>
              <a:gd name="connsiteY4" fmla="*/ 140402 h 280804"/>
              <a:gd name="connsiteX5" fmla="*/ 7930806 w 8071209"/>
              <a:gd name="connsiteY5" fmla="*/ 280804 h 280804"/>
              <a:gd name="connsiteX6" fmla="*/ 140402 w 8071209"/>
              <a:gd name="connsiteY6" fmla="*/ 280803 h 280804"/>
              <a:gd name="connsiteX7" fmla="*/ 0 w 8071209"/>
              <a:gd name="connsiteY7" fmla="*/ 140401 h 280804"/>
              <a:gd name="connsiteX8" fmla="*/ 0 w 8071209"/>
              <a:gd name="connsiteY8" fmla="*/ 140402 h 280804"/>
              <a:gd name="connsiteX0" fmla="*/ 0 w 8071209"/>
              <a:gd name="connsiteY0" fmla="*/ 140402 h 280804"/>
              <a:gd name="connsiteX1" fmla="*/ 140402 w 8071209"/>
              <a:gd name="connsiteY1" fmla="*/ 0 h 280804"/>
              <a:gd name="connsiteX2" fmla="*/ 7930807 w 8071209"/>
              <a:gd name="connsiteY2" fmla="*/ 0 h 280804"/>
              <a:gd name="connsiteX3" fmla="*/ 8071209 w 8071209"/>
              <a:gd name="connsiteY3" fmla="*/ 140402 h 280804"/>
              <a:gd name="connsiteX4" fmla="*/ 7930806 w 8071209"/>
              <a:gd name="connsiteY4" fmla="*/ 280804 h 280804"/>
              <a:gd name="connsiteX5" fmla="*/ 140402 w 8071209"/>
              <a:gd name="connsiteY5" fmla="*/ 280803 h 280804"/>
              <a:gd name="connsiteX6" fmla="*/ 0 w 8071209"/>
              <a:gd name="connsiteY6" fmla="*/ 140401 h 280804"/>
              <a:gd name="connsiteX7" fmla="*/ 0 w 8071209"/>
              <a:gd name="connsiteY7" fmla="*/ 140402 h 280804"/>
              <a:gd name="connsiteX0" fmla="*/ 0 w 8904607"/>
              <a:gd name="connsiteY0" fmla="*/ 140402 h 280804"/>
              <a:gd name="connsiteX1" fmla="*/ 140402 w 8904607"/>
              <a:gd name="connsiteY1" fmla="*/ 0 h 280804"/>
              <a:gd name="connsiteX2" fmla="*/ 7930807 w 8904607"/>
              <a:gd name="connsiteY2" fmla="*/ 0 h 280804"/>
              <a:gd name="connsiteX3" fmla="*/ 7930806 w 8904607"/>
              <a:gd name="connsiteY3" fmla="*/ 280804 h 280804"/>
              <a:gd name="connsiteX4" fmla="*/ 140402 w 8904607"/>
              <a:gd name="connsiteY4" fmla="*/ 280803 h 280804"/>
              <a:gd name="connsiteX5" fmla="*/ 0 w 8904607"/>
              <a:gd name="connsiteY5" fmla="*/ 140401 h 280804"/>
              <a:gd name="connsiteX6" fmla="*/ 0 w 8904607"/>
              <a:gd name="connsiteY6" fmla="*/ 140402 h 280804"/>
              <a:gd name="connsiteX0" fmla="*/ 0 w 8507510"/>
              <a:gd name="connsiteY0" fmla="*/ 140402 h 280804"/>
              <a:gd name="connsiteX1" fmla="*/ 140402 w 8507510"/>
              <a:gd name="connsiteY1" fmla="*/ 0 h 280804"/>
              <a:gd name="connsiteX2" fmla="*/ 7930807 w 8507510"/>
              <a:gd name="connsiteY2" fmla="*/ 0 h 280804"/>
              <a:gd name="connsiteX3" fmla="*/ 7930806 w 8507510"/>
              <a:gd name="connsiteY3" fmla="*/ 280804 h 280804"/>
              <a:gd name="connsiteX4" fmla="*/ 140402 w 8507510"/>
              <a:gd name="connsiteY4" fmla="*/ 280803 h 280804"/>
              <a:gd name="connsiteX5" fmla="*/ 0 w 8507510"/>
              <a:gd name="connsiteY5" fmla="*/ 140401 h 280804"/>
              <a:gd name="connsiteX6" fmla="*/ 0 w 8507510"/>
              <a:gd name="connsiteY6" fmla="*/ 140402 h 280804"/>
              <a:gd name="connsiteX0" fmla="*/ 0 w 7931564"/>
              <a:gd name="connsiteY0" fmla="*/ 140402 h 280804"/>
              <a:gd name="connsiteX1" fmla="*/ 140402 w 7931564"/>
              <a:gd name="connsiteY1" fmla="*/ 0 h 280804"/>
              <a:gd name="connsiteX2" fmla="*/ 7930807 w 7931564"/>
              <a:gd name="connsiteY2" fmla="*/ 0 h 280804"/>
              <a:gd name="connsiteX3" fmla="*/ 7930806 w 7931564"/>
              <a:gd name="connsiteY3" fmla="*/ 280804 h 280804"/>
              <a:gd name="connsiteX4" fmla="*/ 140402 w 7931564"/>
              <a:gd name="connsiteY4" fmla="*/ 280803 h 280804"/>
              <a:gd name="connsiteX5" fmla="*/ 0 w 7931564"/>
              <a:gd name="connsiteY5" fmla="*/ 140401 h 280804"/>
              <a:gd name="connsiteX6" fmla="*/ 0 w 7931564"/>
              <a:gd name="connsiteY6" fmla="*/ 140402 h 28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1564" h="280804">
                <a:moveTo>
                  <a:pt x="0" y="140402"/>
                </a:moveTo>
                <a:cubicBezTo>
                  <a:pt x="0" y="62860"/>
                  <a:pt x="62860" y="0"/>
                  <a:pt x="140402" y="0"/>
                </a:cubicBezTo>
                <a:lnTo>
                  <a:pt x="7930807" y="0"/>
                </a:lnTo>
                <a:cubicBezTo>
                  <a:pt x="7933146" y="253535"/>
                  <a:pt x="7929168" y="98832"/>
                  <a:pt x="7930806" y="280804"/>
                </a:cubicBezTo>
                <a:lnTo>
                  <a:pt x="140402" y="280803"/>
                </a:lnTo>
                <a:cubicBezTo>
                  <a:pt x="62860" y="280803"/>
                  <a:pt x="0" y="217943"/>
                  <a:pt x="0" y="140401"/>
                </a:cubicBezTo>
                <a:lnTo>
                  <a:pt x="0" y="140402"/>
                </a:lnTo>
                <a:close/>
              </a:path>
            </a:pathLst>
          </a:custGeom>
          <a:solidFill>
            <a:srgbClr val="A6C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17BDFF5-D4AA-A5DF-80E7-8EA28D2AEBAF}"/>
              </a:ext>
              <a:ext uri="{C183D7F6-B498-43B3-948B-1728B52AA6E4}">
                <adec:decorative xmlns:adec="http://schemas.microsoft.com/office/drawing/2017/decorative" val="1"/>
              </a:ext>
            </a:extLst>
          </p:cNvPr>
          <p:cNvSpPr/>
          <p:nvPr/>
        </p:nvSpPr>
        <p:spPr>
          <a:xfrm>
            <a:off x="2406438" y="2468863"/>
            <a:ext cx="9200079" cy="980033"/>
          </a:xfrm>
          <a:custGeom>
            <a:avLst/>
            <a:gdLst>
              <a:gd name="connsiteX0" fmla="*/ 163468 w 9217246"/>
              <a:gd name="connsiteY0" fmla="*/ 0 h 980033"/>
              <a:gd name="connsiteX1" fmla="*/ 9053904 w 9217246"/>
              <a:gd name="connsiteY1" fmla="*/ 0 h 980033"/>
              <a:gd name="connsiteX2" fmla="*/ 9217246 w 9217246"/>
              <a:gd name="connsiteY2" fmla="*/ 163342 h 980033"/>
              <a:gd name="connsiteX3" fmla="*/ 9217246 w 9217246"/>
              <a:gd name="connsiteY3" fmla="*/ 816691 h 980033"/>
              <a:gd name="connsiteX4" fmla="*/ 9053904 w 9217246"/>
              <a:gd name="connsiteY4" fmla="*/ 980033 h 980033"/>
              <a:gd name="connsiteX5" fmla="*/ 163468 w 9217246"/>
              <a:gd name="connsiteY5" fmla="*/ 980033 h 980033"/>
              <a:gd name="connsiteX6" fmla="*/ 126 w 9217246"/>
              <a:gd name="connsiteY6" fmla="*/ 816691 h 980033"/>
              <a:gd name="connsiteX7" fmla="*/ 0 w 9217246"/>
              <a:gd name="connsiteY7" fmla="*/ 682246 h 980033"/>
              <a:gd name="connsiteX8" fmla="*/ 10760 w 9217246"/>
              <a:gd name="connsiteY8" fmla="*/ 683331 h 980033"/>
              <a:gd name="connsiteX9" fmla="*/ 311535 w 9217246"/>
              <a:gd name="connsiteY9" fmla="*/ 382556 h 980033"/>
              <a:gd name="connsiteX10" fmla="*/ 71377 w 9217246"/>
              <a:gd name="connsiteY10" fmla="*/ 87892 h 980033"/>
              <a:gd name="connsiteX11" fmla="*/ 24174 w 9217246"/>
              <a:gd name="connsiteY11" fmla="*/ 83133 h 980033"/>
              <a:gd name="connsiteX12" fmla="*/ 47968 w 9217246"/>
              <a:gd name="connsiteY12" fmla="*/ 47842 h 980033"/>
              <a:gd name="connsiteX13" fmla="*/ 163468 w 9217246"/>
              <a:gd name="connsiteY13" fmla="*/ 0 h 9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7246" h="980033">
                <a:moveTo>
                  <a:pt x="163468" y="0"/>
                </a:moveTo>
                <a:lnTo>
                  <a:pt x="9053904" y="0"/>
                </a:lnTo>
                <a:cubicBezTo>
                  <a:pt x="9144115" y="0"/>
                  <a:pt x="9217246" y="73131"/>
                  <a:pt x="9217246" y="163342"/>
                </a:cubicBezTo>
                <a:lnTo>
                  <a:pt x="9217246" y="816691"/>
                </a:lnTo>
                <a:cubicBezTo>
                  <a:pt x="9217246" y="906902"/>
                  <a:pt x="9144115" y="980033"/>
                  <a:pt x="9053904" y="980033"/>
                </a:cubicBezTo>
                <a:lnTo>
                  <a:pt x="163468" y="980033"/>
                </a:lnTo>
                <a:cubicBezTo>
                  <a:pt x="73257" y="980033"/>
                  <a:pt x="126" y="906902"/>
                  <a:pt x="126" y="816691"/>
                </a:cubicBezTo>
                <a:lnTo>
                  <a:pt x="0" y="682246"/>
                </a:lnTo>
                <a:lnTo>
                  <a:pt x="10760" y="683331"/>
                </a:lnTo>
                <a:cubicBezTo>
                  <a:pt x="176873" y="683331"/>
                  <a:pt x="311535" y="548669"/>
                  <a:pt x="311535" y="382556"/>
                </a:cubicBezTo>
                <a:cubicBezTo>
                  <a:pt x="311535" y="237207"/>
                  <a:pt x="208434" y="115938"/>
                  <a:pt x="71377" y="87892"/>
                </a:cubicBezTo>
                <a:lnTo>
                  <a:pt x="24174" y="83133"/>
                </a:lnTo>
                <a:lnTo>
                  <a:pt x="47968" y="47842"/>
                </a:lnTo>
                <a:cubicBezTo>
                  <a:pt x="77527" y="18283"/>
                  <a:pt x="118363" y="0"/>
                  <a:pt x="163468" y="0"/>
                </a:cubicBezTo>
                <a:close/>
              </a:path>
            </a:pathLst>
          </a:custGeom>
          <a:noFill/>
          <a:ln w="38100">
            <a:solidFill>
              <a:srgbClr val="A280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36B8ACBA-9729-D7F9-886C-650B8A4936AF}"/>
              </a:ext>
              <a:ext uri="{C183D7F6-B498-43B3-948B-1728B52AA6E4}">
                <adec:decorative xmlns:adec="http://schemas.microsoft.com/office/drawing/2017/decorative" val="1"/>
              </a:ext>
            </a:extLst>
          </p:cNvPr>
          <p:cNvSpPr/>
          <p:nvPr/>
        </p:nvSpPr>
        <p:spPr>
          <a:xfrm>
            <a:off x="2406439" y="3544510"/>
            <a:ext cx="9200078" cy="980033"/>
          </a:xfrm>
          <a:custGeom>
            <a:avLst/>
            <a:gdLst>
              <a:gd name="connsiteX0" fmla="*/ 163468 w 9217246"/>
              <a:gd name="connsiteY0" fmla="*/ 0 h 980033"/>
              <a:gd name="connsiteX1" fmla="*/ 9053904 w 9217246"/>
              <a:gd name="connsiteY1" fmla="*/ 0 h 980033"/>
              <a:gd name="connsiteX2" fmla="*/ 9217246 w 9217246"/>
              <a:gd name="connsiteY2" fmla="*/ 163342 h 980033"/>
              <a:gd name="connsiteX3" fmla="*/ 9217246 w 9217246"/>
              <a:gd name="connsiteY3" fmla="*/ 816691 h 980033"/>
              <a:gd name="connsiteX4" fmla="*/ 9053904 w 9217246"/>
              <a:gd name="connsiteY4" fmla="*/ 980033 h 980033"/>
              <a:gd name="connsiteX5" fmla="*/ 163468 w 9217246"/>
              <a:gd name="connsiteY5" fmla="*/ 980033 h 980033"/>
              <a:gd name="connsiteX6" fmla="*/ 126 w 9217246"/>
              <a:gd name="connsiteY6" fmla="*/ 816691 h 980033"/>
              <a:gd name="connsiteX7" fmla="*/ 0 w 9217246"/>
              <a:gd name="connsiteY7" fmla="*/ 682246 h 980033"/>
              <a:gd name="connsiteX8" fmla="*/ 10760 w 9217246"/>
              <a:gd name="connsiteY8" fmla="*/ 683331 h 980033"/>
              <a:gd name="connsiteX9" fmla="*/ 311535 w 9217246"/>
              <a:gd name="connsiteY9" fmla="*/ 382556 h 980033"/>
              <a:gd name="connsiteX10" fmla="*/ 71377 w 9217246"/>
              <a:gd name="connsiteY10" fmla="*/ 87892 h 980033"/>
              <a:gd name="connsiteX11" fmla="*/ 24174 w 9217246"/>
              <a:gd name="connsiteY11" fmla="*/ 83133 h 980033"/>
              <a:gd name="connsiteX12" fmla="*/ 47968 w 9217246"/>
              <a:gd name="connsiteY12" fmla="*/ 47842 h 980033"/>
              <a:gd name="connsiteX13" fmla="*/ 163468 w 9217246"/>
              <a:gd name="connsiteY13" fmla="*/ 0 h 9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7246" h="980033">
                <a:moveTo>
                  <a:pt x="163468" y="0"/>
                </a:moveTo>
                <a:lnTo>
                  <a:pt x="9053904" y="0"/>
                </a:lnTo>
                <a:cubicBezTo>
                  <a:pt x="9144115" y="0"/>
                  <a:pt x="9217246" y="73131"/>
                  <a:pt x="9217246" y="163342"/>
                </a:cubicBezTo>
                <a:lnTo>
                  <a:pt x="9217246" y="816691"/>
                </a:lnTo>
                <a:cubicBezTo>
                  <a:pt x="9217246" y="906902"/>
                  <a:pt x="9144115" y="980033"/>
                  <a:pt x="9053904" y="980033"/>
                </a:cubicBezTo>
                <a:lnTo>
                  <a:pt x="163468" y="980033"/>
                </a:lnTo>
                <a:cubicBezTo>
                  <a:pt x="73257" y="980033"/>
                  <a:pt x="126" y="906902"/>
                  <a:pt x="126" y="816691"/>
                </a:cubicBezTo>
                <a:lnTo>
                  <a:pt x="0" y="682246"/>
                </a:lnTo>
                <a:lnTo>
                  <a:pt x="10760" y="683331"/>
                </a:lnTo>
                <a:cubicBezTo>
                  <a:pt x="176873" y="683331"/>
                  <a:pt x="311535" y="548669"/>
                  <a:pt x="311535" y="382556"/>
                </a:cubicBezTo>
                <a:cubicBezTo>
                  <a:pt x="311535" y="237207"/>
                  <a:pt x="208434" y="115938"/>
                  <a:pt x="71377" y="87892"/>
                </a:cubicBezTo>
                <a:lnTo>
                  <a:pt x="24174" y="83133"/>
                </a:lnTo>
                <a:lnTo>
                  <a:pt x="47968" y="47842"/>
                </a:lnTo>
                <a:cubicBezTo>
                  <a:pt x="77527" y="18283"/>
                  <a:pt x="118363" y="0"/>
                  <a:pt x="163468" y="0"/>
                </a:cubicBezTo>
                <a:close/>
              </a:path>
            </a:pathLst>
          </a:custGeom>
          <a:noFill/>
          <a:ln w="38100">
            <a:solidFill>
              <a:srgbClr val="FED3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866A0EF3-BB3E-BC31-20FF-D09C0BD7DB3F}"/>
              </a:ext>
              <a:ext uri="{C183D7F6-B498-43B3-948B-1728B52AA6E4}">
                <adec:decorative xmlns:adec="http://schemas.microsoft.com/office/drawing/2017/decorative" val="1"/>
              </a:ext>
            </a:extLst>
          </p:cNvPr>
          <p:cNvSpPr/>
          <p:nvPr/>
        </p:nvSpPr>
        <p:spPr>
          <a:xfrm>
            <a:off x="2406439" y="4620157"/>
            <a:ext cx="9200078" cy="980033"/>
          </a:xfrm>
          <a:custGeom>
            <a:avLst/>
            <a:gdLst>
              <a:gd name="connsiteX0" fmla="*/ 163468 w 9217246"/>
              <a:gd name="connsiteY0" fmla="*/ 0 h 980033"/>
              <a:gd name="connsiteX1" fmla="*/ 9053904 w 9217246"/>
              <a:gd name="connsiteY1" fmla="*/ 0 h 980033"/>
              <a:gd name="connsiteX2" fmla="*/ 9217246 w 9217246"/>
              <a:gd name="connsiteY2" fmla="*/ 163342 h 980033"/>
              <a:gd name="connsiteX3" fmla="*/ 9217246 w 9217246"/>
              <a:gd name="connsiteY3" fmla="*/ 816691 h 980033"/>
              <a:gd name="connsiteX4" fmla="*/ 9053904 w 9217246"/>
              <a:gd name="connsiteY4" fmla="*/ 980033 h 980033"/>
              <a:gd name="connsiteX5" fmla="*/ 163468 w 9217246"/>
              <a:gd name="connsiteY5" fmla="*/ 980033 h 980033"/>
              <a:gd name="connsiteX6" fmla="*/ 126 w 9217246"/>
              <a:gd name="connsiteY6" fmla="*/ 816691 h 980033"/>
              <a:gd name="connsiteX7" fmla="*/ 0 w 9217246"/>
              <a:gd name="connsiteY7" fmla="*/ 682246 h 980033"/>
              <a:gd name="connsiteX8" fmla="*/ 10760 w 9217246"/>
              <a:gd name="connsiteY8" fmla="*/ 683331 h 980033"/>
              <a:gd name="connsiteX9" fmla="*/ 311535 w 9217246"/>
              <a:gd name="connsiteY9" fmla="*/ 382556 h 980033"/>
              <a:gd name="connsiteX10" fmla="*/ 71377 w 9217246"/>
              <a:gd name="connsiteY10" fmla="*/ 87892 h 980033"/>
              <a:gd name="connsiteX11" fmla="*/ 24174 w 9217246"/>
              <a:gd name="connsiteY11" fmla="*/ 83133 h 980033"/>
              <a:gd name="connsiteX12" fmla="*/ 47968 w 9217246"/>
              <a:gd name="connsiteY12" fmla="*/ 47842 h 980033"/>
              <a:gd name="connsiteX13" fmla="*/ 163468 w 9217246"/>
              <a:gd name="connsiteY13" fmla="*/ 0 h 9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7246" h="980033">
                <a:moveTo>
                  <a:pt x="163468" y="0"/>
                </a:moveTo>
                <a:lnTo>
                  <a:pt x="9053904" y="0"/>
                </a:lnTo>
                <a:cubicBezTo>
                  <a:pt x="9144115" y="0"/>
                  <a:pt x="9217246" y="73131"/>
                  <a:pt x="9217246" y="163342"/>
                </a:cubicBezTo>
                <a:lnTo>
                  <a:pt x="9217246" y="816691"/>
                </a:lnTo>
                <a:cubicBezTo>
                  <a:pt x="9217246" y="906902"/>
                  <a:pt x="9144115" y="980033"/>
                  <a:pt x="9053904" y="980033"/>
                </a:cubicBezTo>
                <a:lnTo>
                  <a:pt x="163468" y="980033"/>
                </a:lnTo>
                <a:cubicBezTo>
                  <a:pt x="73257" y="980033"/>
                  <a:pt x="126" y="906902"/>
                  <a:pt x="126" y="816691"/>
                </a:cubicBezTo>
                <a:lnTo>
                  <a:pt x="0" y="682246"/>
                </a:lnTo>
                <a:lnTo>
                  <a:pt x="10760" y="683331"/>
                </a:lnTo>
                <a:cubicBezTo>
                  <a:pt x="176873" y="683331"/>
                  <a:pt x="311535" y="548669"/>
                  <a:pt x="311535" y="382556"/>
                </a:cubicBezTo>
                <a:cubicBezTo>
                  <a:pt x="311535" y="237207"/>
                  <a:pt x="208434" y="115938"/>
                  <a:pt x="71377" y="87892"/>
                </a:cubicBezTo>
                <a:lnTo>
                  <a:pt x="24174" y="83133"/>
                </a:lnTo>
                <a:lnTo>
                  <a:pt x="47968" y="47842"/>
                </a:lnTo>
                <a:cubicBezTo>
                  <a:pt x="77527" y="18283"/>
                  <a:pt x="118363" y="0"/>
                  <a:pt x="163468" y="0"/>
                </a:cubicBezTo>
                <a:close/>
              </a:path>
            </a:pathLst>
          </a:custGeom>
          <a:noFill/>
          <a:ln w="38100">
            <a:solidFill>
              <a:srgbClr val="78A12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Freeform: Shape 98">
            <a:extLst>
              <a:ext uri="{FF2B5EF4-FFF2-40B4-BE49-F238E27FC236}">
                <a16:creationId xmlns:a16="http://schemas.microsoft.com/office/drawing/2014/main" id="{4BD7D9E8-07C4-4D34-F49C-C5A4F0CFB3B1}"/>
              </a:ext>
              <a:ext uri="{C183D7F6-B498-43B3-948B-1728B52AA6E4}">
                <adec:decorative xmlns:adec="http://schemas.microsoft.com/office/drawing/2017/decorative" val="1"/>
              </a:ext>
            </a:extLst>
          </p:cNvPr>
          <p:cNvSpPr/>
          <p:nvPr/>
        </p:nvSpPr>
        <p:spPr>
          <a:xfrm>
            <a:off x="2406438" y="5695804"/>
            <a:ext cx="9200077" cy="980033"/>
          </a:xfrm>
          <a:custGeom>
            <a:avLst/>
            <a:gdLst>
              <a:gd name="connsiteX0" fmla="*/ 163468 w 9217246"/>
              <a:gd name="connsiteY0" fmla="*/ 0 h 980033"/>
              <a:gd name="connsiteX1" fmla="*/ 9053904 w 9217246"/>
              <a:gd name="connsiteY1" fmla="*/ 0 h 980033"/>
              <a:gd name="connsiteX2" fmla="*/ 9217246 w 9217246"/>
              <a:gd name="connsiteY2" fmla="*/ 163342 h 980033"/>
              <a:gd name="connsiteX3" fmla="*/ 9217246 w 9217246"/>
              <a:gd name="connsiteY3" fmla="*/ 816691 h 980033"/>
              <a:gd name="connsiteX4" fmla="*/ 9053904 w 9217246"/>
              <a:gd name="connsiteY4" fmla="*/ 980033 h 980033"/>
              <a:gd name="connsiteX5" fmla="*/ 163468 w 9217246"/>
              <a:gd name="connsiteY5" fmla="*/ 980033 h 980033"/>
              <a:gd name="connsiteX6" fmla="*/ 126 w 9217246"/>
              <a:gd name="connsiteY6" fmla="*/ 816691 h 980033"/>
              <a:gd name="connsiteX7" fmla="*/ 0 w 9217246"/>
              <a:gd name="connsiteY7" fmla="*/ 682246 h 980033"/>
              <a:gd name="connsiteX8" fmla="*/ 10760 w 9217246"/>
              <a:gd name="connsiteY8" fmla="*/ 683331 h 980033"/>
              <a:gd name="connsiteX9" fmla="*/ 311535 w 9217246"/>
              <a:gd name="connsiteY9" fmla="*/ 382556 h 980033"/>
              <a:gd name="connsiteX10" fmla="*/ 71377 w 9217246"/>
              <a:gd name="connsiteY10" fmla="*/ 87892 h 980033"/>
              <a:gd name="connsiteX11" fmla="*/ 24174 w 9217246"/>
              <a:gd name="connsiteY11" fmla="*/ 83133 h 980033"/>
              <a:gd name="connsiteX12" fmla="*/ 47968 w 9217246"/>
              <a:gd name="connsiteY12" fmla="*/ 47842 h 980033"/>
              <a:gd name="connsiteX13" fmla="*/ 163468 w 9217246"/>
              <a:gd name="connsiteY13" fmla="*/ 0 h 9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17246" h="980033">
                <a:moveTo>
                  <a:pt x="163468" y="0"/>
                </a:moveTo>
                <a:lnTo>
                  <a:pt x="9053904" y="0"/>
                </a:lnTo>
                <a:cubicBezTo>
                  <a:pt x="9144115" y="0"/>
                  <a:pt x="9217246" y="73131"/>
                  <a:pt x="9217246" y="163342"/>
                </a:cubicBezTo>
                <a:lnTo>
                  <a:pt x="9217246" y="816691"/>
                </a:lnTo>
                <a:cubicBezTo>
                  <a:pt x="9217246" y="906902"/>
                  <a:pt x="9144115" y="980033"/>
                  <a:pt x="9053904" y="980033"/>
                </a:cubicBezTo>
                <a:lnTo>
                  <a:pt x="163468" y="980033"/>
                </a:lnTo>
                <a:cubicBezTo>
                  <a:pt x="73257" y="980033"/>
                  <a:pt x="126" y="906902"/>
                  <a:pt x="126" y="816691"/>
                </a:cubicBezTo>
                <a:lnTo>
                  <a:pt x="0" y="682246"/>
                </a:lnTo>
                <a:lnTo>
                  <a:pt x="10760" y="683331"/>
                </a:lnTo>
                <a:cubicBezTo>
                  <a:pt x="176873" y="683331"/>
                  <a:pt x="311535" y="548669"/>
                  <a:pt x="311535" y="382556"/>
                </a:cubicBezTo>
                <a:cubicBezTo>
                  <a:pt x="311535" y="237207"/>
                  <a:pt x="208434" y="115938"/>
                  <a:pt x="71377" y="87892"/>
                </a:cubicBezTo>
                <a:lnTo>
                  <a:pt x="24174" y="83133"/>
                </a:lnTo>
                <a:lnTo>
                  <a:pt x="47968" y="47842"/>
                </a:lnTo>
                <a:cubicBezTo>
                  <a:pt x="77527" y="18283"/>
                  <a:pt x="118363" y="0"/>
                  <a:pt x="163468" y="0"/>
                </a:cubicBezTo>
                <a:close/>
              </a:path>
            </a:pathLst>
          </a:custGeom>
          <a:noFill/>
          <a:ln w="38100">
            <a:solidFill>
              <a:srgbClr val="4F89B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bject 56">
            <a:extLst>
              <a:ext uri="{FF2B5EF4-FFF2-40B4-BE49-F238E27FC236}">
                <a16:creationId xmlns:a16="http://schemas.microsoft.com/office/drawing/2014/main" id="{3DE28D70-240F-DDAF-7695-887B3A5EDB5B}"/>
              </a:ext>
            </a:extLst>
          </p:cNvPr>
          <p:cNvSpPr txBox="1"/>
          <p:nvPr/>
        </p:nvSpPr>
        <p:spPr>
          <a:xfrm>
            <a:off x="5149567" y="1972213"/>
            <a:ext cx="4176610" cy="384721"/>
          </a:xfrm>
          <a:prstGeom prst="rect">
            <a:avLst/>
          </a:prstGeom>
        </p:spPr>
        <p:txBody>
          <a:bodyPr vert="horz" wrap="square" lIns="0" tIns="15240" rIns="0" bIns="0" rtlCol="0">
            <a:spAutoFit/>
          </a:bodyPr>
          <a:lstStyle/>
          <a:p>
            <a:pPr marL="12700" algn="ctr">
              <a:lnSpc>
                <a:spcPct val="100000"/>
              </a:lnSpc>
              <a:spcBef>
                <a:spcPts val="120"/>
              </a:spcBef>
            </a:pPr>
            <a:r>
              <a:rPr sz="2400" b="1" spc="210">
                <a:solidFill>
                  <a:srgbClr val="FFFFFF"/>
                </a:solidFill>
                <a:latin typeface="+mj-lt"/>
                <a:cs typeface="Myriad Pro Cond"/>
              </a:rPr>
              <a:t>STRATEGIC</a:t>
            </a:r>
            <a:r>
              <a:rPr sz="2400" b="1" spc="445">
                <a:solidFill>
                  <a:srgbClr val="FFFFFF"/>
                </a:solidFill>
                <a:latin typeface="+mj-lt"/>
                <a:cs typeface="Myriad Pro Cond"/>
              </a:rPr>
              <a:t> </a:t>
            </a:r>
            <a:r>
              <a:rPr sz="2400" b="1" spc="220">
                <a:solidFill>
                  <a:srgbClr val="FFFFFF"/>
                </a:solidFill>
                <a:latin typeface="+mj-lt"/>
                <a:cs typeface="Myriad Pro Cond"/>
              </a:rPr>
              <a:t>OBJECTIVES </a:t>
            </a:r>
            <a:endParaRPr sz="2400">
              <a:latin typeface="+mj-lt"/>
              <a:cs typeface="Myriad Pro Cond"/>
            </a:endParaRPr>
          </a:p>
        </p:txBody>
      </p:sp>
      <p:sp>
        <p:nvSpPr>
          <p:cNvPr id="108" name="TextBox 107">
            <a:extLst>
              <a:ext uri="{FF2B5EF4-FFF2-40B4-BE49-F238E27FC236}">
                <a16:creationId xmlns:a16="http://schemas.microsoft.com/office/drawing/2014/main" id="{6AB17578-F012-87F3-D6A1-52AC497EE028}"/>
              </a:ext>
            </a:extLst>
          </p:cNvPr>
          <p:cNvSpPr txBox="1"/>
          <p:nvPr/>
        </p:nvSpPr>
        <p:spPr>
          <a:xfrm>
            <a:off x="3000818" y="2464327"/>
            <a:ext cx="1298882" cy="400110"/>
          </a:xfrm>
          <a:prstGeom prst="rect">
            <a:avLst/>
          </a:prstGeom>
          <a:noFill/>
        </p:spPr>
        <p:txBody>
          <a:bodyPr wrap="none" lIns="91440" tIns="45720" rIns="91440" bIns="45720" rtlCol="0" anchor="t">
            <a:spAutoFit/>
          </a:bodyPr>
          <a:lstStyle/>
          <a:p>
            <a:r>
              <a:rPr lang="en-US" sz="2000" b="1">
                <a:solidFill>
                  <a:schemeClr val="accent3">
                    <a:lumMod val="10000"/>
                  </a:schemeClr>
                </a:solidFill>
              </a:rPr>
              <a:t>Customer</a:t>
            </a:r>
          </a:p>
        </p:txBody>
      </p:sp>
      <p:sp>
        <p:nvSpPr>
          <p:cNvPr id="114" name="TextBox 113">
            <a:extLst>
              <a:ext uri="{FF2B5EF4-FFF2-40B4-BE49-F238E27FC236}">
                <a16:creationId xmlns:a16="http://schemas.microsoft.com/office/drawing/2014/main" id="{D9695D9A-25EF-5D50-7580-B67AAAE295EA}"/>
              </a:ext>
            </a:extLst>
          </p:cNvPr>
          <p:cNvSpPr txBox="1"/>
          <p:nvPr/>
        </p:nvSpPr>
        <p:spPr>
          <a:xfrm>
            <a:off x="2804280" y="2839605"/>
            <a:ext cx="2726399"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Prepare and adapt to a changing energy landscape</a:t>
            </a:r>
          </a:p>
        </p:txBody>
      </p:sp>
      <p:sp>
        <p:nvSpPr>
          <p:cNvPr id="115" name="TextBox 114">
            <a:extLst>
              <a:ext uri="{FF2B5EF4-FFF2-40B4-BE49-F238E27FC236}">
                <a16:creationId xmlns:a16="http://schemas.microsoft.com/office/drawing/2014/main" id="{07FC16B7-E5CC-C1FE-118E-62D008C22FF5}"/>
              </a:ext>
            </a:extLst>
          </p:cNvPr>
          <p:cNvSpPr txBox="1"/>
          <p:nvPr/>
        </p:nvSpPr>
        <p:spPr>
          <a:xfrm>
            <a:off x="4910819" y="2845443"/>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Provide excellent</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customer service</a:t>
            </a:r>
          </a:p>
        </p:txBody>
      </p:sp>
      <p:sp>
        <p:nvSpPr>
          <p:cNvPr id="116" name="TextBox 115">
            <a:extLst>
              <a:ext uri="{FF2B5EF4-FFF2-40B4-BE49-F238E27FC236}">
                <a16:creationId xmlns:a16="http://schemas.microsoft.com/office/drawing/2014/main" id="{21FD1EF2-75DB-1719-9D4B-294E7BA7DAF9}"/>
              </a:ext>
            </a:extLst>
          </p:cNvPr>
          <p:cNvSpPr txBox="1"/>
          <p:nvPr/>
        </p:nvSpPr>
        <p:spPr>
          <a:xfrm>
            <a:off x="6840673" y="2839032"/>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Preserve</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hydropower value</a:t>
            </a:r>
          </a:p>
        </p:txBody>
      </p:sp>
      <p:sp>
        <p:nvSpPr>
          <p:cNvPr id="117" name="TextBox 116">
            <a:extLst>
              <a:ext uri="{FF2B5EF4-FFF2-40B4-BE49-F238E27FC236}">
                <a16:creationId xmlns:a16="http://schemas.microsoft.com/office/drawing/2014/main" id="{C2DF928A-D2A9-3F15-808D-A7CE8DFCE144}"/>
              </a:ext>
            </a:extLst>
          </p:cNvPr>
          <p:cNvSpPr txBox="1"/>
          <p:nvPr/>
        </p:nvSpPr>
        <p:spPr>
          <a:xfrm>
            <a:off x="8865084" y="2839032"/>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Leverage strategic</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partnerships</a:t>
            </a:r>
          </a:p>
        </p:txBody>
      </p:sp>
      <p:sp>
        <p:nvSpPr>
          <p:cNvPr id="109" name="TextBox 108">
            <a:extLst>
              <a:ext uri="{FF2B5EF4-FFF2-40B4-BE49-F238E27FC236}">
                <a16:creationId xmlns:a16="http://schemas.microsoft.com/office/drawing/2014/main" id="{CFD6296B-951F-ADF9-701D-0F33D2B8760D}"/>
              </a:ext>
            </a:extLst>
          </p:cNvPr>
          <p:cNvSpPr txBox="1"/>
          <p:nvPr/>
        </p:nvSpPr>
        <p:spPr>
          <a:xfrm>
            <a:off x="2999751" y="3541940"/>
            <a:ext cx="1918602" cy="400110"/>
          </a:xfrm>
          <a:prstGeom prst="rect">
            <a:avLst/>
          </a:prstGeom>
          <a:noFill/>
        </p:spPr>
        <p:txBody>
          <a:bodyPr wrap="none" rtlCol="0">
            <a:spAutoFit/>
          </a:bodyPr>
          <a:lstStyle/>
          <a:p>
            <a:r>
              <a:rPr lang="en-US" sz="2000" b="1">
                <a:solidFill>
                  <a:schemeClr val="accent3">
                    <a:lumMod val="10000"/>
                  </a:schemeClr>
                </a:solidFill>
              </a:rPr>
              <a:t>People/Culture</a:t>
            </a:r>
          </a:p>
        </p:txBody>
      </p:sp>
      <p:sp>
        <p:nvSpPr>
          <p:cNvPr id="118" name="TextBox 117">
            <a:extLst>
              <a:ext uri="{FF2B5EF4-FFF2-40B4-BE49-F238E27FC236}">
                <a16:creationId xmlns:a16="http://schemas.microsoft.com/office/drawing/2014/main" id="{5C69E90C-3399-F18B-3E68-59139BD84D9D}"/>
              </a:ext>
            </a:extLst>
          </p:cNvPr>
          <p:cNvSpPr txBox="1"/>
          <p:nvPr/>
        </p:nvSpPr>
        <p:spPr>
          <a:xfrm>
            <a:off x="2323984" y="3926594"/>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Embrace inclusion</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and diversity</a:t>
            </a:r>
          </a:p>
        </p:txBody>
      </p:sp>
      <p:sp>
        <p:nvSpPr>
          <p:cNvPr id="119" name="TextBox 118">
            <a:extLst>
              <a:ext uri="{FF2B5EF4-FFF2-40B4-BE49-F238E27FC236}">
                <a16:creationId xmlns:a16="http://schemas.microsoft.com/office/drawing/2014/main" id="{13051425-608F-8868-882D-561A9E427EBD}"/>
              </a:ext>
            </a:extLst>
          </p:cNvPr>
          <p:cNvSpPr txBox="1"/>
          <p:nvPr/>
        </p:nvSpPr>
        <p:spPr>
          <a:xfrm>
            <a:off x="4612101" y="3932432"/>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Cultivate our value-based,</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high-performance culture</a:t>
            </a:r>
          </a:p>
        </p:txBody>
      </p:sp>
      <p:sp>
        <p:nvSpPr>
          <p:cNvPr id="120" name="TextBox 119">
            <a:extLst>
              <a:ext uri="{FF2B5EF4-FFF2-40B4-BE49-F238E27FC236}">
                <a16:creationId xmlns:a16="http://schemas.microsoft.com/office/drawing/2014/main" id="{9B7D7E3D-C5A9-9E84-C505-3B9BE0D338ED}"/>
              </a:ext>
            </a:extLst>
          </p:cNvPr>
          <p:cNvSpPr txBox="1"/>
          <p:nvPr/>
        </p:nvSpPr>
        <p:spPr>
          <a:xfrm>
            <a:off x="6812235" y="3926021"/>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Grow skills</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and expertise</a:t>
            </a:r>
          </a:p>
        </p:txBody>
      </p:sp>
      <p:sp>
        <p:nvSpPr>
          <p:cNvPr id="121" name="TextBox 120">
            <a:extLst>
              <a:ext uri="{FF2B5EF4-FFF2-40B4-BE49-F238E27FC236}">
                <a16:creationId xmlns:a16="http://schemas.microsoft.com/office/drawing/2014/main" id="{50ED6E60-241F-0A7C-0960-CE20153EB5D8}"/>
              </a:ext>
            </a:extLst>
          </p:cNvPr>
          <p:cNvSpPr txBox="1"/>
          <p:nvPr/>
        </p:nvSpPr>
        <p:spPr>
          <a:xfrm>
            <a:off x="8865084" y="3926021"/>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Integrate strategic</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workforce management</a:t>
            </a:r>
          </a:p>
        </p:txBody>
      </p:sp>
      <p:sp>
        <p:nvSpPr>
          <p:cNvPr id="110" name="TextBox 109">
            <a:extLst>
              <a:ext uri="{FF2B5EF4-FFF2-40B4-BE49-F238E27FC236}">
                <a16:creationId xmlns:a16="http://schemas.microsoft.com/office/drawing/2014/main" id="{1CD8E0F2-F04B-1063-B9CD-05BD312C45CD}"/>
              </a:ext>
            </a:extLst>
          </p:cNvPr>
          <p:cNvSpPr txBox="1"/>
          <p:nvPr/>
        </p:nvSpPr>
        <p:spPr>
          <a:xfrm>
            <a:off x="3047934" y="4590727"/>
            <a:ext cx="2717603" cy="400110"/>
          </a:xfrm>
          <a:prstGeom prst="rect">
            <a:avLst/>
          </a:prstGeom>
          <a:noFill/>
        </p:spPr>
        <p:txBody>
          <a:bodyPr wrap="none" rtlCol="0">
            <a:spAutoFit/>
          </a:bodyPr>
          <a:lstStyle/>
          <a:p>
            <a:r>
              <a:rPr lang="en-US" sz="2000" b="1">
                <a:solidFill>
                  <a:schemeClr val="accent3">
                    <a:lumMod val="10000"/>
                  </a:schemeClr>
                </a:solidFill>
              </a:rPr>
              <a:t>Resource Stewardship</a:t>
            </a:r>
          </a:p>
        </p:txBody>
      </p:sp>
      <p:sp>
        <p:nvSpPr>
          <p:cNvPr id="122" name="TextBox 121">
            <a:extLst>
              <a:ext uri="{FF2B5EF4-FFF2-40B4-BE49-F238E27FC236}">
                <a16:creationId xmlns:a16="http://schemas.microsoft.com/office/drawing/2014/main" id="{C5DADC5B-FD18-509E-5784-D8A4844050DA}"/>
              </a:ext>
            </a:extLst>
          </p:cNvPr>
          <p:cNvSpPr txBox="1"/>
          <p:nvPr/>
        </p:nvSpPr>
        <p:spPr>
          <a:xfrm>
            <a:off x="3402039" y="5010020"/>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Optimize investments</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in system reliability</a:t>
            </a:r>
          </a:p>
        </p:txBody>
      </p:sp>
      <p:sp>
        <p:nvSpPr>
          <p:cNvPr id="123" name="TextBox 122">
            <a:extLst>
              <a:ext uri="{FF2B5EF4-FFF2-40B4-BE49-F238E27FC236}">
                <a16:creationId xmlns:a16="http://schemas.microsoft.com/office/drawing/2014/main" id="{7F192ADC-0A5D-140B-FAC3-AC0373DA3CBB}"/>
              </a:ext>
            </a:extLst>
          </p:cNvPr>
          <p:cNvSpPr txBox="1"/>
          <p:nvPr/>
        </p:nvSpPr>
        <p:spPr>
          <a:xfrm>
            <a:off x="5597920" y="5000174"/>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Improve cost</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efficiency</a:t>
            </a:r>
          </a:p>
        </p:txBody>
      </p:sp>
      <p:sp>
        <p:nvSpPr>
          <p:cNvPr id="124" name="TextBox 123">
            <a:extLst>
              <a:ext uri="{FF2B5EF4-FFF2-40B4-BE49-F238E27FC236}">
                <a16:creationId xmlns:a16="http://schemas.microsoft.com/office/drawing/2014/main" id="{B76085F7-5D30-A380-157F-1933051FF152}"/>
              </a:ext>
            </a:extLst>
          </p:cNvPr>
          <p:cNvSpPr txBox="1"/>
          <p:nvPr/>
        </p:nvSpPr>
        <p:spPr>
          <a:xfrm>
            <a:off x="7850003" y="5004803"/>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Facilitate transmission</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solutions</a:t>
            </a:r>
          </a:p>
        </p:txBody>
      </p:sp>
      <p:sp>
        <p:nvSpPr>
          <p:cNvPr id="111" name="TextBox 110">
            <a:extLst>
              <a:ext uri="{FF2B5EF4-FFF2-40B4-BE49-F238E27FC236}">
                <a16:creationId xmlns:a16="http://schemas.microsoft.com/office/drawing/2014/main" id="{93986A2D-42C2-5AE8-B13A-5CFEB4588629}"/>
              </a:ext>
            </a:extLst>
          </p:cNvPr>
          <p:cNvSpPr txBox="1"/>
          <p:nvPr/>
        </p:nvSpPr>
        <p:spPr>
          <a:xfrm>
            <a:off x="3047934" y="5693234"/>
            <a:ext cx="2034788" cy="400110"/>
          </a:xfrm>
          <a:prstGeom prst="rect">
            <a:avLst/>
          </a:prstGeom>
          <a:noFill/>
        </p:spPr>
        <p:txBody>
          <a:bodyPr wrap="none" lIns="91440" tIns="45720" rIns="91440" bIns="45720" rtlCol="0" anchor="t">
            <a:spAutoFit/>
          </a:bodyPr>
          <a:lstStyle/>
          <a:p>
            <a:r>
              <a:rPr lang="en-US" sz="2000" b="1">
                <a:solidFill>
                  <a:schemeClr val="accent3">
                    <a:lumMod val="10000"/>
                  </a:schemeClr>
                </a:solidFill>
              </a:rPr>
              <a:t>Internal Process</a:t>
            </a:r>
          </a:p>
        </p:txBody>
      </p:sp>
      <p:sp>
        <p:nvSpPr>
          <p:cNvPr id="125" name="TextBox 124">
            <a:extLst>
              <a:ext uri="{FF2B5EF4-FFF2-40B4-BE49-F238E27FC236}">
                <a16:creationId xmlns:a16="http://schemas.microsoft.com/office/drawing/2014/main" id="{051EB781-EF26-A620-E0BA-A2F01EB321C5}"/>
              </a:ext>
            </a:extLst>
          </p:cNvPr>
          <p:cNvSpPr txBox="1"/>
          <p:nvPr/>
        </p:nvSpPr>
        <p:spPr>
          <a:xfrm>
            <a:off x="3512830" y="6084239"/>
            <a:ext cx="383252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Mature governance,</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risk management and compliance</a:t>
            </a:r>
          </a:p>
        </p:txBody>
      </p:sp>
      <p:sp>
        <p:nvSpPr>
          <p:cNvPr id="126" name="TextBox 125">
            <a:extLst>
              <a:ext uri="{FF2B5EF4-FFF2-40B4-BE49-F238E27FC236}">
                <a16:creationId xmlns:a16="http://schemas.microsoft.com/office/drawing/2014/main" id="{35171A5D-512E-1E67-F81C-6461DA581B57}"/>
              </a:ext>
            </a:extLst>
          </p:cNvPr>
          <p:cNvSpPr txBox="1"/>
          <p:nvPr/>
        </p:nvSpPr>
        <p:spPr>
          <a:xfrm>
            <a:off x="7103958" y="6073437"/>
            <a:ext cx="3051004" cy="553998"/>
          </a:xfrm>
          <a:prstGeom prst="rect">
            <a:avLst/>
          </a:prstGeom>
          <a:noFill/>
        </p:spPr>
        <p:txBody>
          <a:bodyPr wrap="square" rtlCol="0">
            <a:spAutoFit/>
          </a:bodyPr>
          <a:lstStyle/>
          <a:p>
            <a:pPr algn="ctr">
              <a:lnSpc>
                <a:spcPts val="1800"/>
              </a:lnSpc>
            </a:pP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Optimize service</a:t>
            </a:r>
            <a:b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br>
            <a:r>
              <a:rPr lang="en-US" sz="1600" b="1">
                <a:solidFill>
                  <a:schemeClr val="accent3">
                    <a:lumMod val="25000"/>
                  </a:schemeClr>
                </a:solidFill>
                <a:latin typeface="Calibri" panose="020F0502020204030204" pitchFamily="34" charset="0"/>
                <a:ea typeface="Calibri" panose="020F0502020204030204" pitchFamily="34" charset="0"/>
                <a:cs typeface="Calibri" panose="020F0502020204030204" pitchFamily="34" charset="0"/>
              </a:rPr>
              <a:t>delivery</a:t>
            </a:r>
          </a:p>
        </p:txBody>
      </p:sp>
      <p:sp>
        <p:nvSpPr>
          <p:cNvPr id="3" name="Slide Number Placeholder 2">
            <a:extLst>
              <a:ext uri="{FF2B5EF4-FFF2-40B4-BE49-F238E27FC236}">
                <a16:creationId xmlns:a16="http://schemas.microsoft.com/office/drawing/2014/main" id="{5BFE289C-6103-7349-8B51-295860C6C270}"/>
              </a:ext>
            </a:extLst>
          </p:cNvPr>
          <p:cNvSpPr>
            <a:spLocks noGrp="1"/>
          </p:cNvSpPr>
          <p:nvPr>
            <p:ph type="sldNum" sz="quarter" idx="12"/>
          </p:nvPr>
        </p:nvSpPr>
        <p:spPr/>
        <p:txBody>
          <a:bodyPr/>
          <a:lstStyle/>
          <a:p>
            <a:fld id="{3F695E62-246E-462B-9E4A-5D3B36BC339D}" type="slidenum">
              <a:rPr lang="en-US" smtClean="0"/>
              <a:pPr/>
              <a:t>8</a:t>
            </a:fld>
            <a:endParaRPr lang="en-US"/>
          </a:p>
        </p:txBody>
      </p:sp>
      <p:cxnSp>
        <p:nvCxnSpPr>
          <p:cNvPr id="128" name="Straight Connector 127">
            <a:extLst>
              <a:ext uri="{FF2B5EF4-FFF2-40B4-BE49-F238E27FC236}">
                <a16:creationId xmlns:a16="http://schemas.microsoft.com/office/drawing/2014/main" id="{C17FC6D2-8A2F-17F5-0D19-95A4A3DF3851}"/>
              </a:ext>
              <a:ext uri="{C183D7F6-B498-43B3-948B-1728B52AA6E4}">
                <adec:decorative xmlns:adec="http://schemas.microsoft.com/office/drawing/2017/decorative" val="1"/>
              </a:ext>
            </a:extLst>
          </p:cNvPr>
          <p:cNvCxnSpPr>
            <a:cxnSpLocks/>
          </p:cNvCxnSpPr>
          <p:nvPr/>
        </p:nvCxnSpPr>
        <p:spPr>
          <a:xfrm>
            <a:off x="7244187" y="6174017"/>
            <a:ext cx="0" cy="352839"/>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17D5747-532B-CC1C-65B6-4920445FAC83}"/>
              </a:ext>
              <a:ext uri="{C183D7F6-B498-43B3-948B-1728B52AA6E4}">
                <adec:decorative xmlns:adec="http://schemas.microsoft.com/office/drawing/2017/decorative" val="1"/>
              </a:ext>
            </a:extLst>
          </p:cNvPr>
          <p:cNvCxnSpPr>
            <a:cxnSpLocks/>
          </p:cNvCxnSpPr>
          <p:nvPr/>
        </p:nvCxnSpPr>
        <p:spPr>
          <a:xfrm>
            <a:off x="6324501" y="5106062"/>
            <a:ext cx="0" cy="352839"/>
          </a:xfrm>
          <a:prstGeom prst="line">
            <a:avLst/>
          </a:prstGeom>
          <a:ln w="38100" cap="rnd">
            <a:solidFill>
              <a:srgbClr val="78A12E"/>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904A8FA-0FCB-D7D7-F8F3-A67224C0A818}"/>
              </a:ext>
              <a:ext uri="{C183D7F6-B498-43B3-948B-1728B52AA6E4}">
                <adec:decorative xmlns:adec="http://schemas.microsoft.com/office/drawing/2017/decorative" val="1"/>
              </a:ext>
            </a:extLst>
          </p:cNvPr>
          <p:cNvCxnSpPr>
            <a:cxnSpLocks/>
          </p:cNvCxnSpPr>
          <p:nvPr/>
        </p:nvCxnSpPr>
        <p:spPr>
          <a:xfrm>
            <a:off x="7986172" y="5115192"/>
            <a:ext cx="0" cy="352839"/>
          </a:xfrm>
          <a:prstGeom prst="line">
            <a:avLst/>
          </a:prstGeom>
          <a:ln w="38100" cap="rnd">
            <a:solidFill>
              <a:srgbClr val="78A12E"/>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D078DC2-3A74-68B6-0767-B5D01F083299}"/>
              </a:ext>
              <a:ext uri="{C183D7F6-B498-43B3-948B-1728B52AA6E4}">
                <adec:decorative xmlns:adec="http://schemas.microsoft.com/office/drawing/2017/decorative" val="1"/>
              </a:ext>
            </a:extLst>
          </p:cNvPr>
          <p:cNvCxnSpPr>
            <a:cxnSpLocks/>
          </p:cNvCxnSpPr>
          <p:nvPr/>
        </p:nvCxnSpPr>
        <p:spPr>
          <a:xfrm>
            <a:off x="4799194" y="3999301"/>
            <a:ext cx="0" cy="352839"/>
          </a:xfrm>
          <a:prstGeom prst="line">
            <a:avLst/>
          </a:prstGeom>
          <a:ln w="38100" cap="rnd">
            <a:solidFill>
              <a:srgbClr val="FED3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EC0D7F9-A0DF-A0E6-C24A-B652C7F264D8}"/>
              </a:ext>
              <a:ext uri="{C183D7F6-B498-43B3-948B-1728B52AA6E4}">
                <adec:decorative xmlns:adec="http://schemas.microsoft.com/office/drawing/2017/decorative" val="1"/>
              </a:ext>
            </a:extLst>
          </p:cNvPr>
          <p:cNvCxnSpPr>
            <a:cxnSpLocks/>
          </p:cNvCxnSpPr>
          <p:nvPr/>
        </p:nvCxnSpPr>
        <p:spPr>
          <a:xfrm>
            <a:off x="7471679" y="3999301"/>
            <a:ext cx="0" cy="352839"/>
          </a:xfrm>
          <a:prstGeom prst="line">
            <a:avLst/>
          </a:prstGeom>
          <a:ln w="38100" cap="rnd">
            <a:solidFill>
              <a:srgbClr val="FED3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445B75C-CA48-A078-8A06-484609B63EFC}"/>
              </a:ext>
              <a:ext uri="{C183D7F6-B498-43B3-948B-1728B52AA6E4}">
                <adec:decorative xmlns:adec="http://schemas.microsoft.com/office/drawing/2017/decorative" val="1"/>
              </a:ext>
            </a:extLst>
          </p:cNvPr>
          <p:cNvCxnSpPr>
            <a:cxnSpLocks/>
          </p:cNvCxnSpPr>
          <p:nvPr/>
        </p:nvCxnSpPr>
        <p:spPr>
          <a:xfrm>
            <a:off x="9160332" y="4042704"/>
            <a:ext cx="0" cy="352839"/>
          </a:xfrm>
          <a:prstGeom prst="line">
            <a:avLst/>
          </a:prstGeom>
          <a:ln w="38100" cap="rnd">
            <a:solidFill>
              <a:srgbClr val="FED3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7308A7-2354-C007-06C8-7E4FEF12FE84}"/>
              </a:ext>
              <a:ext uri="{C183D7F6-B498-43B3-948B-1728B52AA6E4}">
                <adec:decorative xmlns:adec="http://schemas.microsoft.com/office/drawing/2017/decorative" val="1"/>
              </a:ext>
            </a:extLst>
          </p:cNvPr>
          <p:cNvCxnSpPr>
            <a:cxnSpLocks/>
          </p:cNvCxnSpPr>
          <p:nvPr/>
        </p:nvCxnSpPr>
        <p:spPr>
          <a:xfrm>
            <a:off x="5482302" y="2962576"/>
            <a:ext cx="0" cy="352839"/>
          </a:xfrm>
          <a:prstGeom prst="line">
            <a:avLst/>
          </a:prstGeom>
          <a:ln w="38100" cap="rnd">
            <a:solidFill>
              <a:srgbClr val="A280BA"/>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6CC77EF-341E-B0AF-F7FA-9355ADB018FA}"/>
              </a:ext>
              <a:ext uri="{C183D7F6-B498-43B3-948B-1728B52AA6E4}">
                <adec:decorative xmlns:adec="http://schemas.microsoft.com/office/drawing/2017/decorative" val="1"/>
              </a:ext>
            </a:extLst>
          </p:cNvPr>
          <p:cNvCxnSpPr>
            <a:cxnSpLocks/>
          </p:cNvCxnSpPr>
          <p:nvPr/>
        </p:nvCxnSpPr>
        <p:spPr>
          <a:xfrm>
            <a:off x="7345354" y="2975774"/>
            <a:ext cx="0" cy="352839"/>
          </a:xfrm>
          <a:prstGeom prst="line">
            <a:avLst/>
          </a:prstGeom>
          <a:ln w="38100" cap="rnd">
            <a:solidFill>
              <a:srgbClr val="A280BA"/>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D9E8D2-CA4F-81CB-D04C-50A6D328B2FA}"/>
              </a:ext>
              <a:ext uri="{C183D7F6-B498-43B3-948B-1728B52AA6E4}">
                <adec:decorative xmlns:adec="http://schemas.microsoft.com/office/drawing/2017/decorative" val="1"/>
              </a:ext>
            </a:extLst>
          </p:cNvPr>
          <p:cNvCxnSpPr>
            <a:cxnSpLocks/>
          </p:cNvCxnSpPr>
          <p:nvPr/>
        </p:nvCxnSpPr>
        <p:spPr>
          <a:xfrm>
            <a:off x="9353875" y="2975774"/>
            <a:ext cx="0" cy="352839"/>
          </a:xfrm>
          <a:prstGeom prst="line">
            <a:avLst/>
          </a:prstGeom>
          <a:ln w="38100" cap="rnd">
            <a:solidFill>
              <a:srgbClr val="A280BA"/>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78756DB5-C480-40A6-59B7-93EDDFCBCE28}"/>
              </a:ext>
            </a:extLst>
          </p:cNvPr>
          <p:cNvSpPr/>
          <p:nvPr/>
        </p:nvSpPr>
        <p:spPr>
          <a:xfrm>
            <a:off x="5278056" y="646220"/>
            <a:ext cx="3217762" cy="1219467"/>
          </a:xfrm>
          <a:prstGeom prst="roundRect">
            <a:avLst/>
          </a:prstGeom>
          <a:solidFill>
            <a:srgbClr val="FFFF99">
              <a:alpha val="47000"/>
            </a:srgbClr>
          </a:solidFill>
          <a:ln w="412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035A6C0-23A3-932E-E843-B025D80512DA}"/>
              </a:ext>
            </a:extLst>
          </p:cNvPr>
          <p:cNvSpPr/>
          <p:nvPr/>
        </p:nvSpPr>
        <p:spPr>
          <a:xfrm>
            <a:off x="8101473" y="4957144"/>
            <a:ext cx="2717602" cy="643046"/>
          </a:xfrm>
          <a:prstGeom prst="roundRect">
            <a:avLst/>
          </a:prstGeom>
          <a:solidFill>
            <a:srgbClr val="FFFF99">
              <a:alpha val="47000"/>
            </a:srgbClr>
          </a:solidFill>
          <a:ln w="412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9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027FA-14C9-0533-8773-710F0048C7B9}"/>
              </a:ext>
            </a:extLst>
          </p:cNvPr>
          <p:cNvPicPr>
            <a:picLocks noChangeAspect="1"/>
          </p:cNvPicPr>
          <p:nvPr/>
        </p:nvPicPr>
        <p:blipFill rotWithShape="1">
          <a:blip r:embed="rId2">
            <a:extLst>
              <a:ext uri="{28A0092B-C50C-407E-A947-70E740481C1C}">
                <a14:useLocalDpi xmlns:a14="http://schemas.microsoft.com/office/drawing/2010/main" val="0"/>
              </a:ext>
            </a:extLst>
          </a:blip>
          <a:srcRect t="46718" b="29388"/>
          <a:stretch/>
        </p:blipFill>
        <p:spPr>
          <a:xfrm>
            <a:off x="0" y="4915854"/>
            <a:ext cx="12192000" cy="1942139"/>
          </a:xfrm>
          <a:prstGeom prst="rect">
            <a:avLst/>
          </a:prstGeom>
        </p:spPr>
      </p:pic>
      <p:sp>
        <p:nvSpPr>
          <p:cNvPr id="7" name="Title 6">
            <a:extLst>
              <a:ext uri="{FF2B5EF4-FFF2-40B4-BE49-F238E27FC236}">
                <a16:creationId xmlns:a16="http://schemas.microsoft.com/office/drawing/2014/main" id="{14AC6939-A2A3-1BF5-8A4D-4592C71F9246}"/>
              </a:ext>
            </a:extLst>
          </p:cNvPr>
          <p:cNvSpPr>
            <a:spLocks noGrp="1"/>
          </p:cNvSpPr>
          <p:nvPr>
            <p:ph type="title"/>
          </p:nvPr>
        </p:nvSpPr>
        <p:spPr>
          <a:xfrm>
            <a:off x="261005" y="281128"/>
            <a:ext cx="11471816" cy="777871"/>
          </a:xfrm>
        </p:spPr>
        <p:txBody>
          <a:bodyPr>
            <a:normAutofit fontScale="90000"/>
          </a:bodyPr>
          <a:lstStyle/>
          <a:p>
            <a:r>
              <a:rPr lang="en-US">
                <a:latin typeface="Skeena" pitchFamily="2" charset="0"/>
              </a:rPr>
              <a:t>Power Forward 2030: Resource Stewardship (TIP)</a:t>
            </a:r>
          </a:p>
        </p:txBody>
      </p:sp>
      <p:sp>
        <p:nvSpPr>
          <p:cNvPr id="9" name="TextBox 8">
            <a:extLst>
              <a:ext uri="{FF2B5EF4-FFF2-40B4-BE49-F238E27FC236}">
                <a16:creationId xmlns:a16="http://schemas.microsoft.com/office/drawing/2014/main" id="{03F7A093-D486-8743-DB62-A17175C51E89}"/>
              </a:ext>
            </a:extLst>
          </p:cNvPr>
          <p:cNvSpPr txBox="1"/>
          <p:nvPr/>
        </p:nvSpPr>
        <p:spPr>
          <a:xfrm>
            <a:off x="223935" y="1026153"/>
            <a:ext cx="2006081" cy="830997"/>
          </a:xfrm>
          <a:prstGeom prst="rect">
            <a:avLst/>
          </a:prstGeom>
          <a:solidFill>
            <a:srgbClr val="A9D18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Skeena" pitchFamily="2" charset="0"/>
                <a:ea typeface="+mn-ea"/>
                <a:cs typeface="+mn-cs"/>
              </a:rPr>
              <a:t>Objective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B9BD5">
                    <a:lumMod val="50000"/>
                  </a:srgbClr>
                </a:solidFill>
                <a:effectLst/>
                <a:uLnTx/>
                <a:uFillTx/>
                <a:latin typeface="Skeena" pitchFamily="2" charset="0"/>
                <a:ea typeface="+mn-ea"/>
                <a:cs typeface="+mn-cs"/>
              </a:rPr>
              <a:t>3.3</a:t>
            </a:r>
          </a:p>
        </p:txBody>
      </p:sp>
      <p:cxnSp>
        <p:nvCxnSpPr>
          <p:cNvPr id="11" name="Straight Connector 10">
            <a:extLst>
              <a:ext uri="{FF2B5EF4-FFF2-40B4-BE49-F238E27FC236}">
                <a16:creationId xmlns:a16="http://schemas.microsoft.com/office/drawing/2014/main" id="{469E9BA9-E948-CBAA-FE66-4A3A203EC245}"/>
              </a:ext>
            </a:extLst>
          </p:cNvPr>
          <p:cNvCxnSpPr/>
          <p:nvPr/>
        </p:nvCxnSpPr>
        <p:spPr>
          <a:xfrm>
            <a:off x="223934" y="1997424"/>
            <a:ext cx="2006081" cy="0"/>
          </a:xfrm>
          <a:prstGeom prst="line">
            <a:avLst/>
          </a:prstGeom>
          <a:ln w="19050">
            <a:solidFill>
              <a:srgbClr val="A9D18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6D61EF-D901-10A5-2EE4-7F6BA1082CB4}"/>
              </a:ext>
            </a:extLst>
          </p:cNvPr>
          <p:cNvSpPr txBox="1"/>
          <p:nvPr/>
        </p:nvSpPr>
        <p:spPr>
          <a:xfrm>
            <a:off x="223934" y="2136826"/>
            <a:ext cx="20060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B9BD5">
                    <a:lumMod val="50000"/>
                  </a:srgbClr>
                </a:solidFill>
                <a:effectLst/>
                <a:uLnTx/>
                <a:uFillTx/>
                <a:latin typeface="Skeena" pitchFamily="2" charset="0"/>
                <a:ea typeface="+mn-ea"/>
                <a:cs typeface="+mn-cs"/>
              </a:rPr>
              <a:t>Facilitate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B9BD5">
                    <a:lumMod val="50000"/>
                  </a:srgbClr>
                </a:solidFill>
                <a:effectLst/>
                <a:uLnTx/>
                <a:uFillTx/>
                <a:latin typeface="Skeena" pitchFamily="2" charset="0"/>
                <a:ea typeface="+mn-ea"/>
                <a:cs typeface="+mn-cs"/>
              </a:rPr>
              <a:t>transmission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B9BD5">
                    <a:lumMod val="50000"/>
                  </a:srgbClr>
                </a:solidFill>
                <a:effectLst/>
                <a:uLnTx/>
                <a:uFillTx/>
                <a:latin typeface="Skeena" pitchFamily="2" charset="0"/>
                <a:ea typeface="+mn-ea"/>
                <a:cs typeface="+mn-cs"/>
              </a:rPr>
              <a:t>solutions.</a:t>
            </a:r>
          </a:p>
        </p:txBody>
      </p:sp>
      <p:cxnSp>
        <p:nvCxnSpPr>
          <p:cNvPr id="14" name="Straight Connector 13">
            <a:extLst>
              <a:ext uri="{FF2B5EF4-FFF2-40B4-BE49-F238E27FC236}">
                <a16:creationId xmlns:a16="http://schemas.microsoft.com/office/drawing/2014/main" id="{A54B411D-4C3B-F309-BBB5-10E3E8396134}"/>
              </a:ext>
            </a:extLst>
          </p:cNvPr>
          <p:cNvCxnSpPr>
            <a:cxnSpLocks/>
          </p:cNvCxnSpPr>
          <p:nvPr/>
        </p:nvCxnSpPr>
        <p:spPr>
          <a:xfrm>
            <a:off x="2466392" y="1026153"/>
            <a:ext cx="8553061" cy="0"/>
          </a:xfrm>
          <a:prstGeom prst="line">
            <a:avLst/>
          </a:prstGeom>
          <a:ln w="19050">
            <a:solidFill>
              <a:srgbClr val="A9D18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C5288A-D7C4-F743-B88B-CAE45E5B5931}"/>
              </a:ext>
            </a:extLst>
          </p:cNvPr>
          <p:cNvSpPr txBox="1"/>
          <p:nvPr/>
        </p:nvSpPr>
        <p:spPr>
          <a:xfrm>
            <a:off x="2382417" y="1118485"/>
            <a:ext cx="85530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B9BD5">
                    <a:lumMod val="50000"/>
                  </a:srgbClr>
                </a:solidFill>
                <a:effectLst/>
                <a:uLnTx/>
                <a:uFillTx/>
                <a:latin typeface="Skeena" pitchFamily="2" charset="0"/>
                <a:ea typeface="+mn-ea"/>
                <a:cs typeface="+mn-cs"/>
              </a:rPr>
              <a:t>We leverage federal and non-federal financial and technical resources to expand and </a:t>
            </a:r>
            <a:r>
              <a:rPr kumimoji="0" lang="en-US" sz="1800" b="1" i="0" u="none" strike="noStrike" kern="1200" cap="none" spc="0" normalizeH="0" baseline="0" noProof="0">
                <a:ln>
                  <a:noFill/>
                </a:ln>
                <a:solidFill>
                  <a:srgbClr val="5B9BD5">
                    <a:lumMod val="50000"/>
                  </a:srgbClr>
                </a:solidFill>
                <a:effectLst/>
                <a:highlight>
                  <a:srgbClr val="FFFF00"/>
                </a:highlight>
                <a:uLnTx/>
                <a:uFillTx/>
                <a:latin typeface="Skeena" pitchFamily="2" charset="0"/>
                <a:ea typeface="+mn-ea"/>
                <a:cs typeface="+mn-cs"/>
              </a:rPr>
              <a:t>modernize the grid.</a:t>
            </a:r>
          </a:p>
        </p:txBody>
      </p:sp>
      <p:sp>
        <p:nvSpPr>
          <p:cNvPr id="17" name="TextBox 16">
            <a:extLst>
              <a:ext uri="{FF2B5EF4-FFF2-40B4-BE49-F238E27FC236}">
                <a16:creationId xmlns:a16="http://schemas.microsoft.com/office/drawing/2014/main" id="{43693949-4B01-50B0-DAD5-68A1D4F69AF4}"/>
              </a:ext>
            </a:extLst>
          </p:cNvPr>
          <p:cNvSpPr txBox="1"/>
          <p:nvPr/>
        </p:nvSpPr>
        <p:spPr>
          <a:xfrm>
            <a:off x="2466392" y="1834300"/>
            <a:ext cx="9013371" cy="1569660"/>
          </a:xfrm>
          <a:prstGeom prst="rect">
            <a:avLst/>
          </a:prstGeom>
          <a:noFill/>
          <a:ln w="15875">
            <a:solidFill>
              <a:srgbClr val="00447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Intended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Through the Transmission Infrastructure Program, we provide </a:t>
            </a:r>
            <a:r>
              <a:rPr kumimoji="0" lang="en-US" sz="1600" b="0" i="0" u="none" strike="noStrike" kern="1200" cap="none" spc="0" normalizeH="0" baseline="0" noProof="0">
                <a:ln>
                  <a:noFill/>
                </a:ln>
                <a:solidFill>
                  <a:prstClr val="black"/>
                </a:solidFill>
                <a:effectLst/>
                <a:highlight>
                  <a:srgbClr val="FFFF00"/>
                </a:highlight>
                <a:uLnTx/>
                <a:uFillTx/>
                <a:latin typeface="Skeena" pitchFamily="2" charset="0"/>
                <a:ea typeface="+mn-ea"/>
                <a:cs typeface="+mn-cs"/>
              </a:rPr>
              <a:t>low-cost capital</a:t>
            </a: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 through WAPA’s </a:t>
            </a:r>
            <a:b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b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$3.25 billion borrowing authority to facilitate the delivery of renewables to the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We facilitate development of </a:t>
            </a:r>
            <a:r>
              <a:rPr kumimoji="0" lang="en-US" sz="1600" b="0" i="0" u="none" strike="noStrike" kern="1200" cap="none" spc="0" normalizeH="0" baseline="0" noProof="0">
                <a:ln>
                  <a:noFill/>
                </a:ln>
                <a:solidFill>
                  <a:prstClr val="black"/>
                </a:solidFill>
                <a:effectLst/>
                <a:highlight>
                  <a:srgbClr val="FFFF00"/>
                </a:highlight>
                <a:uLnTx/>
                <a:uFillTx/>
                <a:latin typeface="Skeena" pitchFamily="2" charset="0"/>
                <a:ea typeface="+mn-ea"/>
                <a:cs typeface="+mn-cs"/>
              </a:rPr>
              <a:t>new and upgraded transmission lines and related facilities</a:t>
            </a: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 to strengthen the grid.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Our </a:t>
            </a:r>
            <a:r>
              <a:rPr kumimoji="0" lang="en-US" sz="1600" b="0" i="0" u="none" strike="noStrike" kern="1200" cap="none" spc="0" normalizeH="0" baseline="0" noProof="0">
                <a:ln>
                  <a:noFill/>
                </a:ln>
                <a:solidFill>
                  <a:prstClr val="black"/>
                </a:solidFill>
                <a:effectLst/>
                <a:highlight>
                  <a:srgbClr val="FFFF00"/>
                </a:highlight>
                <a:uLnTx/>
                <a:uFillTx/>
                <a:latin typeface="Skeena" pitchFamily="2" charset="0"/>
                <a:ea typeface="+mn-ea"/>
                <a:cs typeface="+mn-cs"/>
              </a:rPr>
              <a:t>expertise and experience</a:t>
            </a: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 contribute to effective transmission solutions for the West.</a:t>
            </a:r>
          </a:p>
        </p:txBody>
      </p:sp>
      <p:sp>
        <p:nvSpPr>
          <p:cNvPr id="18" name="TextBox 17">
            <a:extLst>
              <a:ext uri="{FF2B5EF4-FFF2-40B4-BE49-F238E27FC236}">
                <a16:creationId xmlns:a16="http://schemas.microsoft.com/office/drawing/2014/main" id="{8D6AA3B9-B66E-CCED-8B50-3CC5154B7A8C}"/>
              </a:ext>
            </a:extLst>
          </p:cNvPr>
          <p:cNvSpPr txBox="1"/>
          <p:nvPr/>
        </p:nvSpPr>
        <p:spPr>
          <a:xfrm>
            <a:off x="2466392" y="3473444"/>
            <a:ext cx="9013371" cy="132343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Key Strategic Initiative: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We target and facilitate the development of transmission and related facilities, </a:t>
            </a:r>
            <a:r>
              <a:rPr kumimoji="0" lang="en-US" sz="1600" b="0" i="0" u="none" strike="noStrike" kern="1200" cap="none" spc="0" normalizeH="0" baseline="0" noProof="0">
                <a:ln>
                  <a:noFill/>
                </a:ln>
                <a:solidFill>
                  <a:prstClr val="black"/>
                </a:solidFill>
                <a:effectLst/>
                <a:highlight>
                  <a:srgbClr val="FFFF00"/>
                </a:highlight>
                <a:uLnTx/>
                <a:uFillTx/>
                <a:latin typeface="Skeena" pitchFamily="2" charset="0"/>
                <a:ea typeface="+mn-ea"/>
                <a:cs typeface="+mn-cs"/>
              </a:rPr>
              <a:t>including energy storage</a:t>
            </a: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 that </a:t>
            </a:r>
            <a:r>
              <a:rPr kumimoji="0" lang="en-US" sz="1600" b="0" i="0" u="none" strike="noStrike" kern="1200" cap="none" spc="0" normalizeH="0" baseline="0" noProof="0">
                <a:ln>
                  <a:noFill/>
                </a:ln>
                <a:solidFill>
                  <a:prstClr val="black"/>
                </a:solidFill>
                <a:effectLst/>
                <a:highlight>
                  <a:srgbClr val="FFFF00"/>
                </a:highlight>
                <a:uLnTx/>
                <a:uFillTx/>
                <a:latin typeface="Skeena" pitchFamily="2" charset="0"/>
                <a:ea typeface="+mn-ea"/>
                <a:cs typeface="+mn-cs"/>
              </a:rPr>
              <a:t>directly support the grid and customer needs</a:t>
            </a: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Initiative Champion: Transmission Infrastructure Program Manager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keena" pitchFamily="2" charset="0"/>
                <a:ea typeface="+mn-ea"/>
                <a:cs typeface="+mn-cs"/>
              </a:rPr>
              <a:t>Initiative Support: Desert Southwest Regional Manager</a:t>
            </a:r>
          </a:p>
        </p:txBody>
      </p:sp>
      <p:pic>
        <p:nvPicPr>
          <p:cNvPr id="5" name="Picture 4">
            <a:extLst>
              <a:ext uri="{FF2B5EF4-FFF2-40B4-BE49-F238E27FC236}">
                <a16:creationId xmlns:a16="http://schemas.microsoft.com/office/drawing/2014/main" id="{DA4DBF99-1DCA-E82E-D84C-CD19272C5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05" y="6011530"/>
            <a:ext cx="598027" cy="598027"/>
          </a:xfrm>
          <a:prstGeom prst="rect">
            <a:avLst/>
          </a:prstGeom>
        </p:spPr>
      </p:pic>
      <p:sp>
        <p:nvSpPr>
          <p:cNvPr id="6" name="TextBox 5">
            <a:extLst>
              <a:ext uri="{FF2B5EF4-FFF2-40B4-BE49-F238E27FC236}">
                <a16:creationId xmlns:a16="http://schemas.microsoft.com/office/drawing/2014/main" id="{12BB29BC-400E-3257-8119-E2B220F735E5}"/>
              </a:ext>
            </a:extLst>
          </p:cNvPr>
          <p:cNvSpPr txBox="1"/>
          <p:nvPr/>
        </p:nvSpPr>
        <p:spPr>
          <a:xfrm>
            <a:off x="914400" y="6077944"/>
            <a:ext cx="23615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211D1E"/>
                </a:solidFill>
                <a:effectLst/>
                <a:uLnTx/>
                <a:uFillTx/>
                <a:latin typeface="Skeena" pitchFamily="2" charset="0"/>
                <a:ea typeface="+mn-ea"/>
                <a:cs typeface="+mn-cs"/>
              </a:rPr>
              <a:t>Red-tailed hawk near Rogers-Coolidge line, AZ </a:t>
            </a:r>
            <a:endParaRPr kumimoji="0" lang="en-US" sz="800" b="0" i="0" u="none" strike="noStrike" kern="1200" cap="none" spc="0" normalizeH="0" baseline="0" noProof="0">
              <a:ln>
                <a:noFill/>
              </a:ln>
              <a:solidFill>
                <a:srgbClr val="211D1E"/>
              </a:solidFill>
              <a:effectLst/>
              <a:uLnTx/>
              <a:uFillTx/>
              <a:latin typeface="Skeen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211D1E"/>
                </a:solidFill>
                <a:effectLst/>
                <a:uLnTx/>
                <a:uFillTx/>
                <a:latin typeface="Skeena" pitchFamily="2" charset="0"/>
                <a:ea typeface="+mn-ea"/>
                <a:cs typeface="+mn-cs"/>
              </a:rPr>
              <a:t>Photo by Becky Hopkins</a:t>
            </a:r>
            <a:br>
              <a:rPr kumimoji="0" lang="en-US" sz="800" b="1" i="0" u="none" strike="noStrike" kern="1200" cap="none" spc="0" normalizeH="0" baseline="0" noProof="0">
                <a:ln>
                  <a:noFill/>
                </a:ln>
                <a:solidFill>
                  <a:srgbClr val="211D1E"/>
                </a:solidFill>
                <a:effectLst/>
                <a:uLnTx/>
                <a:uFillTx/>
                <a:latin typeface="Skeena" pitchFamily="2" charset="0"/>
                <a:ea typeface="+mn-ea"/>
                <a:cs typeface="+mn-cs"/>
              </a:rPr>
            </a:br>
            <a:r>
              <a:rPr kumimoji="0" lang="en-US" sz="800" b="1" i="0" u="none" strike="noStrike" kern="1200" cap="none" spc="0" normalizeH="0" baseline="0" noProof="0">
                <a:ln>
                  <a:noFill/>
                </a:ln>
                <a:solidFill>
                  <a:srgbClr val="211D1E"/>
                </a:solidFill>
                <a:effectLst/>
                <a:uLnTx/>
                <a:uFillTx/>
                <a:latin typeface="Skeena" pitchFamily="2" charset="0"/>
                <a:ea typeface="+mn-ea"/>
                <a:cs typeface="+mn-cs"/>
              </a:rPr>
              <a:t>Environmental Specialist</a:t>
            </a:r>
            <a:endParaRPr kumimoji="0" lang="en-US" sz="800" b="0" i="0" u="none" strike="noStrike" kern="1200" cap="none" spc="0" normalizeH="0" baseline="0" noProof="0">
              <a:ln>
                <a:noFill/>
              </a:ln>
              <a:solidFill>
                <a:srgbClr val="211D1E"/>
              </a:solidFill>
              <a:effectLst/>
              <a:uLnTx/>
              <a:uFillTx/>
              <a:latin typeface="Skeena" pitchFamily="2" charset="0"/>
              <a:ea typeface="+mn-ea"/>
              <a:cs typeface="+mn-cs"/>
            </a:endParaRPr>
          </a:p>
        </p:txBody>
      </p:sp>
      <p:sp>
        <p:nvSpPr>
          <p:cNvPr id="8" name="Slide Number Placeholder 2">
            <a:extLst>
              <a:ext uri="{FF2B5EF4-FFF2-40B4-BE49-F238E27FC236}">
                <a16:creationId xmlns:a16="http://schemas.microsoft.com/office/drawing/2014/main" id="{CEBCDB18-F5DA-993E-AAE7-D1E3DE9AEEA8}"/>
              </a:ext>
            </a:extLst>
          </p:cNvPr>
          <p:cNvSpPr txBox="1">
            <a:spLocks/>
          </p:cNvSpPr>
          <p:nvPr/>
        </p:nvSpPr>
        <p:spPr>
          <a:xfrm>
            <a:off x="11353800" y="6356350"/>
            <a:ext cx="5334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695E62-246E-462B-9E4A-5D3B36BC339D}" type="slidenum">
              <a:rPr lang="en-US" sz="1000" dirty="0" smtClean="0">
                <a:solidFill>
                  <a:schemeClr val="bg1"/>
                </a:solidFill>
              </a:rPr>
              <a:pPr algn="r"/>
              <a:t>9</a:t>
            </a:fld>
            <a:endParaRPr lang="en-US" sz="1000">
              <a:solidFill>
                <a:schemeClr val="bg1"/>
              </a:solidFill>
            </a:endParaRPr>
          </a:p>
        </p:txBody>
      </p:sp>
    </p:spTree>
    <p:extLst>
      <p:ext uri="{BB962C8B-B14F-4D97-AF65-F5344CB8AC3E}">
        <p14:creationId xmlns:p14="http://schemas.microsoft.com/office/powerpoint/2010/main" val="3042004041"/>
      </p:ext>
    </p:extLst>
  </p:cSld>
  <p:clrMapOvr>
    <a:masterClrMapping/>
  </p:clrMapOvr>
</p:sld>
</file>

<file path=ppt/theme/theme1.xml><?xml version="1.0" encoding="utf-8"?>
<a:theme xmlns:a="http://schemas.openxmlformats.org/drawingml/2006/main" name="Office Theme">
  <a:themeElements>
    <a:clrScheme name="WAPA PowerPoint Colors">
      <a:dk1>
        <a:srgbClr val="00457B"/>
      </a:dk1>
      <a:lt1>
        <a:srgbClr val="FFFFFF"/>
      </a:lt1>
      <a:dk2>
        <a:srgbClr val="00457B"/>
      </a:dk2>
      <a:lt2>
        <a:srgbClr val="FEFFFF"/>
      </a:lt2>
      <a:accent1>
        <a:srgbClr val="4F89BD"/>
      </a:accent1>
      <a:accent2>
        <a:srgbClr val="77A12D"/>
      </a:accent2>
      <a:accent3>
        <a:srgbClr val="CFD3D7"/>
      </a:accent3>
      <a:accent4>
        <a:srgbClr val="FED14E"/>
      </a:accent4>
      <a:accent5>
        <a:srgbClr val="B7AE97"/>
      </a:accent5>
      <a:accent6>
        <a:srgbClr val="70AD47"/>
      </a:accent6>
      <a:hlink>
        <a:srgbClr val="0563C1"/>
      </a:hlink>
      <a:folHlink>
        <a:srgbClr val="954F72"/>
      </a:folHlink>
    </a:clrScheme>
    <a:fontScheme name="Skeena">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PA PowerPoint Colors">
      <a:dk1>
        <a:srgbClr val="00457B"/>
      </a:dk1>
      <a:lt1>
        <a:srgbClr val="FFFFFF"/>
      </a:lt1>
      <a:dk2>
        <a:srgbClr val="00457B"/>
      </a:dk2>
      <a:lt2>
        <a:srgbClr val="FEFFFF"/>
      </a:lt2>
      <a:accent1>
        <a:srgbClr val="4F89BD"/>
      </a:accent1>
      <a:accent2>
        <a:srgbClr val="77A12D"/>
      </a:accent2>
      <a:accent3>
        <a:srgbClr val="CFD3D7"/>
      </a:accent3>
      <a:accent4>
        <a:srgbClr val="FED14E"/>
      </a:accent4>
      <a:accent5>
        <a:srgbClr val="B7AE97"/>
      </a:accent5>
      <a:accent6>
        <a:srgbClr val="70AD47"/>
      </a:accent6>
      <a:hlink>
        <a:srgbClr val="0563C1"/>
      </a:hlink>
      <a:folHlink>
        <a:srgbClr val="954F72"/>
      </a:folHlink>
    </a:clrScheme>
    <a:fontScheme name="Skeena">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0" scaled="1"/>
          <a:tileRect/>
        </a:gradFill>
        <a:ln>
          <a:solidFill>
            <a:schemeClr val="accent2"/>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6e44fe-2ad7-4011-9cdf-b2ef716f17ec" xsi:nil="true"/>
    <SharedWithUsers xmlns="4c6e44fe-2ad7-4011-9cdf-b2ef716f17ec">
      <UserInfo>
        <DisplayName>Gioso, Danielle;#2126;#Kirchner, David</DisplayName>
        <AccountId>141</AccountId>
        <AccountType/>
      </UserInfo>
    </SharedWithUsers>
    <lcf76f155ced4ddcb4097134ff3c332f xmlns="2e9fe03e-6ff2-4d8b-ba9b-7c5206699be7">
      <Terms xmlns="http://schemas.microsoft.com/office/infopath/2007/PartnerControls"/>
    </lcf76f155ced4ddcb4097134ff3c332f>
    <_dlc_DocId xmlns="4c6e44fe-2ad7-4011-9cdf-b2ef716f17ec">A7V6ATCHRNAY-3169398-42982</_dlc_DocId>
    <_dlc_DocIdUrl xmlns="4c6e44fe-2ad7-4011-9cdf-b2ef716f17ec">
      <Url>https://wapa.sharepoint.com/sites/PublicAffairs2/_layouts/15/DocIdRedir.aspx?ID=A7V6ATCHRNAY-3169398-42982</Url>
      <Description>A7V6ATCHRNAY-3169398-42982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0186F42208EA649B1C13A079D5C93AB" ma:contentTypeVersion="14" ma:contentTypeDescription="Create a new document." ma:contentTypeScope="" ma:versionID="ffce8ed137dfd7d16626d0a28cfc0f23">
  <xsd:schema xmlns:xsd="http://www.w3.org/2001/XMLSchema" xmlns:xs="http://www.w3.org/2001/XMLSchema" xmlns:p="http://schemas.microsoft.com/office/2006/metadata/properties" xmlns:ns2="4c6e44fe-2ad7-4011-9cdf-b2ef716f17ec" xmlns:ns3="2e9fe03e-6ff2-4d8b-ba9b-7c5206699be7" targetNamespace="http://schemas.microsoft.com/office/2006/metadata/properties" ma:root="true" ma:fieldsID="5c1e708b736ee3ad153d5eb7462d140e" ns2:_="" ns3:_="">
    <xsd:import namespace="4c6e44fe-2ad7-4011-9cdf-b2ef716f17ec"/>
    <xsd:import namespace="2e9fe03e-6ff2-4d8b-ba9b-7c5206699b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e44fe-2ad7-4011-9cdf-b2ef716f17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eb3a9785-5fb8-40fb-87b6-7b6099dbef4c}" ma:internalName="TaxCatchAll" ma:showField="CatchAllData" ma:web="4c6e44fe-2ad7-4011-9cdf-b2ef716f17e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list="UserInfo" ma:SearchPeopleOnly="false" ma:internalName="SharedWithUsers"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9fe03e-6ff2-4d8b-ba9b-7c5206699b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754ef04-fc12-425f-87d6-1177d4e89d77"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EC44C-2442-4A2E-BA25-2D591935330C}">
  <ds:schemaRefs>
    <ds:schemaRef ds:uri="2e9fe03e-6ff2-4d8b-ba9b-7c5206699be7"/>
    <ds:schemaRef ds:uri="4c6e44fe-2ad7-4011-9cdf-b2ef716f17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E0DBDC-BA22-4313-A26A-2C9D8EABEB4C}">
  <ds:schemaRefs>
    <ds:schemaRef ds:uri="http://schemas.microsoft.com/sharepoint/events"/>
  </ds:schemaRefs>
</ds:datastoreItem>
</file>

<file path=customXml/itemProps3.xml><?xml version="1.0" encoding="utf-8"?>
<ds:datastoreItem xmlns:ds="http://schemas.openxmlformats.org/officeDocument/2006/customXml" ds:itemID="{F7351612-AC8B-407E-8641-DD24ADDEC2B0}">
  <ds:schemaRefs>
    <ds:schemaRef ds:uri="2e9fe03e-6ff2-4d8b-ba9b-7c5206699be7"/>
    <ds:schemaRef ds:uri="4c6e44fe-2ad7-4011-9cdf-b2ef716f17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19CC127-BE17-46F8-ABC0-718297BB4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1319</Words>
  <Application>Microsoft Macintosh PowerPoint</Application>
  <PresentationFormat>Widescreen</PresentationFormat>
  <Paragraphs>175</Paragraphs>
  <Slides>16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Segoe UI</vt:lpstr>
      <vt:lpstr>Skeena</vt:lpstr>
      <vt:lpstr>Times New Roman</vt:lpstr>
      <vt:lpstr>Wingdings</vt:lpstr>
      <vt:lpstr>Office Theme</vt:lpstr>
      <vt:lpstr>1_Office Theme</vt:lpstr>
      <vt:lpstr>WAPA’s Transmission Infrastructure Program</vt:lpstr>
      <vt:lpstr>WAPA’s Three lines  of business</vt:lpstr>
      <vt:lpstr>Transmission Infrastructure  Program (TIP)</vt:lpstr>
      <vt:lpstr>Program Assistance  Available</vt:lpstr>
      <vt:lpstr>Statutory TIP Eligibility Criteria</vt:lpstr>
      <vt:lpstr>TIP’s Value Proposition: The Three Cs</vt:lpstr>
      <vt:lpstr>TIP Loans Repaid or in Repayment</vt:lpstr>
      <vt:lpstr>Power Forward 2030</vt:lpstr>
      <vt:lpstr>Power Forward 2030: Resource Stewardship (TIP)</vt:lpstr>
      <vt:lpstr>Mead Substation</vt:lpstr>
      <vt:lpstr>El Dorado Valley</vt:lpstr>
      <vt:lpstr>Mead Substation</vt:lpstr>
      <vt:lpstr>Mead Substation Exploratory Expansion Concepts</vt:lpstr>
      <vt:lpstr>Our Vision &amp; Collaboration</vt:lpstr>
      <vt:lpstr>Contact</vt:lpstr>
      <vt:lpstr>Customer Service Territory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WAPA BLANK PowerPoint Presentation</dc:title>
  <dc:creator>Soeth, Peter</dc:creator>
  <cp:lastModifiedBy>Jim Horan</cp:lastModifiedBy>
  <cp:revision>2</cp:revision>
  <dcterms:created xsi:type="dcterms:W3CDTF">2021-11-10T18:41:38Z</dcterms:created>
  <dcterms:modified xsi:type="dcterms:W3CDTF">2023-12-05T12:03:58Z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0x010100D0186F42208EA649B1C13A079D5C93AB</vt:lpwstr>
  </property>
  <property fmtid="{D5CDD505-2E9C-101B-9397-08002B2CF9AE}" pid="3" name="Departments">
    <vt:lpwstr>2;#Public Affairs|c25911b8-867c-4460-a91e-a42f264fc108</vt:lpwstr>
  </property>
  <property fmtid="{D5CDD505-2E9C-101B-9397-08002B2CF9AE}" pid="4" name="Record">
    <vt:lpwstr/>
  </property>
  <property fmtid="{D5CDD505-2E9C-101B-9397-08002B2CF9AE}" pid="5" name="_dlc_DocIdItemGuid">
    <vt:lpwstr>c74de5f8-9ce8-43de-b5cf-ac4e383b5e4a</vt:lpwstr>
  </property>
  <property fmtid="{D5CDD505-2E9C-101B-9397-08002B2CF9AE}" pid="6" name="MediaServiceImageTags">
    <vt:lpwstr/>
  </property>
</Properties>
</file>