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5" r:id="rId4"/>
  </p:sldMasterIdLst>
  <p:notesMasterIdLst>
    <p:notesMasterId r:id="rId22"/>
  </p:notesMasterIdLst>
  <p:handoutMasterIdLst>
    <p:handoutMasterId r:id="rId23"/>
  </p:handoutMasterIdLst>
  <p:sldIdLst>
    <p:sldId id="487" r:id="rId5"/>
    <p:sldId id="506" r:id="rId6"/>
    <p:sldId id="302" r:id="rId7"/>
    <p:sldId id="297" r:id="rId8"/>
    <p:sldId id="489" r:id="rId9"/>
    <p:sldId id="490" r:id="rId10"/>
    <p:sldId id="491" r:id="rId11"/>
    <p:sldId id="304" r:id="rId12"/>
    <p:sldId id="376" r:id="rId13"/>
    <p:sldId id="377" r:id="rId14"/>
    <p:sldId id="496" r:id="rId15"/>
    <p:sldId id="503" r:id="rId16"/>
    <p:sldId id="504" r:id="rId17"/>
    <p:sldId id="505" r:id="rId18"/>
    <p:sldId id="498" r:id="rId19"/>
    <p:sldId id="501" r:id="rId20"/>
    <p:sldId id="307" r:id="rId21"/>
  </p:sldIdLst>
  <p:sldSz cx="12192000" cy="6858000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07104"/>
    <a:srgbClr val="0078BF"/>
    <a:srgbClr val="C6C6C6"/>
    <a:srgbClr val="E4E4E4"/>
    <a:srgbClr val="002D3D"/>
    <a:srgbClr val="F07122"/>
    <a:srgbClr val="DB5520"/>
    <a:srgbClr val="081116"/>
    <a:srgbClr val="E55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90952" autoAdjust="0"/>
  </p:normalViewPr>
  <p:slideViewPr>
    <p:cSldViewPr snapToObjects="1">
      <p:cViewPr varScale="1">
        <p:scale>
          <a:sx n="42" d="100"/>
          <a:sy n="42" d="100"/>
        </p:scale>
        <p:origin x="77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2784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B2791C-3022-4AC2-A489-543B38574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6C24F-14C0-486F-85FD-CEA9F0DF96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7C7CFF-1D19-4744-991F-175484BAC4FC}" type="datetimeFigureOut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12/13/2021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73D88-199F-4274-AC6A-F4065B8A23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A81E3-AEC5-4F21-8AE5-AAC4B8B323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4443B6-BEC6-4DEB-9954-8EDEC7207487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7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B7BDD9-48F6-DE42-8C86-D60A1236E87B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6F7C12-0836-1E46-8823-89242CD71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5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5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163B0C42-1C8F-40BC-983E-CD76A132B94D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7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8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47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SPP instructed rolling outages from 6:44 am – 10:07 am on 2/16.</a:t>
            </a:r>
          </a:p>
          <a:p>
            <a:r>
              <a:rPr lang="en-US" dirty="0"/>
              <a:t>LES’ 2020 winter peak occurred on Feb 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3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3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88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F7C12-0836-1E46-8823-89242CD717B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1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1980 Plymouth Horizon EV</a:t>
            </a:r>
          </a:p>
          <a:p>
            <a:r>
              <a:rPr lang="en-US" dirty="0"/>
              <a:t>Today, over 70% of LES’ passenger car fleet is either a hybrid, plug-in hybrid or all electric vehicle.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F7C12-0836-1E46-8823-89242CD717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0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8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3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7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8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1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29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7CC7C-06AD-4B2F-87A9-8E55196D11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4625-8392-471B-8B6B-7C13CD62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39EA0EC-D28D-4DAD-A309-65FB6790D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13B840-2E9A-4663-8BDE-EB3EE2E73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8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21238" y="6192471"/>
            <a:ext cx="13611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3686A028-8C34-804B-AA02-226DAA3BC5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E062-DF91-4360-9E82-B6EF7A248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10972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C7D5B-25C3-4F77-8E2A-DC881FC76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109728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9C705-A572-4A4A-A5AD-D12883DFA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13B840-2E9A-4663-8BDE-EB3EE2E73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2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0883-EF4E-4108-8B39-01F9BCEE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2202D-CCFA-4858-B438-6EF88F386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7735"/>
            <a:ext cx="10972800" cy="4440366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CDCB238-50ED-48DB-80B3-66BEAE263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13B840-2E9A-4663-8BDE-EB3EE2E73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62EF-03EB-45FE-9823-20061B14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8BBDB-BDE3-456F-A17F-EB6D4CEB2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A4DEC-2877-4F13-856A-D509ECA74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13B840-2E9A-4663-8BDE-EB3EE2E73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5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2391-65A9-4264-9AC4-02292266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44A4-2AE9-44FC-8394-C87E0B578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2"/>
            <a:ext cx="5181600" cy="4343401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5FBA8-509B-4459-AD0B-AA7597888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5181600" cy="4343400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BC376AA-7CF7-4FB9-BA08-E12714219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13B840-2E9A-4663-8BDE-EB3EE2E73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8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4EDF9-9D0F-471F-A139-88C2E7D96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5212744"/>
            <a:ext cx="5157787" cy="609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AD761-6C16-423D-854C-36CB1842A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524000"/>
            <a:ext cx="5157787" cy="368458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73154-5254-4418-84AB-98CD21B8D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5212744"/>
            <a:ext cx="5183188" cy="609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AFAFA-00F3-4F17-9752-82B422758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524000"/>
            <a:ext cx="5183188" cy="368458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09251D-F861-46E9-AFD5-37E82C31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607"/>
            <a:ext cx="10972800" cy="102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8097909-83B9-4EA3-A2C2-69CF8E429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13B840-2E9A-4663-8BDE-EB3EE2E73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9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7EBFB-2C84-47DA-A75D-3EDD190A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71599"/>
            <a:ext cx="6172200" cy="42583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888CA-F490-46F1-8762-1325114E7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1600"/>
            <a:ext cx="3932237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73F365C-788E-466E-A6E6-3183D252C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13B840-2E9A-4663-8BDE-EB3EE2E73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3F525E-281E-4841-B9D0-43C61773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607"/>
            <a:ext cx="10972800" cy="10283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74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43437-7D2E-4A79-96FD-083027B971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71600"/>
            <a:ext cx="6172200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54C6B-E41F-43F5-B3D4-1E4095F6A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1600"/>
            <a:ext cx="3932237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CD15E05-BE6C-4925-B25D-F12C15F43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13B840-2E9A-4663-8BDE-EB3EE2E73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277FFA-8302-4633-BCF6-3834BFE2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607"/>
            <a:ext cx="10972800" cy="10283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34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CFBD4-3B62-4E14-BB7B-1556AB3A16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47800" y="1371600"/>
            <a:ext cx="9296400" cy="4800600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465064-A629-4B3B-94C4-B23BCD24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607"/>
            <a:ext cx="10972800" cy="102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FE120-0FE3-4724-A162-D151660FA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13B840-2E9A-4663-8BDE-EB3EE2E73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7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432D43-F21E-457E-BF18-1BC43F1AB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19754" r="11301" b="46438"/>
          <a:stretch/>
        </p:blipFill>
        <p:spPr>
          <a:xfrm>
            <a:off x="0" y="6019800"/>
            <a:ext cx="12192000" cy="8353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97E2F-B5FA-496B-9D9D-020FF885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607"/>
            <a:ext cx="10972800" cy="1028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7E8FE-4B27-407A-9EBC-A0E0D5DCB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37735"/>
            <a:ext cx="10972800" cy="4440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ECAB8E-7093-4F6F-A4B3-58E57BBD20B9}"/>
              </a:ext>
            </a:extLst>
          </p:cNvPr>
          <p:cNvSpPr txBox="1">
            <a:spLocks/>
          </p:cNvSpPr>
          <p:nvPr userDrawn="1"/>
        </p:nvSpPr>
        <p:spPr>
          <a:xfrm>
            <a:off x="9449255" y="6422105"/>
            <a:ext cx="1273076" cy="435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aseline="30000" dirty="0">
                <a:solidFill>
                  <a:schemeClr val="bg1"/>
                </a:solidFill>
                <a:latin typeface="Roboto"/>
                <a:cs typeface="Roboto"/>
              </a:rPr>
              <a:t>LES.com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1460E-BB33-45D1-935A-F27BE9B04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13B840-2E9A-4663-8BDE-EB3EE2E73F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C6B35C-EABE-4E81-9645-0D021630DFE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5800" y="6218500"/>
            <a:ext cx="1219200" cy="5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3" r:id="rId7"/>
    <p:sldLayoutId id="2147483664" r:id="rId8"/>
    <p:sldLayoutId id="2147483665" r:id="rId9"/>
    <p:sldLayoutId id="2147483668" r:id="rId10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919202" y="556697"/>
            <a:ext cx="9794980" cy="11226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rgbClr val="002D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Midwest Energy Consumers Association</a:t>
            </a:r>
          </a:p>
          <a:p>
            <a:pPr>
              <a:defRPr/>
            </a:pPr>
            <a:r>
              <a:rPr lang="en-US" sz="4000" dirty="0">
                <a:solidFill>
                  <a:srgbClr val="002D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Board Meeting</a:t>
            </a:r>
          </a:p>
          <a:p>
            <a:pPr>
              <a:defRPr/>
            </a:pPr>
            <a:endParaRPr lang="en-US" sz="4000" dirty="0">
              <a:solidFill>
                <a:srgbClr val="002D3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defRPr/>
            </a:pPr>
            <a:r>
              <a:rPr lang="en-US" sz="4000" dirty="0">
                <a:solidFill>
                  <a:srgbClr val="002D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 EV Study – Demand Response Pilot</a:t>
            </a:r>
          </a:p>
          <a:p>
            <a:pPr>
              <a:defRPr/>
            </a:pPr>
            <a:r>
              <a:rPr lang="en-US" sz="2800" i="1" dirty="0">
                <a:solidFill>
                  <a:srgbClr val="002D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Preparing for a plug-in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67495-8D93-4E55-A468-6AB880EB0057}"/>
              </a:ext>
            </a:extLst>
          </p:cNvPr>
          <p:cNvSpPr txBox="1"/>
          <p:nvPr/>
        </p:nvSpPr>
        <p:spPr>
          <a:xfrm>
            <a:off x="847620" y="3855184"/>
            <a:ext cx="6238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D3D"/>
                </a:solidFill>
                <a:latin typeface="Roboto"/>
              </a:rPr>
              <a:t>Tom Davlin</a:t>
            </a:r>
          </a:p>
          <a:p>
            <a:pPr>
              <a:defRPr/>
            </a:pPr>
            <a:r>
              <a:rPr lang="en-US" sz="2000" b="1" dirty="0">
                <a:solidFill>
                  <a:srgbClr val="002D3D"/>
                </a:solidFill>
                <a:latin typeface="Roboto"/>
              </a:rPr>
              <a:t>Manager, Projects Engineering</a:t>
            </a:r>
          </a:p>
          <a:p>
            <a:pPr>
              <a:defRPr/>
            </a:pPr>
            <a:endParaRPr lang="en-US" sz="2000" b="1" dirty="0">
              <a:solidFill>
                <a:srgbClr val="002D3D"/>
              </a:solidFill>
              <a:latin typeface="Roboto"/>
            </a:endParaRPr>
          </a:p>
          <a:p>
            <a:pPr>
              <a:defRPr/>
            </a:pPr>
            <a:r>
              <a:rPr lang="en-US" sz="2000" b="1" dirty="0">
                <a:solidFill>
                  <a:srgbClr val="002D3D"/>
                </a:solidFill>
                <a:latin typeface="Roboto"/>
              </a:rPr>
              <a:t>December 8,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5A1AFF-B19A-4C85-BE19-00DA394A3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7BCF62-A73D-4DE2-8DA1-4172EC15C70A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84582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Customer Charging Data</a:t>
            </a:r>
          </a:p>
          <a:p>
            <a:pPr algn="l"/>
            <a:r>
              <a:rPr lang="en-US" sz="1800" i="1" dirty="0">
                <a:latin typeface="Roboto" panose="02000000000000000000" pitchFamily="2" charset="0"/>
                <a:ea typeface="Roboto" panose="02000000000000000000" pitchFamily="2" charset="0"/>
              </a:rPr>
              <a:t>Jan 2019 – Dec 2019, PHEV, Home charging only</a:t>
            </a:r>
            <a:br>
              <a:rPr lang="en-US" dirty="0"/>
            </a:br>
            <a:endParaRPr lang="en-US" sz="1400" b="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475E0-A3C3-4FED-AD3F-97792F9CA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53" y="1039368"/>
            <a:ext cx="6740547" cy="5056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78F090-ACC3-48B6-AAFE-DAC3DA003433}"/>
              </a:ext>
            </a:extLst>
          </p:cNvPr>
          <p:cNvSpPr txBox="1"/>
          <p:nvPr/>
        </p:nvSpPr>
        <p:spPr>
          <a:xfrm>
            <a:off x="9296400" y="1905000"/>
            <a:ext cx="2514600" cy="584775"/>
          </a:xfrm>
          <a:prstGeom prst="rect">
            <a:avLst/>
          </a:prstGeom>
          <a:solidFill>
            <a:schemeClr val="bg1"/>
          </a:solidFill>
          <a:ln>
            <a:solidFill>
              <a:srgbClr val="F071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07104"/>
                </a:solidFill>
              </a:rPr>
              <a:t>Average Lincoln air conditioner load ~ 3 kW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3C644D-4E7F-4AAA-9A46-C3A471145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F7363C44-57EF-456A-9E9B-6CCA43AC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1490"/>
            <a:ext cx="8458200" cy="884238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2021 EV Demand Response Pilot</a:t>
            </a:r>
            <a:br>
              <a:rPr lang="en-US" dirty="0"/>
            </a:br>
            <a:endParaRPr lang="en-US" sz="1400" b="0" i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DF46B1-CB54-4295-9E6D-D76CDA778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213691"/>
              </p:ext>
            </p:extLst>
          </p:nvPr>
        </p:nvGraphicFramePr>
        <p:xfrm>
          <a:off x="990600" y="1219200"/>
          <a:ext cx="7315200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514712517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4248946928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404040"/>
                          </a:solidFill>
                        </a:rPr>
                        <a:t>Months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404040"/>
                          </a:solidFill>
                        </a:rPr>
                        <a:t>January – February, June – September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49268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Maximum Events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5/month </a:t>
                      </a:r>
                      <a:r>
                        <a:rPr lang="en-US" sz="1600" i="0" dirty="0">
                          <a:solidFill>
                            <a:srgbClr val="404040"/>
                          </a:solidFill>
                        </a:rPr>
                        <a:t>(30 total)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53707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Customer Notice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Day before event via text/email to customer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4799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Annual Incentive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$10/month ($60 total)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137887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Opt-Outs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Allowed, but monthly incentive only awarded if customer complies with all DR events/month.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4195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Enrollees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64269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Participating Vehicles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9313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0E5453-D630-4107-8D78-85AB454A8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53696"/>
              </p:ext>
            </p:extLst>
          </p:nvPr>
        </p:nvGraphicFramePr>
        <p:xfrm>
          <a:off x="9105900" y="1370075"/>
          <a:ext cx="1828800" cy="3922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14464846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404040"/>
                          </a:solidFill>
                          <a:effectLst/>
                        </a:rPr>
                        <a:t>Chevrolet Bolt</a:t>
                      </a:r>
                      <a:endParaRPr lang="en-US" sz="13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84165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404040"/>
                          </a:solidFill>
                          <a:effectLst/>
                        </a:rPr>
                        <a:t>Chevrolet Volt</a:t>
                      </a:r>
                      <a:endParaRPr lang="en-US" sz="13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60628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404040"/>
                          </a:solidFill>
                          <a:effectLst/>
                        </a:rPr>
                        <a:t>Chrysler Pacifica PHEV</a:t>
                      </a:r>
                      <a:endParaRPr lang="en-US" sz="13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05991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404040"/>
                          </a:solidFill>
                          <a:effectLst/>
                        </a:rPr>
                        <a:t>Ford C-Max Energi</a:t>
                      </a:r>
                      <a:endParaRPr lang="en-US" sz="13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58100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Ford Fusion Energi</a:t>
                      </a: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18005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404040"/>
                          </a:solidFill>
                          <a:effectLst/>
                        </a:rPr>
                        <a:t>Kia Soul EV</a:t>
                      </a:r>
                      <a:endParaRPr lang="en-US" sz="13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866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Mitsubishi i-MiEV</a:t>
                      </a: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6345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404040"/>
                          </a:solidFill>
                          <a:effectLst/>
                        </a:rPr>
                        <a:t>Nissan Leaf</a:t>
                      </a:r>
                      <a:endParaRPr lang="en-US" sz="13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98799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404040"/>
                          </a:solidFill>
                          <a:effectLst/>
                        </a:rPr>
                        <a:t>Smart Fortwo ED</a:t>
                      </a:r>
                      <a:endParaRPr lang="en-US" sz="13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48259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404040"/>
                          </a:solidFill>
                          <a:effectLst/>
                        </a:rPr>
                        <a:t>Tesla Model 3</a:t>
                      </a:r>
                      <a:endParaRPr lang="en-US" sz="13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67537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404040"/>
                          </a:solidFill>
                          <a:effectLst/>
                        </a:rPr>
                        <a:t>Tesla Model S</a:t>
                      </a:r>
                      <a:endParaRPr lang="en-US" sz="13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14306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404040"/>
                          </a:solidFill>
                          <a:effectLst/>
                        </a:rPr>
                        <a:t>Tesla Model X</a:t>
                      </a:r>
                      <a:endParaRPr lang="en-US" sz="13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89823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404040"/>
                          </a:solidFill>
                          <a:effectLst/>
                        </a:rPr>
                        <a:t>Toyota Prius Prime</a:t>
                      </a:r>
                      <a:endParaRPr lang="en-US" sz="13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73" marR="4897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45491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2763FB5-9E9A-4D8A-8C96-AE8914E72A47}"/>
              </a:ext>
            </a:extLst>
          </p:cNvPr>
          <p:cNvSpPr/>
          <p:nvPr/>
        </p:nvSpPr>
        <p:spPr>
          <a:xfrm>
            <a:off x="3925824" y="4953000"/>
            <a:ext cx="381000" cy="381000"/>
          </a:xfrm>
          <a:prstGeom prst="ellipse">
            <a:avLst/>
          </a:prstGeom>
          <a:noFill/>
          <a:ln w="6350">
            <a:solidFill>
              <a:srgbClr val="F071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BB84C1-A607-4A2B-B493-97882562F8CF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4306824" y="4297362"/>
            <a:ext cx="4608576" cy="846138"/>
          </a:xfrm>
          <a:prstGeom prst="line">
            <a:avLst/>
          </a:prstGeom>
          <a:ln>
            <a:solidFill>
              <a:srgbClr val="F071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B3E53D-85E6-488E-8823-0941D773886B}"/>
              </a:ext>
            </a:extLst>
          </p:cNvPr>
          <p:cNvSpPr/>
          <p:nvPr/>
        </p:nvSpPr>
        <p:spPr>
          <a:xfrm>
            <a:off x="8915400" y="1219200"/>
            <a:ext cx="2209800" cy="4224527"/>
          </a:xfrm>
          <a:prstGeom prst="roundRect">
            <a:avLst/>
          </a:prstGeom>
          <a:noFill/>
          <a:ln w="6350">
            <a:solidFill>
              <a:srgbClr val="F071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9F0D7-73B0-44BA-A4E0-2C052C5ED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7BCF62-A73D-4DE2-8DA1-4172EC15C70A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84582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Demand Response Event Curtailment Rates</a:t>
            </a:r>
          </a:p>
          <a:p>
            <a:pPr algn="l"/>
            <a:r>
              <a:rPr lang="en-US" sz="1800" i="1" dirty="0"/>
              <a:t>Compliance with all 5 events/month</a:t>
            </a:r>
            <a:br>
              <a:rPr lang="en-US" dirty="0"/>
            </a:br>
            <a:endParaRPr lang="en-US" sz="1400" b="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6688D-9F70-4328-9F8B-F6F04D19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11013130" cy="4648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AE12A-7F95-4736-B865-E25D5C2E0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D4BAFB-4CB9-49BB-8746-A95E8B9E4AE8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84582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Demand Response Event Curtailment Rates</a:t>
            </a:r>
          </a:p>
          <a:p>
            <a:pPr algn="l"/>
            <a:r>
              <a:rPr lang="en-US" sz="1800" i="1" dirty="0"/>
              <a:t>Compliance/event</a:t>
            </a:r>
            <a:br>
              <a:rPr lang="en-US" dirty="0"/>
            </a:br>
            <a:endParaRPr lang="en-US" sz="1400" b="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12FEF-01A3-48C6-882B-726FC757E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216152"/>
            <a:ext cx="11023369" cy="4645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6C3B0-79E9-4F56-A81B-491E9D572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" y="1216152"/>
            <a:ext cx="11023369" cy="46451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7C8319-B783-4702-844C-CAFDF2029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2A636-27A7-4916-82EC-30545D90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5964"/>
            <a:ext cx="12192000" cy="32660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AAE14B-66C0-4164-9CB2-CC0CF49CC046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84582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Winter Morning Events</a:t>
            </a:r>
          </a:p>
          <a:p>
            <a:pPr algn="l"/>
            <a:r>
              <a:rPr lang="en-US" sz="1800" i="1" dirty="0">
                <a:latin typeface="Roboto" panose="02000000000000000000" pitchFamily="2" charset="0"/>
                <a:ea typeface="Roboto" panose="02000000000000000000" pitchFamily="2" charset="0"/>
              </a:rPr>
              <a:t>8:00 am – 10:00 am: Tue 2/16/21 &amp; Wed 2/17/21</a:t>
            </a:r>
            <a:br>
              <a:rPr lang="en-US" dirty="0"/>
            </a:br>
            <a:endParaRPr lang="en-US" sz="1400" b="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260AAC-3FC6-48E1-83EC-32E3CCA4508B}"/>
              </a:ext>
            </a:extLst>
          </p:cNvPr>
          <p:cNvSpPr/>
          <p:nvPr/>
        </p:nvSpPr>
        <p:spPr>
          <a:xfrm>
            <a:off x="4681728" y="2139696"/>
            <a:ext cx="905256" cy="2276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04FC2-DFE1-4F6A-9868-F9852B424D36}"/>
              </a:ext>
            </a:extLst>
          </p:cNvPr>
          <p:cNvSpPr txBox="1"/>
          <p:nvPr/>
        </p:nvSpPr>
        <p:spPr>
          <a:xfrm>
            <a:off x="7434072" y="786384"/>
            <a:ext cx="3575304" cy="585216"/>
          </a:xfrm>
          <a:prstGeom prst="rect">
            <a:avLst/>
          </a:prstGeom>
          <a:solidFill>
            <a:schemeClr val="bg1"/>
          </a:solidFill>
          <a:ln>
            <a:solidFill>
              <a:srgbClr val="F071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07104"/>
                </a:solidFill>
              </a:rPr>
              <a:t>Morning events not as impactful due to typically lower charging levels.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F00E9C-2922-478C-ADF7-0CC6007BDBE1}"/>
              </a:ext>
            </a:extLst>
          </p:cNvPr>
          <p:cNvSpPr/>
          <p:nvPr/>
        </p:nvSpPr>
        <p:spPr>
          <a:xfrm>
            <a:off x="4114800" y="2139696"/>
            <a:ext cx="1581912" cy="2276856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FFB99-6970-4E13-BABD-038245817916}"/>
              </a:ext>
            </a:extLst>
          </p:cNvPr>
          <p:cNvSpPr txBox="1"/>
          <p:nvPr/>
        </p:nvSpPr>
        <p:spPr>
          <a:xfrm>
            <a:off x="1220790" y="5203881"/>
            <a:ext cx="4875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</a:rPr>
              <a:t>SPP rolling outages due to Winter Storm Uri on 2/16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00EF3E-3E7D-463E-AAEC-34B0415AA4DD}"/>
              </a:ext>
            </a:extLst>
          </p:cNvPr>
          <p:cNvSpPr>
            <a:spLocks noChangeAspect="1"/>
          </p:cNvSpPr>
          <p:nvPr/>
        </p:nvSpPr>
        <p:spPr>
          <a:xfrm>
            <a:off x="1101918" y="5313722"/>
            <a:ext cx="118872" cy="11887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777FA4-5F34-4F85-8F91-2B03A1428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603944-66CE-4129-B275-51433FB6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2224"/>
            <a:ext cx="12192000" cy="3266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71DD2C-E1F0-4CBC-A31D-7C0D0D9B512E}"/>
              </a:ext>
            </a:extLst>
          </p:cNvPr>
          <p:cNvSpPr txBox="1"/>
          <p:nvPr/>
        </p:nvSpPr>
        <p:spPr>
          <a:xfrm>
            <a:off x="7429500" y="786825"/>
            <a:ext cx="3575304" cy="584775"/>
          </a:xfrm>
          <a:prstGeom prst="rect">
            <a:avLst/>
          </a:prstGeom>
          <a:solidFill>
            <a:schemeClr val="bg1"/>
          </a:solidFill>
          <a:ln>
            <a:solidFill>
              <a:srgbClr val="F071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07104"/>
                </a:solidFill>
              </a:rPr>
              <a:t>Evening events more impactful due to typically higher charging levels.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3A0896-2D40-47FA-AA26-7BF969F5BE78}"/>
              </a:ext>
            </a:extLst>
          </p:cNvPr>
          <p:cNvSpPr/>
          <p:nvPr/>
        </p:nvSpPr>
        <p:spPr>
          <a:xfrm>
            <a:off x="9189720" y="2139696"/>
            <a:ext cx="905256" cy="2276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C19325-CD2C-4C06-A178-1E166C1CA478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84582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Winter Evening Events</a:t>
            </a:r>
          </a:p>
          <a:p>
            <a:pPr algn="l"/>
            <a:r>
              <a:rPr lang="en-US" sz="1800" i="1" dirty="0">
                <a:latin typeface="Roboto" panose="02000000000000000000" pitchFamily="2" charset="0"/>
                <a:ea typeface="Roboto" panose="02000000000000000000" pitchFamily="2" charset="0"/>
              </a:rPr>
              <a:t>6:00 pm – 8:00 pm: Sat 2/6/21 &amp; Sat 2/13/21</a:t>
            </a:r>
            <a:br>
              <a:rPr lang="en-US" dirty="0"/>
            </a:br>
            <a:endParaRPr lang="en-US" sz="1400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C2400-E78A-410C-9F41-FB787C02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96B1B1-A373-4F79-BE94-A0B07EB2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2224"/>
            <a:ext cx="12192000" cy="3266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3A0896-2D40-47FA-AA26-7BF969F5BE78}"/>
              </a:ext>
            </a:extLst>
          </p:cNvPr>
          <p:cNvSpPr/>
          <p:nvPr/>
        </p:nvSpPr>
        <p:spPr>
          <a:xfrm>
            <a:off x="8513064" y="2139696"/>
            <a:ext cx="905256" cy="2276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234CA5-54F1-4879-A433-DD8FF48E633A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115824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Summer Evening Events</a:t>
            </a:r>
            <a:endParaRPr lang="en-US" sz="22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1800" i="1" dirty="0">
                <a:latin typeface="Roboto" panose="02000000000000000000" pitchFamily="2" charset="0"/>
                <a:ea typeface="Roboto" panose="02000000000000000000" pitchFamily="2" charset="0"/>
              </a:rPr>
              <a:t>4:30 pm – 6:30 pm: Fri 8/6/21, Tue 8/10/21, Wed 8/11/21, Thu 8/12/21 &amp; Tue 8/24/21</a:t>
            </a:r>
            <a:br>
              <a:rPr lang="en-US" dirty="0"/>
            </a:br>
            <a:endParaRPr lang="en-US" sz="1400" b="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4AE94-83CD-44CC-B1BE-F11B64E36F44}"/>
              </a:ext>
            </a:extLst>
          </p:cNvPr>
          <p:cNvSpPr/>
          <p:nvPr/>
        </p:nvSpPr>
        <p:spPr>
          <a:xfrm>
            <a:off x="8293608" y="2139696"/>
            <a:ext cx="438912" cy="2276856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12AA34-9203-473B-A82F-93E149A9E24B}"/>
              </a:ext>
            </a:extLst>
          </p:cNvPr>
          <p:cNvSpPr txBox="1"/>
          <p:nvPr/>
        </p:nvSpPr>
        <p:spPr>
          <a:xfrm>
            <a:off x="1220790" y="5203881"/>
            <a:ext cx="4875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</a:rPr>
              <a:t>LES annual peak of 769 MW on 8/24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0EE144-1DD7-4CD1-AEC4-6137EC08C2F7}"/>
              </a:ext>
            </a:extLst>
          </p:cNvPr>
          <p:cNvSpPr>
            <a:spLocks noChangeAspect="1"/>
          </p:cNvSpPr>
          <p:nvPr/>
        </p:nvSpPr>
        <p:spPr>
          <a:xfrm>
            <a:off x="1101918" y="5313722"/>
            <a:ext cx="118872" cy="11887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DA6AB-EDB3-43E7-9C65-6D70C5D32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ADC8047-B2C3-4640-AC00-AA681C2A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">
            <a:off x="3485867" y="2120527"/>
            <a:ext cx="5154576" cy="22098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E1A046C-6904-45DF-A331-7EDF3288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478" y="583455"/>
            <a:ext cx="6761923" cy="1150369"/>
          </a:xfrm>
        </p:spPr>
        <p:txBody>
          <a:bodyPr anchor="b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6000" dirty="0">
                <a:solidFill>
                  <a:srgbClr val="002D3D"/>
                </a:solidFill>
              </a:rPr>
              <a:t>Questions?</a:t>
            </a:r>
            <a:endParaRPr lang="en-US" sz="3200" i="1" dirty="0">
              <a:solidFill>
                <a:srgbClr val="002D3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1E5A5-CABC-420A-947E-6723EC6B36B4}"/>
              </a:ext>
            </a:extLst>
          </p:cNvPr>
          <p:cNvSpPr txBox="1"/>
          <p:nvPr/>
        </p:nvSpPr>
        <p:spPr>
          <a:xfrm>
            <a:off x="1905001" y="5105400"/>
            <a:ext cx="49455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404040"/>
                </a:solidFill>
              </a:rPr>
              <a:t>Electric vehicle study platform made possible in part through grant funding from: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AB431-B3A5-4121-BCBF-81C26A430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633" y="5394960"/>
            <a:ext cx="1723618" cy="548640"/>
          </a:xfrm>
          <a:prstGeom prst="rect">
            <a:avLst/>
          </a:prstGeom>
        </p:spPr>
      </p:pic>
      <p:pic>
        <p:nvPicPr>
          <p:cNvPr id="6" name="Picture 4" descr="image001">
            <a:extLst>
              <a:ext uri="{FF2B5EF4-FFF2-40B4-BE49-F238E27FC236}">
                <a16:creationId xmlns:a16="http://schemas.microsoft.com/office/drawing/2014/main" id="{F8147170-7C15-4DE4-A350-2D9C01CF9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51" y="5395032"/>
            <a:ext cx="1371600" cy="62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A09C28-3807-4250-84B4-B3817321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A028-8C34-804B-AA02-226DAA3BC56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BE2E-5611-416D-8D7E-1D9857EB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Fact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9E58-45A2-4D43-923E-910BE553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Municipal, vertical integrated, </a:t>
            </a:r>
            <a:r>
              <a:rPr lang="en-US" dirty="0"/>
              <a:t>electric utility serving Lincoln, Ne</a:t>
            </a:r>
          </a:p>
          <a:p>
            <a:pPr lvl="1"/>
            <a:r>
              <a:rPr lang="en-US" dirty="0"/>
              <a:t>Service area: 200 Sq. Mi.</a:t>
            </a:r>
          </a:p>
          <a:p>
            <a:pPr lvl="1"/>
            <a:r>
              <a:rPr lang="en-US" dirty="0"/>
              <a:t>144,000 customers (88% residential) </a:t>
            </a:r>
          </a:p>
          <a:p>
            <a:pPr lvl="1"/>
            <a:r>
              <a:rPr lang="en-US" dirty="0"/>
              <a:t>278 mi. transmission, 2,131 mi. distribution circuits, 26 mi. fiber</a:t>
            </a:r>
          </a:p>
          <a:p>
            <a:pPr lvl="1"/>
            <a:r>
              <a:rPr lang="en-US" dirty="0"/>
              <a:t>38 substations, 21,936 distribution transformers</a:t>
            </a:r>
          </a:p>
          <a:p>
            <a:pPr lvl="1"/>
            <a:r>
              <a:rPr lang="en-US" dirty="0"/>
              <a:t>1057 MW of generation, 35% N.G., 34% renewable (127 MW WAPA), 31% coal</a:t>
            </a:r>
          </a:p>
          <a:p>
            <a:pPr lvl="1"/>
            <a:r>
              <a:rPr lang="en-US" dirty="0"/>
              <a:t>Peak Summer Load: 786 (2011), 769 MW (2021), Energy: 3 B kWh</a:t>
            </a:r>
          </a:p>
          <a:p>
            <a:pPr lvl="1"/>
            <a:r>
              <a:rPr lang="en-US" dirty="0"/>
              <a:t>500 employees (local people serving local people)</a:t>
            </a:r>
          </a:p>
          <a:p>
            <a:r>
              <a:rPr lang="en-US" dirty="0"/>
              <a:t>Governed by 9-member Board</a:t>
            </a:r>
          </a:p>
          <a:p>
            <a:r>
              <a:rPr lang="en-US" dirty="0"/>
              <a:t>Member of SPP</a:t>
            </a:r>
          </a:p>
          <a:p>
            <a:r>
              <a:rPr lang="en-US" dirty="0"/>
              <a:t>Net zero carbon goal by 2040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F8506-A563-494B-895F-617D62C85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E818CD-B8AC-4511-8535-067F2481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9143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BDC2279-497B-49F1-8958-3CBD7133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5029201"/>
            <a:ext cx="8209722" cy="1531369"/>
          </a:xfrm>
        </p:spPr>
        <p:txBody>
          <a:bodyPr anchor="b"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6000" dirty="0">
                <a:solidFill>
                  <a:schemeClr val="bg1"/>
                </a:solidFill>
              </a:rPr>
              <a:t>LES EV Research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Preparing for a plug-in future in 1980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EA48C-97D3-4FA6-B8A2-DAB83AE0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A028-8C34-804B-AA02-226DAA3BC5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7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264E5-1301-4E00-A7B0-2ECE9C579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87552"/>
            <a:ext cx="8559085" cy="51114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AAE14B-66C0-4164-9CB2-CC0CF49CC046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84582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2019 Customer Charging Data</a:t>
            </a:r>
          </a:p>
          <a:p>
            <a:pPr algn="l"/>
            <a:r>
              <a:rPr lang="en-US" sz="1800" i="1" dirty="0">
                <a:latin typeface="Roboto" panose="02000000000000000000" pitchFamily="2" charset="0"/>
                <a:ea typeface="Roboto" panose="02000000000000000000" pitchFamily="2" charset="0"/>
              </a:rPr>
              <a:t>July Weekdays</a:t>
            </a:r>
            <a:br>
              <a:rPr lang="en-US" dirty="0"/>
            </a:br>
            <a:endParaRPr lang="en-US" sz="1400" b="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FD600-E49B-4BBC-A686-32A5EDEF77E2}"/>
              </a:ext>
            </a:extLst>
          </p:cNvPr>
          <p:cNvSpPr txBox="1"/>
          <p:nvPr/>
        </p:nvSpPr>
        <p:spPr>
          <a:xfrm>
            <a:off x="6525768" y="765048"/>
            <a:ext cx="2980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“Typical” Summer Peak Hours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E38D3-A676-4A12-A791-FA1F7E348860}"/>
              </a:ext>
            </a:extLst>
          </p:cNvPr>
          <p:cNvSpPr/>
          <p:nvPr/>
        </p:nvSpPr>
        <p:spPr>
          <a:xfrm>
            <a:off x="7696200" y="1115568"/>
            <a:ext cx="640080" cy="4251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A1F94-B332-45C3-8071-7277A226C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37F847-9DAA-462D-85B9-08236434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87552"/>
            <a:ext cx="8566061" cy="51114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AAE14B-66C0-4164-9CB2-CC0CF49CC046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84582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2019 Customer Charging Data</a:t>
            </a:r>
          </a:p>
          <a:p>
            <a:pPr algn="l"/>
            <a:r>
              <a:rPr lang="en-US" sz="1800" i="1" dirty="0">
                <a:latin typeface="Roboto" panose="02000000000000000000" pitchFamily="2" charset="0"/>
                <a:ea typeface="Roboto" panose="02000000000000000000" pitchFamily="2" charset="0"/>
              </a:rPr>
              <a:t>July Weekdays</a:t>
            </a:r>
            <a:br>
              <a:rPr lang="en-US" dirty="0"/>
            </a:br>
            <a:endParaRPr lang="en-US" sz="1400" b="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FD600-E49B-4BBC-A686-32A5EDEF77E2}"/>
              </a:ext>
            </a:extLst>
          </p:cNvPr>
          <p:cNvSpPr txBox="1"/>
          <p:nvPr/>
        </p:nvSpPr>
        <p:spPr>
          <a:xfrm>
            <a:off x="6525768" y="765048"/>
            <a:ext cx="2980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“Typical” Summer Peak Hours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E38D3-A676-4A12-A791-FA1F7E348860}"/>
              </a:ext>
            </a:extLst>
          </p:cNvPr>
          <p:cNvSpPr/>
          <p:nvPr/>
        </p:nvSpPr>
        <p:spPr>
          <a:xfrm>
            <a:off x="7696200" y="1115568"/>
            <a:ext cx="640080" cy="4251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6BF99-7D9A-4DE0-8225-E073ED3AB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F6593-A758-4941-BD5C-5ED846C24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87552"/>
            <a:ext cx="8559085" cy="51114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AAE14B-66C0-4164-9CB2-CC0CF49CC046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84582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2019 Customer Charging Data</a:t>
            </a:r>
          </a:p>
          <a:p>
            <a:pPr algn="l"/>
            <a:r>
              <a:rPr lang="en-US" sz="1800" i="1" dirty="0">
                <a:latin typeface="Roboto" panose="02000000000000000000" pitchFamily="2" charset="0"/>
                <a:ea typeface="Roboto" panose="02000000000000000000" pitchFamily="2" charset="0"/>
              </a:rPr>
              <a:t>January Weekdays</a:t>
            </a:r>
            <a:br>
              <a:rPr lang="en-US" dirty="0"/>
            </a:br>
            <a:endParaRPr lang="en-US" sz="1400" b="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A6856-1764-4C94-8927-6761DE68DD84}"/>
              </a:ext>
            </a:extLst>
          </p:cNvPr>
          <p:cNvSpPr txBox="1"/>
          <p:nvPr/>
        </p:nvSpPr>
        <p:spPr>
          <a:xfrm>
            <a:off x="5200232" y="765048"/>
            <a:ext cx="2800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“Typical” Winter Peak Hours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2DC85F-61F3-4BE3-86B8-BE07C3DA4206}"/>
              </a:ext>
            </a:extLst>
          </p:cNvPr>
          <p:cNvSpPr/>
          <p:nvPr/>
        </p:nvSpPr>
        <p:spPr>
          <a:xfrm>
            <a:off x="8007096" y="1115568"/>
            <a:ext cx="640080" cy="4251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260AAC-3FC6-48E1-83EC-32E3CCA4508B}"/>
              </a:ext>
            </a:extLst>
          </p:cNvPr>
          <p:cNvSpPr/>
          <p:nvPr/>
        </p:nvSpPr>
        <p:spPr>
          <a:xfrm>
            <a:off x="4541520" y="1115568"/>
            <a:ext cx="640080" cy="4251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12843-C12F-498D-8405-364255FA8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383B0-3A19-4B88-9942-102F8E38C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87552"/>
            <a:ext cx="8566061" cy="51114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AAE14B-66C0-4164-9CB2-CC0CF49CC046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84582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2019 Customer Charging Data</a:t>
            </a:r>
          </a:p>
          <a:p>
            <a:pPr algn="l"/>
            <a:r>
              <a:rPr lang="en-US" sz="1800" i="1" dirty="0">
                <a:latin typeface="Roboto" panose="02000000000000000000" pitchFamily="2" charset="0"/>
                <a:ea typeface="Roboto" panose="02000000000000000000" pitchFamily="2" charset="0"/>
              </a:rPr>
              <a:t>January Weekdays</a:t>
            </a:r>
            <a:br>
              <a:rPr lang="en-US" dirty="0"/>
            </a:br>
            <a:endParaRPr lang="en-US" sz="1400" b="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2DC85F-61F3-4BE3-86B8-BE07C3DA4206}"/>
              </a:ext>
            </a:extLst>
          </p:cNvPr>
          <p:cNvSpPr/>
          <p:nvPr/>
        </p:nvSpPr>
        <p:spPr>
          <a:xfrm>
            <a:off x="8007096" y="1115568"/>
            <a:ext cx="640080" cy="4251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99CF7-5B4A-4E67-A2BF-17682A155393}"/>
              </a:ext>
            </a:extLst>
          </p:cNvPr>
          <p:cNvSpPr txBox="1"/>
          <p:nvPr/>
        </p:nvSpPr>
        <p:spPr>
          <a:xfrm>
            <a:off x="5200232" y="765048"/>
            <a:ext cx="2800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“Typical” Winter Peak Hours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054DA2-F1FD-4461-9DFE-DC4E59523C4D}"/>
              </a:ext>
            </a:extLst>
          </p:cNvPr>
          <p:cNvSpPr/>
          <p:nvPr/>
        </p:nvSpPr>
        <p:spPr>
          <a:xfrm>
            <a:off x="4541520" y="1115568"/>
            <a:ext cx="640080" cy="4251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662DDF-2429-4AFA-BE85-0E85A2B0A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AFEE30-36B7-4A8A-B5D1-9EFC6145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44" y="2112264"/>
            <a:ext cx="5737368" cy="39776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AAE14B-66C0-4164-9CB2-CC0CF49CC046}"/>
              </a:ext>
            </a:extLst>
          </p:cNvPr>
          <p:cNvSpPr txBox="1">
            <a:spLocks/>
          </p:cNvSpPr>
          <p:nvPr/>
        </p:nvSpPr>
        <p:spPr>
          <a:xfrm>
            <a:off x="1766455" y="334962"/>
            <a:ext cx="84582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Customer Charging Location Data (Jan 2019 – Sep 2019)</a:t>
            </a:r>
            <a:br>
              <a:rPr lang="en-US" dirty="0"/>
            </a:br>
            <a:endParaRPr lang="en-US" sz="1400" b="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F5DD0F-F5AC-4DA4-AC26-C82362D2B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097280"/>
            <a:ext cx="2824700" cy="26700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CFF571-E022-437A-AA5C-3CDB6B928EA6}"/>
              </a:ext>
            </a:extLst>
          </p:cNvPr>
          <p:cNvCxnSpPr/>
          <p:nvPr/>
        </p:nvCxnSpPr>
        <p:spPr>
          <a:xfrm flipV="1">
            <a:off x="5943601" y="1676400"/>
            <a:ext cx="1548245" cy="1447800"/>
          </a:xfrm>
          <a:prstGeom prst="line">
            <a:avLst/>
          </a:prstGeom>
          <a:ln>
            <a:solidFill>
              <a:srgbClr val="007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65D574-D547-42D2-ABFE-E0790CC8A3F3}"/>
              </a:ext>
            </a:extLst>
          </p:cNvPr>
          <p:cNvCxnSpPr>
            <a:cxnSpLocks/>
          </p:cNvCxnSpPr>
          <p:nvPr/>
        </p:nvCxnSpPr>
        <p:spPr>
          <a:xfrm flipV="1">
            <a:off x="5943600" y="3124201"/>
            <a:ext cx="1763128" cy="1"/>
          </a:xfrm>
          <a:prstGeom prst="line">
            <a:avLst/>
          </a:prstGeom>
          <a:ln>
            <a:solidFill>
              <a:srgbClr val="007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E9C28AD-2FB8-4E8D-A30A-90A52E2DEA49}"/>
              </a:ext>
            </a:extLst>
          </p:cNvPr>
          <p:cNvSpPr txBox="1"/>
          <p:nvPr/>
        </p:nvSpPr>
        <p:spPr>
          <a:xfrm>
            <a:off x="7543800" y="3505200"/>
            <a:ext cx="1763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LES Service Area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19A0C-3479-4328-AAB3-BF0954102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7BCF62-A73D-4DE2-8DA1-4172EC15C70A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84582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Customer Charging Data</a:t>
            </a:r>
          </a:p>
          <a:p>
            <a:pPr algn="l"/>
            <a:r>
              <a:rPr lang="en-US" sz="1800" i="1" dirty="0">
                <a:latin typeface="Roboto" panose="02000000000000000000" pitchFamily="2" charset="0"/>
                <a:ea typeface="Roboto" panose="02000000000000000000" pitchFamily="2" charset="0"/>
              </a:rPr>
              <a:t>Jan 2019 – Dec 2019, BEV, Home charging only</a:t>
            </a:r>
            <a:br>
              <a:rPr lang="en-US" dirty="0"/>
            </a:br>
            <a:endParaRPr lang="en-US" sz="1400" b="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5764D1-FE28-4142-9788-659F2C963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42416"/>
            <a:ext cx="7752595" cy="5056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7F9F29-2EC2-4E7A-8C5C-B9B0D1004603}"/>
              </a:ext>
            </a:extLst>
          </p:cNvPr>
          <p:cNvSpPr txBox="1"/>
          <p:nvPr/>
        </p:nvSpPr>
        <p:spPr>
          <a:xfrm>
            <a:off x="9296400" y="1905000"/>
            <a:ext cx="2514600" cy="584775"/>
          </a:xfrm>
          <a:prstGeom prst="rect">
            <a:avLst/>
          </a:prstGeom>
          <a:solidFill>
            <a:schemeClr val="bg1"/>
          </a:solidFill>
          <a:ln>
            <a:solidFill>
              <a:srgbClr val="F071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07104"/>
                </a:solidFill>
              </a:rPr>
              <a:t>Average Lincoln air conditioner load ~ 3 kW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287E4-9C3E-4D59-89FC-39959EEBA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3B840-2E9A-4663-8BDE-EB3EE2E73F4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S 2018 Widescreen">
  <a:themeElements>
    <a:clrScheme name="LES 2018">
      <a:dk1>
        <a:sysClr val="windowText" lastClr="000000"/>
      </a:dk1>
      <a:lt1>
        <a:sysClr val="window" lastClr="FFFFFF"/>
      </a:lt1>
      <a:dk2>
        <a:srgbClr val="002D3D"/>
      </a:dk2>
      <a:lt2>
        <a:srgbClr val="F07122"/>
      </a:lt2>
      <a:accent1>
        <a:srgbClr val="0078BF"/>
      </a:accent1>
      <a:accent2>
        <a:srgbClr val="ED7D31"/>
      </a:accent2>
      <a:accent3>
        <a:srgbClr val="04496B"/>
      </a:accent3>
      <a:accent4>
        <a:srgbClr val="C01639"/>
      </a:accent4>
      <a:accent5>
        <a:srgbClr val="676362"/>
      </a:accent5>
      <a:accent6>
        <a:srgbClr val="FCBC00"/>
      </a:accent6>
      <a:hlink>
        <a:srgbClr val="0563C1"/>
      </a:hlink>
      <a:folHlink>
        <a:srgbClr val="954F72"/>
      </a:folHlink>
    </a:clrScheme>
    <a:fontScheme name="LES 201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86C5857CBA94D97074164CA7E7D3B" ma:contentTypeVersion="8" ma:contentTypeDescription="Create a new document." ma:contentTypeScope="" ma:versionID="d45cbfe5f3b52ea863326195e78350f1">
  <xsd:schema xmlns:xsd="http://www.w3.org/2001/XMLSchema" xmlns:xs="http://www.w3.org/2001/XMLSchema" xmlns:p="http://schemas.microsoft.com/office/2006/metadata/properties" xmlns:ns1="http://schemas.microsoft.com/sharepoint/v3" xmlns:ns2="aba5f19b-b733-469f-8e43-beee23ef1068" xmlns:ns3="b11ecfc5-2703-475f-bb1e-f7e2b359583c" xmlns:ns4="8fd51997-edca-4396-99a4-3b769eca1f92" targetNamespace="http://schemas.microsoft.com/office/2006/metadata/properties" ma:root="true" ma:fieldsID="60b57c32d76043e50a86f23ae0a0b7b0" ns1:_="" ns2:_="" ns3:_="" ns4:_="">
    <xsd:import namespace="http://schemas.microsoft.com/sharepoint/v3"/>
    <xsd:import namespace="aba5f19b-b733-469f-8e43-beee23ef1068"/>
    <xsd:import namespace="b11ecfc5-2703-475f-bb1e-f7e2b359583c"/>
    <xsd:import namespace="8fd51997-edca-4396-99a4-3b769eca1f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RetentionInactiveDate" minOccurs="0"/>
                <xsd:element ref="ns1:_dlc_ExpireDateSaved" minOccurs="0"/>
                <xsd:element ref="ns1:_dlc_ExpireDate" minOccurs="0"/>
                <xsd:element ref="ns1:_dlc_Exempt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1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2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13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5f19b-b733-469f-8e43-beee23ef1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ecfc5-2703-475f-bb1e-f7e2b359583c" elementFormDefault="qualified">
    <xsd:import namespace="http://schemas.microsoft.com/office/2006/documentManagement/types"/>
    <xsd:import namespace="http://schemas.microsoft.com/office/infopath/2007/PartnerControls"/>
    <xsd:element name="RetentionInactiveDate" ma:index="10" nillable="true" ma:displayName="Retention Inactive Date" ma:description="Date an item is declared inactive for record retention." ma:format="DateOnly" ma:internalName="RetentionInactiv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51997-edca-4396-99a4-3b769eca1f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InactiveDate xmlns="b11ecfc5-2703-475f-bb1e-f7e2b359583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9C17C4-A44B-4086-AF5E-7CC11C92C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a5f19b-b733-469f-8e43-beee23ef1068"/>
    <ds:schemaRef ds:uri="b11ecfc5-2703-475f-bb1e-f7e2b359583c"/>
    <ds:schemaRef ds:uri="8fd51997-edca-4396-99a4-3b769eca1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60D85F-192A-459A-86B1-6CC55C45367B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3"/>
    <ds:schemaRef ds:uri="http://purl.org/dc/terms/"/>
    <ds:schemaRef ds:uri="aba5f19b-b733-469f-8e43-beee23ef1068"/>
    <ds:schemaRef ds:uri="http://www.w3.org/XML/1998/namespace"/>
    <ds:schemaRef ds:uri="8fd51997-edca-4396-99a4-3b769eca1f92"/>
    <ds:schemaRef ds:uri="http://schemas.microsoft.com/office/2006/metadata/properties"/>
    <ds:schemaRef ds:uri="http://schemas.openxmlformats.org/package/2006/metadata/core-properties"/>
    <ds:schemaRef ds:uri="b11ecfc5-2703-475f-bb1e-f7e2b359583c"/>
  </ds:schemaRefs>
</ds:datastoreItem>
</file>

<file path=customXml/itemProps3.xml><?xml version="1.0" encoding="utf-8"?>
<ds:datastoreItem xmlns:ds="http://schemas.openxmlformats.org/officeDocument/2006/customXml" ds:itemID="{D84729AD-B3D8-4C59-9737-5A95B21AB1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581</Words>
  <Application>Microsoft Office PowerPoint</Application>
  <PresentationFormat>Widescreen</PresentationFormat>
  <Paragraphs>123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Roboto</vt:lpstr>
      <vt:lpstr>Arial</vt:lpstr>
      <vt:lpstr>Calibri</vt:lpstr>
      <vt:lpstr>LES 2018 Widescreen</vt:lpstr>
      <vt:lpstr>PowerPoint Presentation</vt:lpstr>
      <vt:lpstr>LES Fact Sheet</vt:lpstr>
      <vt:lpstr>LES EV Research Preparing for a plug-in future in 1980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 EV Demand Response Pilot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EV Research Preparing for a plug-in future</dc:title>
  <dc:creator>Scott Benson</dc:creator>
  <cp:lastModifiedBy>Rosalie Hathaway</cp:lastModifiedBy>
  <cp:revision>125</cp:revision>
  <cp:lastPrinted>2021-11-17T19:44:54Z</cp:lastPrinted>
  <dcterms:created xsi:type="dcterms:W3CDTF">2020-07-17T20:38:53Z</dcterms:created>
  <dcterms:modified xsi:type="dcterms:W3CDTF">2021-12-13T20:00:32Z</dcterms:modified>
</cp:coreProperties>
</file>