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0" r:id="rId4"/>
    <p:sldMasterId id="2147484033" r:id="rId5"/>
    <p:sldMasterId id="2147484037" r:id="rId6"/>
    <p:sldMasterId id="2147484057" r:id="rId7"/>
    <p:sldMasterId id="2147484076" r:id="rId8"/>
    <p:sldMasterId id="2147484084" r:id="rId9"/>
    <p:sldMasterId id="2147484102" r:id="rId10"/>
    <p:sldMasterId id="2147484107" r:id="rId11"/>
  </p:sldMasterIdLst>
  <p:notesMasterIdLst>
    <p:notesMasterId r:id="rId29"/>
  </p:notesMasterIdLst>
  <p:handoutMasterIdLst>
    <p:handoutMasterId r:id="rId30"/>
  </p:handoutMasterIdLst>
  <p:sldIdLst>
    <p:sldId id="873" r:id="rId12"/>
    <p:sldId id="971" r:id="rId13"/>
    <p:sldId id="948" r:id="rId14"/>
    <p:sldId id="998" r:id="rId15"/>
    <p:sldId id="957" r:id="rId16"/>
    <p:sldId id="999" r:id="rId17"/>
    <p:sldId id="949" r:id="rId18"/>
    <p:sldId id="970" r:id="rId19"/>
    <p:sldId id="1004" r:id="rId20"/>
    <p:sldId id="1005" r:id="rId21"/>
    <p:sldId id="1003" r:id="rId22"/>
    <p:sldId id="1006" r:id="rId23"/>
    <p:sldId id="1002" r:id="rId24"/>
    <p:sldId id="967" r:id="rId25"/>
    <p:sldId id="979" r:id="rId26"/>
    <p:sldId id="956" r:id="rId27"/>
    <p:sldId id="922" r:id="rId28"/>
  </p:sldIdLst>
  <p:sldSz cx="18288000" cy="10287000"/>
  <p:notesSz cx="9388475" cy="7102475"/>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4" userDrawn="1">
          <p15:clr>
            <a:srgbClr val="A4A3A4"/>
          </p15:clr>
        </p15:guide>
        <p15:guide id="2" pos="384" userDrawn="1">
          <p15:clr>
            <a:srgbClr val="A4A3A4"/>
          </p15:clr>
        </p15:guide>
        <p15:guide id="3" orient="horz" pos="6312" userDrawn="1">
          <p15:clr>
            <a:srgbClr val="A4A3A4"/>
          </p15:clr>
        </p15:guide>
        <p15:guide id="4" orient="horz" pos="6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owen Jenkins" initials="GJ" lastIdx="8" clrIdx="0">
    <p:extLst>
      <p:ext uri="{19B8F6BF-5375-455C-9EA6-DF929625EA0E}">
        <p15:presenceInfo xmlns:p15="http://schemas.microsoft.com/office/powerpoint/2012/main" userId="S-1-5-21-3052820805-4226731614-2474579452-3750" providerId="AD"/>
      </p:ext>
    </p:extLst>
  </p:cmAuthor>
  <p:cmAuthor id="2" name="Greg Wetstone" initials="GW" lastIdx="24" clrIdx="1">
    <p:extLst>
      <p:ext uri="{19B8F6BF-5375-455C-9EA6-DF929625EA0E}">
        <p15:presenceInfo xmlns:p15="http://schemas.microsoft.com/office/powerpoint/2012/main" userId="Greg Wetstone" providerId="None"/>
      </p:ext>
    </p:extLst>
  </p:cmAuthor>
  <p:cmAuthor id="3" name="Lesley Hunter" initials="LH" lastIdx="6" clrIdx="2">
    <p:extLst>
      <p:ext uri="{19B8F6BF-5375-455C-9EA6-DF929625EA0E}">
        <p15:presenceInfo xmlns:p15="http://schemas.microsoft.com/office/powerpoint/2012/main" userId="S-1-5-21-3052820805-4226731614-2474579452-1738" providerId="AD"/>
      </p:ext>
    </p:extLst>
  </p:cmAuthor>
  <p:cmAuthor id="4" name="Lesley Hunter" initials="LH [2]" lastIdx="9" clrIdx="3">
    <p:extLst>
      <p:ext uri="{19B8F6BF-5375-455C-9EA6-DF929625EA0E}">
        <p15:presenceInfo xmlns:p15="http://schemas.microsoft.com/office/powerpoint/2012/main" userId="S::hunter@acore.org::8c178dcc-c9a9-40bb-ba24-f0b0eaa0a7de" providerId="AD"/>
      </p:ext>
    </p:extLst>
  </p:cmAuthor>
  <p:cmAuthor id="5" name="Guest User" initials="GU" lastIdx="7" clrIdx="4">
    <p:extLst>
      <p:ext uri="{19B8F6BF-5375-455C-9EA6-DF929625EA0E}">
        <p15:presenceInfo xmlns:p15="http://schemas.microsoft.com/office/powerpoint/2012/main" userId="S::urn:spo:anon#9b87ab5af6fd652860e9003f90a36120a69bcac05008fbb3b089df608862cd3c::" providerId="AD"/>
      </p:ext>
    </p:extLst>
  </p:cmAuthor>
  <p:cmAuthor id="6" name="Tyler Stoff" initials="TS" lastIdx="3" clrIdx="5">
    <p:extLst>
      <p:ext uri="{19B8F6BF-5375-455C-9EA6-DF929625EA0E}">
        <p15:presenceInfo xmlns:p15="http://schemas.microsoft.com/office/powerpoint/2012/main" userId="S::Stoff@acore.org::1b2ace31-dc39-4377-8177-4d25369fc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96A"/>
    <a:srgbClr val="0C223F"/>
    <a:srgbClr val="EAEDEC"/>
    <a:srgbClr val="F8F8F8"/>
    <a:srgbClr val="00ABC7"/>
    <a:srgbClr val="A3E0EA"/>
    <a:srgbClr val="27304D"/>
    <a:srgbClr val="F4C45B"/>
    <a:srgbClr val="00A9C5"/>
    <a:srgbClr val="01AB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E44A81-7059-4C4E-9B7B-8E59E13DA1A8}" v="11" dt="2021-12-01T00:45:24.091"/>
    <p1510:client id="{226D2D4C-F691-AE7D-3370-080788BF00CE}" v="420" dt="2021-12-01T01:30:38.570"/>
    <p1510:client id="{CA9D1140-5657-4A24-B100-9F5134FB56E1}" v="1" dt="2021-12-01T11:59:21.454"/>
    <p1510:client id="{D1B9A055-8C77-4540-9E60-96FAE6C2CD1F}" v="3" dt="2021-11-30T18:43:07.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1348" autoAdjust="0"/>
    <p:restoredTop sz="86395" autoAdjust="0"/>
  </p:normalViewPr>
  <p:slideViewPr>
    <p:cSldViewPr snapToGrid="0">
      <p:cViewPr varScale="1">
        <p:scale>
          <a:sx n="73" d="100"/>
          <a:sy n="73" d="100"/>
        </p:scale>
        <p:origin x="216" y="200"/>
      </p:cViewPr>
      <p:guideLst>
        <p:guide orient="horz" pos="2904"/>
        <p:guide pos="384"/>
        <p:guide orient="horz" pos="6312"/>
        <p:guide orient="horz" pos="64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4920" y="18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67A429-9956-4B90-87CC-8C2E58F16A97}"/>
              </a:ext>
            </a:extLst>
          </p:cNvPr>
          <p:cNvSpPr>
            <a:spLocks noGrp="1"/>
          </p:cNvSpPr>
          <p:nvPr>
            <p:ph type="hdr" sz="quarter"/>
          </p:nvPr>
        </p:nvSpPr>
        <p:spPr>
          <a:xfrm>
            <a:off x="1" y="0"/>
            <a:ext cx="4158747" cy="1721803"/>
          </a:xfrm>
          <a:prstGeom prst="rect">
            <a:avLst/>
          </a:prstGeom>
        </p:spPr>
        <p:txBody>
          <a:bodyPr vert="horz" lIns="174940" tIns="87470" rIns="174940" bIns="87470" rtlCol="0"/>
          <a:lstStyle>
            <a:lvl1pPr algn="l">
              <a:defRPr sz="2300"/>
            </a:lvl1pPr>
          </a:lstStyle>
          <a:p>
            <a:endParaRPr lang="en-US"/>
          </a:p>
        </p:txBody>
      </p:sp>
      <p:sp>
        <p:nvSpPr>
          <p:cNvPr id="3" name="Date Placeholder 2">
            <a:extLst>
              <a:ext uri="{FF2B5EF4-FFF2-40B4-BE49-F238E27FC236}">
                <a16:creationId xmlns:a16="http://schemas.microsoft.com/office/drawing/2014/main" id="{6F6F9DEC-7991-40E3-A946-C9B4191EFB0B}"/>
              </a:ext>
            </a:extLst>
          </p:cNvPr>
          <p:cNvSpPr>
            <a:spLocks noGrp="1"/>
          </p:cNvSpPr>
          <p:nvPr>
            <p:ph type="dt" sz="quarter" idx="1"/>
          </p:nvPr>
        </p:nvSpPr>
        <p:spPr>
          <a:xfrm>
            <a:off x="5436142" y="0"/>
            <a:ext cx="4158747" cy="1721803"/>
          </a:xfrm>
          <a:prstGeom prst="rect">
            <a:avLst/>
          </a:prstGeom>
        </p:spPr>
        <p:txBody>
          <a:bodyPr vert="horz" lIns="174940" tIns="87470" rIns="174940" bIns="87470" rtlCol="0"/>
          <a:lstStyle>
            <a:lvl1pPr algn="r">
              <a:defRPr sz="2300"/>
            </a:lvl1pPr>
          </a:lstStyle>
          <a:p>
            <a:fld id="{0FD9C2D1-3DE6-4EC0-86CB-4698E7142307}" type="datetimeFigureOut">
              <a:rPr lang="en-US" smtClean="0"/>
              <a:t>12/1/21</a:t>
            </a:fld>
            <a:endParaRPr lang="en-US"/>
          </a:p>
        </p:txBody>
      </p:sp>
      <p:sp>
        <p:nvSpPr>
          <p:cNvPr id="4" name="Footer Placeholder 3">
            <a:extLst>
              <a:ext uri="{FF2B5EF4-FFF2-40B4-BE49-F238E27FC236}">
                <a16:creationId xmlns:a16="http://schemas.microsoft.com/office/drawing/2014/main" id="{E118B2C4-CEE6-4098-955D-D94B0B527CC7}"/>
              </a:ext>
            </a:extLst>
          </p:cNvPr>
          <p:cNvSpPr>
            <a:spLocks noGrp="1"/>
          </p:cNvSpPr>
          <p:nvPr>
            <p:ph type="ftr" sz="quarter" idx="2"/>
          </p:nvPr>
        </p:nvSpPr>
        <p:spPr>
          <a:xfrm>
            <a:off x="1" y="32595111"/>
            <a:ext cx="4158747" cy="1721800"/>
          </a:xfrm>
          <a:prstGeom prst="rect">
            <a:avLst/>
          </a:prstGeom>
        </p:spPr>
        <p:txBody>
          <a:bodyPr vert="horz" lIns="174940" tIns="87470" rIns="174940" bIns="87470" rtlCol="0" anchor="b"/>
          <a:lstStyle>
            <a:lvl1pPr algn="l">
              <a:defRPr sz="2300"/>
            </a:lvl1pPr>
          </a:lstStyle>
          <a:p>
            <a:endParaRPr lang="en-US"/>
          </a:p>
        </p:txBody>
      </p:sp>
      <p:sp>
        <p:nvSpPr>
          <p:cNvPr id="5" name="Slide Number Placeholder 4">
            <a:extLst>
              <a:ext uri="{FF2B5EF4-FFF2-40B4-BE49-F238E27FC236}">
                <a16:creationId xmlns:a16="http://schemas.microsoft.com/office/drawing/2014/main" id="{5309960C-D042-484C-93CD-57903EEE50E9}"/>
              </a:ext>
            </a:extLst>
          </p:cNvPr>
          <p:cNvSpPr>
            <a:spLocks noGrp="1"/>
          </p:cNvSpPr>
          <p:nvPr>
            <p:ph type="sldNum" sz="quarter" idx="3"/>
          </p:nvPr>
        </p:nvSpPr>
        <p:spPr>
          <a:xfrm>
            <a:off x="5436142" y="32595111"/>
            <a:ext cx="4158747" cy="1721800"/>
          </a:xfrm>
          <a:prstGeom prst="rect">
            <a:avLst/>
          </a:prstGeom>
        </p:spPr>
        <p:txBody>
          <a:bodyPr vert="horz" lIns="174940" tIns="87470" rIns="174940" bIns="87470" rtlCol="0" anchor="b"/>
          <a:lstStyle>
            <a:lvl1pPr algn="r">
              <a:defRPr sz="2300"/>
            </a:lvl1pPr>
          </a:lstStyle>
          <a:p>
            <a:fld id="{C4A508F7-BAA8-48C8-8275-3D6418022568}" type="slidenum">
              <a:rPr lang="en-US" smtClean="0"/>
              <a:t>‹#›</a:t>
            </a:fld>
            <a:endParaRPr lang="en-US"/>
          </a:p>
        </p:txBody>
      </p:sp>
    </p:spTree>
    <p:extLst>
      <p:ext uri="{BB962C8B-B14F-4D97-AF65-F5344CB8AC3E}">
        <p14:creationId xmlns:p14="http://schemas.microsoft.com/office/powerpoint/2010/main" val="448998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58747" cy="1721803"/>
          </a:xfrm>
          <a:prstGeom prst="rect">
            <a:avLst/>
          </a:prstGeom>
        </p:spPr>
        <p:txBody>
          <a:bodyPr vert="horz" lIns="174940" tIns="87470" rIns="174940" bIns="87470" rtlCol="0"/>
          <a:lstStyle>
            <a:lvl1pPr algn="l">
              <a:defRPr sz="2300"/>
            </a:lvl1pPr>
          </a:lstStyle>
          <a:p>
            <a:endParaRPr lang="uk-UA"/>
          </a:p>
        </p:txBody>
      </p:sp>
      <p:sp>
        <p:nvSpPr>
          <p:cNvPr id="3" name="Date Placeholder 2"/>
          <p:cNvSpPr>
            <a:spLocks noGrp="1"/>
          </p:cNvSpPr>
          <p:nvPr>
            <p:ph type="dt" idx="1"/>
          </p:nvPr>
        </p:nvSpPr>
        <p:spPr>
          <a:xfrm>
            <a:off x="5436142" y="0"/>
            <a:ext cx="4158747" cy="1721803"/>
          </a:xfrm>
          <a:prstGeom prst="rect">
            <a:avLst/>
          </a:prstGeom>
        </p:spPr>
        <p:txBody>
          <a:bodyPr vert="horz" lIns="174940" tIns="87470" rIns="174940" bIns="87470" rtlCol="0"/>
          <a:lstStyle>
            <a:lvl1pPr algn="r">
              <a:defRPr sz="2300"/>
            </a:lvl1pPr>
          </a:lstStyle>
          <a:p>
            <a:fld id="{FB027185-10FB-4A57-B3F0-45136A811A24}" type="datetimeFigureOut">
              <a:rPr lang="uk-UA" smtClean="0"/>
              <a:t>01.12.21</a:t>
            </a:fld>
            <a:endParaRPr lang="uk-UA"/>
          </a:p>
        </p:txBody>
      </p:sp>
      <p:sp>
        <p:nvSpPr>
          <p:cNvPr id="4" name="Slide Image Placeholder 3"/>
          <p:cNvSpPr>
            <a:spLocks noGrp="1" noRot="1" noChangeAspect="1"/>
          </p:cNvSpPr>
          <p:nvPr>
            <p:ph type="sldImg" idx="2"/>
          </p:nvPr>
        </p:nvSpPr>
        <p:spPr>
          <a:xfrm>
            <a:off x="-5492750" y="4289425"/>
            <a:ext cx="20583525" cy="11579225"/>
          </a:xfrm>
          <a:prstGeom prst="rect">
            <a:avLst/>
          </a:prstGeom>
          <a:noFill/>
          <a:ln w="12700">
            <a:solidFill>
              <a:prstClr val="black"/>
            </a:solidFill>
          </a:ln>
        </p:spPr>
        <p:txBody>
          <a:bodyPr vert="horz" lIns="174940" tIns="87470" rIns="174940" bIns="87470" rtlCol="0" anchor="ctr"/>
          <a:lstStyle/>
          <a:p>
            <a:endParaRPr lang="uk-UA"/>
          </a:p>
        </p:txBody>
      </p:sp>
      <p:sp>
        <p:nvSpPr>
          <p:cNvPr id="5" name="Notes Placeholder 4"/>
          <p:cNvSpPr>
            <a:spLocks noGrp="1"/>
          </p:cNvSpPr>
          <p:nvPr>
            <p:ph type="body" sz="quarter" idx="3"/>
          </p:nvPr>
        </p:nvSpPr>
        <p:spPr>
          <a:xfrm>
            <a:off x="959711" y="16515010"/>
            <a:ext cx="7677686" cy="13512285"/>
          </a:xfrm>
          <a:prstGeom prst="rect">
            <a:avLst/>
          </a:prstGeom>
        </p:spPr>
        <p:txBody>
          <a:bodyPr vert="horz" lIns="174940" tIns="87470" rIns="174940" bIns="874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1" y="32595111"/>
            <a:ext cx="4158747" cy="1721800"/>
          </a:xfrm>
          <a:prstGeom prst="rect">
            <a:avLst/>
          </a:prstGeom>
        </p:spPr>
        <p:txBody>
          <a:bodyPr vert="horz" lIns="174940" tIns="87470" rIns="174940" bIns="87470" rtlCol="0" anchor="b"/>
          <a:lstStyle>
            <a:lvl1pPr algn="l">
              <a:defRPr sz="2300"/>
            </a:lvl1pPr>
          </a:lstStyle>
          <a:p>
            <a:endParaRPr lang="uk-UA"/>
          </a:p>
        </p:txBody>
      </p:sp>
      <p:sp>
        <p:nvSpPr>
          <p:cNvPr id="7" name="Slide Number Placeholder 6"/>
          <p:cNvSpPr>
            <a:spLocks noGrp="1"/>
          </p:cNvSpPr>
          <p:nvPr>
            <p:ph type="sldNum" sz="quarter" idx="5"/>
          </p:nvPr>
        </p:nvSpPr>
        <p:spPr>
          <a:xfrm>
            <a:off x="5436142" y="32595111"/>
            <a:ext cx="4158747" cy="1721800"/>
          </a:xfrm>
          <a:prstGeom prst="rect">
            <a:avLst/>
          </a:prstGeom>
        </p:spPr>
        <p:txBody>
          <a:bodyPr vert="horz" lIns="174940" tIns="87470" rIns="174940" bIns="87470" rtlCol="0" anchor="b"/>
          <a:lstStyle>
            <a:lvl1pPr algn="r">
              <a:defRPr sz="23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2553311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t>Quantifies the value that interregional transmission would have added during five severe weather events in TX, NE, and MidWest over past decade.</a:t>
            </a:r>
            <a:endParaRPr lang="en-US" dirty="0"/>
          </a:p>
          <a:p>
            <a:pPr>
              <a:defRPr/>
            </a:pPr>
            <a:endParaRPr lang="en-US" i="1" dirty="0"/>
          </a:p>
          <a:p>
            <a:pPr>
              <a:defRPr/>
            </a:pPr>
            <a:r>
              <a:rPr lang="en-US" i="1" dirty="0"/>
              <a:t>In Texas during Winter Storm Uri, each GW transmission capacity connecting with SE would have resulted in $1B savings and 200,000 homes with energy.</a:t>
            </a:r>
            <a:endParaRPr lang="en-US" dirty="0">
              <a:cs typeface="Calibri"/>
            </a:endParaRPr>
          </a:p>
          <a:p>
            <a:pPr>
              <a:defRPr/>
            </a:pPr>
            <a:endParaRPr lang="en-US" i="1" dirty="0">
              <a:solidFill>
                <a:srgbClr val="000000"/>
              </a:solidFill>
              <a:latin typeface="Calibri"/>
              <a:cs typeface="Calibri"/>
            </a:endParaRPr>
          </a:p>
          <a:p>
            <a:pPr>
              <a:defRPr/>
            </a:pPr>
            <a:r>
              <a:rPr lang="en-US" i="1" dirty="0">
                <a:solidFill>
                  <a:srgbClr val="000000"/>
                </a:solidFill>
                <a:latin typeface="Calibri"/>
                <a:cs typeface="Calibri"/>
              </a:rPr>
              <a:t>During the same event in SPP, consumers would have saved $100M per extra GW of transmission connecting to PJM, MISO, TVA, or MISO S.... in short better connections to the neighboring grid regions could have dramatic cost savings benefits.</a:t>
            </a:r>
          </a:p>
          <a:p>
            <a:pPr>
              <a:defRPr/>
            </a:pPr>
            <a:endParaRPr lang="en-US" sz="3400" i="1" dirty="0">
              <a:solidFill>
                <a:srgbClr val="0563C1"/>
              </a:solidFill>
              <a:latin typeface="Georgia"/>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337699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Vibrant Clean Energy &amp; Grid Strategies – studying showing the benefits of interregional transmission lines in the Eastern interconnection.</a:t>
            </a:r>
          </a:p>
          <a:p>
            <a:pPr>
              <a:defRPr/>
            </a:pPr>
            <a:endParaRPr lang="en-US" i="1" dirty="0"/>
          </a:p>
          <a:p>
            <a:pPr>
              <a:defRPr/>
            </a:pPr>
            <a:r>
              <a:rPr lang="en-US" i="1" dirty="0"/>
              <a:t>Optimizing the Eastern interconnection for transmission build could result in massive consumer savings, job creation, and new investment.</a:t>
            </a:r>
            <a:endParaRPr lang="en-US" dirty="0">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383452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3400" i="1">
              <a:solidFill>
                <a:srgbClr val="0563C1"/>
              </a:solidFill>
              <a:latin typeface="Georgia"/>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177373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Building the 22 high-voltage transmission projects that are ready for near-term construction would create 600,000 jobs,</a:t>
            </a:r>
          </a:p>
          <a:p>
            <a:pPr>
              <a:defRPr/>
            </a:pPr>
            <a:endParaRPr lang="en-US" dirty="0">
              <a:cs typeface="Calibri"/>
            </a:endParaRPr>
          </a:p>
          <a:p>
            <a:pPr>
              <a:defRPr/>
            </a:pPr>
            <a:endParaRPr lang="en-US" dirty="0">
              <a:cs typeface="Calibri"/>
            </a:endParaRPr>
          </a:p>
          <a:p>
            <a:pPr>
              <a:defRPr/>
            </a:pPr>
            <a:r>
              <a:rPr lang="en-US">
                <a:cs typeface="Calibri"/>
              </a:rPr>
              <a:t>MISO Case study: MVP lines delivered a huge economic boost to the region. </a:t>
            </a:r>
            <a:endParaRPr lang="en-US" dirty="0">
              <a:cs typeface="Calibri"/>
            </a:endParaRPr>
          </a:p>
          <a:p>
            <a:pPr>
              <a:defRPr/>
            </a:pPr>
            <a:endParaRPr lang="en-US" dirty="0">
              <a:cs typeface="Calibri"/>
            </a:endParaRPr>
          </a:p>
          <a:p>
            <a:pPr>
              <a:defRPr/>
            </a:pPr>
            <a:r>
              <a:rPr lang="en-US" dirty="0">
                <a:cs typeface="Calibri"/>
              </a:rPr>
              <a:t>And perhaps, more importantly, during</a:t>
            </a:r>
            <a:r>
              <a:rPr lang="en-US"/>
              <a:t> a recent MISO Board meeting, MISO President Clair Moeller stated that the Multi-Value Project transmission lines that his organization has built over the last decade, at a cost of around $6.5 billion,22 provided around $18 billion in benefits across three days of Winter Storm Uri. (SOURCE: Value of Transmission in Extreme Weather report)</a:t>
            </a:r>
            <a:endParaRPr lang="en-US" dirty="0">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1540496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9919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17060">
              <a:defRPr/>
            </a:pPr>
            <a:r>
              <a:rPr lang="en-US"/>
              <a:t> Existing and planned HVDC facilities in North America (blue: existing lines; red: planned or proposed lines; green: existing back-to-back converters) </a:t>
            </a:r>
          </a:p>
          <a:p>
            <a:pPr defTabSz="1717060">
              <a:defRPr/>
            </a:pPr>
            <a:r>
              <a:rPr lang="en-US"/>
              <a:t>Of the four nations comprising North America, the US stands out because of its geographical centrality and size, its high electricity consumption, the benefits likely to accrue from interregional transmission development, and the fact that it has both north-south and east-west opportunities that appear attractive. In regard to the characteristics necessary for successful development of interregional transmission, there is both precedent and existing features that suggest they are largely in place. The seven RTOs of today provide a regional force having no profit motivation, trusted for their knowledge and experience, providing a familiar and collaborative environment within which entities may engage and negotiate. The Federal Energy Regulatory Commission (FERC) and the Department of Energy (DOE), represent federal capability that could have significant influence on developing interregional transmission should federal policy swing in that direction. Indeed, FERC Order 1000 [8] already requires RTOs to consider interregional transmission, and the DOE has a track record which includes establishing successful collaborative mechanisms. </a:t>
            </a:r>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3464179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357690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46684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46684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1949" indent="-321949" defTabSz="1717060">
              <a:buFont typeface="Arial" panose="020B0604020202020204" pitchFamily="34" charset="0"/>
              <a:buChar char="•"/>
              <a:defRPr/>
            </a:pPr>
            <a:r>
              <a:rPr lang="en-US" b="1"/>
              <a:t>The Macro Grid Initiative, is a partnership between the American Council on Renewable Energy and Americans for a Clean Energy Grid that seeks to build support for investing in the transmission needed to enable decarbonization. </a:t>
            </a:r>
          </a:p>
          <a:p>
            <a:pPr defTabSz="1717060">
              <a:defRPr/>
            </a:pPr>
            <a:endParaRPr lang="en-US"/>
          </a:p>
          <a:p>
            <a:pPr marL="321949" indent="-321949" defTabSz="1717060">
              <a:buFont typeface="Arial" panose="020B0604020202020204" pitchFamily="34" charset="0"/>
              <a:buChar char="•"/>
              <a:defRPr/>
            </a:pPr>
            <a:r>
              <a:rPr lang="en-US"/>
              <a:t>America’s largest renewable resources are located far from energy load centers and need transmission to connect them. </a:t>
            </a:r>
          </a:p>
          <a:p>
            <a:pPr marL="321949" indent="-321949" defTabSz="1717060">
              <a:buFont typeface="Arial" panose="020B0604020202020204" pitchFamily="34" charset="0"/>
              <a:buChar char="•"/>
              <a:defRPr/>
            </a:pPr>
            <a:endParaRPr lang="en-US"/>
          </a:p>
          <a:p>
            <a:pPr marL="321949" indent="-321949" defTabSz="1717060">
              <a:buFont typeface="Arial" panose="020B0604020202020204" pitchFamily="34" charset="0"/>
              <a:buChar char="•"/>
              <a:defRPr/>
            </a:pPr>
            <a:r>
              <a:rPr lang="en-US"/>
              <a:t>Fifteen states between the Rockies and the Mississippi River account for 88% of the country’s wind technical potential and 56% of the country’s utility-scale solar technical potential but account for only 30% of projected electricity demand by 2050. These resources cannot be developed without a plan for building interregional transmission that can deliver the power to population centers. </a:t>
            </a:r>
          </a:p>
          <a:p>
            <a:pPr marL="321949" indent="-321949" defTabSz="1717060">
              <a:buFont typeface="Arial" panose="020B0604020202020204" pitchFamily="34" charset="0"/>
              <a:buChar char="•"/>
              <a:defRPr/>
            </a:pPr>
            <a:endParaRPr lang="en-US" sz="2300">
              <a:solidFill>
                <a:srgbClr val="4E896A"/>
              </a:solidFill>
              <a:ea typeface="Open Sans" panose="020B0606030504020204" pitchFamily="34" charset="0"/>
              <a:cs typeface="Open Sans" panose="020B0606030504020204" pitchFamily="34" charset="0"/>
            </a:endParaRPr>
          </a:p>
          <a:p>
            <a:pPr marL="321949" indent="-321949" defTabSz="1717060">
              <a:buFont typeface="Arial" panose="020B0604020202020204" pitchFamily="34" charset="0"/>
              <a:buChar char="•"/>
              <a:defRPr/>
            </a:pPr>
            <a:r>
              <a:rPr lang="en-US" sz="2300">
                <a:solidFill>
                  <a:srgbClr val="4E896A"/>
                </a:solidFill>
                <a:ea typeface="Open Sans" panose="020B0606030504020204" pitchFamily="34" charset="0"/>
                <a:cs typeface="Open Sans" panose="020B0606030504020204" pitchFamily="34" charset="0"/>
              </a:rPr>
              <a:t>The dotted line represents the “seam” between the eastern and western grids. The U.S. bulk power grid is further sub-divided into regions. This balkanized, antiquated grid presents an obstacle to the development of renewable energy. </a:t>
            </a:r>
          </a:p>
          <a:p>
            <a:pPr marL="321949" indent="-321949" defTabSz="1717060">
              <a:buFont typeface="Arial" panose="020B0604020202020204" pitchFamily="34" charset="0"/>
              <a:buChar char="•"/>
              <a:defRPr/>
            </a:pPr>
            <a:endParaRPr lang="en-US" sz="2300">
              <a:solidFill>
                <a:srgbClr val="4E896A"/>
              </a:solidFill>
              <a:ea typeface="Open Sans" panose="020B0606030504020204" pitchFamily="34" charset="0"/>
              <a:cs typeface="Open Sans" panose="020B0606030504020204" pitchFamily="34" charset="0"/>
            </a:endParaRPr>
          </a:p>
          <a:p>
            <a:pPr defTabSz="1717060">
              <a:defRPr/>
            </a:pPr>
            <a:endParaRPr lang="en-US" sz="3400">
              <a:solidFill>
                <a:srgbClr val="000000"/>
              </a:solidFill>
              <a:latin typeface="Open Sans" panose="020B0606030504020204" pitchFamily="34" charset="0"/>
              <a:ea typeface="Calibri" panose="020F0502020204030204" pitchFamily="34" charset="0"/>
              <a:cs typeface="Arial" panose="020B0604020202020204" pitchFamily="34" charset="0"/>
            </a:endParaRPr>
          </a:p>
          <a:p>
            <a:endParaRPr lang="en-US" b="1"/>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9941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15 states between the Rockies and Mississippi account for 88 percent of the nation’s wind technical potential and 56 percent of solar technical potential. However, this region is home to only 30 percent of expected 2050 electricity demand.</a:t>
            </a:r>
          </a:p>
          <a:p>
            <a:endParaRPr lang="en-US">
              <a:cs typeface="Calibri"/>
            </a:endParaRPr>
          </a:p>
          <a:p>
            <a:r>
              <a:rPr lang="en-US"/>
              <a:t>The general finding of regional and national studies of high renewable penetration show</a:t>
            </a:r>
            <a:r>
              <a:rPr lang="en-US">
                <a:cs typeface="Calibri"/>
              </a:rPr>
              <a:t> the consumer benefits of expanded and upgraded transmission – studies which we'll feature on a new section of the ACORE website, which will share a link to at the end of this presentation. </a:t>
            </a:r>
            <a:br>
              <a:rPr lang="en-US">
                <a:cs typeface="+mn-lt"/>
              </a:rPr>
            </a:br>
            <a:br>
              <a:rPr lang="en-US">
                <a:cs typeface="+mn-lt"/>
              </a:rPr>
            </a:br>
            <a:r>
              <a:rPr lang="en-US">
                <a:cs typeface="Calibri"/>
              </a:rPr>
              <a:t>To cite two quick examples: </a:t>
            </a:r>
          </a:p>
          <a:p>
            <a:endParaRPr lang="en-US">
              <a:cs typeface="Calibri"/>
            </a:endParaRPr>
          </a:p>
          <a:p>
            <a:pPr marL="1073163" indent="-1073163">
              <a:spcAft>
                <a:spcPts val="3756"/>
              </a:spcAft>
              <a:buFont typeface="Arial,Sans-Serif"/>
              <a:buChar char="•"/>
            </a:pPr>
            <a:r>
              <a:rPr lang="en-US"/>
              <a:t>The NREL "Seams" study found that increased transmission development at the “seams" between regions</a:t>
            </a:r>
            <a:r>
              <a:rPr lang="en-US" b="1"/>
              <a:t> </a:t>
            </a:r>
            <a:r>
              <a:rPr lang="en-US"/>
              <a:t>could save consumers more than $47 billion and return more than $2.50 for every dollar invested.</a:t>
            </a:r>
            <a:br>
              <a:rPr lang="en-US">
                <a:cs typeface="+mn-lt"/>
              </a:rPr>
            </a:br>
            <a:endParaRPr lang="en-US">
              <a:cs typeface="Calibri"/>
            </a:endParaRPr>
          </a:p>
          <a:p>
            <a:pPr marL="1073163" indent="-1073163">
              <a:spcAft>
                <a:spcPts val="3756"/>
              </a:spcAft>
              <a:buFont typeface="Arial,Sans-Serif"/>
              <a:buChar char="•"/>
            </a:pPr>
            <a:r>
              <a:rPr lang="en-US"/>
              <a:t>While recent modeling</a:t>
            </a:r>
            <a:r>
              <a:rPr lang="en-US" b="1"/>
              <a:t> </a:t>
            </a:r>
            <a:r>
              <a:rPr lang="en-US"/>
              <a:t>found that a nationwide, high-voltage direct current (HVDC) network</a:t>
            </a:r>
            <a:r>
              <a:rPr lang="en-US" b="1"/>
              <a:t>, </a:t>
            </a:r>
            <a:r>
              <a:rPr lang="en-US"/>
              <a:t>optimized for the nation's best wind and solar resources, could deliver 80 percent carbon emission reductions from the grid by 2030 without adding costs to consumers’ electricity bills.</a:t>
            </a:r>
            <a:endParaRPr lang="en-US">
              <a:cs typeface="Calibri"/>
            </a:endParaRPr>
          </a:p>
          <a:p>
            <a:pPr marL="1073163" indent="-1073163">
              <a:spcAft>
                <a:spcPts val="3756"/>
              </a:spcAft>
              <a:buFont typeface="Arial,Sans-Serif"/>
              <a:buChar char="•"/>
            </a:pPr>
            <a:endParaRPr lang="en-US">
              <a:cs typeface="Calibri"/>
            </a:endParaRPr>
          </a:p>
          <a:p>
            <a:r>
              <a:rPr lang="en-US">
                <a:cs typeface="Calibri"/>
              </a:rPr>
              <a:t>So building off that work....</a:t>
            </a:r>
          </a:p>
          <a:p>
            <a:endParaRPr lang="en-US">
              <a:cs typeface="Calibri"/>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19941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1949" indent="-321949">
              <a:buFont typeface="Arial" panose="020B0604020202020204" pitchFamily="34" charset="0"/>
              <a:buChar char="•"/>
            </a:pPr>
            <a:r>
              <a:rPr lang="en-US" sz="2000">
                <a:solidFill>
                  <a:srgbClr val="333333"/>
                </a:solidFill>
                <a:latin typeface="Open Sans" panose="020B0606030504020204" pitchFamily="34" charset="0"/>
              </a:rPr>
              <a:t>By building transmission across the seams, not only promotes the development of renewable resources, it allows electric system operators to balance loads with available resources across the country. </a:t>
            </a:r>
            <a:r>
              <a:rPr lang="en-US" sz="2000" b="1">
                <a:solidFill>
                  <a:srgbClr val="333333"/>
                </a:solidFill>
                <a:latin typeface="Open Sans" panose="020B0606030504020204" pitchFamily="34" charset="0"/>
              </a:rPr>
              <a:t>Interregional transmission improves the system as a whole</a:t>
            </a:r>
            <a:r>
              <a:rPr lang="en-US" sz="2000">
                <a:solidFill>
                  <a:srgbClr val="333333"/>
                </a:solidFill>
                <a:latin typeface="Open Sans" panose="020B0606030504020204" pitchFamily="34" charset="0"/>
              </a:rPr>
              <a:t>.</a:t>
            </a:r>
          </a:p>
          <a:p>
            <a:pPr marL="321949" indent="-321949">
              <a:buFont typeface="Arial" panose="020B0604020202020204" pitchFamily="34" charset="0"/>
              <a:buChar char="•"/>
            </a:pPr>
            <a:endParaRPr lang="en-US" sz="2000">
              <a:solidFill>
                <a:srgbClr val="333333"/>
              </a:solidFill>
              <a:latin typeface="Open Sans" panose="020B0606030504020204" pitchFamily="34" charset="0"/>
            </a:endParaRPr>
          </a:p>
          <a:p>
            <a:pPr marL="321949" indent="-321949">
              <a:buFont typeface="Arial" panose="020B0604020202020204" pitchFamily="34" charset="0"/>
              <a:buChar char="•"/>
            </a:pPr>
            <a:r>
              <a:rPr lang="en-US" sz="2000">
                <a:solidFill>
                  <a:srgbClr val="333333"/>
                </a:solidFill>
                <a:latin typeface="Open Sans" panose="020B0606030504020204" pitchFamily="34" charset="0"/>
              </a:rPr>
              <a:t>Access to other resources in other regions improves resiliency and flexibility. </a:t>
            </a:r>
          </a:p>
          <a:p>
            <a:pPr marL="321949" indent="-321949">
              <a:buFont typeface="Arial" panose="020B0604020202020204" pitchFamily="34" charset="0"/>
              <a:buChar char="•"/>
            </a:pPr>
            <a:endParaRPr lang="en-US" sz="2000">
              <a:solidFill>
                <a:srgbClr val="333333"/>
              </a:solidFill>
              <a:latin typeface="Open Sans" panose="020B0606030504020204" pitchFamily="34" charset="0"/>
            </a:endParaRPr>
          </a:p>
          <a:p>
            <a:pPr marL="321949" indent="-321949">
              <a:buFont typeface="Arial" panose="020B0604020202020204" pitchFamily="34" charset="0"/>
              <a:buChar char="•"/>
            </a:pPr>
            <a:r>
              <a:rPr lang="en-US" sz="2000">
                <a:solidFill>
                  <a:srgbClr val="333333"/>
                </a:solidFill>
                <a:latin typeface="Open Sans" panose="020B0606030504020204" pitchFamily="34" charset="0"/>
              </a:rPr>
              <a:t>In addition, interregional transmission can lower costs for consumers by opening up access to low-cost resources.</a:t>
            </a:r>
          </a:p>
          <a:p>
            <a:endParaRPr lang="en-US" sz="2000">
              <a:solidFill>
                <a:srgbClr val="333333"/>
              </a:solidFill>
              <a:latin typeface="Open Sans" panose="020B0606030504020204" pitchFamily="34" charset="0"/>
            </a:endParaRPr>
          </a:p>
          <a:p>
            <a:endParaRPr lang="en-US" sz="2000">
              <a:solidFill>
                <a:srgbClr val="333333"/>
              </a:solidFill>
              <a:latin typeface="Open Sans" panose="020B0606030504020204" pitchFamily="34" charset="0"/>
            </a:endParaRPr>
          </a:p>
          <a:p>
            <a:pPr defTabSz="1717060">
              <a:defRPr/>
            </a:pPr>
            <a:endParaRPr lang="en-US" sz="2300">
              <a:solidFill>
                <a:srgbClr val="4E896A"/>
              </a:solidFill>
              <a:ea typeface="Open Sans" panose="020B0606030504020204" pitchFamily="34" charset="0"/>
              <a:cs typeface="Open Sans" panose="020B0606030504020204" pitchFamily="34" charset="0"/>
            </a:endParaRPr>
          </a:p>
          <a:p>
            <a:endParaRPr lang="en-US"/>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51728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387728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54045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3400" i="1" dirty="0">
                <a:solidFill>
                  <a:srgbClr val="0563C1"/>
                </a:solidFill>
                <a:latin typeface="Georgia"/>
              </a:rPr>
              <a:t>Just and Reasonable study, by ICF on behalf of ACORE, focused on a representative sample of significant network upgrades assigned to new generation trying to connect to the grid in MISO and SPP.</a:t>
            </a:r>
            <a:endParaRPr lang="en-US" dirty="0">
              <a:solidFill>
                <a:srgbClr val="000000"/>
              </a:solidFill>
              <a:latin typeface="Calibri" panose="020F0502020204030204"/>
              <a:cs typeface="Calibri" panose="020F0502020204030204"/>
            </a:endParaRPr>
          </a:p>
          <a:p>
            <a:pPr>
              <a:defRPr/>
            </a:pPr>
            <a:endParaRPr lang="en-US" sz="3400" i="1" dirty="0">
              <a:solidFill>
                <a:srgbClr val="0563C1"/>
              </a:solidFill>
              <a:latin typeface="Georgia"/>
            </a:endParaRPr>
          </a:p>
          <a:p>
            <a:pPr>
              <a:defRPr/>
            </a:pPr>
            <a:r>
              <a:rPr lang="en-US" dirty="0"/>
              <a:t>Under current SPP rules, new generation connecting to the grid has to pay 100 percent of the costs, even if the existing system receives benefits. In MISO, there is a 90/10 split where new generation pays 90% of upgrade costs when connecting to the grid. These policies are increasingly keeping new low-cost generation from coming online.</a:t>
            </a:r>
            <a:endParaRPr lang="en-US" dirty="0">
              <a:cs typeface="Calibri"/>
            </a:endParaRPr>
          </a:p>
          <a:p>
            <a:pPr>
              <a:defRPr/>
            </a:pPr>
            <a:endParaRPr lang="en-US" dirty="0"/>
          </a:p>
          <a:p>
            <a:pPr>
              <a:defRPr/>
            </a:pPr>
            <a:r>
              <a:rPr lang="en-US" dirty="0"/>
              <a:t> ICF replicated the SPP and MISO system modeling to demonstrate that the MISO and SPP regions were often benefitting from significant transmission upgrades, although new wind and solar projects are asked to pay entire bill. The chart on the right shows that even using very conservative assumptions, of the twelve upgrades studied, 75 percent, or 9/12 delivered significant systemwide benefits.</a:t>
            </a:r>
            <a:endParaRPr lang="en-US" dirty="0">
              <a:cs typeface="Calibri" panose="020F0502020204030204"/>
            </a:endParaRPr>
          </a:p>
          <a:p>
            <a:pPr>
              <a:defRPr/>
            </a:pPr>
            <a:endParaRPr lang="en-US" dirty="0">
              <a:solidFill>
                <a:srgbClr val="000000"/>
              </a:solidFill>
              <a:latin typeface="Calibri"/>
              <a:cs typeface="Calibri"/>
            </a:endParaRPr>
          </a:p>
          <a:p>
            <a:pPr>
              <a:defRPr/>
            </a:pPr>
            <a:r>
              <a:rPr lang="en-US" b="1" dirty="0"/>
              <a:t>As a result, in both markets, the cost of transmission network upgrades has become a significant hurdle for the integration of low-cost new renewable generation. </a:t>
            </a:r>
            <a:r>
              <a:rPr lang="en-US" b="1" dirty="0">
                <a:solidFill>
                  <a:srgbClr val="000000"/>
                </a:solidFill>
                <a:latin typeface="Calibri"/>
                <a:cs typeface="Calibri"/>
              </a:rPr>
              <a:t>For customers, a lack of sufficient long-range planning has meant that otherwise cost-effective new wind and solar generation is either getting delayed – raising costs – or cancelled. </a:t>
            </a:r>
            <a:endParaRPr lang="en-US" dirty="0"/>
          </a:p>
          <a:p>
            <a:pPr>
              <a:defRPr/>
            </a:pPr>
            <a:endParaRPr lang="en-US" sz="3400" i="1" dirty="0">
              <a:solidFill>
                <a:srgbClr val="0563C1"/>
              </a:solidFill>
              <a:latin typeface="Georgia"/>
              <a:cs typeface="Calibri"/>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4250946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33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6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A915-D33D-429F-B8A8-F9A0BE529E8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6B3A47D-A895-4399-B5E0-0234C46FA5A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6" name="Slide Number Placeholder 5">
            <a:extLst>
              <a:ext uri="{FF2B5EF4-FFF2-40B4-BE49-F238E27FC236}">
                <a16:creationId xmlns:a16="http://schemas.microsoft.com/office/drawing/2014/main" id="{2D46933A-F4BE-4A5C-BA82-0B08646EB561}"/>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805459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DE90-7697-4856-B340-90F5022F9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F7876-0CE1-4F39-9F03-8327B950C3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AA4250-EEC7-4534-BAC8-A21B1FB85B86}"/>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2164173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FEA0-5364-43E0-AA3C-A81B3E91471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C67057-70B5-4F03-9B0C-8D2EF7F1340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CE1B14-B909-4486-B17F-339DD496FD62}"/>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96393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76995-6D04-48FF-B9B3-0F6FAEAB6B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E6DB3E-0BAD-40D6-B2FE-5183F98BDD4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828763-DA5D-4700-A67B-C3A259B1C4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6CE8DA4-8085-4154-A532-E78441D1297F}"/>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708893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41CE-483F-494A-A0AF-B4E0AED8DCE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9C8E5-1DEA-48C8-890A-2F0BF31FE72D}"/>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4B9E4D6-D261-42ED-B5F0-B225B602DF3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4CDA8A-3A5B-45EE-AE89-6511901B243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8431818-BEF0-4576-9FD8-DFCE01EDF92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C4DDCFE-607F-4999-9D9B-44EB4DA132C6}"/>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1874401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0B30-9BD0-401A-848A-6884F3E823C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41466C6-7F70-4640-95A5-70F84572F7AA}"/>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2859561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822E01-809C-4AB7-ABE6-242C9FFC1CD3}"/>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793071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7FF9-BB0F-48D6-863F-C972011CC2D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189923F-9EA9-4E46-8C0E-872772A5A4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085A32-2EA1-46E8-AE90-CB613FBA21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3A6317B-376D-4E98-9000-17EB14EA4C22}"/>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588987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28BD-8A69-482B-A690-0FC0DBEF3F1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8B75C57-FC97-4D96-913D-6426D60402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9565EAB4-9C42-4615-87E3-B992D8C540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33EF5D0-006E-48DF-BE24-56D6035FDA92}"/>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244057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5A2F-CEDA-4DD6-B2A4-4E3A2AF52E77}"/>
              </a:ext>
            </a:extLst>
          </p:cNvPr>
          <p:cNvSpPr>
            <a:spLocks noGrp="1"/>
          </p:cNvSpPr>
          <p:nvPr>
            <p:ph type="title"/>
          </p:nvPr>
        </p:nvSpPr>
        <p:spPr>
          <a:xfrm>
            <a:off x="354675" y="564313"/>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7EC968-A535-4E00-AFA1-9D98F374CD9B}"/>
              </a:ext>
            </a:extLst>
          </p:cNvPr>
          <p:cNvSpPr>
            <a:spLocks noGrp="1"/>
          </p:cNvSpPr>
          <p:nvPr>
            <p:ph idx="1"/>
          </p:nvPr>
        </p:nvSpPr>
        <p:spPr>
          <a:xfrm>
            <a:off x="475899" y="2640450"/>
            <a:ext cx="15773400" cy="652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807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28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D129A6A-AD7D-400B-B07E-9C1DDDA166A8}"/>
              </a:ext>
            </a:extLst>
          </p:cNvPr>
          <p:cNvSpPr>
            <a:spLocks noGrp="1"/>
          </p:cNvSpPr>
          <p:nvPr>
            <p:ph type="subTitle" idx="1"/>
          </p:nvPr>
        </p:nvSpPr>
        <p:spPr>
          <a:xfrm>
            <a:off x="9372600" y="5403057"/>
            <a:ext cx="9944100" cy="2483643"/>
          </a:xfrm>
        </p:spPr>
        <p:txBody>
          <a:bodyPr/>
          <a:lstStyle>
            <a:lvl1pPr marL="0" indent="0" algn="ctr">
              <a:buNone/>
              <a:defRPr sz="3600">
                <a:ln>
                  <a:noFill/>
                </a:ln>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2" name="Title 1">
            <a:extLst>
              <a:ext uri="{FF2B5EF4-FFF2-40B4-BE49-F238E27FC236}">
                <a16:creationId xmlns:a16="http://schemas.microsoft.com/office/drawing/2014/main" id="{D4E64E1C-34F0-4D78-A441-384005E6EADD}"/>
              </a:ext>
            </a:extLst>
          </p:cNvPr>
          <p:cNvSpPr>
            <a:spLocks noGrp="1"/>
          </p:cNvSpPr>
          <p:nvPr>
            <p:ph type="ctrTitle" hasCustomPrompt="1"/>
          </p:nvPr>
        </p:nvSpPr>
        <p:spPr>
          <a:xfrm>
            <a:off x="9372600" y="1683545"/>
            <a:ext cx="9944100" cy="3581400"/>
          </a:xfrm>
        </p:spPr>
        <p:txBody>
          <a:bodyPr anchor="b"/>
          <a:lstStyle>
            <a:lvl1pPr algn="ctr">
              <a:defRPr sz="9000">
                <a:ln>
                  <a:noFill/>
                </a:ln>
                <a:solidFill>
                  <a:schemeClr val="bg1"/>
                </a:solidFill>
              </a:defRPr>
            </a:lvl1pPr>
          </a:lstStyle>
          <a:p>
            <a:r>
              <a:rPr lang="en-US"/>
              <a:t>Section Break</a:t>
            </a:r>
          </a:p>
        </p:txBody>
      </p:sp>
      <p:pic>
        <p:nvPicPr>
          <p:cNvPr id="11" name="Picture 10">
            <a:extLst>
              <a:ext uri="{FF2B5EF4-FFF2-40B4-BE49-F238E27FC236}">
                <a16:creationId xmlns:a16="http://schemas.microsoft.com/office/drawing/2014/main" id="{4A88AF25-D9E9-4930-B6D8-9CB5AD78D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1" y="8596221"/>
            <a:ext cx="3781052" cy="1421895"/>
          </a:xfrm>
          <a:prstGeom prst="rect">
            <a:avLst/>
          </a:prstGeom>
        </p:spPr>
      </p:pic>
      <p:sp>
        <p:nvSpPr>
          <p:cNvPr id="6" name="Slide Number Placeholder 5">
            <a:extLst>
              <a:ext uri="{FF2B5EF4-FFF2-40B4-BE49-F238E27FC236}">
                <a16:creationId xmlns:a16="http://schemas.microsoft.com/office/drawing/2014/main" id="{C0851D73-A8FB-434C-A905-40D6C75A69CA}"/>
              </a:ext>
            </a:extLst>
          </p:cNvPr>
          <p:cNvSpPr>
            <a:spLocks noGrp="1"/>
          </p:cNvSpPr>
          <p:nvPr>
            <p:ph type="sldNum" sz="quarter" idx="12"/>
          </p:nvPr>
        </p:nvSpPr>
        <p:spPr>
          <a:xfrm>
            <a:off x="13373100" y="9033325"/>
            <a:ext cx="4114800" cy="547688"/>
          </a:xfrm>
        </p:spPr>
        <p:txBody>
          <a:bodyPr/>
          <a:lstStyle>
            <a:lvl1pPr>
              <a:defRPr>
                <a:solidFill>
                  <a:schemeClr val="bg1"/>
                </a:solidFill>
              </a:defRPr>
            </a:lvl1pPr>
          </a:lstStyle>
          <a:p>
            <a:fld id="{43355243-92FB-4FB0-844C-706B33CCBBD6}" type="slidenum">
              <a:rPr lang="en-US" smtClean="0"/>
              <a:pPr/>
              <a:t>‹#›</a:t>
            </a:fld>
            <a:endParaRPr lang="en-US"/>
          </a:p>
        </p:txBody>
      </p:sp>
    </p:spTree>
    <p:extLst>
      <p:ext uri="{BB962C8B-B14F-4D97-AF65-F5344CB8AC3E}">
        <p14:creationId xmlns:p14="http://schemas.microsoft.com/office/powerpoint/2010/main" val="2041762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A915-D33D-429F-B8A8-F9A0BE529E8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6B3A47D-A895-4399-B5E0-0234C46FA5A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6" name="Slide Number Placeholder 5">
            <a:extLst>
              <a:ext uri="{FF2B5EF4-FFF2-40B4-BE49-F238E27FC236}">
                <a16:creationId xmlns:a16="http://schemas.microsoft.com/office/drawing/2014/main" id="{2D46933A-F4BE-4A5C-BA82-0B08646EB561}"/>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510048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DE90-7697-4856-B340-90F5022F9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F7876-0CE1-4F39-9F03-8327B950C3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AA4250-EEC7-4534-BAC8-A21B1FB85B86}"/>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4248155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FEA0-5364-43E0-AA3C-A81B3E91471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C67057-70B5-4F03-9B0C-8D2EF7F1340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CE1B14-B909-4486-B17F-339DD496FD62}"/>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1122855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76995-6D04-48FF-B9B3-0F6FAEAB6B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E6DB3E-0BAD-40D6-B2FE-5183F98BDD4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828763-DA5D-4700-A67B-C3A259B1C4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6CE8DA4-8085-4154-A532-E78441D1297F}"/>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80439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41CE-483F-494A-A0AF-B4E0AED8DCE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9C8E5-1DEA-48C8-890A-2F0BF31FE72D}"/>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4B9E4D6-D261-42ED-B5F0-B225B602DF3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4CDA8A-3A5B-45EE-AE89-6511901B243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8431818-BEF0-4576-9FD8-DFCE01EDF92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C4DDCFE-607F-4999-9D9B-44EB4DA132C6}"/>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28538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0B30-9BD0-401A-848A-6884F3E823C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41466C6-7F70-4640-95A5-70F84572F7AA}"/>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930097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822E01-809C-4AB7-ABE6-242C9FFC1CD3}"/>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847509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7FF9-BB0F-48D6-863F-C972011CC2D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189923F-9EA9-4E46-8C0E-872772A5A4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085A32-2EA1-46E8-AE90-CB613FBA21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3A6317B-376D-4E98-9000-17EB14EA4C22}"/>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95187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6D842DC-6040-41A2-9AC7-1B99F13FD103}"/>
              </a:ext>
            </a:extLst>
          </p:cNvPr>
          <p:cNvSpPr>
            <a:spLocks noGrp="1"/>
          </p:cNvSpPr>
          <p:nvPr>
            <p:ph type="title"/>
          </p:nvPr>
        </p:nvSpPr>
        <p:spPr>
          <a:xfrm>
            <a:off x="618672" y="576717"/>
            <a:ext cx="8525328" cy="680583"/>
          </a:xfrm>
          <a:prstGeom prst="rect">
            <a:avLst/>
          </a:prstGeom>
        </p:spPr>
        <p:txBody>
          <a:bodyPr wrap="none" lIns="0" tIns="0" rIns="0" bIns="0"/>
          <a:lstStyle>
            <a:lvl1pPr>
              <a:defRPr b="1">
                <a:solidFill>
                  <a:srgbClr val="4F8A6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28A12F78-91B8-426E-963C-11607CB95DEC}"/>
              </a:ext>
            </a:extLst>
          </p:cNvPr>
          <p:cNvSpPr>
            <a:spLocks noGrp="1"/>
          </p:cNvSpPr>
          <p:nvPr>
            <p:ph idx="1"/>
          </p:nvPr>
        </p:nvSpPr>
        <p:spPr>
          <a:xfrm>
            <a:off x="618666" y="1641930"/>
            <a:ext cx="15459534" cy="7844970"/>
          </a:xfrm>
          <a:prstGeom prst="rect">
            <a:avLst/>
          </a:prstGeom>
        </p:spPr>
        <p:txBody>
          <a:bodyPr lIns="0" tIns="0" rIns="0" bIns="0"/>
          <a:lstStyle>
            <a:lvl1pPr>
              <a:defRPr sz="3200">
                <a:latin typeface="Open Sans" panose="020B0606030504020204" pitchFamily="34" charset="0"/>
                <a:ea typeface="Open Sans" panose="020B0606030504020204" pitchFamily="34" charset="0"/>
                <a:cs typeface="Open Sans" panose="020B0606030504020204" pitchFamily="34" charset="0"/>
              </a:defRPr>
            </a:lvl1pPr>
            <a:lvl2pPr>
              <a:defRPr sz="28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000">
                <a:latin typeface="Open Sans" panose="020B0606030504020204" pitchFamily="34" charset="0"/>
                <a:ea typeface="Open Sans" panose="020B0606030504020204" pitchFamily="34" charset="0"/>
                <a:cs typeface="Open Sans" panose="020B0606030504020204" pitchFamily="34" charset="0"/>
              </a:defRPr>
            </a:lvl4pPr>
            <a:lvl5pPr>
              <a:defRPr sz="2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24990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5976">
          <p15:clr>
            <a:srgbClr val="FBAE40"/>
          </p15:clr>
        </p15:guide>
        <p15:guide id="3" pos="101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28BD-8A69-482B-A690-0FC0DBEF3F1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8B75C57-FC97-4D96-913D-6426D60402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9565EAB4-9C42-4615-87E3-B992D8C540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33EF5D0-006E-48DF-BE24-56D6035FDA92}"/>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124807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450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sunset over a grass field&#10;&#10;Description automatically generated">
            <a:extLst>
              <a:ext uri="{FF2B5EF4-FFF2-40B4-BE49-F238E27FC236}">
                <a16:creationId xmlns:a16="http://schemas.microsoft.com/office/drawing/2014/main" id="{21581CC6-C75B-4BE5-911A-E09EB30B10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677" r="22082"/>
          <a:stretch/>
        </p:blipFill>
        <p:spPr>
          <a:xfrm>
            <a:off x="0" y="0"/>
            <a:ext cx="8170608" cy="10287000"/>
          </a:xfrm>
          <a:prstGeom prst="rect">
            <a:avLst/>
          </a:prstGeom>
        </p:spPr>
      </p:pic>
    </p:spTree>
    <p:extLst>
      <p:ext uri="{BB962C8B-B14F-4D97-AF65-F5344CB8AC3E}">
        <p14:creationId xmlns:p14="http://schemas.microsoft.com/office/powerpoint/2010/main" val="411207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DE90-7697-4856-B340-90F5022F9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F7876-0CE1-4F39-9F03-8327B950C3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AA4250-EEC7-4534-BAC8-A21B1FB85B86}"/>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945292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57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DE90-7697-4856-B340-90F5022F9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F7876-0CE1-4F39-9F03-8327B950C3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AA4250-EEC7-4534-BAC8-A21B1FB85B86}"/>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376595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DE90-7697-4856-B340-90F5022F9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F7876-0CE1-4F39-9F03-8327B950C3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AA4250-EEC7-4534-BAC8-A21B1FB85B86}"/>
              </a:ext>
            </a:extLst>
          </p:cNvPr>
          <p:cNvSpPr>
            <a:spLocks noGrp="1"/>
          </p:cNvSpPr>
          <p:nvPr>
            <p:ph type="sldNum" sz="quarter" idx="12"/>
          </p:nvPr>
        </p:nvSpPr>
        <p:spPr/>
        <p:txBody>
          <a:bodyPr/>
          <a:lstStyle/>
          <a:p>
            <a:fld id="{998C7668-16F3-48B4-9DE2-FEA0D457B72E}" type="slidenum">
              <a:rPr lang="en-US" smtClean="0"/>
              <a:t>‹#›</a:t>
            </a:fld>
            <a:endParaRPr lang="en-US"/>
          </a:p>
        </p:txBody>
      </p:sp>
    </p:spTree>
    <p:extLst>
      <p:ext uri="{BB962C8B-B14F-4D97-AF65-F5344CB8AC3E}">
        <p14:creationId xmlns:p14="http://schemas.microsoft.com/office/powerpoint/2010/main" val="12608333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6.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8.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8.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9CB5A-2596-4866-9DF2-3C655CBE04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6">
            <a:extLst>
              <a:ext uri="{FF2B5EF4-FFF2-40B4-BE49-F238E27FC236}">
                <a16:creationId xmlns:a16="http://schemas.microsoft.com/office/drawing/2014/main" id="{22A46B9B-7F2A-42E6-9A39-DC41D1F4E3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600" y="8420101"/>
            <a:ext cx="3444680" cy="1295400"/>
          </a:xfrm>
          <a:prstGeom prst="rect">
            <a:avLst/>
          </a:prstGeom>
        </p:spPr>
      </p:pic>
    </p:spTree>
    <p:extLst>
      <p:ext uri="{BB962C8B-B14F-4D97-AF65-F5344CB8AC3E}">
        <p14:creationId xmlns:p14="http://schemas.microsoft.com/office/powerpoint/2010/main" val="2102777063"/>
      </p:ext>
    </p:extLst>
  </p:cSld>
  <p:clrMap bg1="lt1" tx1="dk1" bg2="lt2" tx2="dk2" accent1="accent1" accent2="accent2" accent3="accent3" accent4="accent4" accent5="accent5" accent6="accent6" hlink="hlink" folHlink="folHlink"/>
  <p:sldLayoutIdLst>
    <p:sldLayoutId id="2147483981" r:id="rId1"/>
    <p:sldLayoutId id="2147484008" r:id="rId2"/>
    <p:sldLayoutId id="2147484015" r:id="rId3"/>
  </p:sldLayoutIdLst>
  <p:hf hdr="0" ftr="0" dt="0"/>
  <p:txStyles>
    <p:titleStyle>
      <a:lvl1pPr algn="l" defTabSz="914400" rtl="0" eaLnBrk="1" latinLnBrk="0" hangingPunct="1">
        <a:lnSpc>
          <a:spcPct val="90000"/>
        </a:lnSpc>
        <a:spcBef>
          <a:spcPct val="0"/>
        </a:spcBef>
        <a:buNone/>
        <a:defRPr sz="44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59A56F-3A9C-467B-A135-95EE45BFB2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10270717"/>
      </p:ext>
    </p:extLst>
  </p:cSld>
  <p:clrMap bg1="lt1" tx1="dk1" bg2="lt2" tx2="dk2" accent1="accent1" accent2="accent2" accent3="accent3" accent4="accent4" accent5="accent5" accent6="accent6" hlink="hlink" folHlink="folHlink"/>
  <p:sldLayoutIdLst>
    <p:sldLayoutId id="2147484034" r:id="rId1"/>
    <p:sldLayoutId id="214748411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63F5F7-53D2-4F8A-A23A-F44CB7E0E4D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93141864"/>
      </p:ext>
    </p:extLst>
  </p:cSld>
  <p:clrMap bg1="lt1" tx1="dk1" bg2="lt2" tx2="dk2" accent1="accent1" accent2="accent2" accent3="accent3" accent4="accent4" accent5="accent5" accent6="accent6" hlink="hlink" folHlink="folHlink"/>
  <p:sldLayoutIdLst>
    <p:sldLayoutId id="2147484038" r:id="rId1"/>
    <p:sldLayoutId id="214748411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E4FD26-9F41-42A6-A99A-AE937109AFC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053" t="9728" r="8053" b="9728"/>
          <a:stretch/>
        </p:blipFill>
        <p:spPr>
          <a:xfrm>
            <a:off x="0" y="0"/>
            <a:ext cx="18288000" cy="10287000"/>
          </a:xfrm>
          <a:prstGeom prst="rect">
            <a:avLst/>
          </a:prstGeom>
        </p:spPr>
      </p:pic>
    </p:spTree>
    <p:extLst>
      <p:ext uri="{BB962C8B-B14F-4D97-AF65-F5344CB8AC3E}">
        <p14:creationId xmlns:p14="http://schemas.microsoft.com/office/powerpoint/2010/main" val="3046889752"/>
      </p:ext>
    </p:extLst>
  </p:cSld>
  <p:clrMap bg1="lt1" tx1="dk1" bg2="lt2" tx2="dk2" accent1="accent1" accent2="accent2" accent3="accent3" accent4="accent4" accent5="accent5" accent6="accent6" hlink="hlink" folHlink="folHlink"/>
  <p:sldLayoutIdLst>
    <p:sldLayoutId id="2147484058" r:id="rId1"/>
    <p:sldLayoutId id="214748412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E7D2F8-D03A-4975-9B29-A0C5229B2B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206607356"/>
      </p:ext>
    </p:extLst>
  </p:cSld>
  <p:clrMap bg1="lt1" tx1="dk1" bg2="lt2" tx2="dk2" accent1="accent1" accent2="accent2" accent3="accent3" accent4="accent4" accent5="accent5" accent6="accent6" hlink="hlink" folHlink="folHlink"/>
  <p:sldLayoutIdLst>
    <p:sldLayoutId id="214748407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E14510-3389-471A-817B-E750EE4064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Placeholder 1">
            <a:extLst>
              <a:ext uri="{FF2B5EF4-FFF2-40B4-BE49-F238E27FC236}">
                <a16:creationId xmlns:a16="http://schemas.microsoft.com/office/drawing/2014/main" id="{6B5B5825-44B2-499F-9227-5E022ACB749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A8738B-CFFF-4AAD-B58B-EB243972E1E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75581B1-546F-4F4D-BA4A-CA3FB84688B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solidFill>
              </a:defRPr>
            </a:lvl1pPr>
          </a:lstStyle>
          <a:p>
            <a:fld id="{998C7668-16F3-48B4-9DE2-FEA0D457B72E}" type="slidenum">
              <a:rPr lang="en-US" smtClean="0"/>
              <a:pPr/>
              <a:t>‹#›</a:t>
            </a:fld>
            <a:endParaRPr lang="en-US"/>
          </a:p>
        </p:txBody>
      </p:sp>
    </p:spTree>
    <p:extLst>
      <p:ext uri="{BB962C8B-B14F-4D97-AF65-F5344CB8AC3E}">
        <p14:creationId xmlns:p14="http://schemas.microsoft.com/office/powerpoint/2010/main" val="12714816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117" r:id="rId10"/>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F39CF-7309-4809-95E4-CF152F473E2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3002F1-B694-4A82-A0A1-29C29DBA94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1E6A0-FDC2-48A9-96B5-5F2523BD5E0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57C3571-8B92-4FAF-A6D4-B286B0EDDE3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65AD5-C6F7-4DC5-BD3B-CEF32D5B927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3355243-92FB-4FB0-844C-706B33CCBBD6}" type="slidenum">
              <a:rPr lang="en-US" smtClean="0"/>
              <a:t>‹#›</a:t>
            </a:fld>
            <a:endParaRPr lang="en-US"/>
          </a:p>
        </p:txBody>
      </p:sp>
      <p:pic>
        <p:nvPicPr>
          <p:cNvPr id="14" name="Picture 13" descr="A picture containing sky, outdoor, outdoor object, water&#10;&#10;Description automatically generated">
            <a:extLst>
              <a:ext uri="{FF2B5EF4-FFF2-40B4-BE49-F238E27FC236}">
                <a16:creationId xmlns:a16="http://schemas.microsoft.com/office/drawing/2014/main" id="{C772FB0F-E220-4637-A1B2-AB45B5024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5531353" cy="10287000"/>
          </a:xfrm>
          <a:prstGeom prst="rect">
            <a:avLst/>
          </a:prstGeom>
        </p:spPr>
      </p:pic>
      <p:sp>
        <p:nvSpPr>
          <p:cNvPr id="13" name="Parallelogram 12">
            <a:extLst>
              <a:ext uri="{FF2B5EF4-FFF2-40B4-BE49-F238E27FC236}">
                <a16:creationId xmlns:a16="http://schemas.microsoft.com/office/drawing/2014/main" id="{807A2858-C636-4D2A-A0B2-0E3BD958B31E}"/>
              </a:ext>
            </a:extLst>
          </p:cNvPr>
          <p:cNvSpPr/>
          <p:nvPr/>
        </p:nvSpPr>
        <p:spPr>
          <a:xfrm>
            <a:off x="7089495" y="0"/>
            <a:ext cx="11312805" cy="10287000"/>
          </a:xfrm>
          <a:custGeom>
            <a:avLst/>
            <a:gdLst>
              <a:gd name="connsiteX0" fmla="*/ 0 w 9220200"/>
              <a:gd name="connsiteY0" fmla="*/ 6858000 h 6858000"/>
              <a:gd name="connsiteX1" fmla="*/ 1714500 w 9220200"/>
              <a:gd name="connsiteY1" fmla="*/ 0 h 6858000"/>
              <a:gd name="connsiteX2" fmla="*/ 9220200 w 9220200"/>
              <a:gd name="connsiteY2" fmla="*/ 0 h 6858000"/>
              <a:gd name="connsiteX3" fmla="*/ 7505700 w 9220200"/>
              <a:gd name="connsiteY3" fmla="*/ 6858000 h 6858000"/>
              <a:gd name="connsiteX4" fmla="*/ 0 w 9220200"/>
              <a:gd name="connsiteY4" fmla="*/ 6858000 h 6858000"/>
              <a:gd name="connsiteX0" fmla="*/ 0 w 7692341"/>
              <a:gd name="connsiteY0" fmla="*/ 6858000 h 6858000"/>
              <a:gd name="connsiteX1" fmla="*/ 1714500 w 7692341"/>
              <a:gd name="connsiteY1" fmla="*/ 0 h 6858000"/>
              <a:gd name="connsiteX2" fmla="*/ 7692341 w 7692341"/>
              <a:gd name="connsiteY2" fmla="*/ 11575 h 6858000"/>
              <a:gd name="connsiteX3" fmla="*/ 7505700 w 7692341"/>
              <a:gd name="connsiteY3" fmla="*/ 6858000 h 6858000"/>
              <a:gd name="connsiteX4" fmla="*/ 0 w 7692341"/>
              <a:gd name="connsiteY4" fmla="*/ 6858000 h 6858000"/>
              <a:gd name="connsiteX0" fmla="*/ 0 w 7622893"/>
              <a:gd name="connsiteY0" fmla="*/ 6858000 h 6858000"/>
              <a:gd name="connsiteX1" fmla="*/ 1714500 w 7622893"/>
              <a:gd name="connsiteY1" fmla="*/ 0 h 6858000"/>
              <a:gd name="connsiteX2" fmla="*/ 7622893 w 7622893"/>
              <a:gd name="connsiteY2" fmla="*/ 11575 h 6858000"/>
              <a:gd name="connsiteX3" fmla="*/ 7505700 w 7622893"/>
              <a:gd name="connsiteY3" fmla="*/ 6858000 h 6858000"/>
              <a:gd name="connsiteX4" fmla="*/ 0 w 7622893"/>
              <a:gd name="connsiteY4" fmla="*/ 6858000 h 6858000"/>
              <a:gd name="connsiteX0" fmla="*/ 0 w 7541870"/>
              <a:gd name="connsiteY0" fmla="*/ 6858000 h 6858000"/>
              <a:gd name="connsiteX1" fmla="*/ 1714500 w 7541870"/>
              <a:gd name="connsiteY1" fmla="*/ 0 h 6858000"/>
              <a:gd name="connsiteX2" fmla="*/ 7541870 w 7541870"/>
              <a:gd name="connsiteY2" fmla="*/ 11575 h 6858000"/>
              <a:gd name="connsiteX3" fmla="*/ 7505700 w 7541870"/>
              <a:gd name="connsiteY3" fmla="*/ 6858000 h 6858000"/>
              <a:gd name="connsiteX4" fmla="*/ 0 w 7541870"/>
              <a:gd name="connsiteY4" fmla="*/ 6858000 h 6858000"/>
              <a:gd name="connsiteX0" fmla="*/ 0 w 7541870"/>
              <a:gd name="connsiteY0" fmla="*/ 6858000 h 6858000"/>
              <a:gd name="connsiteX1" fmla="*/ 1714500 w 7541870"/>
              <a:gd name="connsiteY1" fmla="*/ 0 h 6858000"/>
              <a:gd name="connsiteX2" fmla="*/ 7541870 w 7541870"/>
              <a:gd name="connsiteY2" fmla="*/ 0 h 6858000"/>
              <a:gd name="connsiteX3" fmla="*/ 7505700 w 7541870"/>
              <a:gd name="connsiteY3" fmla="*/ 6858000 h 6858000"/>
              <a:gd name="connsiteX4" fmla="*/ 0 w 754187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1870" h="6858000">
                <a:moveTo>
                  <a:pt x="0" y="6858000"/>
                </a:moveTo>
                <a:lnTo>
                  <a:pt x="1714500" y="0"/>
                </a:lnTo>
                <a:lnTo>
                  <a:pt x="7541870" y="0"/>
                </a:lnTo>
                <a:lnTo>
                  <a:pt x="7505700" y="6858000"/>
                </a:lnTo>
                <a:lnTo>
                  <a:pt x="0" y="685800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733330931"/>
      </p:ext>
    </p:extLst>
  </p:cSld>
  <p:clrMap bg1="lt1" tx1="dk1" bg2="lt2" tx2="dk2" accent1="accent1" accent2="accent2" accent3="accent3" accent4="accent4" accent5="accent5" accent6="accent6" hlink="hlink" folHlink="folHlink"/>
  <p:sldLayoutIdLst>
    <p:sldLayoutId id="2147484103" r:id="rId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E14510-3389-471A-817B-E750EE4064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Placeholder 1">
            <a:extLst>
              <a:ext uri="{FF2B5EF4-FFF2-40B4-BE49-F238E27FC236}">
                <a16:creationId xmlns:a16="http://schemas.microsoft.com/office/drawing/2014/main" id="{6B5B5825-44B2-499F-9227-5E022ACB749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A8738B-CFFF-4AAD-B58B-EB243972E1E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75581B1-546F-4F4D-BA4A-CA3FB84688B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solidFill>
              </a:defRPr>
            </a:lvl1pPr>
          </a:lstStyle>
          <a:p>
            <a:fld id="{C44565A2-2E44-4D59-B82B-667E6605A03C}" type="slidenum">
              <a:rPr lang="en-US" smtClean="0"/>
              <a:pPr/>
              <a:t>‹#›</a:t>
            </a:fld>
            <a:endParaRPr lang="en-US"/>
          </a:p>
        </p:txBody>
      </p:sp>
    </p:spTree>
    <p:extLst>
      <p:ext uri="{BB962C8B-B14F-4D97-AF65-F5344CB8AC3E}">
        <p14:creationId xmlns:p14="http://schemas.microsoft.com/office/powerpoint/2010/main" val="3746747658"/>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21" r:id="rId10"/>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hyperlink" Target="http://www.acore.org/macro-grid-initiativ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object, water&#10;&#10;Description automatically generated">
            <a:extLst>
              <a:ext uri="{FF2B5EF4-FFF2-40B4-BE49-F238E27FC236}">
                <a16:creationId xmlns:a16="http://schemas.microsoft.com/office/drawing/2014/main" id="{E6AAA6C3-D430-4609-AE1E-6D1B742E5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12" name="Rectangle 11">
            <a:extLst>
              <a:ext uri="{FF2B5EF4-FFF2-40B4-BE49-F238E27FC236}">
                <a16:creationId xmlns:a16="http://schemas.microsoft.com/office/drawing/2014/main" id="{22BB37A0-41FC-41DD-AC7E-83A8E2683B3B}"/>
              </a:ext>
            </a:extLst>
          </p:cNvPr>
          <p:cNvSpPr/>
          <p:nvPr/>
        </p:nvSpPr>
        <p:spPr>
          <a:xfrm>
            <a:off x="-167990" y="-443344"/>
            <a:ext cx="18589337" cy="124396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A4999DB-829D-4B4C-A512-6D294C419337}"/>
              </a:ext>
            </a:extLst>
          </p:cNvPr>
          <p:cNvGrpSpPr/>
          <p:nvPr/>
        </p:nvGrpSpPr>
        <p:grpSpPr>
          <a:xfrm>
            <a:off x="-167989" y="2628900"/>
            <a:ext cx="18589337" cy="5353050"/>
            <a:chOff x="-167988" y="2076450"/>
            <a:chExt cx="18589337" cy="5353050"/>
          </a:xfrm>
        </p:grpSpPr>
        <p:sp>
          <p:nvSpPr>
            <p:cNvPr id="15" name="Rectangle 14">
              <a:extLst>
                <a:ext uri="{FF2B5EF4-FFF2-40B4-BE49-F238E27FC236}">
                  <a16:creationId xmlns:a16="http://schemas.microsoft.com/office/drawing/2014/main" id="{D9098782-4C48-4DB0-98D5-C0BFFC4E5525}"/>
                </a:ext>
              </a:extLst>
            </p:cNvPr>
            <p:cNvSpPr/>
            <p:nvPr/>
          </p:nvSpPr>
          <p:spPr>
            <a:xfrm>
              <a:off x="-167988" y="2076450"/>
              <a:ext cx="18589337" cy="535305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clock&#10;&#10;Description automatically generated">
              <a:extLst>
                <a:ext uri="{FF2B5EF4-FFF2-40B4-BE49-F238E27FC236}">
                  <a16:creationId xmlns:a16="http://schemas.microsoft.com/office/drawing/2014/main" id="{02A8F9BE-BB6D-4E45-A79A-AFE82A364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324" y="2322418"/>
              <a:ext cx="8185951" cy="2784664"/>
            </a:xfrm>
            <a:prstGeom prst="rect">
              <a:avLst/>
            </a:prstGeom>
          </p:spPr>
        </p:pic>
      </p:grpSp>
      <p:sp>
        <p:nvSpPr>
          <p:cNvPr id="18" name="TextBox 17">
            <a:extLst>
              <a:ext uri="{FF2B5EF4-FFF2-40B4-BE49-F238E27FC236}">
                <a16:creationId xmlns:a16="http://schemas.microsoft.com/office/drawing/2014/main" id="{2FE2145F-ED4C-4C73-9DDF-D5747D5A5838}"/>
              </a:ext>
            </a:extLst>
          </p:cNvPr>
          <p:cNvSpPr txBox="1"/>
          <p:nvPr/>
        </p:nvSpPr>
        <p:spPr>
          <a:xfrm>
            <a:off x="4208894" y="6392393"/>
            <a:ext cx="10098807" cy="2369880"/>
          </a:xfrm>
          <a:prstGeom prst="rect">
            <a:avLst/>
          </a:prstGeom>
          <a:noFill/>
        </p:spPr>
        <p:txBody>
          <a:bodyPr wrap="square" rtlCol="0">
            <a:spAutoFit/>
          </a:bodyPr>
          <a:lstStyle/>
          <a:p>
            <a:pPr algn="ctr"/>
            <a:r>
              <a:rPr lang="en-US" sz="5400" b="1">
                <a:solidFill>
                  <a:schemeClr val="tx2"/>
                </a:solidFill>
                <a:ea typeface="Open Sans" panose="020B0606030504020204" pitchFamily="34" charset="0"/>
                <a:cs typeface="Open Sans" panose="020B0606030504020204" pitchFamily="34" charset="0"/>
              </a:rPr>
              <a:t>Barbara Tyran, Director</a:t>
            </a:r>
          </a:p>
          <a:p>
            <a:pPr algn="ctr"/>
            <a:r>
              <a:rPr lang="en-US" sz="5400" b="1">
                <a:solidFill>
                  <a:schemeClr val="tx2"/>
                </a:solidFill>
                <a:ea typeface="Open Sans" panose="020B0606030504020204" pitchFamily="34" charset="0"/>
                <a:cs typeface="Open Sans" panose="020B0606030504020204" pitchFamily="34" charset="0"/>
              </a:rPr>
              <a:t>Mid-West Annual Meeting</a:t>
            </a:r>
          </a:p>
          <a:p>
            <a:pPr algn="ctr"/>
            <a:r>
              <a:rPr lang="en-US" sz="4000">
                <a:solidFill>
                  <a:schemeClr val="tx2"/>
                </a:solidFill>
                <a:ea typeface="Open Sans" panose="020B0606030504020204" pitchFamily="34" charset="0"/>
                <a:cs typeface="Open Sans" panose="020B0606030504020204" pitchFamily="34" charset="0"/>
              </a:rPr>
              <a:t>December 8, 2021</a:t>
            </a:r>
            <a:endParaRPr lang="en-US" sz="2400">
              <a:solidFill>
                <a:schemeClr val="tx2"/>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015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2C980D-5F1F-4995-9326-4ACE3BBED480}"/>
              </a:ext>
            </a:extLst>
          </p:cNvPr>
          <p:cNvSpPr>
            <a:spLocks noGrp="1"/>
          </p:cNvSpPr>
          <p:nvPr>
            <p:ph type="sldNum" sz="quarter" idx="12"/>
          </p:nvPr>
        </p:nvSpPr>
        <p:spPr/>
        <p:txBody>
          <a:bodyPr/>
          <a:lstStyle/>
          <a:p>
            <a:fld id="{998C7668-16F3-48B4-9DE2-FEA0D457B72E}" type="slidenum">
              <a:rPr lang="en-US" smtClean="0"/>
              <a:t>10</a:t>
            </a:fld>
            <a:endParaRPr lang="en-US"/>
          </a:p>
        </p:txBody>
      </p:sp>
      <p:pic>
        <p:nvPicPr>
          <p:cNvPr id="8" name="Picture 7" descr="A close up of a logo&#10;&#10;Description automatically generated">
            <a:extLst>
              <a:ext uri="{FF2B5EF4-FFF2-40B4-BE49-F238E27FC236}">
                <a16:creationId xmlns:a16="http://schemas.microsoft.com/office/drawing/2014/main" id="{FE45F1AE-6706-4CFE-A097-2CC18E55F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1" name="Title 1">
            <a:extLst>
              <a:ext uri="{FF2B5EF4-FFF2-40B4-BE49-F238E27FC236}">
                <a16:creationId xmlns:a16="http://schemas.microsoft.com/office/drawing/2014/main" id="{74A50CB3-5C3D-4CB4-8F3F-35E388BD72FC}"/>
              </a:ext>
            </a:extLst>
          </p:cNvPr>
          <p:cNvSpPr>
            <a:spLocks noGrp="1"/>
          </p:cNvSpPr>
          <p:nvPr>
            <p:ph type="title"/>
          </p:nvPr>
        </p:nvSpPr>
        <p:spPr>
          <a:xfrm>
            <a:off x="1030994" y="123656"/>
            <a:ext cx="15773400" cy="1988345"/>
          </a:xfrm>
        </p:spPr>
        <p:txBody>
          <a:bodyPr>
            <a:normAutofit/>
          </a:bodyPr>
          <a:lstStyle/>
          <a:p>
            <a:r>
              <a:rPr lang="en-US" b="1">
                <a:solidFill>
                  <a:schemeClr val="tx2"/>
                </a:solidFill>
                <a:latin typeface="+mn-lt"/>
              </a:rPr>
              <a:t>New Research</a:t>
            </a:r>
            <a:endParaRPr lang="en-US" b="1">
              <a:solidFill>
                <a:schemeClr val="tx2"/>
              </a:solidFill>
              <a:latin typeface="Calibri"/>
              <a:cs typeface="Calibri"/>
            </a:endParaRPr>
          </a:p>
        </p:txBody>
      </p:sp>
      <p:sp>
        <p:nvSpPr>
          <p:cNvPr id="2" name="TextBox 1">
            <a:extLst>
              <a:ext uri="{FF2B5EF4-FFF2-40B4-BE49-F238E27FC236}">
                <a16:creationId xmlns:a16="http://schemas.microsoft.com/office/drawing/2014/main" id="{579C5EEE-6551-4B16-91F8-E70F082A681A}"/>
              </a:ext>
            </a:extLst>
          </p:cNvPr>
          <p:cNvSpPr txBox="1"/>
          <p:nvPr/>
        </p:nvSpPr>
        <p:spPr>
          <a:xfrm>
            <a:off x="1035118" y="716773"/>
            <a:ext cx="16080994"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br>
            <a:endParaRPr lang="en-US"/>
          </a:p>
          <a:p>
            <a:endParaRPr lang="en-US" sz="4000">
              <a:solidFill>
                <a:srgbClr val="58595B"/>
              </a:solidFill>
              <a:cs typeface="Calibri"/>
            </a:endParaRPr>
          </a:p>
          <a:p>
            <a:endParaRPr lang="en-US" sz="4000">
              <a:solidFill>
                <a:srgbClr val="58595B"/>
              </a:solidFill>
              <a:cs typeface="Calibri"/>
            </a:endParaRPr>
          </a:p>
        </p:txBody>
      </p:sp>
      <p:pic>
        <p:nvPicPr>
          <p:cNvPr id="5" name="Picture 5" descr="Table&#10;&#10;Description automatically generated">
            <a:extLst>
              <a:ext uri="{FF2B5EF4-FFF2-40B4-BE49-F238E27FC236}">
                <a16:creationId xmlns:a16="http://schemas.microsoft.com/office/drawing/2014/main" id="{A43DE76D-1ECE-45FD-BF95-3D9AE3F376A9}"/>
              </a:ext>
            </a:extLst>
          </p:cNvPr>
          <p:cNvPicPr>
            <a:picLocks noChangeAspect="1"/>
          </p:cNvPicPr>
          <p:nvPr/>
        </p:nvPicPr>
        <p:blipFill>
          <a:blip r:embed="rId4"/>
          <a:stretch>
            <a:fillRect/>
          </a:stretch>
        </p:blipFill>
        <p:spPr>
          <a:xfrm>
            <a:off x="8397630" y="1271685"/>
            <a:ext cx="8116274" cy="8534937"/>
          </a:xfrm>
          <a:prstGeom prst="rect">
            <a:avLst/>
          </a:prstGeom>
        </p:spPr>
      </p:pic>
      <p:pic>
        <p:nvPicPr>
          <p:cNvPr id="6" name="Picture 6">
            <a:extLst>
              <a:ext uri="{FF2B5EF4-FFF2-40B4-BE49-F238E27FC236}">
                <a16:creationId xmlns:a16="http://schemas.microsoft.com/office/drawing/2014/main" id="{02A9FD26-EF5D-46F4-AA9C-F06E91684A6B}"/>
              </a:ext>
            </a:extLst>
          </p:cNvPr>
          <p:cNvPicPr>
            <a:picLocks noChangeAspect="1"/>
          </p:cNvPicPr>
          <p:nvPr/>
        </p:nvPicPr>
        <p:blipFill>
          <a:blip r:embed="rId5"/>
          <a:stretch>
            <a:fillRect/>
          </a:stretch>
        </p:blipFill>
        <p:spPr>
          <a:xfrm>
            <a:off x="1949940" y="2108691"/>
            <a:ext cx="6455507" cy="7417771"/>
          </a:xfrm>
          <a:prstGeom prst="rect">
            <a:avLst/>
          </a:prstGeom>
          <a:ln>
            <a:solidFill>
              <a:schemeClr val="tx1"/>
            </a:solidFill>
          </a:ln>
        </p:spPr>
      </p:pic>
    </p:spTree>
    <p:extLst>
      <p:ext uri="{BB962C8B-B14F-4D97-AF65-F5344CB8AC3E}">
        <p14:creationId xmlns:p14="http://schemas.microsoft.com/office/powerpoint/2010/main" val="447961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2C980D-5F1F-4995-9326-4ACE3BBED480}"/>
              </a:ext>
            </a:extLst>
          </p:cNvPr>
          <p:cNvSpPr>
            <a:spLocks noGrp="1"/>
          </p:cNvSpPr>
          <p:nvPr>
            <p:ph type="sldNum" sz="quarter" idx="12"/>
          </p:nvPr>
        </p:nvSpPr>
        <p:spPr/>
        <p:txBody>
          <a:bodyPr/>
          <a:lstStyle/>
          <a:p>
            <a:fld id="{998C7668-16F3-48B4-9DE2-FEA0D457B72E}" type="slidenum">
              <a:rPr lang="en-US" smtClean="0"/>
              <a:t>11</a:t>
            </a:fld>
            <a:endParaRPr lang="en-US"/>
          </a:p>
        </p:txBody>
      </p:sp>
      <p:pic>
        <p:nvPicPr>
          <p:cNvPr id="8" name="Picture 7" descr="A close up of a logo&#10;&#10;Description automatically generated">
            <a:extLst>
              <a:ext uri="{FF2B5EF4-FFF2-40B4-BE49-F238E27FC236}">
                <a16:creationId xmlns:a16="http://schemas.microsoft.com/office/drawing/2014/main" id="{FE45F1AE-6706-4CFE-A097-2CC18E55F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1" name="Title 1">
            <a:extLst>
              <a:ext uri="{FF2B5EF4-FFF2-40B4-BE49-F238E27FC236}">
                <a16:creationId xmlns:a16="http://schemas.microsoft.com/office/drawing/2014/main" id="{74A50CB3-5C3D-4CB4-8F3F-35E388BD72FC}"/>
              </a:ext>
            </a:extLst>
          </p:cNvPr>
          <p:cNvSpPr>
            <a:spLocks noGrp="1"/>
          </p:cNvSpPr>
          <p:nvPr>
            <p:ph type="title"/>
          </p:nvPr>
        </p:nvSpPr>
        <p:spPr>
          <a:xfrm>
            <a:off x="1030994" y="123656"/>
            <a:ext cx="15773400" cy="1988345"/>
          </a:xfrm>
        </p:spPr>
        <p:txBody>
          <a:bodyPr>
            <a:normAutofit/>
          </a:bodyPr>
          <a:lstStyle/>
          <a:p>
            <a:r>
              <a:rPr lang="en-US" b="1" dirty="0">
                <a:solidFill>
                  <a:schemeClr val="tx2"/>
                </a:solidFill>
                <a:latin typeface="+mn-lt"/>
              </a:rPr>
              <a:t>New Research</a:t>
            </a:r>
            <a:endParaRPr lang="en-US" b="1" dirty="0">
              <a:solidFill>
                <a:schemeClr val="tx2"/>
              </a:solidFill>
              <a:latin typeface="Calibri"/>
              <a:cs typeface="Calibri"/>
            </a:endParaRPr>
          </a:p>
        </p:txBody>
      </p:sp>
      <p:pic>
        <p:nvPicPr>
          <p:cNvPr id="3" name="Picture 4" descr="Map&#10;&#10;Description automatically generated">
            <a:extLst>
              <a:ext uri="{FF2B5EF4-FFF2-40B4-BE49-F238E27FC236}">
                <a16:creationId xmlns:a16="http://schemas.microsoft.com/office/drawing/2014/main" id="{A204E65B-01BD-4345-90B3-FE9A4796F68E}"/>
              </a:ext>
            </a:extLst>
          </p:cNvPr>
          <p:cNvPicPr>
            <a:picLocks noChangeAspect="1"/>
          </p:cNvPicPr>
          <p:nvPr/>
        </p:nvPicPr>
        <p:blipFill>
          <a:blip r:embed="rId4"/>
          <a:stretch>
            <a:fillRect/>
          </a:stretch>
        </p:blipFill>
        <p:spPr>
          <a:xfrm>
            <a:off x="8915402" y="1938437"/>
            <a:ext cx="6934199" cy="6400358"/>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163BAEC9-1251-4F5B-B0C3-626CE6821A41}"/>
              </a:ext>
            </a:extLst>
          </p:cNvPr>
          <p:cNvPicPr>
            <a:picLocks noChangeAspect="1"/>
          </p:cNvPicPr>
          <p:nvPr/>
        </p:nvPicPr>
        <p:blipFill>
          <a:blip r:embed="rId5"/>
          <a:stretch>
            <a:fillRect/>
          </a:stretch>
        </p:blipFill>
        <p:spPr>
          <a:xfrm>
            <a:off x="1197707" y="2105828"/>
            <a:ext cx="7188199" cy="5762728"/>
          </a:xfrm>
          <a:prstGeom prst="rect">
            <a:avLst/>
          </a:prstGeom>
          <a:ln>
            <a:solidFill>
              <a:schemeClr val="accent3"/>
            </a:solidFill>
          </a:ln>
        </p:spPr>
      </p:pic>
    </p:spTree>
    <p:extLst>
      <p:ext uri="{BB962C8B-B14F-4D97-AF65-F5344CB8AC3E}">
        <p14:creationId xmlns:p14="http://schemas.microsoft.com/office/powerpoint/2010/main" val="296681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2C980D-5F1F-4995-9326-4ACE3BBED480}"/>
              </a:ext>
            </a:extLst>
          </p:cNvPr>
          <p:cNvSpPr>
            <a:spLocks noGrp="1"/>
          </p:cNvSpPr>
          <p:nvPr>
            <p:ph type="sldNum" sz="quarter" idx="12"/>
          </p:nvPr>
        </p:nvSpPr>
        <p:spPr/>
        <p:txBody>
          <a:bodyPr/>
          <a:lstStyle/>
          <a:p>
            <a:fld id="{998C7668-16F3-48B4-9DE2-FEA0D457B72E}" type="slidenum">
              <a:rPr lang="en-US" smtClean="0"/>
              <a:t>12</a:t>
            </a:fld>
            <a:endParaRPr lang="en-US"/>
          </a:p>
        </p:txBody>
      </p:sp>
      <p:pic>
        <p:nvPicPr>
          <p:cNvPr id="8" name="Picture 7" descr="A close up of a logo&#10;&#10;Description automatically generated">
            <a:extLst>
              <a:ext uri="{FF2B5EF4-FFF2-40B4-BE49-F238E27FC236}">
                <a16:creationId xmlns:a16="http://schemas.microsoft.com/office/drawing/2014/main" id="{FE45F1AE-6706-4CFE-A097-2CC18E55F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1" name="Title 1">
            <a:extLst>
              <a:ext uri="{FF2B5EF4-FFF2-40B4-BE49-F238E27FC236}">
                <a16:creationId xmlns:a16="http://schemas.microsoft.com/office/drawing/2014/main" id="{74A50CB3-5C3D-4CB4-8F3F-35E388BD72FC}"/>
              </a:ext>
            </a:extLst>
          </p:cNvPr>
          <p:cNvSpPr>
            <a:spLocks noGrp="1"/>
          </p:cNvSpPr>
          <p:nvPr>
            <p:ph type="title"/>
          </p:nvPr>
        </p:nvSpPr>
        <p:spPr>
          <a:xfrm>
            <a:off x="1030994" y="123656"/>
            <a:ext cx="15773400" cy="1988345"/>
          </a:xfrm>
        </p:spPr>
        <p:txBody>
          <a:bodyPr>
            <a:normAutofit/>
          </a:bodyPr>
          <a:lstStyle/>
          <a:p>
            <a:r>
              <a:rPr lang="en-US" b="1">
                <a:solidFill>
                  <a:schemeClr val="tx2"/>
                </a:solidFill>
                <a:latin typeface="+mn-lt"/>
              </a:rPr>
              <a:t>New Research</a:t>
            </a:r>
            <a:endParaRPr lang="en-US" b="1">
              <a:solidFill>
                <a:schemeClr val="tx2"/>
              </a:solidFill>
              <a:latin typeface="Calibri"/>
              <a:cs typeface="Calibri"/>
            </a:endParaRPr>
          </a:p>
        </p:txBody>
      </p:sp>
      <p:sp>
        <p:nvSpPr>
          <p:cNvPr id="2" name="TextBox 1">
            <a:extLst>
              <a:ext uri="{FF2B5EF4-FFF2-40B4-BE49-F238E27FC236}">
                <a16:creationId xmlns:a16="http://schemas.microsoft.com/office/drawing/2014/main" id="{579C5EEE-6551-4B16-91F8-E70F082A681A}"/>
              </a:ext>
            </a:extLst>
          </p:cNvPr>
          <p:cNvSpPr txBox="1"/>
          <p:nvPr/>
        </p:nvSpPr>
        <p:spPr>
          <a:xfrm>
            <a:off x="1357503" y="1439697"/>
            <a:ext cx="7562226" cy="109876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br>
            <a:endParaRPr lang="en-US"/>
          </a:p>
          <a:p>
            <a:endParaRPr lang="en-US" sz="4000" dirty="0">
              <a:cs typeface="Calibri"/>
            </a:endParaRPr>
          </a:p>
          <a:p>
            <a:endParaRPr lang="en-US" sz="4000" b="1" i="1" dirty="0">
              <a:cs typeface="Calibri"/>
            </a:endParaRPr>
          </a:p>
          <a:p>
            <a:pPr marL="571500" indent="-571500">
              <a:buFont typeface="Arial"/>
              <a:buChar char="•"/>
            </a:pPr>
            <a:r>
              <a:rPr lang="en-US" sz="4000" i="1" dirty="0">
                <a:cs typeface="Calibri"/>
              </a:rPr>
              <a:t>Ensures US military bases and emergency services remain fully operational during extreme weather </a:t>
            </a:r>
            <a:br>
              <a:rPr lang="en-US" sz="4000" i="1" dirty="0">
                <a:cs typeface="Calibri"/>
              </a:rPr>
            </a:br>
            <a:endParaRPr lang="en-US" dirty="0">
              <a:cs typeface="Calibri"/>
            </a:endParaRPr>
          </a:p>
          <a:p>
            <a:pPr marL="571500" indent="-571500">
              <a:buFont typeface="Arial"/>
              <a:buChar char="•"/>
            </a:pPr>
            <a:r>
              <a:rPr lang="en-US" sz="4000" i="1" dirty="0">
                <a:cs typeface="Calibri"/>
              </a:rPr>
              <a:t>Switching to EVs will reduce dependence on global oil markets, but will require new transmission to bring lowest-cost new power generation online</a:t>
            </a:r>
          </a:p>
          <a:p>
            <a:pPr marL="571500" indent="-571500">
              <a:buFont typeface="Arial" panose="020B0604020202020204" pitchFamily="34" charset="0"/>
              <a:buChar char="•"/>
            </a:pPr>
            <a:endParaRPr lang="en-US" sz="4000" b="1" i="1" dirty="0">
              <a:ea typeface="+mn-lt"/>
              <a:cs typeface="Calibri"/>
            </a:endParaRPr>
          </a:p>
          <a:p>
            <a:pPr marL="571500" indent="-571500">
              <a:buFont typeface="Arial" panose="020B0604020202020204" pitchFamily="34" charset="0"/>
              <a:buChar char="•"/>
            </a:pPr>
            <a:endParaRPr lang="en-US" sz="4000" b="1" i="1" dirty="0">
              <a:ea typeface="+mn-lt"/>
              <a:cs typeface="Calibri"/>
            </a:endParaRPr>
          </a:p>
          <a:p>
            <a:pPr marL="571500" indent="-571500">
              <a:buFont typeface="Arial" panose="020B0604020202020204" pitchFamily="34" charset="0"/>
              <a:buChar char="•"/>
            </a:pPr>
            <a:endParaRPr lang="en-US" i="1">
              <a:ea typeface="+mn-lt"/>
              <a:cs typeface="+mn-lt"/>
            </a:endParaRPr>
          </a:p>
          <a:p>
            <a:endParaRPr lang="en-US" sz="4000">
              <a:solidFill>
                <a:srgbClr val="58595B"/>
              </a:solidFill>
              <a:cs typeface="Calibri"/>
            </a:endParaRPr>
          </a:p>
          <a:p>
            <a:endParaRPr lang="en-US" sz="4000">
              <a:solidFill>
                <a:srgbClr val="58595B"/>
              </a:solidFill>
              <a:cs typeface="Calibri"/>
            </a:endParaRPr>
          </a:p>
        </p:txBody>
      </p:sp>
      <p:sp>
        <p:nvSpPr>
          <p:cNvPr id="5" name="TextBox 4">
            <a:extLst>
              <a:ext uri="{FF2B5EF4-FFF2-40B4-BE49-F238E27FC236}">
                <a16:creationId xmlns:a16="http://schemas.microsoft.com/office/drawing/2014/main" id="{043A35C7-0A3E-4D76-88AF-7FA257FF9CA7}"/>
              </a:ext>
            </a:extLst>
          </p:cNvPr>
          <p:cNvSpPr txBox="1"/>
          <p:nvPr/>
        </p:nvSpPr>
        <p:spPr>
          <a:xfrm>
            <a:off x="1031632" y="2111129"/>
            <a:ext cx="147202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i="1" dirty="0"/>
              <a:t>National Security Depends on a Robust Transmission Grid</a:t>
            </a:r>
            <a:endParaRPr lang="en-US" sz="4800" dirty="0">
              <a:cs typeface="Calibri"/>
            </a:endParaRPr>
          </a:p>
        </p:txBody>
      </p:sp>
      <p:pic>
        <p:nvPicPr>
          <p:cNvPr id="6" name="Picture 6" descr="Chart, bar chart&#10;&#10;Description automatically generated">
            <a:extLst>
              <a:ext uri="{FF2B5EF4-FFF2-40B4-BE49-F238E27FC236}">
                <a16:creationId xmlns:a16="http://schemas.microsoft.com/office/drawing/2014/main" id="{97E390D1-B7F0-42C2-9E7C-4FF7B8C7CC69}"/>
              </a:ext>
            </a:extLst>
          </p:cNvPr>
          <p:cNvPicPr>
            <a:picLocks noChangeAspect="1"/>
          </p:cNvPicPr>
          <p:nvPr/>
        </p:nvPicPr>
        <p:blipFill>
          <a:blip r:embed="rId4"/>
          <a:stretch>
            <a:fillRect/>
          </a:stretch>
        </p:blipFill>
        <p:spPr>
          <a:xfrm>
            <a:off x="9091246" y="3429035"/>
            <a:ext cx="7940430" cy="5304622"/>
          </a:xfrm>
          <a:prstGeom prst="rect">
            <a:avLst/>
          </a:prstGeom>
          <a:ln>
            <a:solidFill>
              <a:schemeClr val="tx2"/>
            </a:solidFill>
          </a:ln>
        </p:spPr>
      </p:pic>
    </p:spTree>
    <p:extLst>
      <p:ext uri="{BB962C8B-B14F-4D97-AF65-F5344CB8AC3E}">
        <p14:creationId xmlns:p14="http://schemas.microsoft.com/office/powerpoint/2010/main" val="3815805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2C980D-5F1F-4995-9326-4ACE3BBED480}"/>
              </a:ext>
            </a:extLst>
          </p:cNvPr>
          <p:cNvSpPr>
            <a:spLocks noGrp="1"/>
          </p:cNvSpPr>
          <p:nvPr>
            <p:ph type="sldNum" sz="quarter" idx="12"/>
          </p:nvPr>
        </p:nvSpPr>
        <p:spPr/>
        <p:txBody>
          <a:bodyPr/>
          <a:lstStyle/>
          <a:p>
            <a:fld id="{998C7668-16F3-48B4-9DE2-FEA0D457B72E}" type="slidenum">
              <a:rPr lang="en-US" smtClean="0"/>
              <a:t>13</a:t>
            </a:fld>
            <a:endParaRPr lang="en-US"/>
          </a:p>
        </p:txBody>
      </p:sp>
      <p:pic>
        <p:nvPicPr>
          <p:cNvPr id="8" name="Picture 7" descr="A close up of a logo&#10;&#10;Description automatically generated">
            <a:extLst>
              <a:ext uri="{FF2B5EF4-FFF2-40B4-BE49-F238E27FC236}">
                <a16:creationId xmlns:a16="http://schemas.microsoft.com/office/drawing/2014/main" id="{FE45F1AE-6706-4CFE-A097-2CC18E55F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1" name="Title 1">
            <a:extLst>
              <a:ext uri="{FF2B5EF4-FFF2-40B4-BE49-F238E27FC236}">
                <a16:creationId xmlns:a16="http://schemas.microsoft.com/office/drawing/2014/main" id="{74A50CB3-5C3D-4CB4-8F3F-35E388BD72FC}"/>
              </a:ext>
            </a:extLst>
          </p:cNvPr>
          <p:cNvSpPr>
            <a:spLocks noGrp="1"/>
          </p:cNvSpPr>
          <p:nvPr>
            <p:ph type="title"/>
          </p:nvPr>
        </p:nvSpPr>
        <p:spPr>
          <a:xfrm>
            <a:off x="1030994" y="123656"/>
            <a:ext cx="15773400" cy="1988345"/>
          </a:xfrm>
        </p:spPr>
        <p:txBody>
          <a:bodyPr>
            <a:normAutofit/>
          </a:bodyPr>
          <a:lstStyle/>
          <a:p>
            <a:r>
              <a:rPr lang="en-US" b="1">
                <a:solidFill>
                  <a:schemeClr val="tx2"/>
                </a:solidFill>
                <a:latin typeface="+mn-lt"/>
              </a:rPr>
              <a:t>New Research</a:t>
            </a:r>
            <a:endParaRPr lang="en-US" b="1">
              <a:solidFill>
                <a:schemeClr val="tx2"/>
              </a:solidFill>
              <a:latin typeface="Calibri"/>
              <a:cs typeface="Calibri"/>
            </a:endParaRPr>
          </a:p>
        </p:txBody>
      </p:sp>
      <p:sp>
        <p:nvSpPr>
          <p:cNvPr id="2" name="TextBox 1">
            <a:extLst>
              <a:ext uri="{FF2B5EF4-FFF2-40B4-BE49-F238E27FC236}">
                <a16:creationId xmlns:a16="http://schemas.microsoft.com/office/drawing/2014/main" id="{579C5EEE-6551-4B16-91F8-E70F082A681A}"/>
              </a:ext>
            </a:extLst>
          </p:cNvPr>
          <p:cNvSpPr txBox="1"/>
          <p:nvPr/>
        </p:nvSpPr>
        <p:spPr>
          <a:xfrm>
            <a:off x="1035119" y="1371312"/>
            <a:ext cx="10131533"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br>
            <a:r>
              <a:rPr lang="en-US" sz="4000" b="1" i="1" dirty="0">
                <a:ea typeface="+mn-lt"/>
                <a:cs typeface="Calibri"/>
              </a:rPr>
              <a:t>Upgrading and Expanding High Voltage Transmission Creates Well-Paid Jobs, Drives Economic Growth</a:t>
            </a:r>
            <a:endParaRPr lang="en-US">
              <a:ea typeface="+mn-lt"/>
              <a:cs typeface="Calibri"/>
            </a:endParaRPr>
          </a:p>
          <a:p>
            <a:endParaRPr lang="en-US" sz="4000" i="1" dirty="0">
              <a:ea typeface="+mn-lt"/>
              <a:cs typeface="Calibri"/>
            </a:endParaRPr>
          </a:p>
          <a:p>
            <a:pPr marL="571500" indent="-571500">
              <a:buFont typeface="Arial" panose="020B0604020202020204" pitchFamily="34" charset="0"/>
              <a:buChar char="•"/>
            </a:pPr>
            <a:endParaRPr lang="en-US" i="1">
              <a:ea typeface="+mn-lt"/>
              <a:cs typeface="+mn-lt"/>
            </a:endParaRPr>
          </a:p>
          <a:p>
            <a:endParaRPr lang="en-US" sz="4000">
              <a:solidFill>
                <a:srgbClr val="58595B"/>
              </a:solidFill>
              <a:cs typeface="Calibri"/>
            </a:endParaRPr>
          </a:p>
          <a:p>
            <a:endParaRPr lang="en-US" sz="4000">
              <a:solidFill>
                <a:srgbClr val="58595B"/>
              </a:solidFill>
              <a:cs typeface="Calibri"/>
            </a:endParaRPr>
          </a:p>
        </p:txBody>
      </p:sp>
      <p:pic>
        <p:nvPicPr>
          <p:cNvPr id="3" name="Picture 4" descr="Map&#10;&#10;Description automatically generated">
            <a:extLst>
              <a:ext uri="{FF2B5EF4-FFF2-40B4-BE49-F238E27FC236}">
                <a16:creationId xmlns:a16="http://schemas.microsoft.com/office/drawing/2014/main" id="{5261D0CF-CC19-4226-8670-2938475D2C72}"/>
              </a:ext>
            </a:extLst>
          </p:cNvPr>
          <p:cNvPicPr>
            <a:picLocks noChangeAspect="1"/>
          </p:cNvPicPr>
          <p:nvPr/>
        </p:nvPicPr>
        <p:blipFill>
          <a:blip r:embed="rId4"/>
          <a:stretch>
            <a:fillRect/>
          </a:stretch>
        </p:blipFill>
        <p:spPr>
          <a:xfrm>
            <a:off x="816708" y="3865543"/>
            <a:ext cx="9523046" cy="4695375"/>
          </a:xfrm>
          <a:prstGeom prst="rect">
            <a:avLst/>
          </a:prstGeom>
        </p:spPr>
      </p:pic>
      <p:pic>
        <p:nvPicPr>
          <p:cNvPr id="5" name="Picture 5" descr="Diagram&#10;&#10;Description automatically generated">
            <a:extLst>
              <a:ext uri="{FF2B5EF4-FFF2-40B4-BE49-F238E27FC236}">
                <a16:creationId xmlns:a16="http://schemas.microsoft.com/office/drawing/2014/main" id="{C0E35B74-8D2B-447C-BD98-30B06D67BD11}"/>
              </a:ext>
            </a:extLst>
          </p:cNvPr>
          <p:cNvPicPr>
            <a:picLocks noChangeAspect="1"/>
          </p:cNvPicPr>
          <p:nvPr/>
        </p:nvPicPr>
        <p:blipFill>
          <a:blip r:embed="rId5"/>
          <a:stretch>
            <a:fillRect/>
          </a:stretch>
        </p:blipFill>
        <p:spPr>
          <a:xfrm>
            <a:off x="11327541" y="-977"/>
            <a:ext cx="5069994" cy="10240107"/>
          </a:xfrm>
          <a:prstGeom prst="rect">
            <a:avLst/>
          </a:prstGeom>
        </p:spPr>
      </p:pic>
    </p:spTree>
    <p:extLst>
      <p:ext uri="{BB962C8B-B14F-4D97-AF65-F5344CB8AC3E}">
        <p14:creationId xmlns:p14="http://schemas.microsoft.com/office/powerpoint/2010/main" val="209095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AF52B-EB16-4DF2-85E5-F680501C57A3}"/>
              </a:ext>
            </a:extLst>
          </p:cNvPr>
          <p:cNvSpPr>
            <a:spLocks noGrp="1"/>
          </p:cNvSpPr>
          <p:nvPr>
            <p:ph type="sldNum" sz="quarter" idx="12"/>
          </p:nvPr>
        </p:nvSpPr>
        <p:spPr>
          <a:xfrm>
            <a:off x="12915900" y="9534526"/>
            <a:ext cx="4114800" cy="547688"/>
          </a:xfrm>
        </p:spPr>
        <p:txBody>
          <a:bodyPr anchor="ctr">
            <a:normAutofit/>
          </a:bodyPr>
          <a:lstStyle/>
          <a:p>
            <a:pPr>
              <a:spcAft>
                <a:spcPts val="600"/>
              </a:spcAft>
            </a:pPr>
            <a:fld id="{998C7668-16F3-48B4-9DE2-FEA0D457B72E}" type="slidenum">
              <a:rPr lang="en-US" smtClean="0"/>
              <a:pPr>
                <a:spcAft>
                  <a:spcPts val="600"/>
                </a:spcAft>
              </a:pPr>
              <a:t>14</a:t>
            </a:fld>
            <a:endParaRPr lang="en-US"/>
          </a:p>
        </p:txBody>
      </p:sp>
      <p:sp>
        <p:nvSpPr>
          <p:cNvPr id="5" name="TextBox 4">
            <a:extLst>
              <a:ext uri="{FF2B5EF4-FFF2-40B4-BE49-F238E27FC236}">
                <a16:creationId xmlns:a16="http://schemas.microsoft.com/office/drawing/2014/main" id="{5D2804ED-5894-4FAA-A2E8-D80D9A1B1343}"/>
              </a:ext>
            </a:extLst>
          </p:cNvPr>
          <p:cNvSpPr txBox="1"/>
          <p:nvPr/>
        </p:nvSpPr>
        <p:spPr>
          <a:xfrm>
            <a:off x="809430" y="2215928"/>
            <a:ext cx="7741920" cy="563231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Aft>
                <a:spcPts val="2400"/>
              </a:spcAft>
              <a:buFont typeface="Arial"/>
              <a:buChar char="•"/>
            </a:pPr>
            <a:r>
              <a:rPr lang="en-US" sz="4000">
                <a:solidFill>
                  <a:srgbClr val="4E896A"/>
                </a:solidFill>
                <a:ea typeface="Open Sans" panose="020B0606030504020204" pitchFamily="34" charset="0"/>
                <a:cs typeface="Open Sans" panose="020B0606030504020204" pitchFamily="34" charset="0"/>
              </a:rPr>
              <a:t>Transmission expands access to lower-cost domestic energy</a:t>
            </a:r>
          </a:p>
          <a:p>
            <a:pPr marL="514350" indent="-514350">
              <a:spcAft>
                <a:spcPts val="2400"/>
              </a:spcAft>
              <a:buFont typeface="Arial"/>
              <a:buChar char="•"/>
            </a:pPr>
            <a:r>
              <a:rPr lang="en-US" sz="4000">
                <a:solidFill>
                  <a:srgbClr val="4E896A"/>
                </a:solidFill>
                <a:ea typeface="Open Sans" panose="020B0606030504020204" pitchFamily="34" charset="0"/>
                <a:cs typeface="Open Sans" panose="020B0606030504020204" pitchFamily="34" charset="0"/>
              </a:rPr>
              <a:t>Aggressive procurement goals require new transmission</a:t>
            </a:r>
          </a:p>
          <a:p>
            <a:pPr marL="514350" indent="-514350">
              <a:spcAft>
                <a:spcPts val="2400"/>
              </a:spcAft>
              <a:buFont typeface="Arial"/>
              <a:buChar char="•"/>
            </a:pPr>
            <a:r>
              <a:rPr lang="en-US" sz="4000">
                <a:solidFill>
                  <a:srgbClr val="4E896A"/>
                </a:solidFill>
                <a:ea typeface="Open Sans" panose="020B0606030504020204" pitchFamily="34" charset="0"/>
                <a:cs typeface="Open Sans" panose="020B0606030504020204" pitchFamily="34" charset="0"/>
              </a:rPr>
              <a:t>A Macro Grid enhances the nation’s transmission system for the long term and extreme weather events</a:t>
            </a:r>
          </a:p>
        </p:txBody>
      </p:sp>
      <p:sp>
        <p:nvSpPr>
          <p:cNvPr id="7" name="Title 1">
            <a:extLst>
              <a:ext uri="{FF2B5EF4-FFF2-40B4-BE49-F238E27FC236}">
                <a16:creationId xmlns:a16="http://schemas.microsoft.com/office/drawing/2014/main" id="{A430B016-6293-4A40-8F43-B3383CD3FD77}"/>
              </a:ext>
            </a:extLst>
          </p:cNvPr>
          <p:cNvSpPr txBox="1">
            <a:spLocks/>
          </p:cNvSpPr>
          <p:nvPr/>
        </p:nvSpPr>
        <p:spPr>
          <a:xfrm>
            <a:off x="1038029" y="592102"/>
            <a:ext cx="11485986" cy="12856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lnSpc>
                <a:spcPct val="100000"/>
              </a:lnSpc>
              <a:spcAft>
                <a:spcPts val="900"/>
              </a:spcAft>
            </a:pPr>
            <a:r>
              <a:rPr lang="en-US" sz="8000" b="1">
                <a:solidFill>
                  <a:srgbClr val="4F8A6B"/>
                </a:solidFill>
                <a:latin typeface="+mn-lt"/>
                <a:ea typeface="Open Sans" panose="020B0606030504020204" pitchFamily="34" charset="0"/>
                <a:cs typeface="Open Sans" panose="020B0606030504020204" pitchFamily="34" charset="0"/>
              </a:rPr>
              <a:t>Broad Perspectives</a:t>
            </a:r>
            <a:endParaRPr lang="en-US" sz="8000">
              <a:solidFill>
                <a:srgbClr val="4F8A6B"/>
              </a:solidFill>
              <a:latin typeface="+mn-lt"/>
              <a:ea typeface="Open Sans" panose="020B0606030504020204" pitchFamily="34" charset="0"/>
              <a:cs typeface="Open Sans" panose="020B0606030504020204" pitchFamily="34" charset="0"/>
            </a:endParaRPr>
          </a:p>
        </p:txBody>
      </p:sp>
      <p:pic>
        <p:nvPicPr>
          <p:cNvPr id="8" name="Picture 7" descr="A close up of a logo&#10;&#10;Description automatically generated">
            <a:extLst>
              <a:ext uri="{FF2B5EF4-FFF2-40B4-BE49-F238E27FC236}">
                <a16:creationId xmlns:a16="http://schemas.microsoft.com/office/drawing/2014/main" id="{7806C3FE-F15B-4CBE-96FC-F1567FB0F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9" name="Rectangle 8">
            <a:extLst>
              <a:ext uri="{FF2B5EF4-FFF2-40B4-BE49-F238E27FC236}">
                <a16:creationId xmlns:a16="http://schemas.microsoft.com/office/drawing/2014/main" id="{FB181D77-A13D-4D63-BB33-E37A2F5C44C5}"/>
              </a:ext>
            </a:extLst>
          </p:cNvPr>
          <p:cNvSpPr/>
          <p:nvPr/>
        </p:nvSpPr>
        <p:spPr>
          <a:xfrm>
            <a:off x="9144000" y="2215928"/>
            <a:ext cx="8343899" cy="4708981"/>
          </a:xfrm>
          <a:prstGeom prst="rect">
            <a:avLst/>
          </a:prstGeom>
        </p:spPr>
        <p:txBody>
          <a:bodyPr wrap="square">
            <a:spAutoFit/>
          </a:bodyPr>
          <a:lstStyle/>
          <a:p>
            <a:pPr marL="514350" indent="-514350">
              <a:spcAft>
                <a:spcPts val="1200"/>
              </a:spcAft>
              <a:buFont typeface="Arial"/>
              <a:buChar char="•"/>
            </a:pPr>
            <a:r>
              <a:rPr lang="en-US" sz="4000">
                <a:solidFill>
                  <a:srgbClr val="4E896A"/>
                </a:solidFill>
                <a:ea typeface="Open Sans" panose="020B0606030504020204" pitchFamily="34" charset="0"/>
                <a:cs typeface="Open Sans" panose="020B0606030504020204" pitchFamily="34" charset="0"/>
              </a:rPr>
              <a:t>Diverse perspectives are new to the transmission discussion, so outreach is timely and critically important</a:t>
            </a:r>
            <a:endParaRPr lang="en-US" sz="4000">
              <a:solidFill>
                <a:srgbClr val="4E896A"/>
              </a:solidFill>
              <a:ea typeface="Open Sans" panose="020B0606030504020204" pitchFamily="34" charset="0"/>
              <a:cs typeface="Calibri"/>
            </a:endParaRPr>
          </a:p>
          <a:p>
            <a:pPr marL="514350" indent="-514350">
              <a:spcAft>
                <a:spcPts val="1200"/>
              </a:spcAft>
              <a:buFont typeface="Arial"/>
              <a:buChar char="•"/>
            </a:pPr>
            <a:r>
              <a:rPr lang="en-US" sz="4000">
                <a:solidFill>
                  <a:srgbClr val="4E896A"/>
                </a:solidFill>
                <a:cs typeface="Calibri"/>
              </a:rPr>
              <a:t>Engage stakeholders at the federal, state and regional levels </a:t>
            </a:r>
            <a:endParaRPr lang="en-US" sz="4000">
              <a:solidFill>
                <a:srgbClr val="4E896A"/>
              </a:solidFill>
              <a:ea typeface="Open Sans" panose="020B0606030504020204" pitchFamily="34" charset="0"/>
              <a:cs typeface="Open Sans" panose="020B0606030504020204" pitchFamily="34" charset="0"/>
            </a:endParaRPr>
          </a:p>
          <a:p>
            <a:pPr marL="514350" indent="-514350">
              <a:spcAft>
                <a:spcPts val="1200"/>
              </a:spcAft>
              <a:buFont typeface="Arial"/>
              <a:buChar char="•"/>
            </a:pPr>
            <a:r>
              <a:rPr lang="en-US" sz="4000">
                <a:solidFill>
                  <a:srgbClr val="4E896A"/>
                </a:solidFill>
                <a:ea typeface="Open Sans" panose="020B0606030504020204" pitchFamily="34" charset="0"/>
                <a:cs typeface="Open Sans" panose="020B0606030504020204" pitchFamily="34" charset="0"/>
              </a:rPr>
              <a:t>Visit </a:t>
            </a:r>
            <a:r>
              <a:rPr lang="en-US" sz="4000">
                <a:solidFill>
                  <a:srgbClr val="4E896A"/>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www.acore.org/macro-grid-initiative/</a:t>
            </a:r>
            <a:endParaRPr lang="en-US" sz="4000">
              <a:solidFill>
                <a:srgbClr val="4E896A"/>
              </a:solidFill>
              <a:cs typeface="Calibri"/>
            </a:endParaRPr>
          </a:p>
        </p:txBody>
      </p:sp>
    </p:spTree>
    <p:extLst>
      <p:ext uri="{BB962C8B-B14F-4D97-AF65-F5344CB8AC3E}">
        <p14:creationId xmlns:p14="http://schemas.microsoft.com/office/powerpoint/2010/main" val="1074758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87774-3B60-4B33-84EA-2FBE49450E99}"/>
              </a:ext>
            </a:extLst>
          </p:cNvPr>
          <p:cNvSpPr>
            <a:spLocks noGrp="1"/>
          </p:cNvSpPr>
          <p:nvPr>
            <p:ph type="title"/>
          </p:nvPr>
        </p:nvSpPr>
        <p:spPr>
          <a:xfrm>
            <a:off x="1039124" y="-13562"/>
            <a:ext cx="15773400" cy="1988345"/>
          </a:xfrm>
        </p:spPr>
        <p:txBody>
          <a:bodyPr>
            <a:normAutofit/>
          </a:bodyPr>
          <a:lstStyle/>
          <a:p>
            <a:pPr algn="ctr"/>
            <a:r>
              <a:rPr lang="en-US" sz="4400" b="1">
                <a:solidFill>
                  <a:schemeClr val="tx2"/>
                </a:solidFill>
              </a:rPr>
              <a:t>Existing and planned HVDC transmission in North America</a:t>
            </a:r>
          </a:p>
        </p:txBody>
      </p:sp>
      <p:sp>
        <p:nvSpPr>
          <p:cNvPr id="4" name="Slide Number Placeholder 3">
            <a:extLst>
              <a:ext uri="{FF2B5EF4-FFF2-40B4-BE49-F238E27FC236}">
                <a16:creationId xmlns:a16="http://schemas.microsoft.com/office/drawing/2014/main" id="{8723D4EF-03ED-4B32-A4B5-F97E819CC352}"/>
              </a:ext>
            </a:extLst>
          </p:cNvPr>
          <p:cNvSpPr>
            <a:spLocks noGrp="1"/>
          </p:cNvSpPr>
          <p:nvPr>
            <p:ph type="sldNum" sz="quarter" idx="12"/>
          </p:nvPr>
        </p:nvSpPr>
        <p:spPr/>
        <p:txBody>
          <a:bodyPr/>
          <a:lstStyle/>
          <a:p>
            <a:fld id="{998C7668-16F3-48B4-9DE2-FEA0D457B72E}" type="slidenum">
              <a:rPr lang="en-US" smtClean="0"/>
              <a:t>15</a:t>
            </a:fld>
            <a:endParaRPr lang="en-US"/>
          </a:p>
        </p:txBody>
      </p:sp>
      <p:pic>
        <p:nvPicPr>
          <p:cNvPr id="6" name="Picture 5">
            <a:extLst>
              <a:ext uri="{FF2B5EF4-FFF2-40B4-BE49-F238E27FC236}">
                <a16:creationId xmlns:a16="http://schemas.microsoft.com/office/drawing/2014/main" id="{056F4266-A5EE-4FA8-A83C-8E1E93811375}"/>
              </a:ext>
            </a:extLst>
          </p:cNvPr>
          <p:cNvPicPr>
            <a:picLocks noChangeAspect="1"/>
          </p:cNvPicPr>
          <p:nvPr/>
        </p:nvPicPr>
        <p:blipFill>
          <a:blip r:embed="rId3"/>
          <a:stretch>
            <a:fillRect/>
          </a:stretch>
        </p:blipFill>
        <p:spPr>
          <a:xfrm>
            <a:off x="6140273" y="2536033"/>
            <a:ext cx="11690527" cy="7120293"/>
          </a:xfrm>
          <a:prstGeom prst="rect">
            <a:avLst/>
          </a:prstGeom>
        </p:spPr>
      </p:pic>
      <p:pic>
        <p:nvPicPr>
          <p:cNvPr id="8" name="Content Placeholder 7" descr="A close up of a logo&#10;&#10;Description automatically generated">
            <a:extLst>
              <a:ext uri="{FF2B5EF4-FFF2-40B4-BE49-F238E27FC236}">
                <a16:creationId xmlns:a16="http://schemas.microsoft.com/office/drawing/2014/main" id="{73FA2154-AF95-4F0C-9480-E505829319C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2900" y="8415921"/>
            <a:ext cx="1392449" cy="1392449"/>
          </a:xfrm>
          <a:prstGeom prst="rect">
            <a:avLst/>
          </a:prstGeom>
        </p:spPr>
      </p:pic>
      <p:sp>
        <p:nvSpPr>
          <p:cNvPr id="10" name="TextBox 9">
            <a:extLst>
              <a:ext uri="{FF2B5EF4-FFF2-40B4-BE49-F238E27FC236}">
                <a16:creationId xmlns:a16="http://schemas.microsoft.com/office/drawing/2014/main" id="{5EE3D10E-A3D9-44D2-81C3-5C045803E6EC}"/>
              </a:ext>
            </a:extLst>
          </p:cNvPr>
          <p:cNvSpPr txBox="1"/>
          <p:nvPr/>
        </p:nvSpPr>
        <p:spPr>
          <a:xfrm>
            <a:off x="988024" y="2280232"/>
            <a:ext cx="3895703" cy="2554545"/>
          </a:xfrm>
          <a:prstGeom prst="rect">
            <a:avLst/>
          </a:prstGeom>
          <a:noFill/>
        </p:spPr>
        <p:txBody>
          <a:bodyPr wrap="square">
            <a:spAutoFit/>
          </a:bodyPr>
          <a:lstStyle/>
          <a:p>
            <a:r>
              <a:rPr lang="en-US" sz="4000"/>
              <a:t>U.S. has excellent opportunities for Macro Grid development</a:t>
            </a:r>
          </a:p>
        </p:txBody>
      </p:sp>
    </p:spTree>
    <p:extLst>
      <p:ext uri="{BB962C8B-B14F-4D97-AF65-F5344CB8AC3E}">
        <p14:creationId xmlns:p14="http://schemas.microsoft.com/office/powerpoint/2010/main" val="980605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54C4-50CB-44BF-8CC6-FBA7AA0376EB}"/>
              </a:ext>
            </a:extLst>
          </p:cNvPr>
          <p:cNvSpPr/>
          <p:nvPr/>
        </p:nvSpPr>
        <p:spPr>
          <a:xfrm>
            <a:off x="14601371" y="3193144"/>
            <a:ext cx="2989943" cy="63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BE60FF5D-2B12-4B8C-8E2A-A04F00E35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6" name="Slide Number Placeholder 6">
            <a:extLst>
              <a:ext uri="{FF2B5EF4-FFF2-40B4-BE49-F238E27FC236}">
                <a16:creationId xmlns:a16="http://schemas.microsoft.com/office/drawing/2014/main" id="{E0D89CA8-E184-4948-A510-BBF959BD0172}"/>
              </a:ext>
            </a:extLst>
          </p:cNvPr>
          <p:cNvSpPr>
            <a:spLocks noGrp="1"/>
          </p:cNvSpPr>
          <p:nvPr>
            <p:ph type="sldNum" sz="quarter" idx="12"/>
          </p:nvPr>
        </p:nvSpPr>
        <p:spPr>
          <a:xfrm>
            <a:off x="13860780" y="9625966"/>
            <a:ext cx="4114800" cy="547688"/>
          </a:xfrm>
        </p:spPr>
        <p:txBody>
          <a:bodyPr/>
          <a:lstStyle/>
          <a:p>
            <a:fld id="{998C7668-16F3-48B4-9DE2-FEA0D457B72E}" type="slidenum">
              <a:rPr lang="en-US" smtClean="0">
                <a:solidFill>
                  <a:srgbClr val="4E896A"/>
                </a:solidFill>
              </a:rPr>
              <a:t>16</a:t>
            </a:fld>
            <a:endParaRPr lang="en-US">
              <a:solidFill>
                <a:srgbClr val="4E896A"/>
              </a:solidFill>
            </a:endParaRPr>
          </a:p>
        </p:txBody>
      </p:sp>
      <p:sp>
        <p:nvSpPr>
          <p:cNvPr id="3" name="TextBox 2">
            <a:extLst>
              <a:ext uri="{FF2B5EF4-FFF2-40B4-BE49-F238E27FC236}">
                <a16:creationId xmlns:a16="http://schemas.microsoft.com/office/drawing/2014/main" id="{359439BA-7DBA-4791-A97D-83404020F860}"/>
              </a:ext>
            </a:extLst>
          </p:cNvPr>
          <p:cNvSpPr txBox="1"/>
          <p:nvPr/>
        </p:nvSpPr>
        <p:spPr>
          <a:xfrm>
            <a:off x="7772400" y="4914900"/>
            <a:ext cx="274320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4" name="TextBox 3">
            <a:extLst>
              <a:ext uri="{FF2B5EF4-FFF2-40B4-BE49-F238E27FC236}">
                <a16:creationId xmlns:a16="http://schemas.microsoft.com/office/drawing/2014/main" id="{E4BAD914-53C3-4959-979A-C3133243E91B}"/>
              </a:ext>
            </a:extLst>
          </p:cNvPr>
          <p:cNvSpPr txBox="1"/>
          <p:nvPr/>
        </p:nvSpPr>
        <p:spPr>
          <a:xfrm>
            <a:off x="819356" y="2081139"/>
            <a:ext cx="7214302" cy="6186309"/>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600">
                <a:solidFill>
                  <a:schemeClr val="accent6"/>
                </a:solidFill>
                <a:ea typeface="+mn-lt"/>
                <a:cs typeface="+mn-lt"/>
              </a:rPr>
              <a:t>Advanced Power Alliance</a:t>
            </a:r>
            <a:endParaRPr lang="en-US" sz="3600">
              <a:solidFill>
                <a:schemeClr val="accent6"/>
              </a:solidFill>
              <a:cs typeface="Calibri"/>
            </a:endParaRPr>
          </a:p>
          <a:p>
            <a:pPr marL="457200" indent="-457200">
              <a:buFont typeface="Arial"/>
              <a:buChar char="•"/>
            </a:pPr>
            <a:r>
              <a:rPr lang="en-US" sz="3600">
                <a:solidFill>
                  <a:schemeClr val="accent6"/>
                </a:solidFill>
              </a:rPr>
              <a:t>American Wind Energy Association</a:t>
            </a:r>
            <a:endParaRPr lang="en-US" sz="3600">
              <a:solidFill>
                <a:schemeClr val="accent6"/>
              </a:solidFill>
              <a:cs typeface="Calibri"/>
            </a:endParaRPr>
          </a:p>
          <a:p>
            <a:pPr marL="457200" indent="-457200">
              <a:buFont typeface="Arial"/>
              <a:buChar char="•"/>
            </a:pPr>
            <a:r>
              <a:rPr lang="en-US" sz="3600" err="1">
                <a:solidFill>
                  <a:schemeClr val="accent6"/>
                </a:solidFill>
                <a:ea typeface="+mn-lt"/>
                <a:cs typeface="+mn-lt"/>
              </a:rPr>
              <a:t>BlueGreen</a:t>
            </a:r>
            <a:r>
              <a:rPr lang="en-US" sz="3600">
                <a:solidFill>
                  <a:schemeClr val="accent6"/>
                </a:solidFill>
                <a:ea typeface="+mn-lt"/>
                <a:cs typeface="+mn-lt"/>
              </a:rPr>
              <a:t> Alliance</a:t>
            </a:r>
            <a:endParaRPr lang="en-US" sz="3600">
              <a:solidFill>
                <a:schemeClr val="accent6"/>
              </a:solidFill>
              <a:cs typeface="Calibri" panose="020F0502020204030204"/>
            </a:endParaRPr>
          </a:p>
          <a:p>
            <a:pPr marL="457200" indent="-457200">
              <a:buFont typeface="Arial"/>
              <a:buChar char="•"/>
            </a:pPr>
            <a:r>
              <a:rPr lang="en-US" sz="3600">
                <a:solidFill>
                  <a:schemeClr val="accent6"/>
                </a:solidFill>
                <a:ea typeface="+mn-lt"/>
                <a:cs typeface="+mn-lt"/>
              </a:rPr>
              <a:t>Clean Grid Alliance</a:t>
            </a:r>
          </a:p>
          <a:p>
            <a:pPr marL="457200" indent="-457200">
              <a:buFont typeface="Arial"/>
              <a:buChar char="•"/>
            </a:pPr>
            <a:r>
              <a:rPr lang="en-US" sz="3600" err="1">
                <a:solidFill>
                  <a:schemeClr val="accent6"/>
                </a:solidFill>
                <a:cs typeface="Calibri"/>
              </a:rPr>
              <a:t>GridLab</a:t>
            </a:r>
            <a:endParaRPr lang="en-US" sz="3600">
              <a:solidFill>
                <a:schemeClr val="accent6"/>
              </a:solidFill>
              <a:cs typeface="Calibri"/>
            </a:endParaRPr>
          </a:p>
          <a:p>
            <a:pPr marL="457200" indent="-457200">
              <a:buFont typeface="Arial"/>
              <a:buChar char="•"/>
            </a:pPr>
            <a:r>
              <a:rPr lang="en-US" sz="3600">
                <a:solidFill>
                  <a:schemeClr val="accent6"/>
                </a:solidFill>
                <a:cs typeface="Calibri"/>
              </a:rPr>
              <a:t>Natural Resources Defense Council</a:t>
            </a:r>
          </a:p>
          <a:p>
            <a:pPr marL="457200" indent="-457200">
              <a:buFont typeface="Arial"/>
              <a:buChar char="•"/>
            </a:pPr>
            <a:r>
              <a:rPr lang="en-US" sz="3600">
                <a:solidFill>
                  <a:schemeClr val="accent6"/>
                </a:solidFill>
                <a:cs typeface="Calibri"/>
              </a:rPr>
              <a:t>ITC Holdings</a:t>
            </a:r>
          </a:p>
          <a:p>
            <a:pPr marL="457200" indent="-457200">
              <a:buFont typeface="Arial"/>
              <a:buChar char="•"/>
            </a:pPr>
            <a:r>
              <a:rPr lang="en-US" sz="3600">
                <a:solidFill>
                  <a:schemeClr val="accent6"/>
                </a:solidFill>
                <a:cs typeface="Calibri"/>
              </a:rPr>
              <a:t>R Street Institute</a:t>
            </a:r>
          </a:p>
          <a:p>
            <a:pPr marL="457200" indent="-457200">
              <a:buFont typeface="Arial"/>
              <a:buChar char="•"/>
            </a:pPr>
            <a:r>
              <a:rPr lang="en-US" sz="3600">
                <a:solidFill>
                  <a:schemeClr val="accent6"/>
                </a:solidFill>
                <a:ea typeface="+mn-lt"/>
                <a:cs typeface="+mn-lt"/>
              </a:rPr>
              <a:t>Solar Energy Industries Association</a:t>
            </a:r>
            <a:endParaRPr lang="en-US" sz="3600">
              <a:solidFill>
                <a:schemeClr val="accent6"/>
              </a:solidFill>
              <a:cs typeface="Calibri"/>
            </a:endParaRPr>
          </a:p>
          <a:p>
            <a:pPr marL="457200" indent="-457200">
              <a:buFont typeface="Arial"/>
              <a:buChar char="•"/>
            </a:pPr>
            <a:r>
              <a:rPr lang="en-US" sz="3600">
                <a:solidFill>
                  <a:schemeClr val="accent6"/>
                </a:solidFill>
                <a:cs typeface="Calibri"/>
              </a:rPr>
              <a:t>Union of Concerned Scientists</a:t>
            </a:r>
          </a:p>
          <a:p>
            <a:pPr marL="457200" indent="-457200">
              <a:buFont typeface="Arial"/>
              <a:buChar char="•"/>
            </a:pPr>
            <a:r>
              <a:rPr lang="en-US" sz="3600">
                <a:solidFill>
                  <a:schemeClr val="accent6"/>
                </a:solidFill>
                <a:ea typeface="+mn-lt"/>
                <a:cs typeface="+mn-lt"/>
              </a:rPr>
              <a:t>WIRES Group</a:t>
            </a:r>
          </a:p>
        </p:txBody>
      </p:sp>
      <p:sp>
        <p:nvSpPr>
          <p:cNvPr id="5" name="TextBox 4">
            <a:extLst>
              <a:ext uri="{FF2B5EF4-FFF2-40B4-BE49-F238E27FC236}">
                <a16:creationId xmlns:a16="http://schemas.microsoft.com/office/drawing/2014/main" id="{25F92976-FF7C-47A7-8FE5-6CD1BE708E2F}"/>
              </a:ext>
            </a:extLst>
          </p:cNvPr>
          <p:cNvSpPr txBox="1"/>
          <p:nvPr/>
        </p:nvSpPr>
        <p:spPr>
          <a:xfrm>
            <a:off x="9080815" y="2126190"/>
            <a:ext cx="8002498" cy="6878806"/>
          </a:xfrm>
          <a:prstGeom prst="rect">
            <a:avLst/>
          </a:prstGeom>
          <a:ln>
            <a:no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0" tIns="45720" rIns="457200" bIns="182880" numCol="1" spcCol="0" rtlCol="0" fromWordArt="0" anchor="ctr" anchorCtr="1" forceAA="0" compatLnSpc="1">
            <a:prstTxWarp prst="textNoShape">
              <a:avLst/>
            </a:prstTxWarp>
            <a:spAutoFit/>
          </a:bodyPr>
          <a:lstStyle/>
          <a:p>
            <a:pPr lvl="1"/>
            <a:endParaRPr lang="en-US" i="1">
              <a:solidFill>
                <a:schemeClr val="bg1"/>
              </a:solidFill>
              <a:ea typeface="+mn-lt"/>
              <a:cs typeface="+mn-lt"/>
            </a:endParaRPr>
          </a:p>
          <a:p>
            <a:pPr lvl="1"/>
            <a:r>
              <a:rPr lang="en-US" i="1">
                <a:solidFill>
                  <a:schemeClr val="bg1"/>
                </a:solidFill>
                <a:ea typeface="+mn-lt"/>
                <a:cs typeface="+mn-lt"/>
              </a:rPr>
              <a:t>“We learned in the 2000-2001 California/Western power collapse and the 2003 North American power blackout that power markets REQUIRE robust infrastructure. Today, that means strong electrical ties between and across all the power regions. I welcome the refreshed focus on this issue: without a strong national power grid, we won’t come anywhere close to the low-cost, low-carbon grid customers demand — and deserve.” </a:t>
            </a:r>
            <a:endParaRPr lang="en-US" i="1">
              <a:solidFill>
                <a:schemeClr val="bg1"/>
              </a:solidFill>
              <a:cs typeface="Calibri"/>
            </a:endParaRPr>
          </a:p>
          <a:p>
            <a:endParaRPr lang="en-US" i="1">
              <a:solidFill>
                <a:schemeClr val="bg1"/>
              </a:solidFill>
              <a:cs typeface="Calibri"/>
            </a:endParaRPr>
          </a:p>
          <a:p>
            <a:pPr lvl="1"/>
            <a:r>
              <a:rPr lang="en-US" i="1">
                <a:solidFill>
                  <a:schemeClr val="bg1"/>
                </a:solidFill>
                <a:cs typeface="Calibri"/>
              </a:rPr>
              <a:t>- </a:t>
            </a:r>
            <a:r>
              <a:rPr lang="en-US" b="1" i="1">
                <a:solidFill>
                  <a:schemeClr val="bg1"/>
                </a:solidFill>
                <a:ea typeface="+mn-lt"/>
                <a:cs typeface="+mn-lt"/>
              </a:rPr>
              <a:t>Pat Wood III, Former FERC Chairman; Former Chairman of the Public Utility Commission of Texas; CEO, Hunt Energy Network</a:t>
            </a:r>
            <a:endParaRPr lang="en-US" i="1">
              <a:cs typeface="Calibri"/>
            </a:endParaRPr>
          </a:p>
          <a:p>
            <a:endParaRPr lang="en-US" i="1">
              <a:cs typeface="Calibri"/>
            </a:endParaRPr>
          </a:p>
        </p:txBody>
      </p:sp>
      <p:sp>
        <p:nvSpPr>
          <p:cNvPr id="10" name="Title 1">
            <a:extLst>
              <a:ext uri="{FF2B5EF4-FFF2-40B4-BE49-F238E27FC236}">
                <a16:creationId xmlns:a16="http://schemas.microsoft.com/office/drawing/2014/main" id="{CF79CE5D-9A57-4FBB-B832-874328F4CB47}"/>
              </a:ext>
            </a:extLst>
          </p:cNvPr>
          <p:cNvSpPr txBox="1">
            <a:spLocks/>
          </p:cNvSpPr>
          <p:nvPr/>
        </p:nvSpPr>
        <p:spPr>
          <a:xfrm>
            <a:off x="1038029" y="592102"/>
            <a:ext cx="11485986" cy="12856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lnSpc>
                <a:spcPct val="100000"/>
              </a:lnSpc>
              <a:spcAft>
                <a:spcPts val="900"/>
              </a:spcAft>
            </a:pPr>
            <a:r>
              <a:rPr lang="en-US" sz="8000" b="1">
                <a:solidFill>
                  <a:srgbClr val="4F8A6B"/>
                </a:solidFill>
                <a:latin typeface="+mn-lt"/>
                <a:ea typeface="Open Sans" panose="020B0606030504020204" pitchFamily="34" charset="0"/>
                <a:cs typeface="Open Sans" panose="020B0606030504020204" pitchFamily="34" charset="0"/>
              </a:rPr>
              <a:t>Supporters</a:t>
            </a:r>
            <a:endParaRPr lang="en-US" sz="8000">
              <a:solidFill>
                <a:srgbClr val="4F8A6B"/>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629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486EF9-B9E9-41B7-AB43-7C7304F05BE1}"/>
              </a:ext>
            </a:extLst>
          </p:cNvPr>
          <p:cNvSpPr/>
          <p:nvPr/>
        </p:nvSpPr>
        <p:spPr>
          <a:xfrm>
            <a:off x="1371601" y="2400300"/>
            <a:ext cx="15073994" cy="4914900"/>
          </a:xfrm>
          <a:prstGeom prst="rect">
            <a:avLst/>
          </a:prstGeom>
          <a:solidFill>
            <a:srgbClr val="4F8A6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uk-UA" sz="4200">
              <a:solidFill>
                <a:prstClr val="black"/>
              </a:solidFill>
              <a:latin typeface="Calibri" panose="020F0502020204030204"/>
            </a:endParaRPr>
          </a:p>
        </p:txBody>
      </p:sp>
      <p:sp>
        <p:nvSpPr>
          <p:cNvPr id="4" name="TextBox 3">
            <a:extLst>
              <a:ext uri="{FF2B5EF4-FFF2-40B4-BE49-F238E27FC236}">
                <a16:creationId xmlns:a16="http://schemas.microsoft.com/office/drawing/2014/main" id="{90E27097-6388-4260-B211-6340D4B14F98}"/>
              </a:ext>
            </a:extLst>
          </p:cNvPr>
          <p:cNvSpPr txBox="1"/>
          <p:nvPr/>
        </p:nvSpPr>
        <p:spPr>
          <a:xfrm>
            <a:off x="7717724" y="3909060"/>
            <a:ext cx="4035287" cy="3539430"/>
          </a:xfrm>
          <a:prstGeom prst="rect">
            <a:avLst/>
          </a:prstGeom>
          <a:noFill/>
        </p:spPr>
        <p:txBody>
          <a:bodyPr wrap="square" lIns="91440" tIns="45720" rIns="91440" bIns="45720" rtlCol="0" anchor="t">
            <a:spAutoFit/>
          </a:bodyPr>
          <a:lstStyle/>
          <a:p>
            <a:pPr eaLnBrk="0" fontAlgn="base" hangingPunct="0">
              <a:spcBef>
                <a:spcPct val="0"/>
              </a:spcBef>
              <a:spcAft>
                <a:spcPct val="0"/>
              </a:spcAft>
            </a:pPr>
            <a:r>
              <a:rPr lang="en-US" sz="2800" b="1">
                <a:solidFill>
                  <a:schemeClr val="bg1"/>
                </a:solidFill>
                <a:ea typeface="Open Sans" panose="020B0606030504020204" pitchFamily="34" charset="0"/>
                <a:cs typeface="Open Sans" panose="020B0606030504020204" pitchFamily="34" charset="0"/>
              </a:rPr>
              <a:t>Online</a:t>
            </a:r>
          </a:p>
          <a:p>
            <a:pPr eaLnBrk="0" fontAlgn="base" hangingPunct="0">
              <a:spcBef>
                <a:spcPct val="0"/>
              </a:spcBef>
              <a:spcAft>
                <a:spcPct val="0"/>
              </a:spcAft>
            </a:pPr>
            <a:r>
              <a:rPr lang="en-US" sz="2800">
                <a:solidFill>
                  <a:schemeClr val="bg1"/>
                </a:solidFill>
                <a:ea typeface="Open Sans" panose="020B0606030504020204" pitchFamily="34" charset="0"/>
                <a:cs typeface="Open Sans" panose="020B0606030504020204" pitchFamily="34" charset="0"/>
              </a:rPr>
              <a:t>tyran@acore.org</a:t>
            </a:r>
          </a:p>
          <a:p>
            <a:pPr eaLnBrk="0" fontAlgn="base" hangingPunct="0">
              <a:spcBef>
                <a:spcPct val="0"/>
              </a:spcBef>
              <a:spcAft>
                <a:spcPct val="0"/>
              </a:spcAft>
            </a:pPr>
            <a:r>
              <a:rPr lang="en-US" sz="2800">
                <a:solidFill>
                  <a:schemeClr val="bg1"/>
                </a:solidFill>
                <a:ea typeface="Open Sans" panose="020B0606030504020204" pitchFamily="34" charset="0"/>
                <a:cs typeface="Open Sans" panose="020B0606030504020204" pitchFamily="34" charset="0"/>
              </a:rPr>
              <a:t>www.acore.org/mgi</a:t>
            </a:r>
          </a:p>
          <a:p>
            <a:pPr eaLnBrk="0" fontAlgn="base" hangingPunct="0">
              <a:spcBef>
                <a:spcPct val="0"/>
              </a:spcBef>
              <a:spcAft>
                <a:spcPct val="0"/>
              </a:spcAft>
            </a:pPr>
            <a:endParaRPr lang="en-US" sz="2800">
              <a:solidFill>
                <a:schemeClr val="bg1"/>
              </a:solidFill>
              <a:ea typeface="Open Sans" panose="020B0606030504020204" pitchFamily="34" charset="0"/>
              <a:cs typeface="Open Sans" panose="020B0606030504020204" pitchFamily="34" charset="0"/>
            </a:endParaRPr>
          </a:p>
          <a:p>
            <a:pPr eaLnBrk="0" fontAlgn="base" hangingPunct="0">
              <a:spcBef>
                <a:spcPct val="0"/>
              </a:spcBef>
              <a:spcAft>
                <a:spcPct val="0"/>
              </a:spcAft>
            </a:pPr>
            <a:endParaRPr lang="en-US" sz="2800">
              <a:solidFill>
                <a:schemeClr val="bg1"/>
              </a:solidFill>
              <a:ea typeface="Open Sans" panose="020B0606030504020204" pitchFamily="34" charset="0"/>
              <a:cs typeface="Open Sans" panose="020B0606030504020204" pitchFamily="34" charset="0"/>
            </a:endParaRPr>
          </a:p>
          <a:p>
            <a:pPr eaLnBrk="0" fontAlgn="base" hangingPunct="0">
              <a:spcBef>
                <a:spcPct val="0"/>
              </a:spcBef>
              <a:spcAft>
                <a:spcPct val="0"/>
              </a:spcAft>
            </a:pPr>
            <a:endParaRPr lang="en-US" sz="2800">
              <a:solidFill>
                <a:prstClr val="white"/>
              </a:solidFill>
              <a:ea typeface="Open Sans" panose="020B0606030504020204" pitchFamily="34" charset="0"/>
              <a:cs typeface="Open Sans" panose="020B0606030504020204" pitchFamily="34" charset="0"/>
            </a:endParaRPr>
          </a:p>
          <a:p>
            <a:pPr eaLnBrk="0" fontAlgn="base" hangingPunct="0">
              <a:spcBef>
                <a:spcPct val="0"/>
              </a:spcBef>
              <a:spcAft>
                <a:spcPct val="0"/>
              </a:spcAft>
            </a:pPr>
            <a:endParaRPr lang="en-US" sz="2800">
              <a:solidFill>
                <a:prstClr val="white"/>
              </a:solidFill>
              <a:ea typeface="Open Sans" panose="020B0606030504020204" pitchFamily="34" charset="0"/>
              <a:cs typeface="Open Sans" panose="020B0606030504020204" pitchFamily="34" charset="0"/>
            </a:endParaRPr>
          </a:p>
          <a:p>
            <a:pPr eaLnBrk="0" fontAlgn="base" hangingPunct="0">
              <a:spcBef>
                <a:spcPct val="0"/>
              </a:spcBef>
              <a:spcAft>
                <a:spcPct val="0"/>
              </a:spcAft>
            </a:pPr>
            <a:endParaRPr lang="en-US" sz="2800">
              <a:solidFill>
                <a:prstClr val="white"/>
              </a:solidFill>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3D000C92-DA8F-4537-9BFA-641DC8130C49}"/>
              </a:ext>
            </a:extLst>
          </p:cNvPr>
          <p:cNvSpPr txBox="1"/>
          <p:nvPr/>
        </p:nvSpPr>
        <p:spPr>
          <a:xfrm>
            <a:off x="2903220" y="3909060"/>
            <a:ext cx="4419600" cy="3108543"/>
          </a:xfrm>
          <a:prstGeom prst="rect">
            <a:avLst/>
          </a:prstGeom>
          <a:noFill/>
        </p:spPr>
        <p:txBody>
          <a:bodyPr wrap="square" rtlCol="0">
            <a:spAutoFit/>
          </a:bodyPr>
          <a:lstStyle/>
          <a:p>
            <a:pPr eaLnBrk="0" fontAlgn="base" hangingPunct="0">
              <a:spcBef>
                <a:spcPct val="0"/>
              </a:spcBef>
              <a:spcAft>
                <a:spcPct val="0"/>
              </a:spcAft>
            </a:pPr>
            <a:r>
              <a:rPr lang="en-US" sz="2800" b="1">
                <a:solidFill>
                  <a:prstClr val="white"/>
                </a:solidFill>
                <a:ea typeface="Open Sans" panose="020B0606030504020204" pitchFamily="34" charset="0"/>
                <a:cs typeface="Open Sans" panose="020B0606030504020204" pitchFamily="34" charset="0"/>
              </a:rPr>
              <a:t>Barbara Tyran</a:t>
            </a:r>
          </a:p>
          <a:p>
            <a:pPr eaLnBrk="0" fontAlgn="base" hangingPunct="0">
              <a:spcBef>
                <a:spcPct val="0"/>
              </a:spcBef>
              <a:spcAft>
                <a:spcPct val="0"/>
              </a:spcAft>
            </a:pPr>
            <a:r>
              <a:rPr lang="en-US" sz="2800" b="1">
                <a:solidFill>
                  <a:prstClr val="white"/>
                </a:solidFill>
                <a:ea typeface="Open Sans" panose="020B0606030504020204" pitchFamily="34" charset="0"/>
                <a:cs typeface="Open Sans" panose="020B0606030504020204" pitchFamily="34" charset="0"/>
              </a:rPr>
              <a:t>Director, Macro Grid Initiative</a:t>
            </a:r>
          </a:p>
          <a:p>
            <a:pPr eaLnBrk="0" fontAlgn="base" hangingPunct="0">
              <a:spcBef>
                <a:spcPct val="0"/>
              </a:spcBef>
              <a:spcAft>
                <a:spcPct val="0"/>
              </a:spcAft>
            </a:pPr>
            <a:r>
              <a:rPr lang="en-US" sz="2800" b="1">
                <a:solidFill>
                  <a:prstClr val="white"/>
                </a:solidFill>
                <a:ea typeface="Open Sans" panose="020B0606030504020204" pitchFamily="34" charset="0"/>
                <a:cs typeface="Open Sans" panose="020B0606030504020204" pitchFamily="34" charset="0"/>
              </a:rPr>
              <a:t>ACORE</a:t>
            </a:r>
          </a:p>
          <a:p>
            <a:pPr eaLnBrk="0" fontAlgn="base" hangingPunct="0">
              <a:spcBef>
                <a:spcPct val="0"/>
              </a:spcBef>
              <a:spcAft>
                <a:spcPct val="0"/>
              </a:spcAft>
            </a:pPr>
            <a:r>
              <a:rPr lang="en-US" sz="2800">
                <a:solidFill>
                  <a:prstClr val="white"/>
                </a:solidFill>
                <a:ea typeface="Open Sans" panose="020B0606030504020204" pitchFamily="34" charset="0"/>
                <a:cs typeface="Open Sans" panose="020B0606030504020204" pitchFamily="34" charset="0"/>
              </a:rPr>
              <a:t>1150 Connecticut Ave NW</a:t>
            </a:r>
          </a:p>
          <a:p>
            <a:pPr eaLnBrk="0" fontAlgn="base" hangingPunct="0">
              <a:spcBef>
                <a:spcPct val="0"/>
              </a:spcBef>
              <a:spcAft>
                <a:spcPct val="0"/>
              </a:spcAft>
            </a:pPr>
            <a:r>
              <a:rPr lang="en-US" sz="2800">
                <a:solidFill>
                  <a:prstClr val="white"/>
                </a:solidFill>
                <a:ea typeface="Open Sans" panose="020B0606030504020204" pitchFamily="34" charset="0"/>
                <a:cs typeface="Open Sans" panose="020B0606030504020204" pitchFamily="34" charset="0"/>
              </a:rPr>
              <a:t>Suite 401</a:t>
            </a:r>
            <a:br>
              <a:rPr lang="en-US" sz="2800">
                <a:solidFill>
                  <a:prstClr val="white"/>
                </a:solidFill>
                <a:ea typeface="Open Sans" panose="020B0606030504020204" pitchFamily="34" charset="0"/>
                <a:cs typeface="Open Sans" panose="020B0606030504020204" pitchFamily="34" charset="0"/>
              </a:rPr>
            </a:br>
            <a:r>
              <a:rPr lang="en-US" sz="2800">
                <a:solidFill>
                  <a:prstClr val="white"/>
                </a:solidFill>
                <a:ea typeface="Open Sans" panose="020B0606030504020204" pitchFamily="34" charset="0"/>
                <a:cs typeface="Open Sans" panose="020B0606030504020204" pitchFamily="34" charset="0"/>
              </a:rPr>
              <a:t>Washington, DC 20036</a:t>
            </a:r>
          </a:p>
        </p:txBody>
      </p:sp>
      <p:sp>
        <p:nvSpPr>
          <p:cNvPr id="6" name="Title 1">
            <a:extLst>
              <a:ext uri="{FF2B5EF4-FFF2-40B4-BE49-F238E27FC236}">
                <a16:creationId xmlns:a16="http://schemas.microsoft.com/office/drawing/2014/main" id="{01D75ECA-A5AD-42CA-AA46-8196138D8A9B}"/>
              </a:ext>
            </a:extLst>
          </p:cNvPr>
          <p:cNvSpPr txBox="1">
            <a:spLocks/>
          </p:cNvSpPr>
          <p:nvPr/>
        </p:nvSpPr>
        <p:spPr>
          <a:xfrm>
            <a:off x="1201314" y="657416"/>
            <a:ext cx="11485986" cy="12856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lnSpc>
                <a:spcPct val="100000"/>
              </a:lnSpc>
              <a:spcAft>
                <a:spcPts val="900"/>
              </a:spcAft>
            </a:pPr>
            <a:r>
              <a:rPr lang="en-US" sz="8000" b="1">
                <a:solidFill>
                  <a:srgbClr val="4F8A6B"/>
                </a:solidFill>
                <a:latin typeface="+mn-lt"/>
                <a:ea typeface="Open Sans" panose="020B0606030504020204" pitchFamily="34" charset="0"/>
                <a:cs typeface="Open Sans" panose="020B0606030504020204" pitchFamily="34" charset="0"/>
              </a:rPr>
              <a:t>Thank you!</a:t>
            </a:r>
            <a:endParaRPr lang="en-US" sz="8000">
              <a:solidFill>
                <a:srgbClr val="4F8A6B"/>
              </a:solidFill>
              <a:latin typeface="+mn-lt"/>
              <a:ea typeface="Open Sans" panose="020B0606030504020204" pitchFamily="34" charset="0"/>
              <a:cs typeface="Open Sans" panose="020B0606030504020204" pitchFamily="34" charset="0"/>
            </a:endParaRPr>
          </a:p>
        </p:txBody>
      </p:sp>
      <p:pic>
        <p:nvPicPr>
          <p:cNvPr id="8" name="Picture 7" descr="A close up of a logo&#10;&#10;Description automatically generated">
            <a:extLst>
              <a:ext uri="{FF2B5EF4-FFF2-40B4-BE49-F238E27FC236}">
                <a16:creationId xmlns:a16="http://schemas.microsoft.com/office/drawing/2014/main" id="{B597EEA8-F31B-4287-AFC2-B3D0C00A36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9" name="Slide Number Placeholder 6">
            <a:extLst>
              <a:ext uri="{FF2B5EF4-FFF2-40B4-BE49-F238E27FC236}">
                <a16:creationId xmlns:a16="http://schemas.microsoft.com/office/drawing/2014/main" id="{F0226801-2C43-4952-BDB4-8D1859884700}"/>
              </a:ext>
            </a:extLst>
          </p:cNvPr>
          <p:cNvSpPr>
            <a:spLocks noGrp="1"/>
          </p:cNvSpPr>
          <p:nvPr>
            <p:ph type="sldNum" sz="quarter" idx="12"/>
          </p:nvPr>
        </p:nvSpPr>
        <p:spPr>
          <a:xfrm>
            <a:off x="13860780" y="9625966"/>
            <a:ext cx="4114800" cy="547688"/>
          </a:xfrm>
        </p:spPr>
        <p:txBody>
          <a:bodyPr/>
          <a:lstStyle/>
          <a:p>
            <a:fld id="{998C7668-16F3-48B4-9DE2-FEA0D457B72E}" type="slidenum">
              <a:rPr lang="en-US" smtClean="0">
                <a:solidFill>
                  <a:srgbClr val="4E896A"/>
                </a:solidFill>
              </a:rPr>
              <a:t>17</a:t>
            </a:fld>
            <a:endParaRPr lang="en-US">
              <a:solidFill>
                <a:srgbClr val="4E896A"/>
              </a:solidFill>
            </a:endParaRPr>
          </a:p>
        </p:txBody>
      </p:sp>
    </p:spTree>
    <p:extLst>
      <p:ext uri="{BB962C8B-B14F-4D97-AF65-F5344CB8AC3E}">
        <p14:creationId xmlns:p14="http://schemas.microsoft.com/office/powerpoint/2010/main" val="2772196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54C4-50CB-44BF-8CC6-FBA7AA0376EB}"/>
              </a:ext>
            </a:extLst>
          </p:cNvPr>
          <p:cNvSpPr/>
          <p:nvPr/>
        </p:nvSpPr>
        <p:spPr>
          <a:xfrm>
            <a:off x="14601371" y="3193144"/>
            <a:ext cx="2989943" cy="63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6">
            <a:extLst>
              <a:ext uri="{FF2B5EF4-FFF2-40B4-BE49-F238E27FC236}">
                <a16:creationId xmlns:a16="http://schemas.microsoft.com/office/drawing/2014/main" id="{E9CB8840-38FB-4DEA-949A-64FFD8BC3F59}"/>
              </a:ext>
            </a:extLst>
          </p:cNvPr>
          <p:cNvSpPr>
            <a:spLocks noGrp="1"/>
          </p:cNvSpPr>
          <p:nvPr>
            <p:ph type="sldNum" sz="quarter" idx="12"/>
          </p:nvPr>
        </p:nvSpPr>
        <p:spPr/>
        <p:txBody>
          <a:bodyPr/>
          <a:lstStyle/>
          <a:p>
            <a:fld id="{998C7668-16F3-48B4-9DE2-FEA0D457B72E}" type="slidenum">
              <a:rPr lang="en-US" smtClean="0"/>
              <a:pPr/>
              <a:t>2</a:t>
            </a:fld>
            <a:endParaRPr lang="en-US"/>
          </a:p>
        </p:txBody>
      </p:sp>
      <p:pic>
        <p:nvPicPr>
          <p:cNvPr id="13" name="Picture 12" descr="A close up of a logo&#10;&#10;Description automatically generated">
            <a:extLst>
              <a:ext uri="{FF2B5EF4-FFF2-40B4-BE49-F238E27FC236}">
                <a16:creationId xmlns:a16="http://schemas.microsoft.com/office/drawing/2014/main" id="{BE60FF5D-2B12-4B8C-8E2A-A04F00E35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6" name="TextBox 15">
            <a:extLst>
              <a:ext uri="{FF2B5EF4-FFF2-40B4-BE49-F238E27FC236}">
                <a16:creationId xmlns:a16="http://schemas.microsoft.com/office/drawing/2014/main" id="{DECB605B-EC32-4603-942F-64F906610C0A}"/>
              </a:ext>
            </a:extLst>
          </p:cNvPr>
          <p:cNvSpPr txBox="1"/>
          <p:nvPr/>
        </p:nvSpPr>
        <p:spPr>
          <a:xfrm>
            <a:off x="1040573" y="3119721"/>
            <a:ext cx="16947968" cy="5529719"/>
          </a:xfrm>
          <a:prstGeom prst="rect">
            <a:avLst/>
          </a:prstGeom>
          <a:noFill/>
        </p:spPr>
        <p:txBody>
          <a:bodyPr wrap="square" rtlCol="0">
            <a:spAutoFit/>
          </a:bodyPr>
          <a:lstStyle/>
          <a:p>
            <a:pPr>
              <a:spcAft>
                <a:spcPts val="2000"/>
              </a:spcAft>
            </a:pPr>
            <a:r>
              <a:rPr lang="en-US" sz="6600" b="1">
                <a:solidFill>
                  <a:srgbClr val="4E896A"/>
                </a:solidFill>
                <a:ea typeface="Open Sans" panose="020B0606030504020204" pitchFamily="34" charset="0"/>
                <a:cs typeface="Open Sans" panose="020B0606030504020204" pitchFamily="34" charset="0"/>
              </a:rPr>
              <a:t>Macro Grid Vision Statement</a:t>
            </a:r>
          </a:p>
          <a:p>
            <a:pPr>
              <a:spcAft>
                <a:spcPts val="2000"/>
              </a:spcAft>
            </a:pPr>
            <a:endParaRPr lang="en-US" sz="3400">
              <a:solidFill>
                <a:srgbClr val="4E896A"/>
              </a:solidFill>
              <a:ea typeface="Open Sans" panose="020B0606030504020204" pitchFamily="34" charset="0"/>
              <a:cs typeface="Open Sans" panose="020B0606030504020204" pitchFamily="34" charset="0"/>
            </a:endParaRPr>
          </a:p>
          <a:p>
            <a:pPr algn="l"/>
            <a:r>
              <a:rPr lang="en-US" sz="4400" b="0" i="1">
                <a:solidFill>
                  <a:srgbClr val="333333"/>
                </a:solidFill>
                <a:effectLst/>
              </a:rPr>
              <a:t>Expanding and upgrading the nation’s transmission network will deliver jobs and economic development, a cleaner environment, and lower costs for consumers.</a:t>
            </a:r>
            <a:endParaRPr lang="en-US" sz="4400" b="0" i="0">
              <a:solidFill>
                <a:srgbClr val="333333"/>
              </a:solidFill>
              <a:effectLst/>
            </a:endParaRPr>
          </a:p>
          <a:p>
            <a:br>
              <a:rPr lang="en-US" sz="4400"/>
            </a:br>
            <a:endParaRPr lang="en-US" sz="4400">
              <a:solidFill>
                <a:srgbClr val="4E896A"/>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90047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54C4-50CB-44BF-8CC6-FBA7AA0376EB}"/>
              </a:ext>
            </a:extLst>
          </p:cNvPr>
          <p:cNvSpPr/>
          <p:nvPr/>
        </p:nvSpPr>
        <p:spPr>
          <a:xfrm>
            <a:off x="14601371" y="3193144"/>
            <a:ext cx="2989943" cy="63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6">
            <a:extLst>
              <a:ext uri="{FF2B5EF4-FFF2-40B4-BE49-F238E27FC236}">
                <a16:creationId xmlns:a16="http://schemas.microsoft.com/office/drawing/2014/main" id="{E9CB8840-38FB-4DEA-949A-64FFD8BC3F59}"/>
              </a:ext>
            </a:extLst>
          </p:cNvPr>
          <p:cNvSpPr>
            <a:spLocks noGrp="1"/>
          </p:cNvSpPr>
          <p:nvPr>
            <p:ph type="sldNum" sz="quarter" idx="12"/>
          </p:nvPr>
        </p:nvSpPr>
        <p:spPr>
          <a:xfrm>
            <a:off x="13860780" y="9625966"/>
            <a:ext cx="4114800" cy="547688"/>
          </a:xfrm>
        </p:spPr>
        <p:txBody>
          <a:bodyPr/>
          <a:lstStyle/>
          <a:p>
            <a:fld id="{998C7668-16F3-48B4-9DE2-FEA0D457B72E}" type="slidenum">
              <a:rPr lang="en-US" smtClean="0">
                <a:solidFill>
                  <a:srgbClr val="4E896A"/>
                </a:solidFill>
              </a:rPr>
              <a:t>3</a:t>
            </a:fld>
            <a:endParaRPr lang="en-US">
              <a:solidFill>
                <a:srgbClr val="4E896A"/>
              </a:solidFill>
            </a:endParaRPr>
          </a:p>
        </p:txBody>
      </p:sp>
      <p:pic>
        <p:nvPicPr>
          <p:cNvPr id="13" name="Picture 12" descr="A close up of a logo&#10;&#10;Description automatically generated">
            <a:extLst>
              <a:ext uri="{FF2B5EF4-FFF2-40B4-BE49-F238E27FC236}">
                <a16:creationId xmlns:a16="http://schemas.microsoft.com/office/drawing/2014/main" id="{BE60FF5D-2B12-4B8C-8E2A-A04F00E35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6" name="TextBox 15">
            <a:extLst>
              <a:ext uri="{FF2B5EF4-FFF2-40B4-BE49-F238E27FC236}">
                <a16:creationId xmlns:a16="http://schemas.microsoft.com/office/drawing/2014/main" id="{DECB605B-EC32-4603-942F-64F906610C0A}"/>
              </a:ext>
            </a:extLst>
          </p:cNvPr>
          <p:cNvSpPr txBox="1"/>
          <p:nvPr/>
        </p:nvSpPr>
        <p:spPr>
          <a:xfrm>
            <a:off x="643346" y="2152819"/>
            <a:ext cx="16947968" cy="5786199"/>
          </a:xfrm>
          <a:prstGeom prst="rect">
            <a:avLst/>
          </a:prstGeom>
          <a:noFill/>
        </p:spPr>
        <p:txBody>
          <a:bodyPr wrap="square" rtlCol="0" anchor="t">
            <a:spAutoFit/>
          </a:bodyPr>
          <a:lstStyle/>
          <a:p>
            <a:pPr marL="571500" indent="-571500">
              <a:spcAft>
                <a:spcPts val="3000"/>
              </a:spcAft>
              <a:buFont typeface="Arial" panose="020B0604020202020204" pitchFamily="34" charset="0"/>
              <a:buChar char="•"/>
            </a:pPr>
            <a:r>
              <a:rPr lang="en-US" sz="4000">
                <a:solidFill>
                  <a:srgbClr val="4E896A"/>
                </a:solidFill>
                <a:ea typeface="Open Sans" panose="020B0606030504020204" pitchFamily="34" charset="0"/>
                <a:cs typeface="Open Sans" panose="020B0606030504020204" pitchFamily="34" charset="0"/>
              </a:rPr>
              <a:t>The Macro Grid Initiative seeks to expand and upgrade the nation’s transmission network to deliver job growth and economic development, a cleaner environment, and lower costs for consumers</a:t>
            </a:r>
          </a:p>
          <a:p>
            <a:pPr marL="571500" indent="-571500">
              <a:spcAft>
                <a:spcPts val="3000"/>
              </a:spcAft>
              <a:buFont typeface="Arial" panose="020B0604020202020204" pitchFamily="34" charset="0"/>
              <a:buChar char="•"/>
            </a:pPr>
            <a:r>
              <a:rPr lang="en-US" sz="4000">
                <a:solidFill>
                  <a:srgbClr val="4E896A"/>
                </a:solidFill>
                <a:ea typeface="+mn-lt"/>
                <a:cs typeface="+mn-lt"/>
              </a:rPr>
              <a:t>The initiative operates as a partnership between ACORE and the Americans for a Clean Energy Grid (ACEG)</a:t>
            </a:r>
            <a:endParaRPr lang="en-US" sz="4000">
              <a:solidFill>
                <a:srgbClr val="4E896A"/>
              </a:solidFill>
              <a:ea typeface="Open Sans" panose="020B0606030504020204" pitchFamily="34" charset="0"/>
              <a:cs typeface="Open Sans" panose="020B0606030504020204" pitchFamily="34" charset="0"/>
            </a:endParaRPr>
          </a:p>
          <a:p>
            <a:pPr marL="571500" indent="-571500">
              <a:spcAft>
                <a:spcPts val="3000"/>
              </a:spcAft>
              <a:buFont typeface="Arial" panose="020B0604020202020204" pitchFamily="34" charset="0"/>
              <a:buChar char="•"/>
            </a:pPr>
            <a:r>
              <a:rPr lang="en-US" sz="4000">
                <a:solidFill>
                  <a:srgbClr val="4E896A"/>
                </a:solidFill>
                <a:ea typeface="Open Sans" panose="020B0606030504020204" pitchFamily="34" charset="0"/>
                <a:cs typeface="Open Sans" panose="020B0606030504020204" pitchFamily="34" charset="0"/>
              </a:rPr>
              <a:t>Through a transmission Macro Grid, high renewable resources can be connected to high electricity demand to enhance grid resiliency, reduce consumer costs, and decrease carbon emissions</a:t>
            </a:r>
            <a:endParaRPr lang="en-US" sz="3400">
              <a:solidFill>
                <a:srgbClr val="4E896A"/>
              </a:solidFill>
              <a:latin typeface="+mj-lt"/>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06CA8411-1CD6-466B-8367-6A6A462AEF21}"/>
              </a:ext>
            </a:extLst>
          </p:cNvPr>
          <p:cNvSpPr txBox="1">
            <a:spLocks/>
          </p:cNvSpPr>
          <p:nvPr/>
        </p:nvSpPr>
        <p:spPr>
          <a:xfrm>
            <a:off x="1038029" y="592102"/>
            <a:ext cx="11485986" cy="12856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lnSpc>
                <a:spcPct val="100000"/>
              </a:lnSpc>
              <a:spcAft>
                <a:spcPts val="900"/>
              </a:spcAft>
            </a:pPr>
            <a:r>
              <a:rPr lang="en-US" sz="8000" b="1">
                <a:solidFill>
                  <a:srgbClr val="4F8A6B"/>
                </a:solidFill>
                <a:latin typeface="+mn-lt"/>
                <a:ea typeface="Open Sans" panose="020B0606030504020204" pitchFamily="34" charset="0"/>
                <a:cs typeface="Open Sans" panose="020B0606030504020204" pitchFamily="34" charset="0"/>
              </a:rPr>
              <a:t>Overview</a:t>
            </a:r>
            <a:endParaRPr lang="en-US" sz="8000">
              <a:solidFill>
                <a:srgbClr val="4F8A6B"/>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8134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54C4-50CB-44BF-8CC6-FBA7AA0376EB}"/>
              </a:ext>
            </a:extLst>
          </p:cNvPr>
          <p:cNvSpPr/>
          <p:nvPr/>
        </p:nvSpPr>
        <p:spPr>
          <a:xfrm>
            <a:off x="14601371" y="3193144"/>
            <a:ext cx="2989943" cy="63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6">
            <a:extLst>
              <a:ext uri="{FF2B5EF4-FFF2-40B4-BE49-F238E27FC236}">
                <a16:creationId xmlns:a16="http://schemas.microsoft.com/office/drawing/2014/main" id="{E9CB8840-38FB-4DEA-949A-64FFD8BC3F59}"/>
              </a:ext>
            </a:extLst>
          </p:cNvPr>
          <p:cNvSpPr>
            <a:spLocks noGrp="1"/>
          </p:cNvSpPr>
          <p:nvPr>
            <p:ph type="sldNum" sz="quarter" idx="12"/>
          </p:nvPr>
        </p:nvSpPr>
        <p:spPr>
          <a:xfrm>
            <a:off x="13860780" y="9625966"/>
            <a:ext cx="4114800" cy="547688"/>
          </a:xfrm>
        </p:spPr>
        <p:txBody>
          <a:bodyPr/>
          <a:lstStyle/>
          <a:p>
            <a:fld id="{998C7668-16F3-48B4-9DE2-FEA0D457B72E}" type="slidenum">
              <a:rPr lang="en-US" smtClean="0">
                <a:solidFill>
                  <a:srgbClr val="4E896A"/>
                </a:solidFill>
              </a:rPr>
              <a:t>4</a:t>
            </a:fld>
            <a:endParaRPr lang="en-US">
              <a:solidFill>
                <a:srgbClr val="4E896A"/>
              </a:solidFill>
            </a:endParaRPr>
          </a:p>
        </p:txBody>
      </p:sp>
      <p:pic>
        <p:nvPicPr>
          <p:cNvPr id="13" name="Picture 12" descr="A close up of a logo&#10;&#10;Description automatically generated">
            <a:extLst>
              <a:ext uri="{FF2B5EF4-FFF2-40B4-BE49-F238E27FC236}">
                <a16:creationId xmlns:a16="http://schemas.microsoft.com/office/drawing/2014/main" id="{BE60FF5D-2B12-4B8C-8E2A-A04F00E35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pic>
        <p:nvPicPr>
          <p:cNvPr id="6" name="Picture 5" descr="Map of the continental United States that reflects major power system regions and the strong solar resource across the South and Southwest and strong wind resources primarily in Texas and the Great Plains states.">
            <a:extLst>
              <a:ext uri="{FF2B5EF4-FFF2-40B4-BE49-F238E27FC236}">
                <a16:creationId xmlns:a16="http://schemas.microsoft.com/office/drawing/2014/main" id="{2511AFEE-7C24-4173-8807-3E4C52339E2E}"/>
              </a:ext>
            </a:extLst>
          </p:cNvPr>
          <p:cNvPicPr/>
          <p:nvPr/>
        </p:nvPicPr>
        <p:blipFill>
          <a:blip r:embed="rId4">
            <a:extLst>
              <a:ext uri="{28A0092B-C50C-407E-A947-70E740481C1C}">
                <a14:useLocalDpi xmlns:a14="http://schemas.microsoft.com/office/drawing/2010/main" val="0"/>
              </a:ext>
            </a:extLst>
          </a:blip>
          <a:stretch>
            <a:fillRect/>
          </a:stretch>
        </p:blipFill>
        <p:spPr>
          <a:xfrm>
            <a:off x="2973986" y="2316729"/>
            <a:ext cx="11627385" cy="6240378"/>
          </a:xfrm>
          <a:prstGeom prst="rect">
            <a:avLst/>
          </a:prstGeom>
        </p:spPr>
      </p:pic>
      <p:sp>
        <p:nvSpPr>
          <p:cNvPr id="3" name="Rectangle 2">
            <a:extLst>
              <a:ext uri="{FF2B5EF4-FFF2-40B4-BE49-F238E27FC236}">
                <a16:creationId xmlns:a16="http://schemas.microsoft.com/office/drawing/2014/main" id="{3773C926-AC13-48AE-8F87-86CF82E00C6A}"/>
              </a:ext>
            </a:extLst>
          </p:cNvPr>
          <p:cNvSpPr/>
          <p:nvPr/>
        </p:nvSpPr>
        <p:spPr>
          <a:xfrm>
            <a:off x="7370492" y="9712034"/>
            <a:ext cx="12980575" cy="375552"/>
          </a:xfrm>
          <a:prstGeom prst="rect">
            <a:avLst/>
          </a:prstGeom>
        </p:spPr>
        <p:txBody>
          <a:bodyPr wrap="square">
            <a:spAutoFit/>
          </a:bodyPr>
          <a:lstStyle/>
          <a:p>
            <a:pPr algn="ctr">
              <a:lnSpc>
                <a:spcPct val="107000"/>
              </a:lnSpc>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Source: National Renewable Energy Laboratory, Interconnection Seams Study</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6FA00C7-17CE-4290-98EA-79C45D94F608}"/>
              </a:ext>
            </a:extLst>
          </p:cNvPr>
          <p:cNvSpPr txBox="1"/>
          <p:nvPr/>
        </p:nvSpPr>
        <p:spPr>
          <a:xfrm>
            <a:off x="643345" y="341830"/>
            <a:ext cx="16947969" cy="1107996"/>
          </a:xfrm>
          <a:prstGeom prst="rect">
            <a:avLst/>
          </a:prstGeom>
          <a:noFill/>
        </p:spPr>
        <p:txBody>
          <a:bodyPr wrap="square" rtlCol="0">
            <a:spAutoFit/>
          </a:bodyPr>
          <a:lstStyle/>
          <a:p>
            <a:pPr>
              <a:spcAft>
                <a:spcPts val="2000"/>
              </a:spcAft>
            </a:pPr>
            <a:r>
              <a:rPr lang="en-US" sz="6600" b="1">
                <a:solidFill>
                  <a:srgbClr val="4E896A"/>
                </a:solidFill>
                <a:ea typeface="Open Sans" panose="020B0606030504020204" pitchFamily="34" charset="0"/>
                <a:cs typeface="Open Sans" panose="020B0606030504020204" pitchFamily="34" charset="0"/>
              </a:rPr>
              <a:t>US Domestic Resources</a:t>
            </a:r>
          </a:p>
        </p:txBody>
      </p:sp>
    </p:spTree>
    <p:extLst>
      <p:ext uri="{BB962C8B-B14F-4D97-AF65-F5344CB8AC3E}">
        <p14:creationId xmlns:p14="http://schemas.microsoft.com/office/powerpoint/2010/main" val="3716952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54C4-50CB-44BF-8CC6-FBA7AA0376EB}"/>
              </a:ext>
            </a:extLst>
          </p:cNvPr>
          <p:cNvSpPr/>
          <p:nvPr/>
        </p:nvSpPr>
        <p:spPr>
          <a:xfrm>
            <a:off x="14601371" y="3193144"/>
            <a:ext cx="2989943" cy="63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6">
            <a:extLst>
              <a:ext uri="{FF2B5EF4-FFF2-40B4-BE49-F238E27FC236}">
                <a16:creationId xmlns:a16="http://schemas.microsoft.com/office/drawing/2014/main" id="{E9CB8840-38FB-4DEA-949A-64FFD8BC3F59}"/>
              </a:ext>
            </a:extLst>
          </p:cNvPr>
          <p:cNvSpPr>
            <a:spLocks noGrp="1"/>
          </p:cNvSpPr>
          <p:nvPr>
            <p:ph type="sldNum" sz="quarter" idx="12"/>
          </p:nvPr>
        </p:nvSpPr>
        <p:spPr>
          <a:xfrm>
            <a:off x="13860780" y="9625966"/>
            <a:ext cx="4114800" cy="547688"/>
          </a:xfrm>
        </p:spPr>
        <p:txBody>
          <a:bodyPr/>
          <a:lstStyle/>
          <a:p>
            <a:fld id="{998C7668-16F3-48B4-9DE2-FEA0D457B72E}" type="slidenum">
              <a:rPr lang="en-US" smtClean="0">
                <a:solidFill>
                  <a:srgbClr val="4E896A"/>
                </a:solidFill>
              </a:rPr>
              <a:t>5</a:t>
            </a:fld>
            <a:endParaRPr lang="en-US">
              <a:solidFill>
                <a:srgbClr val="4E896A"/>
              </a:solidFill>
            </a:endParaRPr>
          </a:p>
        </p:txBody>
      </p:sp>
      <p:pic>
        <p:nvPicPr>
          <p:cNvPr id="13" name="Picture 12" descr="A close up of a logo&#10;&#10;Description automatically generated">
            <a:extLst>
              <a:ext uri="{FF2B5EF4-FFF2-40B4-BE49-F238E27FC236}">
                <a16:creationId xmlns:a16="http://schemas.microsoft.com/office/drawing/2014/main" id="{BE60FF5D-2B12-4B8C-8E2A-A04F00E35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pic>
        <p:nvPicPr>
          <p:cNvPr id="6" name="Picture 5" descr="Map of the continental United States that reflects major power system regions and the strong solar resource across the South and Southwest and strong wind resources primarily in Texas and the Great Plains states.">
            <a:extLst>
              <a:ext uri="{FF2B5EF4-FFF2-40B4-BE49-F238E27FC236}">
                <a16:creationId xmlns:a16="http://schemas.microsoft.com/office/drawing/2014/main" id="{2511AFEE-7C24-4173-8807-3E4C52339E2E}"/>
              </a:ext>
            </a:extLst>
          </p:cNvPr>
          <p:cNvPicPr/>
          <p:nvPr/>
        </p:nvPicPr>
        <p:blipFill>
          <a:blip r:embed="rId4">
            <a:extLst>
              <a:ext uri="{28A0092B-C50C-407E-A947-70E740481C1C}">
                <a14:useLocalDpi xmlns:a14="http://schemas.microsoft.com/office/drawing/2010/main" val="0"/>
              </a:ext>
            </a:extLst>
          </a:blip>
          <a:stretch>
            <a:fillRect/>
          </a:stretch>
        </p:blipFill>
        <p:spPr>
          <a:xfrm>
            <a:off x="8567772" y="2490270"/>
            <a:ext cx="9720228" cy="5241141"/>
          </a:xfrm>
          <a:prstGeom prst="rect">
            <a:avLst/>
          </a:prstGeom>
        </p:spPr>
      </p:pic>
      <p:sp>
        <p:nvSpPr>
          <p:cNvPr id="8" name="TextBox 7">
            <a:extLst>
              <a:ext uri="{FF2B5EF4-FFF2-40B4-BE49-F238E27FC236}">
                <a16:creationId xmlns:a16="http://schemas.microsoft.com/office/drawing/2014/main" id="{36FA00C7-17CE-4290-98EA-79C45D94F608}"/>
              </a:ext>
            </a:extLst>
          </p:cNvPr>
          <p:cNvSpPr txBox="1"/>
          <p:nvPr/>
        </p:nvSpPr>
        <p:spPr>
          <a:xfrm>
            <a:off x="643345" y="1858904"/>
            <a:ext cx="8176262" cy="6699270"/>
          </a:xfrm>
          <a:prstGeom prst="rect">
            <a:avLst/>
          </a:prstGeom>
          <a:noFill/>
        </p:spPr>
        <p:txBody>
          <a:bodyPr wrap="square" rtlCol="0">
            <a:spAutoFit/>
          </a:bodyPr>
          <a:lstStyle/>
          <a:p>
            <a:pPr marL="571500" indent="-571500">
              <a:spcAft>
                <a:spcPts val="2000"/>
              </a:spcAft>
              <a:buFont typeface="Arial" panose="020B0604020202020204" pitchFamily="34" charset="0"/>
              <a:buChar char="•"/>
            </a:pPr>
            <a:r>
              <a:rPr lang="en-US" sz="3600">
                <a:solidFill>
                  <a:srgbClr val="4E896A"/>
                </a:solidFill>
                <a:ea typeface="Open Sans" panose="020B0606030504020204" pitchFamily="34" charset="0"/>
                <a:cs typeface="Open Sans" panose="020B0606030504020204" pitchFamily="34" charset="0"/>
              </a:rPr>
              <a:t>America’s centers of high renewable resources and high electric demand sometimes fall within different grid regions</a:t>
            </a:r>
          </a:p>
          <a:p>
            <a:pPr marL="571500" indent="-571500">
              <a:spcAft>
                <a:spcPts val="2000"/>
              </a:spcAft>
              <a:buFont typeface="Arial" panose="020B0604020202020204" pitchFamily="34" charset="0"/>
              <a:buChar char="•"/>
            </a:pPr>
            <a:r>
              <a:rPr lang="en-US" sz="3600">
                <a:solidFill>
                  <a:srgbClr val="4E896A"/>
                </a:solidFill>
                <a:ea typeface="Open Sans" panose="020B0606030504020204" pitchFamily="34" charset="0"/>
                <a:cs typeface="Open Sans" panose="020B0606030504020204" pitchFamily="34" charset="0"/>
              </a:rPr>
              <a:t>The 15 states between the Rockies and Mississippi account for 88 percent of the nation’s wind technical potential and 56 percent of solar technical potential</a:t>
            </a:r>
          </a:p>
          <a:p>
            <a:pPr marL="571500" indent="-571500">
              <a:spcAft>
                <a:spcPts val="2000"/>
              </a:spcAft>
              <a:buFont typeface="Arial" panose="020B0604020202020204" pitchFamily="34" charset="0"/>
              <a:buChar char="•"/>
            </a:pPr>
            <a:r>
              <a:rPr lang="en-US" sz="3600">
                <a:solidFill>
                  <a:srgbClr val="4E896A"/>
                </a:solidFill>
                <a:ea typeface="Open Sans" panose="020B0606030504020204" pitchFamily="34" charset="0"/>
                <a:cs typeface="Open Sans" panose="020B0606030504020204" pitchFamily="34" charset="0"/>
              </a:rPr>
              <a:t>This region is home to only 30 percent of expected 2050 electricity demand</a:t>
            </a:r>
            <a:endParaRPr lang="en-US" sz="3200">
              <a:solidFill>
                <a:srgbClr val="4E896A"/>
              </a:solidFill>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448FBC56-BD54-4889-AC9A-093D026BB5D6}"/>
              </a:ext>
            </a:extLst>
          </p:cNvPr>
          <p:cNvSpPr/>
          <p:nvPr/>
        </p:nvSpPr>
        <p:spPr>
          <a:xfrm>
            <a:off x="8819607" y="7731411"/>
            <a:ext cx="8033657" cy="461665"/>
          </a:xfrm>
          <a:prstGeom prst="rect">
            <a:avLst/>
          </a:prstGeom>
        </p:spPr>
        <p:txBody>
          <a:bodyPr wrap="square">
            <a:spAutoFit/>
          </a:bodyPr>
          <a:lstStyle/>
          <a:p>
            <a:pPr>
              <a:spcAft>
                <a:spcPts val="2000"/>
              </a:spcAft>
            </a:pPr>
            <a:r>
              <a:rPr lang="en-US" sz="2400">
                <a:ea typeface="Open Sans" panose="020B0606030504020204" pitchFamily="34" charset="0"/>
                <a:cs typeface="Open Sans" panose="020B0606030504020204" pitchFamily="34" charset="0"/>
              </a:rPr>
              <a:t>Source: NREL Interconnections Seam Study</a:t>
            </a:r>
          </a:p>
        </p:txBody>
      </p:sp>
      <p:sp>
        <p:nvSpPr>
          <p:cNvPr id="10" name="Title 1">
            <a:extLst>
              <a:ext uri="{FF2B5EF4-FFF2-40B4-BE49-F238E27FC236}">
                <a16:creationId xmlns:a16="http://schemas.microsoft.com/office/drawing/2014/main" id="{61CEEB64-3C7B-4C51-85ED-4F26EC272C5C}"/>
              </a:ext>
            </a:extLst>
          </p:cNvPr>
          <p:cNvSpPr txBox="1">
            <a:spLocks/>
          </p:cNvSpPr>
          <p:nvPr/>
        </p:nvSpPr>
        <p:spPr>
          <a:xfrm>
            <a:off x="1038029" y="592102"/>
            <a:ext cx="11485986" cy="12856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lnSpc>
                <a:spcPct val="100000"/>
              </a:lnSpc>
              <a:spcAft>
                <a:spcPts val="900"/>
              </a:spcAft>
            </a:pPr>
            <a:r>
              <a:rPr lang="en-US" sz="8000" b="1">
                <a:solidFill>
                  <a:srgbClr val="4F8A6B"/>
                </a:solidFill>
                <a:latin typeface="+mn-lt"/>
                <a:ea typeface="Open Sans" panose="020B0606030504020204" pitchFamily="34" charset="0"/>
                <a:cs typeface="Open Sans" panose="020B0606030504020204" pitchFamily="34" charset="0"/>
              </a:rPr>
              <a:t>Vision</a:t>
            </a:r>
            <a:endParaRPr lang="en-US" sz="8000">
              <a:solidFill>
                <a:srgbClr val="4F8A6B"/>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229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DF2A5BEF-CAEC-4C23-9EB6-B33C87EB6520}"/>
              </a:ext>
            </a:extLst>
          </p:cNvPr>
          <p:cNvPicPr/>
          <p:nvPr/>
        </p:nvPicPr>
        <p:blipFill>
          <a:blip r:embed="rId3">
            <a:extLst>
              <a:ext uri="{28A0092B-C50C-407E-A947-70E740481C1C}">
                <a14:useLocalDpi xmlns:a14="http://schemas.microsoft.com/office/drawing/2010/main" val="0"/>
              </a:ext>
            </a:extLst>
          </a:blip>
          <a:stretch>
            <a:fillRect/>
          </a:stretch>
        </p:blipFill>
        <p:spPr>
          <a:xfrm>
            <a:off x="7370492" y="2717138"/>
            <a:ext cx="10369530" cy="5630767"/>
          </a:xfrm>
          <a:prstGeom prst="rect">
            <a:avLst/>
          </a:prstGeom>
        </p:spPr>
      </p:pic>
      <p:sp>
        <p:nvSpPr>
          <p:cNvPr id="11" name="Slide Number Placeholder 6">
            <a:extLst>
              <a:ext uri="{FF2B5EF4-FFF2-40B4-BE49-F238E27FC236}">
                <a16:creationId xmlns:a16="http://schemas.microsoft.com/office/drawing/2014/main" id="{E9CB8840-38FB-4DEA-949A-64FFD8BC3F59}"/>
              </a:ext>
            </a:extLst>
          </p:cNvPr>
          <p:cNvSpPr>
            <a:spLocks noGrp="1"/>
          </p:cNvSpPr>
          <p:nvPr>
            <p:ph type="sldNum" sz="quarter" idx="12"/>
          </p:nvPr>
        </p:nvSpPr>
        <p:spPr>
          <a:xfrm>
            <a:off x="13860780" y="9625966"/>
            <a:ext cx="4114800" cy="547688"/>
          </a:xfrm>
        </p:spPr>
        <p:txBody>
          <a:bodyPr/>
          <a:lstStyle/>
          <a:p>
            <a:fld id="{998C7668-16F3-48B4-9DE2-FEA0D457B72E}" type="slidenum">
              <a:rPr lang="en-US" smtClean="0">
                <a:solidFill>
                  <a:srgbClr val="4E896A"/>
                </a:solidFill>
              </a:rPr>
              <a:t>6</a:t>
            </a:fld>
            <a:endParaRPr lang="en-US">
              <a:solidFill>
                <a:srgbClr val="4E896A"/>
              </a:solidFill>
            </a:endParaRPr>
          </a:p>
        </p:txBody>
      </p:sp>
      <p:pic>
        <p:nvPicPr>
          <p:cNvPr id="13" name="Picture 12" descr="A close up of a logo&#10;&#10;Description automatically generated">
            <a:extLst>
              <a:ext uri="{FF2B5EF4-FFF2-40B4-BE49-F238E27FC236}">
                <a16:creationId xmlns:a16="http://schemas.microsoft.com/office/drawing/2014/main" id="{BE60FF5D-2B12-4B8C-8E2A-A04F00E35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3" name="Rectangle 2">
            <a:extLst>
              <a:ext uri="{FF2B5EF4-FFF2-40B4-BE49-F238E27FC236}">
                <a16:creationId xmlns:a16="http://schemas.microsoft.com/office/drawing/2014/main" id="{3773C926-AC13-48AE-8F87-86CF82E00C6A}"/>
              </a:ext>
            </a:extLst>
          </p:cNvPr>
          <p:cNvSpPr/>
          <p:nvPr/>
        </p:nvSpPr>
        <p:spPr>
          <a:xfrm>
            <a:off x="7370492" y="9712034"/>
            <a:ext cx="12980575" cy="375552"/>
          </a:xfrm>
          <a:prstGeom prst="rect">
            <a:avLst/>
          </a:prstGeom>
        </p:spPr>
        <p:txBody>
          <a:bodyPr wrap="square">
            <a:spAutoFit/>
          </a:bodyPr>
          <a:lstStyle/>
          <a:p>
            <a:pPr algn="ctr">
              <a:lnSpc>
                <a:spcPct val="107000"/>
              </a:lnSpc>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Source: National Renewable Energy Laboratory, Interconnection Seams Study</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6FA00C7-17CE-4290-98EA-79C45D94F608}"/>
              </a:ext>
            </a:extLst>
          </p:cNvPr>
          <p:cNvSpPr txBox="1"/>
          <p:nvPr/>
        </p:nvSpPr>
        <p:spPr>
          <a:xfrm>
            <a:off x="671920" y="734789"/>
            <a:ext cx="16947969" cy="1015663"/>
          </a:xfrm>
          <a:prstGeom prst="rect">
            <a:avLst/>
          </a:prstGeom>
          <a:noFill/>
        </p:spPr>
        <p:txBody>
          <a:bodyPr wrap="square" lIns="91440" tIns="45720" rIns="91440" bIns="45720" rtlCol="0" anchor="t">
            <a:spAutoFit/>
          </a:bodyPr>
          <a:lstStyle/>
          <a:p>
            <a:pPr>
              <a:spcAft>
                <a:spcPts val="2000"/>
              </a:spcAft>
            </a:pPr>
            <a:r>
              <a:rPr lang="en-US" sz="6000" b="1">
                <a:solidFill>
                  <a:srgbClr val="4E896A"/>
                </a:solidFill>
                <a:ea typeface="Open Sans" panose="020B0606030504020204" pitchFamily="34" charset="0"/>
                <a:cs typeface="Open Sans" panose="020B0606030504020204" pitchFamily="34" charset="0"/>
              </a:rPr>
              <a:t>High-Voltage Interregional Transmission Benefits</a:t>
            </a:r>
          </a:p>
        </p:txBody>
      </p:sp>
      <p:sp>
        <p:nvSpPr>
          <p:cNvPr id="5" name="TextBox 4">
            <a:extLst>
              <a:ext uri="{FF2B5EF4-FFF2-40B4-BE49-F238E27FC236}">
                <a16:creationId xmlns:a16="http://schemas.microsoft.com/office/drawing/2014/main" id="{F0540915-B3C3-4770-97F5-BBCA12406A44}"/>
              </a:ext>
            </a:extLst>
          </p:cNvPr>
          <p:cNvSpPr txBox="1"/>
          <p:nvPr/>
        </p:nvSpPr>
        <p:spPr>
          <a:xfrm>
            <a:off x="1040573" y="3030121"/>
            <a:ext cx="5959317" cy="5170646"/>
          </a:xfrm>
          <a:prstGeom prst="rect">
            <a:avLst/>
          </a:prstGeom>
          <a:noFill/>
        </p:spPr>
        <p:txBody>
          <a:bodyPr wrap="square" rtlCol="0">
            <a:spAutoFit/>
          </a:bodyPr>
          <a:lstStyle/>
          <a:p>
            <a:pPr marL="571500" indent="-571500">
              <a:spcAft>
                <a:spcPts val="2000"/>
              </a:spcAft>
              <a:buFont typeface="Arial" panose="020B0604020202020204" pitchFamily="34" charset="0"/>
              <a:buChar char="•"/>
            </a:pPr>
            <a:r>
              <a:rPr lang="en-US" sz="4000">
                <a:solidFill>
                  <a:srgbClr val="4E896A"/>
                </a:solidFill>
                <a:ea typeface="Open Sans" panose="020B0606030504020204" pitchFamily="34" charset="0"/>
                <a:cs typeface="Open Sans" panose="020B0606030504020204" pitchFamily="34" charset="0"/>
              </a:rPr>
              <a:t>Enables the integration of vast amounts of clean energy </a:t>
            </a:r>
          </a:p>
          <a:p>
            <a:pPr marL="571500" indent="-571500">
              <a:spcAft>
                <a:spcPts val="2000"/>
              </a:spcAft>
              <a:buFont typeface="Arial" panose="020B0604020202020204" pitchFamily="34" charset="0"/>
              <a:buChar char="•"/>
            </a:pPr>
            <a:r>
              <a:rPr lang="en-US" sz="4000">
                <a:solidFill>
                  <a:srgbClr val="4E896A"/>
                </a:solidFill>
                <a:ea typeface="Open Sans" panose="020B0606030504020204" pitchFamily="34" charset="0"/>
                <a:cs typeface="Open Sans" panose="020B0606030504020204" pitchFamily="34" charset="0"/>
              </a:rPr>
              <a:t>Improves flexibility</a:t>
            </a:r>
          </a:p>
          <a:p>
            <a:pPr marL="571500" indent="-571500">
              <a:spcAft>
                <a:spcPts val="2000"/>
              </a:spcAft>
              <a:buFont typeface="Arial" panose="020B0604020202020204" pitchFamily="34" charset="0"/>
              <a:buChar char="•"/>
            </a:pPr>
            <a:r>
              <a:rPr lang="en-US" sz="4000">
                <a:solidFill>
                  <a:srgbClr val="4E896A"/>
                </a:solidFill>
                <a:ea typeface="Open Sans" panose="020B0606030504020204" pitchFamily="34" charset="0"/>
                <a:cs typeface="Open Sans" panose="020B0606030504020204" pitchFamily="34" charset="0"/>
              </a:rPr>
              <a:t>Improves resilience</a:t>
            </a:r>
          </a:p>
          <a:p>
            <a:pPr marL="571500" indent="-571500">
              <a:spcAft>
                <a:spcPts val="2000"/>
              </a:spcAft>
              <a:buFont typeface="Arial" panose="020B0604020202020204" pitchFamily="34" charset="0"/>
              <a:buChar char="•"/>
            </a:pPr>
            <a:r>
              <a:rPr lang="en-US" sz="4000">
                <a:solidFill>
                  <a:srgbClr val="4E896A"/>
                </a:solidFill>
                <a:ea typeface="Open Sans" panose="020B0606030504020204" pitchFamily="34" charset="0"/>
                <a:cs typeface="Open Sans" panose="020B0606030504020204" pitchFamily="34" charset="0"/>
              </a:rPr>
              <a:t>Lowers costs for consumers</a:t>
            </a:r>
          </a:p>
        </p:txBody>
      </p:sp>
    </p:spTree>
    <p:extLst>
      <p:ext uri="{BB962C8B-B14F-4D97-AF65-F5344CB8AC3E}">
        <p14:creationId xmlns:p14="http://schemas.microsoft.com/office/powerpoint/2010/main" val="2139575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0A5806BD-119D-4D96-B962-4D038D824253}"/>
              </a:ext>
            </a:extLst>
          </p:cNvPr>
          <p:cNvPicPr/>
          <p:nvPr/>
        </p:nvPicPr>
        <p:blipFill>
          <a:blip r:embed="rId3">
            <a:extLst>
              <a:ext uri="{28A0092B-C50C-407E-A947-70E740481C1C}">
                <a14:useLocalDpi xmlns:a14="http://schemas.microsoft.com/office/drawing/2010/main" val="0"/>
              </a:ext>
            </a:extLst>
          </a:blip>
          <a:stretch>
            <a:fillRect/>
          </a:stretch>
        </p:blipFill>
        <p:spPr>
          <a:xfrm>
            <a:off x="9601200" y="2514907"/>
            <a:ext cx="8686799" cy="4330915"/>
          </a:xfrm>
          <a:prstGeom prst="rect">
            <a:avLst/>
          </a:prstGeom>
        </p:spPr>
      </p:pic>
      <p:pic>
        <p:nvPicPr>
          <p:cNvPr id="13" name="Picture 12" descr="A close up of a logo&#10;&#10;Description automatically generated">
            <a:extLst>
              <a:ext uri="{FF2B5EF4-FFF2-40B4-BE49-F238E27FC236}">
                <a16:creationId xmlns:a16="http://schemas.microsoft.com/office/drawing/2014/main" id="{BE60FF5D-2B12-4B8C-8E2A-A04F00E35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6" name="TextBox 15">
            <a:extLst>
              <a:ext uri="{FF2B5EF4-FFF2-40B4-BE49-F238E27FC236}">
                <a16:creationId xmlns:a16="http://schemas.microsoft.com/office/drawing/2014/main" id="{DECB605B-EC32-4603-942F-64F906610C0A}"/>
              </a:ext>
            </a:extLst>
          </p:cNvPr>
          <p:cNvSpPr txBox="1"/>
          <p:nvPr/>
        </p:nvSpPr>
        <p:spPr>
          <a:xfrm>
            <a:off x="643347" y="1947532"/>
            <a:ext cx="9219110" cy="6442789"/>
          </a:xfrm>
          <a:prstGeom prst="rect">
            <a:avLst/>
          </a:prstGeom>
          <a:noFill/>
        </p:spPr>
        <p:txBody>
          <a:bodyPr wrap="square" rtlCol="0">
            <a:spAutoFit/>
          </a:bodyPr>
          <a:lstStyle/>
          <a:p>
            <a:pPr marL="571500" indent="-571500">
              <a:spcAft>
                <a:spcPts val="2000"/>
              </a:spcAft>
              <a:buFont typeface="Arial" panose="020B0604020202020204" pitchFamily="34" charset="0"/>
              <a:buChar char="•"/>
            </a:pPr>
            <a:r>
              <a:rPr lang="en-US" sz="3600">
                <a:solidFill>
                  <a:srgbClr val="4E896A"/>
                </a:solidFill>
                <a:ea typeface="Open Sans" panose="020B0606030504020204" pitchFamily="34" charset="0"/>
                <a:cs typeface="Open Sans" panose="020B0606030504020204" pitchFamily="34" charset="0"/>
              </a:rPr>
              <a:t>Expanded and upgraded interregional transmission lines would help electric utilities, corporate and institutional buyers, and other consumers meet carbon and clean energy goals by affordably and reliably integrating low-cost renewable resources</a:t>
            </a:r>
          </a:p>
          <a:p>
            <a:pPr marL="571500" indent="-571500">
              <a:spcAft>
                <a:spcPts val="2000"/>
              </a:spcAft>
              <a:buFont typeface="Arial" panose="020B0604020202020204" pitchFamily="34" charset="0"/>
              <a:buChar char="•"/>
            </a:pPr>
            <a:r>
              <a:rPr lang="en-US" sz="3600">
                <a:solidFill>
                  <a:srgbClr val="4E896A"/>
                </a:solidFill>
                <a:ea typeface="Open Sans" panose="020B0606030504020204" pitchFamily="34" charset="0"/>
                <a:cs typeface="Open Sans" panose="020B0606030504020204" pitchFamily="34" charset="0"/>
              </a:rPr>
              <a:t>Increased transmission development at the “seams" between regions could save consumers up to $47 billion annually and return more than $2.50 for every dollar invested</a:t>
            </a:r>
          </a:p>
        </p:txBody>
      </p:sp>
      <p:sp>
        <p:nvSpPr>
          <p:cNvPr id="6" name="Slide Number Placeholder 6">
            <a:extLst>
              <a:ext uri="{FF2B5EF4-FFF2-40B4-BE49-F238E27FC236}">
                <a16:creationId xmlns:a16="http://schemas.microsoft.com/office/drawing/2014/main" id="{1FE5B3FE-3E3A-4EE1-9E53-CBD5C7A9FCAD}"/>
              </a:ext>
            </a:extLst>
          </p:cNvPr>
          <p:cNvSpPr>
            <a:spLocks noGrp="1"/>
          </p:cNvSpPr>
          <p:nvPr>
            <p:ph type="sldNum" sz="quarter" idx="12"/>
          </p:nvPr>
        </p:nvSpPr>
        <p:spPr>
          <a:xfrm>
            <a:off x="13860780" y="9625966"/>
            <a:ext cx="4114800" cy="547688"/>
          </a:xfrm>
        </p:spPr>
        <p:txBody>
          <a:bodyPr/>
          <a:lstStyle/>
          <a:p>
            <a:fld id="{998C7668-16F3-48B4-9DE2-FEA0D457B72E}" type="slidenum">
              <a:rPr lang="en-US" smtClean="0">
                <a:solidFill>
                  <a:srgbClr val="4E896A"/>
                </a:solidFill>
              </a:rPr>
              <a:t>7</a:t>
            </a:fld>
            <a:endParaRPr lang="en-US">
              <a:solidFill>
                <a:srgbClr val="4E896A"/>
              </a:solidFill>
            </a:endParaRPr>
          </a:p>
        </p:txBody>
      </p:sp>
      <p:sp>
        <p:nvSpPr>
          <p:cNvPr id="3" name="Rectangle 2">
            <a:extLst>
              <a:ext uri="{FF2B5EF4-FFF2-40B4-BE49-F238E27FC236}">
                <a16:creationId xmlns:a16="http://schemas.microsoft.com/office/drawing/2014/main" id="{B1EEFFB8-FED2-4038-9053-0B291BE315C9}"/>
              </a:ext>
            </a:extLst>
          </p:cNvPr>
          <p:cNvSpPr/>
          <p:nvPr/>
        </p:nvSpPr>
        <p:spPr>
          <a:xfrm>
            <a:off x="10254342" y="6874795"/>
            <a:ext cx="8033657" cy="461665"/>
          </a:xfrm>
          <a:prstGeom prst="rect">
            <a:avLst/>
          </a:prstGeom>
        </p:spPr>
        <p:txBody>
          <a:bodyPr wrap="square">
            <a:spAutoFit/>
          </a:bodyPr>
          <a:lstStyle/>
          <a:p>
            <a:pPr>
              <a:spcAft>
                <a:spcPts val="2000"/>
              </a:spcAft>
            </a:pPr>
            <a:r>
              <a:rPr lang="en-US" sz="2400">
                <a:ea typeface="Open Sans" panose="020B0606030504020204" pitchFamily="34" charset="0"/>
                <a:cs typeface="Open Sans" panose="020B0606030504020204" pitchFamily="34" charset="0"/>
              </a:rPr>
              <a:t>Source: NREL Interconnections Seam Study, Scenario 2b</a:t>
            </a:r>
          </a:p>
        </p:txBody>
      </p:sp>
      <p:sp>
        <p:nvSpPr>
          <p:cNvPr id="9" name="Title 1">
            <a:extLst>
              <a:ext uri="{FF2B5EF4-FFF2-40B4-BE49-F238E27FC236}">
                <a16:creationId xmlns:a16="http://schemas.microsoft.com/office/drawing/2014/main" id="{89E31566-3133-4136-BD3D-61A19D23D797}"/>
              </a:ext>
            </a:extLst>
          </p:cNvPr>
          <p:cNvSpPr txBox="1">
            <a:spLocks/>
          </p:cNvSpPr>
          <p:nvPr/>
        </p:nvSpPr>
        <p:spPr>
          <a:xfrm>
            <a:off x="1038029" y="592102"/>
            <a:ext cx="11485986" cy="12856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lnSpc>
                <a:spcPct val="100000"/>
              </a:lnSpc>
              <a:spcAft>
                <a:spcPts val="900"/>
              </a:spcAft>
            </a:pPr>
            <a:r>
              <a:rPr lang="en-US" sz="8000" b="1">
                <a:solidFill>
                  <a:srgbClr val="4F8A6B"/>
                </a:solidFill>
                <a:latin typeface="+mn-lt"/>
                <a:ea typeface="Open Sans" panose="020B0606030504020204" pitchFamily="34" charset="0"/>
                <a:cs typeface="Open Sans" panose="020B0606030504020204" pitchFamily="34" charset="0"/>
              </a:rPr>
              <a:t>Building the Macro Grid</a:t>
            </a:r>
            <a:endParaRPr lang="en-US" sz="8000">
              <a:solidFill>
                <a:srgbClr val="4F8A6B"/>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8747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54C4-50CB-44BF-8CC6-FBA7AA0376EB}"/>
              </a:ext>
            </a:extLst>
          </p:cNvPr>
          <p:cNvSpPr/>
          <p:nvPr/>
        </p:nvSpPr>
        <p:spPr>
          <a:xfrm>
            <a:off x="14601371" y="3193144"/>
            <a:ext cx="2989943" cy="63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BE60FF5D-2B12-4B8C-8E2A-A04F00E35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6" name="TextBox 15">
            <a:extLst>
              <a:ext uri="{FF2B5EF4-FFF2-40B4-BE49-F238E27FC236}">
                <a16:creationId xmlns:a16="http://schemas.microsoft.com/office/drawing/2014/main" id="{DECB605B-EC32-4603-942F-64F906610C0A}"/>
              </a:ext>
            </a:extLst>
          </p:cNvPr>
          <p:cNvSpPr txBox="1"/>
          <p:nvPr/>
        </p:nvSpPr>
        <p:spPr>
          <a:xfrm>
            <a:off x="1038028" y="1858904"/>
            <a:ext cx="16553285" cy="6412012"/>
          </a:xfrm>
          <a:prstGeom prst="rect">
            <a:avLst/>
          </a:prstGeom>
          <a:noFill/>
        </p:spPr>
        <p:txBody>
          <a:bodyPr wrap="square" rtlCol="0">
            <a:spAutoFit/>
          </a:bodyPr>
          <a:lstStyle/>
          <a:p>
            <a:pPr>
              <a:spcAft>
                <a:spcPts val="2000"/>
              </a:spcAft>
            </a:pPr>
            <a:r>
              <a:rPr lang="en-US" sz="3600">
                <a:solidFill>
                  <a:srgbClr val="4E896A"/>
                </a:solidFill>
                <a:ea typeface="Open Sans" panose="020B0606030504020204" pitchFamily="34" charset="0"/>
                <a:cs typeface="Open Sans" panose="020B0606030504020204" pitchFamily="34" charset="0"/>
              </a:rPr>
              <a:t>The Macro Grid Initiative seeks to build public and decision-maker support for a new policy and regulatory environment that recognizes the substantial nationwide benefits of new regional and interregional transmission. Priority areas include:</a:t>
            </a:r>
          </a:p>
          <a:p>
            <a:pPr marL="571500" indent="-571500">
              <a:buFont typeface="Arial" panose="020B0604020202020204" pitchFamily="34" charset="0"/>
              <a:buChar char="•"/>
            </a:pPr>
            <a:r>
              <a:rPr lang="en-US" sz="3600">
                <a:solidFill>
                  <a:schemeClr val="tx2"/>
                </a:solidFill>
                <a:ea typeface="+mn-lt"/>
                <a:cs typeface="+mn-lt"/>
              </a:rPr>
              <a:t>Increasing Congressional support for building and upgrading transmission systems</a:t>
            </a:r>
            <a:br>
              <a:rPr lang="en-US" sz="3600">
                <a:solidFill>
                  <a:schemeClr val="tx2"/>
                </a:solidFill>
                <a:ea typeface="+mn-lt"/>
                <a:cs typeface="+mn-lt"/>
              </a:rPr>
            </a:br>
            <a:endParaRPr lang="en-US" sz="3600">
              <a:solidFill>
                <a:srgbClr val="4E896A"/>
              </a:solidFill>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US" sz="3600">
                <a:solidFill>
                  <a:srgbClr val="4E896A"/>
                </a:solidFill>
                <a:ea typeface="Open Sans" panose="020B0606030504020204" pitchFamily="34" charset="0"/>
                <a:cs typeface="Open Sans" panose="020B0606030504020204" pitchFamily="34" charset="0"/>
              </a:rPr>
              <a:t>Educating local/state/regional stakeholders on regional and interregional transmission planning and resulting benefits</a:t>
            </a:r>
            <a:br>
              <a:rPr lang="en-US" sz="3600">
                <a:solidFill>
                  <a:srgbClr val="4E896A"/>
                </a:solidFill>
                <a:ea typeface="Open Sans" panose="020B0606030504020204" pitchFamily="34" charset="0"/>
                <a:cs typeface="Open Sans" panose="020B0606030504020204" pitchFamily="34" charset="0"/>
              </a:rPr>
            </a:br>
            <a:endParaRPr lang="en-US" sz="3600">
              <a:solidFill>
                <a:srgbClr val="4E896A"/>
              </a:solidFill>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US" sz="3600">
                <a:solidFill>
                  <a:srgbClr val="4E896A"/>
                </a:solidFill>
                <a:ea typeface="Open Sans" panose="020B0606030504020204" pitchFamily="34" charset="0"/>
                <a:cs typeface="Open Sans" panose="020B0606030504020204" pitchFamily="34" charset="0"/>
              </a:rPr>
              <a:t>Engaging in the new Federal Energy Regulatory Commission (FERC) transmission planning, cost allocation, and generator interconnection rulemaking</a:t>
            </a:r>
          </a:p>
          <a:p>
            <a:pPr marL="1943100" lvl="2" indent="-571500">
              <a:buFont typeface="Arial" panose="020B0604020202020204" pitchFamily="34" charset="0"/>
              <a:buChar char="•"/>
            </a:pPr>
            <a:endParaRPr lang="en-US" sz="3400">
              <a:solidFill>
                <a:srgbClr val="4E896A"/>
              </a:solidFill>
              <a:ea typeface="Open Sans" panose="020B0606030504020204" pitchFamily="34" charset="0"/>
              <a:cs typeface="Open Sans" panose="020B0606030504020204" pitchFamily="34" charset="0"/>
            </a:endParaRPr>
          </a:p>
        </p:txBody>
      </p:sp>
      <p:sp>
        <p:nvSpPr>
          <p:cNvPr id="6" name="Slide Number Placeholder 6">
            <a:extLst>
              <a:ext uri="{FF2B5EF4-FFF2-40B4-BE49-F238E27FC236}">
                <a16:creationId xmlns:a16="http://schemas.microsoft.com/office/drawing/2014/main" id="{1FE5B3FE-3E3A-4EE1-9E53-CBD5C7A9FCAD}"/>
              </a:ext>
            </a:extLst>
          </p:cNvPr>
          <p:cNvSpPr>
            <a:spLocks noGrp="1"/>
          </p:cNvSpPr>
          <p:nvPr>
            <p:ph type="sldNum" sz="quarter" idx="12"/>
          </p:nvPr>
        </p:nvSpPr>
        <p:spPr>
          <a:xfrm>
            <a:off x="13860780" y="9625966"/>
            <a:ext cx="4114800" cy="547688"/>
          </a:xfrm>
        </p:spPr>
        <p:txBody>
          <a:bodyPr/>
          <a:lstStyle/>
          <a:p>
            <a:fld id="{998C7668-16F3-48B4-9DE2-FEA0D457B72E}" type="slidenum">
              <a:rPr lang="en-US" smtClean="0">
                <a:solidFill>
                  <a:srgbClr val="4E896A"/>
                </a:solidFill>
              </a:rPr>
              <a:t>8</a:t>
            </a:fld>
            <a:endParaRPr lang="en-US">
              <a:solidFill>
                <a:srgbClr val="4E896A"/>
              </a:solidFill>
            </a:endParaRPr>
          </a:p>
        </p:txBody>
      </p:sp>
      <p:sp>
        <p:nvSpPr>
          <p:cNvPr id="7" name="Title 1">
            <a:extLst>
              <a:ext uri="{FF2B5EF4-FFF2-40B4-BE49-F238E27FC236}">
                <a16:creationId xmlns:a16="http://schemas.microsoft.com/office/drawing/2014/main" id="{7F56E119-4A99-4541-8E7E-B91845CE6976}"/>
              </a:ext>
            </a:extLst>
          </p:cNvPr>
          <p:cNvSpPr txBox="1">
            <a:spLocks/>
          </p:cNvSpPr>
          <p:nvPr/>
        </p:nvSpPr>
        <p:spPr>
          <a:xfrm>
            <a:off x="1038029" y="592102"/>
            <a:ext cx="11485986" cy="12856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lnSpc>
                <a:spcPct val="100000"/>
              </a:lnSpc>
              <a:spcAft>
                <a:spcPts val="900"/>
              </a:spcAft>
            </a:pPr>
            <a:r>
              <a:rPr lang="en-US" sz="8000" b="1">
                <a:solidFill>
                  <a:srgbClr val="4F8A6B"/>
                </a:solidFill>
                <a:latin typeface="+mn-lt"/>
                <a:ea typeface="Open Sans" panose="020B0606030504020204" pitchFamily="34" charset="0"/>
                <a:cs typeface="Open Sans" panose="020B0606030504020204" pitchFamily="34" charset="0"/>
              </a:rPr>
              <a:t>Objectives</a:t>
            </a:r>
            <a:endParaRPr lang="en-US" sz="8000">
              <a:solidFill>
                <a:srgbClr val="4F8A6B"/>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4842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2C980D-5F1F-4995-9326-4ACE3BBED480}"/>
              </a:ext>
            </a:extLst>
          </p:cNvPr>
          <p:cNvSpPr>
            <a:spLocks noGrp="1"/>
          </p:cNvSpPr>
          <p:nvPr>
            <p:ph type="sldNum" sz="quarter" idx="12"/>
          </p:nvPr>
        </p:nvSpPr>
        <p:spPr/>
        <p:txBody>
          <a:bodyPr/>
          <a:lstStyle/>
          <a:p>
            <a:fld id="{998C7668-16F3-48B4-9DE2-FEA0D457B72E}" type="slidenum">
              <a:rPr lang="en-US" smtClean="0"/>
              <a:t>9</a:t>
            </a:fld>
            <a:endParaRPr lang="en-US"/>
          </a:p>
        </p:txBody>
      </p:sp>
      <p:pic>
        <p:nvPicPr>
          <p:cNvPr id="8" name="Picture 7" descr="A close up of a logo&#10;&#10;Description automatically generated">
            <a:extLst>
              <a:ext uri="{FF2B5EF4-FFF2-40B4-BE49-F238E27FC236}">
                <a16:creationId xmlns:a16="http://schemas.microsoft.com/office/drawing/2014/main" id="{FE45F1AE-6706-4CFE-A097-2CC18E55F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7" y="8557107"/>
            <a:ext cx="1393573" cy="1395313"/>
          </a:xfrm>
          <a:prstGeom prst="rect">
            <a:avLst/>
          </a:prstGeom>
        </p:spPr>
      </p:pic>
      <p:sp>
        <p:nvSpPr>
          <p:cNvPr id="11" name="Title 1">
            <a:extLst>
              <a:ext uri="{FF2B5EF4-FFF2-40B4-BE49-F238E27FC236}">
                <a16:creationId xmlns:a16="http://schemas.microsoft.com/office/drawing/2014/main" id="{74A50CB3-5C3D-4CB4-8F3F-35E388BD72FC}"/>
              </a:ext>
            </a:extLst>
          </p:cNvPr>
          <p:cNvSpPr>
            <a:spLocks noGrp="1"/>
          </p:cNvSpPr>
          <p:nvPr>
            <p:ph type="title"/>
          </p:nvPr>
        </p:nvSpPr>
        <p:spPr>
          <a:xfrm>
            <a:off x="1030994" y="123656"/>
            <a:ext cx="15773400" cy="1988345"/>
          </a:xfrm>
        </p:spPr>
        <p:txBody>
          <a:bodyPr>
            <a:normAutofit/>
          </a:bodyPr>
          <a:lstStyle/>
          <a:p>
            <a:r>
              <a:rPr lang="en-US" b="1">
                <a:solidFill>
                  <a:schemeClr val="tx2"/>
                </a:solidFill>
                <a:latin typeface="+mn-lt"/>
              </a:rPr>
              <a:t>New Research</a:t>
            </a:r>
            <a:endParaRPr lang="en-US" b="1">
              <a:solidFill>
                <a:schemeClr val="tx2"/>
              </a:solidFill>
              <a:latin typeface="Calibri"/>
              <a:cs typeface="Calibri"/>
            </a:endParaRPr>
          </a:p>
        </p:txBody>
      </p:sp>
      <p:sp>
        <p:nvSpPr>
          <p:cNvPr id="2" name="TextBox 1">
            <a:extLst>
              <a:ext uri="{FF2B5EF4-FFF2-40B4-BE49-F238E27FC236}">
                <a16:creationId xmlns:a16="http://schemas.microsoft.com/office/drawing/2014/main" id="{579C5EEE-6551-4B16-91F8-E70F082A681A}"/>
              </a:ext>
            </a:extLst>
          </p:cNvPr>
          <p:cNvSpPr txBox="1"/>
          <p:nvPr/>
        </p:nvSpPr>
        <p:spPr>
          <a:xfrm>
            <a:off x="1103503" y="882850"/>
            <a:ext cx="16080994"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br>
            <a:endParaRPr lang="en-US"/>
          </a:p>
          <a:p>
            <a:r>
              <a:rPr lang="en-US" sz="4000" b="1" i="1" dirty="0">
                <a:cs typeface="Calibri"/>
              </a:rPr>
              <a:t>Just &amp; Reasonable? Transmission Upgrades Charged to Interconnecting Generators Are Delivering System-wide Benefits </a:t>
            </a:r>
            <a:br>
              <a:rPr lang="en-US" sz="4000" i="1" dirty="0">
                <a:cs typeface="Calibri"/>
              </a:rPr>
            </a:br>
            <a:endParaRPr lang="en-US" sz="4000" i="1">
              <a:cs typeface="Calibri"/>
            </a:endParaRPr>
          </a:p>
          <a:p>
            <a:endParaRPr lang="en-US" sz="4000">
              <a:cs typeface="Calibri"/>
            </a:endParaRPr>
          </a:p>
          <a:p>
            <a:endParaRPr lang="en-US" sz="4000">
              <a:solidFill>
                <a:srgbClr val="58595B"/>
              </a:solidFill>
              <a:cs typeface="Calibri"/>
            </a:endParaRPr>
          </a:p>
          <a:p>
            <a:endParaRPr lang="en-US" sz="4000">
              <a:solidFill>
                <a:srgbClr val="58595B"/>
              </a:solidFill>
              <a:cs typeface="Calibri"/>
            </a:endParaRPr>
          </a:p>
        </p:txBody>
      </p:sp>
      <p:pic>
        <p:nvPicPr>
          <p:cNvPr id="3" name="Picture 4" descr="Map&#10;&#10;Description automatically generated">
            <a:extLst>
              <a:ext uri="{FF2B5EF4-FFF2-40B4-BE49-F238E27FC236}">
                <a16:creationId xmlns:a16="http://schemas.microsoft.com/office/drawing/2014/main" id="{BC6DB349-2ABD-479F-A2EA-269AAD8B85FC}"/>
              </a:ext>
            </a:extLst>
          </p:cNvPr>
          <p:cNvPicPr>
            <a:picLocks noChangeAspect="1"/>
          </p:cNvPicPr>
          <p:nvPr/>
        </p:nvPicPr>
        <p:blipFill>
          <a:blip r:embed="rId4"/>
          <a:stretch>
            <a:fillRect/>
          </a:stretch>
        </p:blipFill>
        <p:spPr>
          <a:xfrm>
            <a:off x="2028093" y="3118152"/>
            <a:ext cx="6748584" cy="6834928"/>
          </a:xfrm>
          <a:prstGeom prst="rect">
            <a:avLst/>
          </a:prstGeom>
        </p:spPr>
      </p:pic>
      <p:pic>
        <p:nvPicPr>
          <p:cNvPr id="6" name="Picture 6" descr="Table&#10;&#10;Description automatically generated">
            <a:extLst>
              <a:ext uri="{FF2B5EF4-FFF2-40B4-BE49-F238E27FC236}">
                <a16:creationId xmlns:a16="http://schemas.microsoft.com/office/drawing/2014/main" id="{B07EEEC4-A0AF-4AB4-AF8E-6F9CEE5990C0}"/>
              </a:ext>
            </a:extLst>
          </p:cNvPr>
          <p:cNvPicPr>
            <a:picLocks noChangeAspect="1"/>
          </p:cNvPicPr>
          <p:nvPr/>
        </p:nvPicPr>
        <p:blipFill>
          <a:blip r:embed="rId5"/>
          <a:stretch>
            <a:fillRect/>
          </a:stretch>
        </p:blipFill>
        <p:spPr>
          <a:xfrm>
            <a:off x="9022861" y="3193435"/>
            <a:ext cx="7393353" cy="6508516"/>
          </a:xfrm>
          <a:prstGeom prst="rect">
            <a:avLst/>
          </a:prstGeom>
        </p:spPr>
      </p:pic>
    </p:spTree>
    <p:extLst>
      <p:ext uri="{BB962C8B-B14F-4D97-AF65-F5344CB8AC3E}">
        <p14:creationId xmlns:p14="http://schemas.microsoft.com/office/powerpoint/2010/main" val="10366957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esentation Body">
  <a:themeElements>
    <a:clrScheme name="ACORE">
      <a:dk1>
        <a:srgbClr val="58595B"/>
      </a:dk1>
      <a:lt1>
        <a:sysClr val="window" lastClr="FFFFFF"/>
      </a:lt1>
      <a:dk2>
        <a:srgbClr val="4F8A6B"/>
      </a:dk2>
      <a:lt2>
        <a:srgbClr val="E7E6E6"/>
      </a:lt2>
      <a:accent1>
        <a:srgbClr val="00ABC7"/>
      </a:accent1>
      <a:accent2>
        <a:srgbClr val="F4C45B"/>
      </a:accent2>
      <a:accent3>
        <a:srgbClr val="0C223F"/>
      </a:accent3>
      <a:accent4>
        <a:srgbClr val="F4C45B"/>
      </a:accent4>
      <a:accent5>
        <a:srgbClr val="00ABC7"/>
      </a:accent5>
      <a:accent6>
        <a:srgbClr val="4F8A6B"/>
      </a:accent6>
      <a:hlink>
        <a:srgbClr val="0C223F"/>
      </a:hlink>
      <a:folHlink>
        <a:srgbClr val="00AB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CORE PPT Template" id="{30A2A9E6-BFB5-4F19-9A5A-7B465ED5E969}" vid="{368D9B70-BD6F-474E-A173-4A5F96B54397}"/>
    </a:ext>
  </a:extLst>
</a:theme>
</file>

<file path=ppt/theme/theme7.xml><?xml version="1.0" encoding="utf-8"?>
<a:theme xmlns:a="http://schemas.openxmlformats.org/drawingml/2006/main" name="Pan technology Section Break">
  <a:themeElements>
    <a:clrScheme name="ACORE">
      <a:dk1>
        <a:srgbClr val="58595B"/>
      </a:dk1>
      <a:lt1>
        <a:sysClr val="window" lastClr="FFFFFF"/>
      </a:lt1>
      <a:dk2>
        <a:srgbClr val="4F8A6B"/>
      </a:dk2>
      <a:lt2>
        <a:srgbClr val="E7E6E6"/>
      </a:lt2>
      <a:accent1>
        <a:srgbClr val="00ABC7"/>
      </a:accent1>
      <a:accent2>
        <a:srgbClr val="F4C45B"/>
      </a:accent2>
      <a:accent3>
        <a:srgbClr val="0C223F"/>
      </a:accent3>
      <a:accent4>
        <a:srgbClr val="F4C45B"/>
      </a:accent4>
      <a:accent5>
        <a:srgbClr val="00ABC7"/>
      </a:accent5>
      <a:accent6>
        <a:srgbClr val="4F8A6B"/>
      </a:accent6>
      <a:hlink>
        <a:srgbClr val="0C223F"/>
      </a:hlink>
      <a:folHlink>
        <a:srgbClr val="00AB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CORE PPT Template" id="{30A2A9E6-BFB5-4F19-9A5A-7B465ED5E969}" vid="{96CE80C9-4435-49D4-A86E-2EB507475C56}"/>
    </a:ext>
  </a:extLst>
</a:theme>
</file>

<file path=ppt/theme/theme8.xml><?xml version="1.0" encoding="utf-8"?>
<a:theme xmlns:a="http://schemas.openxmlformats.org/drawingml/2006/main" name="1_Presentation Body">
  <a:themeElements>
    <a:clrScheme name="ACORE">
      <a:dk1>
        <a:srgbClr val="58595B"/>
      </a:dk1>
      <a:lt1>
        <a:sysClr val="window" lastClr="FFFFFF"/>
      </a:lt1>
      <a:dk2>
        <a:srgbClr val="4F8A6B"/>
      </a:dk2>
      <a:lt2>
        <a:srgbClr val="E7E6E6"/>
      </a:lt2>
      <a:accent1>
        <a:srgbClr val="00ABC7"/>
      </a:accent1>
      <a:accent2>
        <a:srgbClr val="F4C45B"/>
      </a:accent2>
      <a:accent3>
        <a:srgbClr val="0C223F"/>
      </a:accent3>
      <a:accent4>
        <a:srgbClr val="F4C45B"/>
      </a:accent4>
      <a:accent5>
        <a:srgbClr val="00ABC7"/>
      </a:accent5>
      <a:accent6>
        <a:srgbClr val="4F8A6B"/>
      </a:accent6>
      <a:hlink>
        <a:srgbClr val="0C223F"/>
      </a:hlink>
      <a:folHlink>
        <a:srgbClr val="00AB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CORE PPT Template" id="{30A2A9E6-BFB5-4F19-9A5A-7B465ED5E969}" vid="{368D9B70-BD6F-474E-A173-4A5F96B5439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1DACEBA15B8C4998AB4B4371393713" ma:contentTypeVersion="12" ma:contentTypeDescription="Create a new document." ma:contentTypeScope="" ma:versionID="1457a149f8092e0ff4b0d8f874ea7e25">
  <xsd:schema xmlns:xsd="http://www.w3.org/2001/XMLSchema" xmlns:xs="http://www.w3.org/2001/XMLSchema" xmlns:p="http://schemas.microsoft.com/office/2006/metadata/properties" xmlns:ns2="28da88fd-abe3-4802-ab2d-012af483de36" xmlns:ns3="5e0e87f2-2c54-4f85-8e91-c7502066b17b" targetNamespace="http://schemas.microsoft.com/office/2006/metadata/properties" ma:root="true" ma:fieldsID="86d308f8d1fe470ce119b088f2be0464" ns2:_="" ns3:_="">
    <xsd:import namespace="28da88fd-abe3-4802-ab2d-012af483de36"/>
    <xsd:import namespace="5e0e87f2-2c54-4f85-8e91-c7502066b1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da88fd-abe3-4802-ab2d-012af483de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0e87f2-2c54-4f85-8e91-c7502066b17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6ECC83-82C0-498A-827A-78EC37C3D325}">
  <ds:schemaRefs>
    <ds:schemaRef ds:uri="28da88fd-abe3-4802-ab2d-012af483de36"/>
    <ds:schemaRef ds:uri="5e0e87f2-2c54-4f85-8e91-c7502066b1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F68211B-3986-4423-A75A-500DC2E93152}">
  <ds:schemaRefs>
    <ds:schemaRef ds:uri="http://schemas.microsoft.com/office/2006/documentManagement/types"/>
    <ds:schemaRef ds:uri="http://purl.org/dc/terms/"/>
    <ds:schemaRef ds:uri="http://purl.org/dc/elements/1.1/"/>
    <ds:schemaRef ds:uri="http://www.w3.org/XML/1998/namespace"/>
    <ds:schemaRef ds:uri="5e0e87f2-2c54-4f85-8e91-c7502066b17b"/>
    <ds:schemaRef ds:uri="28da88fd-abe3-4802-ab2d-012af483de36"/>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C8931BE-B767-4871-BB64-2D6014E9CB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1845</Words>
  <Application>Microsoft Macintosh PowerPoint</Application>
  <PresentationFormat>Custom</PresentationFormat>
  <Paragraphs>169</Paragraphs>
  <Slides>17</Slides>
  <Notes>16</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17</vt:i4>
      </vt:variant>
    </vt:vector>
  </HeadingPairs>
  <TitlesOfParts>
    <vt:vector size="31" baseType="lpstr">
      <vt:lpstr>Arial</vt:lpstr>
      <vt:lpstr>Arial,Sans-Serif</vt:lpstr>
      <vt:lpstr>Calibri</vt:lpstr>
      <vt:lpstr>Calibri Light</vt:lpstr>
      <vt:lpstr>Georgia</vt:lpstr>
      <vt:lpstr>Open Sans</vt:lpstr>
      <vt:lpstr>Custom Design</vt:lpstr>
      <vt:lpstr>7_Custom Design</vt:lpstr>
      <vt:lpstr>9_Custom Design</vt:lpstr>
      <vt:lpstr>18_Custom Design</vt:lpstr>
      <vt:lpstr>12_Custom Design</vt:lpstr>
      <vt:lpstr>Presentation Body</vt:lpstr>
      <vt:lpstr>Pan technology Section Break</vt:lpstr>
      <vt:lpstr>1_Presentation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Research</vt:lpstr>
      <vt:lpstr>New Research</vt:lpstr>
      <vt:lpstr>New Research</vt:lpstr>
      <vt:lpstr>New Research</vt:lpstr>
      <vt:lpstr>New Research</vt:lpstr>
      <vt:lpstr>PowerPoint Presentation</vt:lpstr>
      <vt:lpstr>Existing and planned HVDC transmission in North America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Play for Renewable Energy  &amp; COVID-19  Renewable Energy  Buyers Alliance (REBA)  April 23, 2020  Gregory Wetstone, President &amp; CEO American Council on Renewable Energy</dc:title>
  <dc:creator>Lesley Hunter</dc:creator>
  <cp:lastModifiedBy>Microsoft Office User</cp:lastModifiedBy>
  <cp:revision>210</cp:revision>
  <cp:lastPrinted>2021-12-01T11:59:58Z</cp:lastPrinted>
  <dcterms:created xsi:type="dcterms:W3CDTF">2020-04-14T13:20:27Z</dcterms:created>
  <dcterms:modified xsi:type="dcterms:W3CDTF">2021-12-01T12:33:39Z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0x010100981DACEBA15B8C4998AB4B4371393713</vt:lpwstr>
  </property>
</Properties>
</file>