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1"/>
  </p:notesMasterIdLst>
  <p:sldIdLst>
    <p:sldId id="321" r:id="rId5"/>
    <p:sldId id="259" r:id="rId6"/>
    <p:sldId id="260" r:id="rId7"/>
    <p:sldId id="262" r:id="rId8"/>
    <p:sldId id="263" r:id="rId9"/>
    <p:sldId id="264" r:id="rId10"/>
    <p:sldId id="265" r:id="rId11"/>
    <p:sldId id="322" r:id="rId12"/>
    <p:sldId id="324" r:id="rId13"/>
    <p:sldId id="267" r:id="rId14"/>
    <p:sldId id="323" r:id="rId15"/>
    <p:sldId id="266" r:id="rId16"/>
    <p:sldId id="274" r:id="rId17"/>
    <p:sldId id="261" r:id="rId18"/>
    <p:sldId id="272"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76" userDrawn="1">
          <p15:clr>
            <a:srgbClr val="A4A3A4"/>
          </p15:clr>
        </p15:guide>
        <p15:guide id="2" pos="3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D05"/>
    <a:srgbClr val="2FC1DF"/>
    <a:srgbClr val="0F18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B3885E-8173-4B3F-B59F-1E5FF2F6E232}" v="9" dt="2021-12-01T20:57:43.4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130" autoAdjust="0"/>
  </p:normalViewPr>
  <p:slideViewPr>
    <p:cSldViewPr snapToGrid="0" snapToObjects="1" showGuides="1">
      <p:cViewPr varScale="1">
        <p:scale>
          <a:sx n="42" d="100"/>
          <a:sy n="42" d="100"/>
        </p:scale>
        <p:origin x="740" y="40"/>
      </p:cViewPr>
      <p:guideLst>
        <p:guide orient="horz" pos="1776"/>
        <p:guide pos="3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F33CD1-79AC-E146-97E0-7CCAB115EFE1}" type="datetimeFigureOut">
              <a:rPr lang="en-US" smtClean="0"/>
              <a:t>12/13/2021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DE498E-1801-794A-9100-2963C894A64A}" type="slidenum">
              <a:rPr lang="en-US" smtClean="0"/>
              <a:t>‹#›</a:t>
            </a:fld>
            <a:endParaRPr lang="en-US"/>
          </a:p>
        </p:txBody>
      </p:sp>
    </p:spTree>
    <p:extLst>
      <p:ext uri="{BB962C8B-B14F-4D97-AF65-F5344CB8AC3E}">
        <p14:creationId xmlns:p14="http://schemas.microsoft.com/office/powerpoint/2010/main" val="659514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9F620C-539D-E746-B3F6-7FB8D50D65E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D9758A7-823D-6E41-94CB-A0503146A21C}"/>
              </a:ext>
            </a:extLst>
          </p:cNvPr>
          <p:cNvSpPr>
            <a:spLocks noGrp="1"/>
          </p:cNvSpPr>
          <p:nvPr>
            <p:ph type="ctrTitle" hasCustomPrompt="1"/>
          </p:nvPr>
        </p:nvSpPr>
        <p:spPr>
          <a:xfrm>
            <a:off x="453090" y="1497464"/>
            <a:ext cx="9146784" cy="1345407"/>
          </a:xfrm>
        </p:spPr>
        <p:txBody>
          <a:bodyPr anchor="b">
            <a:noAutofit/>
          </a:bodyPr>
          <a:lstStyle>
            <a:lvl1pPr algn="l">
              <a:defRPr sz="5400">
                <a:solidFill>
                  <a:srgbClr val="0F184B"/>
                </a:solidFill>
                <a:latin typeface="Raleway Light" panose="020B0403030101060003" pitchFamily="34" charset="0"/>
              </a:defRPr>
            </a:lvl1pPr>
          </a:lstStyle>
          <a:p>
            <a:r>
              <a:rPr lang="en-US" dirty="0"/>
              <a:t>Sample Presentation Headline</a:t>
            </a:r>
          </a:p>
        </p:txBody>
      </p:sp>
      <p:sp>
        <p:nvSpPr>
          <p:cNvPr id="3" name="Subtitle 2">
            <a:extLst>
              <a:ext uri="{FF2B5EF4-FFF2-40B4-BE49-F238E27FC236}">
                <a16:creationId xmlns:a16="http://schemas.microsoft.com/office/drawing/2014/main" id="{291EEDC2-34EC-2247-BF0F-4C8D3DCA311C}"/>
              </a:ext>
            </a:extLst>
          </p:cNvPr>
          <p:cNvSpPr>
            <a:spLocks noGrp="1"/>
          </p:cNvSpPr>
          <p:nvPr>
            <p:ph type="subTitle" idx="1" hasCustomPrompt="1"/>
          </p:nvPr>
        </p:nvSpPr>
        <p:spPr>
          <a:xfrm>
            <a:off x="419210" y="2993054"/>
            <a:ext cx="9144000" cy="497468"/>
          </a:xfrm>
        </p:spPr>
        <p:txBody>
          <a:bodyPr/>
          <a:lstStyle>
            <a:lvl1pPr marL="0" indent="0" algn="l">
              <a:buNone/>
              <a:defRPr sz="2400" b="1" i="0">
                <a:solidFill>
                  <a:srgbClr val="0F184B"/>
                </a:solidFill>
                <a:latin typeface="Raleway SemiBold" panose="020B05030301010600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Sample </a:t>
            </a:r>
            <a:r>
              <a:rPr lang="en-US" dirty="0" err="1"/>
              <a:t>subheader</a:t>
            </a:r>
            <a:r>
              <a:rPr lang="en-US" dirty="0"/>
              <a:t> for presentation</a:t>
            </a:r>
          </a:p>
        </p:txBody>
      </p:sp>
      <p:sp>
        <p:nvSpPr>
          <p:cNvPr id="15" name="Text Placeholder 14">
            <a:extLst>
              <a:ext uri="{FF2B5EF4-FFF2-40B4-BE49-F238E27FC236}">
                <a16:creationId xmlns:a16="http://schemas.microsoft.com/office/drawing/2014/main" id="{77BF06A1-CAE6-42D3-981A-9D965EED1AF9}"/>
              </a:ext>
            </a:extLst>
          </p:cNvPr>
          <p:cNvSpPr>
            <a:spLocks noGrp="1"/>
          </p:cNvSpPr>
          <p:nvPr>
            <p:ph type="body" sz="quarter" idx="10" hasCustomPrompt="1"/>
          </p:nvPr>
        </p:nvSpPr>
        <p:spPr>
          <a:xfrm>
            <a:off x="419210" y="3584205"/>
            <a:ext cx="9148763" cy="1598578"/>
          </a:xfrm>
        </p:spPr>
        <p:txBody>
          <a:bodyPr/>
          <a:lstStyle>
            <a:lvl1pPr marL="0" indent="0">
              <a:buNone/>
              <a:defRPr>
                <a:solidFill>
                  <a:srgbClr val="0F184B"/>
                </a:solidFill>
              </a:defRPr>
            </a:lvl1pPr>
            <a:lvl2pPr>
              <a:defRPr>
                <a:solidFill>
                  <a:srgbClr val="0F184B"/>
                </a:solidFill>
              </a:defRPr>
            </a:lvl2pPr>
            <a:lvl3pPr>
              <a:defRPr>
                <a:solidFill>
                  <a:srgbClr val="0F184B"/>
                </a:solidFill>
              </a:defRPr>
            </a:lvl3pPr>
            <a:lvl4pPr>
              <a:defRPr>
                <a:solidFill>
                  <a:srgbClr val="0F184B"/>
                </a:solidFill>
              </a:defRPr>
            </a:lvl4pPr>
            <a:lvl5pPr>
              <a:defRPr>
                <a:solidFill>
                  <a:srgbClr val="0F184B"/>
                </a:solidFill>
              </a:defRPr>
            </a:lvl5pPr>
          </a:lstStyle>
          <a:p>
            <a:pPr lvl="0"/>
            <a:r>
              <a:rPr lang="en-US" dirty="0"/>
              <a:t>Speaker name/organization goes here</a:t>
            </a:r>
          </a:p>
        </p:txBody>
      </p:sp>
    </p:spTree>
    <p:extLst>
      <p:ext uri="{BB962C8B-B14F-4D97-AF65-F5344CB8AC3E}">
        <p14:creationId xmlns:p14="http://schemas.microsoft.com/office/powerpoint/2010/main" val="3501247451"/>
      </p:ext>
    </p:extLst>
  </p:cSld>
  <p:clrMapOvr>
    <a:masterClrMapping/>
  </p:clrMapOvr>
  <p:extLst>
    <p:ext uri="{DCECCB84-F9BA-43D5-87BE-67443E8EF086}">
      <p15:sldGuideLst xmlns:p15="http://schemas.microsoft.com/office/powerpoint/2012/main">
        <p15:guide id="1" pos="4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EDFFF-20F4-BE48-91D9-563DFB9777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1D595A-3453-6540-A6D0-6D1AFADB3A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F90554-16E7-6740-ACAA-9463C7DA4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1265C650-8BBA-B14D-84EF-B0176CDEF9D9}"/>
              </a:ext>
            </a:extLst>
          </p:cNvPr>
          <p:cNvSpPr>
            <a:spLocks noGrp="1"/>
          </p:cNvSpPr>
          <p:nvPr>
            <p:ph type="ftr" sz="quarter" idx="11"/>
          </p:nvPr>
        </p:nvSpPr>
        <p:spPr/>
        <p:txBody>
          <a:bodyPr/>
          <a:lstStyle/>
          <a:p>
            <a:r>
              <a:rPr lang="en-US" dirty="0"/>
              <a:t>@</a:t>
            </a:r>
            <a:r>
              <a:rPr lang="en-US" dirty="0" err="1"/>
              <a:t>PublicPowerOrg</a:t>
            </a:r>
            <a:r>
              <a:rPr lang="en-US" dirty="0"/>
              <a:t> #</a:t>
            </a:r>
            <a:r>
              <a:rPr lang="en-US" dirty="0" err="1"/>
              <a:t>PublicPower</a:t>
            </a:r>
            <a:endParaRPr lang="en-US" dirty="0"/>
          </a:p>
        </p:txBody>
      </p:sp>
      <p:sp>
        <p:nvSpPr>
          <p:cNvPr id="7" name="Slide Number Placeholder 6">
            <a:extLst>
              <a:ext uri="{FF2B5EF4-FFF2-40B4-BE49-F238E27FC236}">
                <a16:creationId xmlns:a16="http://schemas.microsoft.com/office/drawing/2014/main" id="{BDAE7468-18BE-6A4F-9769-CBB2F5A1E3D5}"/>
              </a:ext>
            </a:extLst>
          </p:cNvPr>
          <p:cNvSpPr>
            <a:spLocks noGrp="1"/>
          </p:cNvSpPr>
          <p:nvPr>
            <p:ph type="sldNum" sz="quarter" idx="12"/>
          </p:nvPr>
        </p:nvSpPr>
        <p:spPr/>
        <p:txBody>
          <a:bodyPr/>
          <a:lstStyle/>
          <a:p>
            <a:fld id="{43B5B6BF-3717-F740-9AD9-78D08E5AC638}" type="slidenum">
              <a:rPr lang="en-US" smtClean="0"/>
              <a:t>‹#›</a:t>
            </a:fld>
            <a:endParaRPr lang="en-US"/>
          </a:p>
        </p:txBody>
      </p:sp>
    </p:spTree>
    <p:extLst>
      <p:ext uri="{BB962C8B-B14F-4D97-AF65-F5344CB8AC3E}">
        <p14:creationId xmlns:p14="http://schemas.microsoft.com/office/powerpoint/2010/main" val="1257437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CC4CD-A439-9447-B83A-5D4A87D9D6B9}"/>
              </a:ext>
            </a:extLst>
          </p:cNvPr>
          <p:cNvSpPr>
            <a:spLocks noGrp="1"/>
          </p:cNvSpPr>
          <p:nvPr>
            <p:ph type="title"/>
          </p:nvPr>
        </p:nvSpPr>
        <p:spPr>
          <a:xfrm>
            <a:off x="629281" y="837312"/>
            <a:ext cx="10515600" cy="974235"/>
          </a:xfrm>
        </p:spPr>
        <p:txBody>
          <a:bodyPr/>
          <a:lstStyle>
            <a:lvl1pPr>
              <a:defRPr>
                <a:solidFill>
                  <a:srgbClr val="FF9D0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0BA1C5D-8226-D343-BE7F-56BB3CD9050A}"/>
              </a:ext>
            </a:extLst>
          </p:cNvPr>
          <p:cNvSpPr>
            <a:spLocks noGrp="1"/>
          </p:cNvSpPr>
          <p:nvPr>
            <p:ph idx="1"/>
          </p:nvPr>
        </p:nvSpPr>
        <p:spPr>
          <a:xfrm>
            <a:off x="629281" y="1984076"/>
            <a:ext cx="10515600" cy="41928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842B739B-6713-5F4B-9020-79A44E21A7E7}"/>
              </a:ext>
            </a:extLst>
          </p:cNvPr>
          <p:cNvSpPr>
            <a:spLocks noGrp="1"/>
          </p:cNvSpPr>
          <p:nvPr>
            <p:ph type="ftr" sz="quarter" idx="11"/>
          </p:nvPr>
        </p:nvSpPr>
        <p:spPr/>
        <p:txBody>
          <a:bodyPr/>
          <a:lstStyle/>
          <a:p>
            <a:r>
              <a:rPr lang="en-US" dirty="0"/>
              <a:t>@</a:t>
            </a:r>
            <a:r>
              <a:rPr lang="en-US" dirty="0" err="1"/>
              <a:t>PublicPowerOrg</a:t>
            </a:r>
            <a:r>
              <a:rPr lang="en-US" dirty="0"/>
              <a:t> #</a:t>
            </a:r>
            <a:r>
              <a:rPr lang="en-US" dirty="0" err="1"/>
              <a:t>PublicPower</a:t>
            </a:r>
            <a:endParaRPr lang="en-US" dirty="0"/>
          </a:p>
        </p:txBody>
      </p:sp>
      <p:sp>
        <p:nvSpPr>
          <p:cNvPr id="6" name="Slide Number Placeholder 5">
            <a:extLst>
              <a:ext uri="{FF2B5EF4-FFF2-40B4-BE49-F238E27FC236}">
                <a16:creationId xmlns:a16="http://schemas.microsoft.com/office/drawing/2014/main" id="{FDCAB0A1-FA9A-A843-9291-747616FB1521}"/>
              </a:ext>
            </a:extLst>
          </p:cNvPr>
          <p:cNvSpPr>
            <a:spLocks noGrp="1"/>
          </p:cNvSpPr>
          <p:nvPr>
            <p:ph type="sldNum" sz="quarter" idx="12"/>
          </p:nvPr>
        </p:nvSpPr>
        <p:spPr/>
        <p:txBody>
          <a:bodyPr/>
          <a:lstStyle/>
          <a:p>
            <a:fld id="{43B5B6BF-3717-F740-9AD9-78D08E5AC638}" type="slidenum">
              <a:rPr lang="en-US" smtClean="0"/>
              <a:t>‹#›</a:t>
            </a:fld>
            <a:endParaRPr lang="en-US"/>
          </a:p>
        </p:txBody>
      </p:sp>
    </p:spTree>
    <p:extLst>
      <p:ext uri="{BB962C8B-B14F-4D97-AF65-F5344CB8AC3E}">
        <p14:creationId xmlns:p14="http://schemas.microsoft.com/office/powerpoint/2010/main" val="845409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F4202-A4DA-BB41-8B18-1D97E9E767E2}"/>
              </a:ext>
            </a:extLst>
          </p:cNvPr>
          <p:cNvSpPr>
            <a:spLocks noGrp="1"/>
          </p:cNvSpPr>
          <p:nvPr>
            <p:ph type="title"/>
          </p:nvPr>
        </p:nvSpPr>
        <p:spPr>
          <a:xfrm>
            <a:off x="831850" y="1709738"/>
            <a:ext cx="10515600" cy="2852737"/>
          </a:xfrm>
        </p:spPr>
        <p:txBody>
          <a:bodyPr anchor="b"/>
          <a:lstStyle>
            <a:lvl1pPr>
              <a:defRPr sz="6000">
                <a:solidFill>
                  <a:srgbClr val="FF9D05"/>
                </a:solidFill>
              </a:defRPr>
            </a:lvl1pPr>
          </a:lstStyle>
          <a:p>
            <a:r>
              <a:rPr lang="en-US"/>
              <a:t>Click to edit Master title style</a:t>
            </a:r>
          </a:p>
        </p:txBody>
      </p:sp>
      <p:sp>
        <p:nvSpPr>
          <p:cNvPr id="3" name="Text Placeholder 2">
            <a:extLst>
              <a:ext uri="{FF2B5EF4-FFF2-40B4-BE49-F238E27FC236}">
                <a16:creationId xmlns:a16="http://schemas.microsoft.com/office/drawing/2014/main" id="{23AD94C0-7987-F54B-BDAF-88AA6F23C5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BCD57192-A712-7441-A4FD-057C9E251859}"/>
              </a:ext>
            </a:extLst>
          </p:cNvPr>
          <p:cNvSpPr>
            <a:spLocks noGrp="1"/>
          </p:cNvSpPr>
          <p:nvPr>
            <p:ph type="ftr" sz="quarter" idx="11"/>
          </p:nvPr>
        </p:nvSpPr>
        <p:spPr>
          <a:xfrm>
            <a:off x="629281" y="6363277"/>
            <a:ext cx="4114800" cy="365125"/>
          </a:xfrm>
        </p:spPr>
        <p:txBody>
          <a:bodyPr/>
          <a:lstStyle/>
          <a:p>
            <a:r>
              <a:rPr lang="en-US" dirty="0"/>
              <a:t>@</a:t>
            </a:r>
            <a:r>
              <a:rPr lang="en-US" dirty="0" err="1"/>
              <a:t>PublicPowerOrg</a:t>
            </a:r>
            <a:r>
              <a:rPr lang="en-US" dirty="0"/>
              <a:t> #</a:t>
            </a:r>
            <a:r>
              <a:rPr lang="en-US" dirty="0" err="1"/>
              <a:t>PublicPower</a:t>
            </a:r>
            <a:endParaRPr lang="en-US" dirty="0"/>
          </a:p>
        </p:txBody>
      </p:sp>
      <p:sp>
        <p:nvSpPr>
          <p:cNvPr id="6" name="Slide Number Placeholder 5">
            <a:extLst>
              <a:ext uri="{FF2B5EF4-FFF2-40B4-BE49-F238E27FC236}">
                <a16:creationId xmlns:a16="http://schemas.microsoft.com/office/drawing/2014/main" id="{1C767738-B6E9-2F4D-9D8D-7B9B9CA4852E}"/>
              </a:ext>
            </a:extLst>
          </p:cNvPr>
          <p:cNvSpPr>
            <a:spLocks noGrp="1"/>
          </p:cNvSpPr>
          <p:nvPr>
            <p:ph type="sldNum" sz="quarter" idx="12"/>
          </p:nvPr>
        </p:nvSpPr>
        <p:spPr/>
        <p:txBody>
          <a:bodyPr/>
          <a:lstStyle/>
          <a:p>
            <a:fld id="{43B5B6BF-3717-F740-9AD9-78D08E5AC638}" type="slidenum">
              <a:rPr lang="en-US" smtClean="0"/>
              <a:t>‹#›</a:t>
            </a:fld>
            <a:endParaRPr lang="en-US"/>
          </a:p>
        </p:txBody>
      </p:sp>
    </p:spTree>
    <p:extLst>
      <p:ext uri="{BB962C8B-B14F-4D97-AF65-F5344CB8AC3E}">
        <p14:creationId xmlns:p14="http://schemas.microsoft.com/office/powerpoint/2010/main" val="1923115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F1F0B-5619-5C41-BFE0-293F9ED940D3}"/>
              </a:ext>
            </a:extLst>
          </p:cNvPr>
          <p:cNvSpPr>
            <a:spLocks noGrp="1"/>
          </p:cNvSpPr>
          <p:nvPr>
            <p:ph type="title"/>
          </p:nvPr>
        </p:nvSpPr>
        <p:spPr>
          <a:xfrm>
            <a:off x="762000" y="770854"/>
            <a:ext cx="10515600" cy="1054772"/>
          </a:xfrm>
        </p:spPr>
        <p:txBody>
          <a:bodyPr/>
          <a:lstStyle>
            <a:lvl1pPr>
              <a:defRPr>
                <a:solidFill>
                  <a:srgbClr val="FF9D0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53E0DDC-E2F8-E04A-A909-4DD9B74C23A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1C23F6-C09B-7648-8898-D4739AF8311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DD59EFC-3C74-344F-9276-46FD39810BBE}"/>
              </a:ext>
            </a:extLst>
          </p:cNvPr>
          <p:cNvSpPr>
            <a:spLocks noGrp="1"/>
          </p:cNvSpPr>
          <p:nvPr>
            <p:ph type="ftr" sz="quarter" idx="11"/>
          </p:nvPr>
        </p:nvSpPr>
        <p:spPr/>
        <p:txBody>
          <a:bodyPr/>
          <a:lstStyle/>
          <a:p>
            <a:r>
              <a:rPr lang="en-US" dirty="0"/>
              <a:t>@</a:t>
            </a:r>
            <a:r>
              <a:rPr lang="en-US" dirty="0" err="1"/>
              <a:t>PublicPowerOrg</a:t>
            </a:r>
            <a:r>
              <a:rPr lang="en-US" dirty="0"/>
              <a:t> #</a:t>
            </a:r>
            <a:r>
              <a:rPr lang="en-US" dirty="0" err="1"/>
              <a:t>PublicPower</a:t>
            </a:r>
            <a:endParaRPr lang="en-US" dirty="0"/>
          </a:p>
        </p:txBody>
      </p:sp>
      <p:sp>
        <p:nvSpPr>
          <p:cNvPr id="7" name="Slide Number Placeholder 6">
            <a:extLst>
              <a:ext uri="{FF2B5EF4-FFF2-40B4-BE49-F238E27FC236}">
                <a16:creationId xmlns:a16="http://schemas.microsoft.com/office/drawing/2014/main" id="{E33DB13F-C2F8-0244-85E2-5BCFA386132B}"/>
              </a:ext>
            </a:extLst>
          </p:cNvPr>
          <p:cNvSpPr>
            <a:spLocks noGrp="1"/>
          </p:cNvSpPr>
          <p:nvPr>
            <p:ph type="sldNum" sz="quarter" idx="12"/>
          </p:nvPr>
        </p:nvSpPr>
        <p:spPr/>
        <p:txBody>
          <a:bodyPr/>
          <a:lstStyle/>
          <a:p>
            <a:fld id="{43B5B6BF-3717-F740-9AD9-78D08E5AC638}" type="slidenum">
              <a:rPr lang="en-US" smtClean="0"/>
              <a:t>‹#›</a:t>
            </a:fld>
            <a:endParaRPr lang="en-US"/>
          </a:p>
        </p:txBody>
      </p:sp>
    </p:spTree>
    <p:extLst>
      <p:ext uri="{BB962C8B-B14F-4D97-AF65-F5344CB8AC3E}">
        <p14:creationId xmlns:p14="http://schemas.microsoft.com/office/powerpoint/2010/main" val="1253533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CD85C-E04F-0B48-BB9B-A8BAE27CE2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1FA2BF-E63C-7E48-ABD3-578F29F48E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E054754-3F35-F84E-AAE6-E7C74B7702B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02947B-1B6C-D548-8318-F322BE848A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105C4F0-5362-8A4B-9FE5-9720C63964C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EE1F9287-5554-1F41-8215-DF66820D62E5}"/>
              </a:ext>
            </a:extLst>
          </p:cNvPr>
          <p:cNvSpPr>
            <a:spLocks noGrp="1"/>
          </p:cNvSpPr>
          <p:nvPr>
            <p:ph type="ftr" sz="quarter" idx="11"/>
          </p:nvPr>
        </p:nvSpPr>
        <p:spPr/>
        <p:txBody>
          <a:bodyPr/>
          <a:lstStyle/>
          <a:p>
            <a:r>
              <a:rPr lang="en-US" dirty="0"/>
              <a:t>@</a:t>
            </a:r>
            <a:r>
              <a:rPr lang="en-US" dirty="0" err="1"/>
              <a:t>PublicPowerOrg</a:t>
            </a:r>
            <a:r>
              <a:rPr lang="en-US" dirty="0"/>
              <a:t> #</a:t>
            </a:r>
            <a:r>
              <a:rPr lang="en-US" dirty="0" err="1"/>
              <a:t>PublicPower</a:t>
            </a:r>
            <a:endParaRPr lang="en-US" dirty="0"/>
          </a:p>
        </p:txBody>
      </p:sp>
      <p:sp>
        <p:nvSpPr>
          <p:cNvPr id="9" name="Slide Number Placeholder 8">
            <a:extLst>
              <a:ext uri="{FF2B5EF4-FFF2-40B4-BE49-F238E27FC236}">
                <a16:creationId xmlns:a16="http://schemas.microsoft.com/office/drawing/2014/main" id="{46645220-6AB5-A947-8785-CF88232852F4}"/>
              </a:ext>
            </a:extLst>
          </p:cNvPr>
          <p:cNvSpPr>
            <a:spLocks noGrp="1"/>
          </p:cNvSpPr>
          <p:nvPr>
            <p:ph type="sldNum" sz="quarter" idx="12"/>
          </p:nvPr>
        </p:nvSpPr>
        <p:spPr/>
        <p:txBody>
          <a:bodyPr/>
          <a:lstStyle/>
          <a:p>
            <a:fld id="{43B5B6BF-3717-F740-9AD9-78D08E5AC638}" type="slidenum">
              <a:rPr lang="en-US" smtClean="0"/>
              <a:t>‹#›</a:t>
            </a:fld>
            <a:endParaRPr lang="en-US"/>
          </a:p>
        </p:txBody>
      </p:sp>
    </p:spTree>
    <p:extLst>
      <p:ext uri="{BB962C8B-B14F-4D97-AF65-F5344CB8AC3E}">
        <p14:creationId xmlns:p14="http://schemas.microsoft.com/office/powerpoint/2010/main" val="71418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0362FBF-56E8-E94B-91E3-641A47007563}"/>
              </a:ext>
            </a:extLst>
          </p:cNvPr>
          <p:cNvSpPr>
            <a:spLocks noGrp="1"/>
          </p:cNvSpPr>
          <p:nvPr>
            <p:ph type="ftr" sz="quarter" idx="11"/>
          </p:nvPr>
        </p:nvSpPr>
        <p:spPr/>
        <p:txBody>
          <a:bodyPr/>
          <a:lstStyle/>
          <a:p>
            <a:r>
              <a:rPr lang="en-US" dirty="0"/>
              <a:t>@</a:t>
            </a:r>
            <a:r>
              <a:rPr lang="en-US" dirty="0" err="1"/>
              <a:t>PublicPowerOrg</a:t>
            </a:r>
            <a:r>
              <a:rPr lang="en-US" dirty="0"/>
              <a:t> #</a:t>
            </a:r>
            <a:r>
              <a:rPr lang="en-US" dirty="0" err="1"/>
              <a:t>PublicPower</a:t>
            </a:r>
            <a:endParaRPr lang="en-US" dirty="0"/>
          </a:p>
        </p:txBody>
      </p:sp>
      <p:sp>
        <p:nvSpPr>
          <p:cNvPr id="5" name="Slide Number Placeholder 4">
            <a:extLst>
              <a:ext uri="{FF2B5EF4-FFF2-40B4-BE49-F238E27FC236}">
                <a16:creationId xmlns:a16="http://schemas.microsoft.com/office/drawing/2014/main" id="{865FBAE8-BB6E-CA42-AAAF-5157CB0E3AED}"/>
              </a:ext>
            </a:extLst>
          </p:cNvPr>
          <p:cNvSpPr>
            <a:spLocks noGrp="1"/>
          </p:cNvSpPr>
          <p:nvPr>
            <p:ph type="sldNum" sz="quarter" idx="12"/>
          </p:nvPr>
        </p:nvSpPr>
        <p:spPr/>
        <p:txBody>
          <a:bodyPr/>
          <a:lstStyle/>
          <a:p>
            <a:fld id="{43B5B6BF-3717-F740-9AD9-78D08E5AC638}" type="slidenum">
              <a:rPr lang="en-US" smtClean="0"/>
              <a:t>‹#›</a:t>
            </a:fld>
            <a:endParaRPr lang="en-US"/>
          </a:p>
        </p:txBody>
      </p:sp>
      <p:sp>
        <p:nvSpPr>
          <p:cNvPr id="6" name="Title 1">
            <a:extLst>
              <a:ext uri="{FF2B5EF4-FFF2-40B4-BE49-F238E27FC236}">
                <a16:creationId xmlns:a16="http://schemas.microsoft.com/office/drawing/2014/main" id="{9C2203E7-3D82-4A97-8946-E13A65FBA9F0}"/>
              </a:ext>
            </a:extLst>
          </p:cNvPr>
          <p:cNvSpPr>
            <a:spLocks noGrp="1"/>
          </p:cNvSpPr>
          <p:nvPr>
            <p:ph type="title"/>
          </p:nvPr>
        </p:nvSpPr>
        <p:spPr>
          <a:xfrm>
            <a:off x="629281" y="837312"/>
            <a:ext cx="10515600" cy="974235"/>
          </a:xfrm>
        </p:spPr>
        <p:txBody>
          <a:bodyPr/>
          <a:lstStyle/>
          <a:p>
            <a:r>
              <a:rPr lang="en-US" dirty="0"/>
              <a:t>Click to edit Master title style</a:t>
            </a:r>
          </a:p>
        </p:txBody>
      </p:sp>
    </p:spTree>
    <p:extLst>
      <p:ext uri="{BB962C8B-B14F-4D97-AF65-F5344CB8AC3E}">
        <p14:creationId xmlns:p14="http://schemas.microsoft.com/office/powerpoint/2010/main" val="221224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24F2DA-5A35-1B4C-BB73-5C834D48661F}"/>
              </a:ext>
            </a:extLst>
          </p:cNvPr>
          <p:cNvPicPr>
            <a:picLocks noChangeAspect="1"/>
          </p:cNvPicPr>
          <p:nvPr userDrawn="1"/>
        </p:nvPicPr>
        <p:blipFill>
          <a:blip r:embed="rId2"/>
          <a:srcRect/>
          <a:stretch/>
        </p:blipFill>
        <p:spPr>
          <a:xfrm>
            <a:off x="0" y="0"/>
            <a:ext cx="12192000" cy="6858000"/>
          </a:xfrm>
          <a:prstGeom prst="rect">
            <a:avLst/>
          </a:prstGeom>
        </p:spPr>
      </p:pic>
      <p:sp>
        <p:nvSpPr>
          <p:cNvPr id="4" name="Footer Placeholder 3">
            <a:extLst>
              <a:ext uri="{FF2B5EF4-FFF2-40B4-BE49-F238E27FC236}">
                <a16:creationId xmlns:a16="http://schemas.microsoft.com/office/drawing/2014/main" id="{60362FBF-56E8-E94B-91E3-641A47007563}"/>
              </a:ext>
            </a:extLst>
          </p:cNvPr>
          <p:cNvSpPr>
            <a:spLocks noGrp="1"/>
          </p:cNvSpPr>
          <p:nvPr>
            <p:ph type="ftr" sz="quarter" idx="11"/>
          </p:nvPr>
        </p:nvSpPr>
        <p:spPr/>
        <p:txBody>
          <a:bodyPr/>
          <a:lstStyle/>
          <a:p>
            <a:r>
              <a:rPr lang="en-US" dirty="0"/>
              <a:t>@</a:t>
            </a:r>
            <a:r>
              <a:rPr lang="en-US" dirty="0" err="1"/>
              <a:t>PublicPowerOrg</a:t>
            </a:r>
            <a:r>
              <a:rPr lang="en-US" dirty="0"/>
              <a:t> #</a:t>
            </a:r>
            <a:r>
              <a:rPr lang="en-US" dirty="0" err="1"/>
              <a:t>PublicPower</a:t>
            </a:r>
            <a:endParaRPr lang="en-US" dirty="0"/>
          </a:p>
        </p:txBody>
      </p:sp>
      <p:sp>
        <p:nvSpPr>
          <p:cNvPr id="5" name="Slide Number Placeholder 4">
            <a:extLst>
              <a:ext uri="{FF2B5EF4-FFF2-40B4-BE49-F238E27FC236}">
                <a16:creationId xmlns:a16="http://schemas.microsoft.com/office/drawing/2014/main" id="{865FBAE8-BB6E-CA42-AAAF-5157CB0E3AED}"/>
              </a:ext>
            </a:extLst>
          </p:cNvPr>
          <p:cNvSpPr>
            <a:spLocks noGrp="1"/>
          </p:cNvSpPr>
          <p:nvPr>
            <p:ph type="sldNum" sz="quarter" idx="12"/>
          </p:nvPr>
        </p:nvSpPr>
        <p:spPr/>
        <p:txBody>
          <a:bodyPr/>
          <a:lstStyle/>
          <a:p>
            <a:fld id="{43B5B6BF-3717-F740-9AD9-78D08E5AC638}" type="slidenum">
              <a:rPr lang="en-US" smtClean="0"/>
              <a:t>‹#›</a:t>
            </a:fld>
            <a:endParaRPr lang="en-US"/>
          </a:p>
        </p:txBody>
      </p:sp>
      <p:sp>
        <p:nvSpPr>
          <p:cNvPr id="2" name="Title 1">
            <a:extLst>
              <a:ext uri="{FF2B5EF4-FFF2-40B4-BE49-F238E27FC236}">
                <a16:creationId xmlns:a16="http://schemas.microsoft.com/office/drawing/2014/main" id="{CC413288-CABF-3446-8067-AEBC8F4DBA4E}"/>
              </a:ext>
            </a:extLst>
          </p:cNvPr>
          <p:cNvSpPr>
            <a:spLocks noGrp="1"/>
          </p:cNvSpPr>
          <p:nvPr>
            <p:ph type="title"/>
          </p:nvPr>
        </p:nvSpPr>
        <p:spPr>
          <a:xfrm>
            <a:off x="453916" y="1671286"/>
            <a:ext cx="10515600" cy="1325563"/>
          </a:xfrm>
        </p:spPr>
        <p:txBody>
          <a:bodyPr>
            <a:normAutofit/>
          </a:bodyPr>
          <a:lstStyle>
            <a:lvl1pPr>
              <a:defRPr sz="5400">
                <a:solidFill>
                  <a:schemeClr val="accent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2065646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37929DC-D60C-B94E-86E2-2221176E42FC}"/>
              </a:ext>
            </a:extLst>
          </p:cNvPr>
          <p:cNvSpPr>
            <a:spLocks noGrp="1"/>
          </p:cNvSpPr>
          <p:nvPr>
            <p:ph type="ftr" sz="quarter" idx="11"/>
          </p:nvPr>
        </p:nvSpPr>
        <p:spPr/>
        <p:txBody>
          <a:bodyPr/>
          <a:lstStyle/>
          <a:p>
            <a:r>
              <a:rPr lang="en-US" dirty="0"/>
              <a:t>@</a:t>
            </a:r>
            <a:r>
              <a:rPr lang="en-US" dirty="0" err="1"/>
              <a:t>PublicPowerOrg</a:t>
            </a:r>
            <a:r>
              <a:rPr lang="en-US" dirty="0"/>
              <a:t> #</a:t>
            </a:r>
            <a:r>
              <a:rPr lang="en-US" dirty="0" err="1"/>
              <a:t>PublicPower</a:t>
            </a:r>
            <a:endParaRPr lang="en-US" dirty="0"/>
          </a:p>
        </p:txBody>
      </p:sp>
      <p:sp>
        <p:nvSpPr>
          <p:cNvPr id="4" name="Slide Number Placeholder 3">
            <a:extLst>
              <a:ext uri="{FF2B5EF4-FFF2-40B4-BE49-F238E27FC236}">
                <a16:creationId xmlns:a16="http://schemas.microsoft.com/office/drawing/2014/main" id="{EF378D1E-A9B6-054C-9B46-295E6413083F}"/>
              </a:ext>
            </a:extLst>
          </p:cNvPr>
          <p:cNvSpPr>
            <a:spLocks noGrp="1"/>
          </p:cNvSpPr>
          <p:nvPr>
            <p:ph type="sldNum" sz="quarter" idx="12"/>
          </p:nvPr>
        </p:nvSpPr>
        <p:spPr/>
        <p:txBody>
          <a:bodyPr/>
          <a:lstStyle/>
          <a:p>
            <a:fld id="{43B5B6BF-3717-F740-9AD9-78D08E5AC638}" type="slidenum">
              <a:rPr lang="en-US" smtClean="0"/>
              <a:t>‹#›</a:t>
            </a:fld>
            <a:endParaRPr lang="en-US"/>
          </a:p>
        </p:txBody>
      </p:sp>
    </p:spTree>
    <p:extLst>
      <p:ext uri="{BB962C8B-B14F-4D97-AF65-F5344CB8AC3E}">
        <p14:creationId xmlns:p14="http://schemas.microsoft.com/office/powerpoint/2010/main" val="4151818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EFDAF-C0CE-C54E-9000-2B177841A1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09D430-0C66-8946-8D4D-3400A8B4D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5E3E0C-2DF2-A54B-BA5D-7AD5FE8D2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1C67908D-12CA-0145-9810-A7750AAAFCE4}"/>
              </a:ext>
            </a:extLst>
          </p:cNvPr>
          <p:cNvSpPr>
            <a:spLocks noGrp="1"/>
          </p:cNvSpPr>
          <p:nvPr>
            <p:ph type="ftr" sz="quarter" idx="11"/>
          </p:nvPr>
        </p:nvSpPr>
        <p:spPr/>
        <p:txBody>
          <a:bodyPr/>
          <a:lstStyle/>
          <a:p>
            <a:r>
              <a:rPr lang="en-US" dirty="0"/>
              <a:t>@</a:t>
            </a:r>
            <a:r>
              <a:rPr lang="en-US" dirty="0" err="1"/>
              <a:t>PublicPowerOrg</a:t>
            </a:r>
            <a:r>
              <a:rPr lang="en-US" dirty="0"/>
              <a:t> #</a:t>
            </a:r>
            <a:r>
              <a:rPr lang="en-US" dirty="0" err="1"/>
              <a:t>PublicPower</a:t>
            </a:r>
            <a:endParaRPr lang="en-US" dirty="0"/>
          </a:p>
        </p:txBody>
      </p:sp>
      <p:sp>
        <p:nvSpPr>
          <p:cNvPr id="7" name="Slide Number Placeholder 6">
            <a:extLst>
              <a:ext uri="{FF2B5EF4-FFF2-40B4-BE49-F238E27FC236}">
                <a16:creationId xmlns:a16="http://schemas.microsoft.com/office/drawing/2014/main" id="{B447C0E3-197D-574D-9EAA-34E18D2862DB}"/>
              </a:ext>
            </a:extLst>
          </p:cNvPr>
          <p:cNvSpPr>
            <a:spLocks noGrp="1"/>
          </p:cNvSpPr>
          <p:nvPr>
            <p:ph type="sldNum" sz="quarter" idx="12"/>
          </p:nvPr>
        </p:nvSpPr>
        <p:spPr/>
        <p:txBody>
          <a:bodyPr/>
          <a:lstStyle/>
          <a:p>
            <a:fld id="{43B5B6BF-3717-F740-9AD9-78D08E5AC638}" type="slidenum">
              <a:rPr lang="en-US" smtClean="0"/>
              <a:t>‹#›</a:t>
            </a:fld>
            <a:endParaRPr lang="en-US"/>
          </a:p>
        </p:txBody>
      </p:sp>
    </p:spTree>
    <p:extLst>
      <p:ext uri="{BB962C8B-B14F-4D97-AF65-F5344CB8AC3E}">
        <p14:creationId xmlns:p14="http://schemas.microsoft.com/office/powerpoint/2010/main" val="2855895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75C23C-227E-4C4E-BF66-E6880DE0F963}"/>
              </a:ext>
            </a:extLst>
          </p:cNvPr>
          <p:cNvSpPr>
            <a:spLocks noGrp="1"/>
          </p:cNvSpPr>
          <p:nvPr>
            <p:ph type="title"/>
          </p:nvPr>
        </p:nvSpPr>
        <p:spPr>
          <a:xfrm>
            <a:off x="629281" y="936297"/>
            <a:ext cx="10515600" cy="90112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6522549-BE53-8A45-AD6F-0C6EF4B1BA5C}"/>
              </a:ext>
            </a:extLst>
          </p:cNvPr>
          <p:cNvSpPr>
            <a:spLocks noGrp="1"/>
          </p:cNvSpPr>
          <p:nvPr>
            <p:ph type="body" idx="1"/>
          </p:nvPr>
        </p:nvSpPr>
        <p:spPr>
          <a:xfrm>
            <a:off x="629281" y="1923691"/>
            <a:ext cx="10515600" cy="425327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04800555-985F-9142-8223-68E08246F0AF}"/>
              </a:ext>
            </a:extLst>
          </p:cNvPr>
          <p:cNvSpPr>
            <a:spLocks noGrp="1"/>
          </p:cNvSpPr>
          <p:nvPr>
            <p:ph type="ftr" sz="quarter" idx="3"/>
          </p:nvPr>
        </p:nvSpPr>
        <p:spPr>
          <a:xfrm>
            <a:off x="629281" y="6363277"/>
            <a:ext cx="4114800" cy="365125"/>
          </a:xfrm>
          <a:prstGeom prst="rect">
            <a:avLst/>
          </a:prstGeom>
        </p:spPr>
        <p:txBody>
          <a:bodyPr vert="horz" lIns="91440" tIns="45720" rIns="91440" bIns="45720" rtlCol="0" anchor="ctr"/>
          <a:lstStyle>
            <a:lvl1pPr algn="l">
              <a:defRPr sz="900" b="0" i="0">
                <a:solidFill>
                  <a:schemeClr val="tx1"/>
                </a:solidFill>
                <a:latin typeface="Raleway Light" panose="020B0403030101060003" pitchFamily="34" charset="77"/>
              </a:defRPr>
            </a:lvl1pPr>
          </a:lstStyle>
          <a:p>
            <a:r>
              <a:rPr lang="en-US"/>
              <a:t>Powering Strong Communities</a:t>
            </a:r>
            <a:endParaRPr lang="en-US" dirty="0"/>
          </a:p>
        </p:txBody>
      </p:sp>
      <p:sp>
        <p:nvSpPr>
          <p:cNvPr id="6" name="Slide Number Placeholder 5">
            <a:extLst>
              <a:ext uri="{FF2B5EF4-FFF2-40B4-BE49-F238E27FC236}">
                <a16:creationId xmlns:a16="http://schemas.microsoft.com/office/drawing/2014/main" id="{2A9C4D40-C5CC-7A49-A21B-440F2DC1CBED}"/>
              </a:ext>
            </a:extLst>
          </p:cNvPr>
          <p:cNvSpPr>
            <a:spLocks noGrp="1"/>
          </p:cNvSpPr>
          <p:nvPr>
            <p:ph type="sldNum" sz="quarter" idx="4"/>
          </p:nvPr>
        </p:nvSpPr>
        <p:spPr>
          <a:xfrm>
            <a:off x="196300" y="6356350"/>
            <a:ext cx="362833" cy="365125"/>
          </a:xfrm>
          <a:prstGeom prst="rect">
            <a:avLst/>
          </a:prstGeom>
        </p:spPr>
        <p:txBody>
          <a:bodyPr vert="horz" lIns="91440" tIns="45720" rIns="91440" bIns="45720" rtlCol="0" anchor="ctr"/>
          <a:lstStyle>
            <a:lvl1pPr algn="r">
              <a:defRPr sz="900" b="0" i="0">
                <a:solidFill>
                  <a:schemeClr val="tx1"/>
                </a:solidFill>
                <a:latin typeface="Raleway Light" panose="020B0403030101060003" pitchFamily="34" charset="77"/>
              </a:defRPr>
            </a:lvl1pPr>
          </a:lstStyle>
          <a:p>
            <a:fld id="{43B5B6BF-3717-F740-9AD9-78D08E5AC638}" type="slidenum">
              <a:rPr lang="en-US" smtClean="0"/>
              <a:pPr/>
              <a:t>‹#›</a:t>
            </a:fld>
            <a:endParaRPr lang="en-US" dirty="0"/>
          </a:p>
        </p:txBody>
      </p:sp>
      <p:pic>
        <p:nvPicPr>
          <p:cNvPr id="7" name="Picture 6">
            <a:extLst>
              <a:ext uri="{FF2B5EF4-FFF2-40B4-BE49-F238E27FC236}">
                <a16:creationId xmlns:a16="http://schemas.microsoft.com/office/drawing/2014/main" id="{2E3EE8CD-7C69-104C-8550-D488293493DD}"/>
              </a:ext>
            </a:extLst>
          </p:cNvPr>
          <p:cNvPicPr>
            <a:picLocks noChangeAspect="1"/>
          </p:cNvPicPr>
          <p:nvPr userDrawn="1"/>
        </p:nvPicPr>
        <p:blipFill>
          <a:blip r:embed="rId12"/>
          <a:srcRect/>
          <a:stretch/>
        </p:blipFill>
        <p:spPr>
          <a:xfrm>
            <a:off x="10253214" y="6231032"/>
            <a:ext cx="1722664" cy="385789"/>
          </a:xfrm>
          <a:prstGeom prst="rect">
            <a:avLst/>
          </a:prstGeom>
        </p:spPr>
      </p:pic>
    </p:spTree>
    <p:extLst>
      <p:ext uri="{BB962C8B-B14F-4D97-AF65-F5344CB8AC3E}">
        <p14:creationId xmlns:p14="http://schemas.microsoft.com/office/powerpoint/2010/main" val="3232992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55" r:id="rId8"/>
    <p:sldLayoutId id="2147483656" r:id="rId9"/>
    <p:sldLayoutId id="2147483657" r:id="rId10"/>
  </p:sldLayoutIdLst>
  <p:hf hdr="0" dt="0"/>
  <p:txStyles>
    <p:titleStyle>
      <a:lvl1pPr algn="l" defTabSz="914400" rtl="0" eaLnBrk="1" latinLnBrk="0" hangingPunct="1">
        <a:lnSpc>
          <a:spcPct val="90000"/>
        </a:lnSpc>
        <a:spcBef>
          <a:spcPct val="0"/>
        </a:spcBef>
        <a:buNone/>
        <a:defRPr sz="4400" kern="1200">
          <a:solidFill>
            <a:srgbClr val="FF9D05"/>
          </a:solidFill>
          <a:latin typeface="Raleway" panose="020B05030301010600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jmccaffrey@publicpower.or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6EF64-DF38-6A4D-BCC0-2D7295DBA47F}"/>
              </a:ext>
            </a:extLst>
          </p:cNvPr>
          <p:cNvSpPr>
            <a:spLocks noGrp="1"/>
          </p:cNvSpPr>
          <p:nvPr>
            <p:ph type="title"/>
          </p:nvPr>
        </p:nvSpPr>
        <p:spPr>
          <a:xfrm>
            <a:off x="377716" y="2888350"/>
            <a:ext cx="9161139" cy="1325563"/>
          </a:xfrm>
        </p:spPr>
        <p:txBody>
          <a:bodyPr>
            <a:normAutofit fontScale="90000"/>
          </a:bodyPr>
          <a:lstStyle/>
          <a:p>
            <a:pPr marL="0" marR="0" lvl="0" indent="0" defTabSz="914400" rtl="0" eaLnBrk="1" fontAlgn="auto" latinLnBrk="0" hangingPunct="1">
              <a:lnSpc>
                <a:spcPct val="100000"/>
              </a:lnSpc>
              <a:spcBef>
                <a:spcPts val="0"/>
              </a:spcBef>
              <a:spcAft>
                <a:spcPts val="0"/>
              </a:spcAft>
              <a:tabLst/>
              <a:defRPr/>
            </a:pPr>
            <a:r>
              <a:rPr kumimoji="0" lang="en-US" sz="6000" b="1" i="0" u="none" strike="noStrike" kern="1200" cap="none" spc="0" normalizeH="0" baseline="0" noProof="0" dirty="0">
                <a:ln>
                  <a:noFill/>
                </a:ln>
                <a:solidFill>
                  <a:srgbClr val="002060"/>
                </a:solidFill>
                <a:effectLst/>
                <a:uLnTx/>
                <a:uFillTx/>
                <a:latin typeface="Raleway" panose="020B0503030101060003" pitchFamily="34" charset="0"/>
                <a:ea typeface="+mn-ea"/>
                <a:cs typeface="+mn-cs"/>
              </a:rPr>
              <a:t>FERC and Transmission</a:t>
            </a:r>
            <a:br>
              <a:rPr kumimoji="0" lang="en-US" sz="6000" b="1" i="0" u="none" strike="noStrike" kern="1200" cap="none" spc="0" normalizeH="0" baseline="0" noProof="0" dirty="0">
                <a:ln>
                  <a:noFill/>
                </a:ln>
                <a:solidFill>
                  <a:srgbClr val="002060"/>
                </a:solidFill>
                <a:effectLst/>
                <a:uLnTx/>
                <a:uFillTx/>
                <a:latin typeface="Raleway" panose="020B0503030101060003" pitchFamily="34" charset="0"/>
                <a:ea typeface="+mn-ea"/>
                <a:cs typeface="+mn-cs"/>
              </a:rPr>
            </a:b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0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John McCaffrey</a:t>
            </a:r>
            <a:br>
              <a:rPr kumimoji="0" lang="en-US" sz="20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br>
            <a:r>
              <a:rPr kumimoji="0" lang="en-US" sz="20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Senior Regulatory Counsel</a:t>
            </a:r>
            <a:br>
              <a:rPr kumimoji="0" lang="en-US" sz="20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br>
            <a:r>
              <a:rPr kumimoji="0" lang="en-US" sz="20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American Public Power Association</a:t>
            </a:r>
            <a:br>
              <a:rPr kumimoji="0" lang="en-US" sz="20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br>
            <a:br>
              <a:rPr kumimoji="0" lang="en-US" sz="20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br>
            <a:r>
              <a:rPr kumimoji="0" lang="en-US" sz="20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Mid-West Electric Consumers Association</a:t>
            </a:r>
            <a:br>
              <a:rPr kumimoji="0" lang="en-US" sz="20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br>
            <a:r>
              <a:rPr kumimoji="0" lang="en-US" sz="20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Annual Meeting </a:t>
            </a:r>
            <a:br>
              <a:rPr kumimoji="0" lang="en-US" sz="20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br>
            <a:r>
              <a:rPr kumimoji="0" lang="en-US" sz="20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December 7, 2021 – Denver, CO</a:t>
            </a:r>
            <a:endParaRPr lang="en-US" dirty="0"/>
          </a:p>
        </p:txBody>
      </p:sp>
      <p:sp>
        <p:nvSpPr>
          <p:cNvPr id="3" name="Footer Placeholder 2">
            <a:extLst>
              <a:ext uri="{FF2B5EF4-FFF2-40B4-BE49-F238E27FC236}">
                <a16:creationId xmlns:a16="http://schemas.microsoft.com/office/drawing/2014/main" id="{89AE8365-7F46-4C44-98C3-150B0129E5DA}"/>
              </a:ext>
            </a:extLst>
          </p:cNvPr>
          <p:cNvSpPr>
            <a:spLocks noGrp="1"/>
          </p:cNvSpPr>
          <p:nvPr>
            <p:ph type="ftr" sz="quarter" idx="11"/>
          </p:nvPr>
        </p:nvSpPr>
        <p:spPr>
          <a:xfrm>
            <a:off x="629281" y="6363277"/>
            <a:ext cx="4114800" cy="365125"/>
          </a:xfrm>
        </p:spPr>
        <p:txBody>
          <a:bodyPr/>
          <a:lstStyle/>
          <a:p>
            <a:r>
              <a:rPr lang="en-US"/>
              <a:t>@PublicPowerOrg #PublicPower</a:t>
            </a:r>
            <a:endParaRPr lang="en-US" dirty="0"/>
          </a:p>
        </p:txBody>
      </p:sp>
      <p:sp>
        <p:nvSpPr>
          <p:cNvPr id="4" name="Slide Number Placeholder 3">
            <a:extLst>
              <a:ext uri="{FF2B5EF4-FFF2-40B4-BE49-F238E27FC236}">
                <a16:creationId xmlns:a16="http://schemas.microsoft.com/office/drawing/2014/main" id="{C0BBE8BD-0978-C049-B010-128E80F58F11}"/>
              </a:ext>
            </a:extLst>
          </p:cNvPr>
          <p:cNvSpPr>
            <a:spLocks noGrp="1"/>
          </p:cNvSpPr>
          <p:nvPr>
            <p:ph type="sldNum" sz="quarter" idx="12"/>
          </p:nvPr>
        </p:nvSpPr>
        <p:spPr>
          <a:xfrm>
            <a:off x="196300" y="6356350"/>
            <a:ext cx="362833" cy="365125"/>
          </a:xfrm>
        </p:spPr>
        <p:txBody>
          <a:bodyPr/>
          <a:lstStyle/>
          <a:p>
            <a:fld id="{43B5B6BF-3717-F740-9AD9-78D08E5AC638}" type="slidenum">
              <a:rPr lang="en-US" smtClean="0"/>
              <a:t>1</a:t>
            </a:fld>
            <a:endParaRPr lang="en-US"/>
          </a:p>
        </p:txBody>
      </p:sp>
    </p:spTree>
    <p:extLst>
      <p:ext uri="{BB962C8B-B14F-4D97-AF65-F5344CB8AC3E}">
        <p14:creationId xmlns:p14="http://schemas.microsoft.com/office/powerpoint/2010/main" val="1324484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6FE59-5171-5D4A-8204-E396963B62FB}"/>
              </a:ext>
            </a:extLst>
          </p:cNvPr>
          <p:cNvSpPr>
            <a:spLocks noGrp="1"/>
          </p:cNvSpPr>
          <p:nvPr>
            <p:ph type="title"/>
          </p:nvPr>
        </p:nvSpPr>
        <p:spPr>
          <a:xfrm>
            <a:off x="377716" y="424561"/>
            <a:ext cx="10515600" cy="1325563"/>
          </a:xfrm>
        </p:spPr>
        <p:txBody>
          <a:bodyPr/>
          <a:lstStyle/>
          <a:p>
            <a:r>
              <a:rPr lang="en-US" dirty="0">
                <a:solidFill>
                  <a:srgbClr val="FF9D05"/>
                </a:solidFill>
              </a:rPr>
              <a:t>Reliability and the Evolving Grid</a:t>
            </a:r>
          </a:p>
        </p:txBody>
      </p:sp>
      <p:sp>
        <p:nvSpPr>
          <p:cNvPr id="4" name="Footer Placeholder 3">
            <a:extLst>
              <a:ext uri="{FF2B5EF4-FFF2-40B4-BE49-F238E27FC236}">
                <a16:creationId xmlns:a16="http://schemas.microsoft.com/office/drawing/2014/main" id="{9803C19E-6369-6F4F-9490-30B3C69D7602}"/>
              </a:ext>
            </a:extLst>
          </p:cNvPr>
          <p:cNvSpPr>
            <a:spLocks noGrp="1"/>
          </p:cNvSpPr>
          <p:nvPr>
            <p:ph type="ftr" sz="quarter" idx="11"/>
          </p:nvPr>
        </p:nvSpPr>
        <p:spPr>
          <a:xfrm>
            <a:off x="629281" y="6363277"/>
            <a:ext cx="4114800" cy="365125"/>
          </a:xfrm>
        </p:spPr>
        <p:txBody>
          <a:bodyPr/>
          <a:lstStyle/>
          <a:p>
            <a:r>
              <a:rPr lang="en-US"/>
              <a:t>@PublicPowerOrg #PublicPower</a:t>
            </a:r>
            <a:endParaRPr lang="en-US" dirty="0"/>
          </a:p>
        </p:txBody>
      </p:sp>
      <p:sp>
        <p:nvSpPr>
          <p:cNvPr id="5" name="Slide Number Placeholder 4">
            <a:extLst>
              <a:ext uri="{FF2B5EF4-FFF2-40B4-BE49-F238E27FC236}">
                <a16:creationId xmlns:a16="http://schemas.microsoft.com/office/drawing/2014/main" id="{15C185DC-FAB0-0142-93D8-84629DF0CF13}"/>
              </a:ext>
            </a:extLst>
          </p:cNvPr>
          <p:cNvSpPr>
            <a:spLocks noGrp="1"/>
          </p:cNvSpPr>
          <p:nvPr>
            <p:ph type="sldNum" sz="quarter" idx="12"/>
          </p:nvPr>
        </p:nvSpPr>
        <p:spPr>
          <a:xfrm>
            <a:off x="196300" y="6356350"/>
            <a:ext cx="362833" cy="365125"/>
          </a:xfrm>
        </p:spPr>
        <p:txBody>
          <a:bodyPr/>
          <a:lstStyle/>
          <a:p>
            <a:fld id="{43B5B6BF-3717-F740-9AD9-78D08E5AC638}" type="slidenum">
              <a:rPr lang="en-US" smtClean="0"/>
              <a:t>10</a:t>
            </a:fld>
            <a:endParaRPr lang="en-US"/>
          </a:p>
        </p:txBody>
      </p:sp>
      <p:sp>
        <p:nvSpPr>
          <p:cNvPr id="8" name="TextBox 7">
            <a:extLst>
              <a:ext uri="{FF2B5EF4-FFF2-40B4-BE49-F238E27FC236}">
                <a16:creationId xmlns:a16="http://schemas.microsoft.com/office/drawing/2014/main" id="{AD338009-EE02-4B05-84CD-AC333ECCB604}"/>
              </a:ext>
            </a:extLst>
          </p:cNvPr>
          <p:cNvSpPr txBox="1"/>
          <p:nvPr/>
        </p:nvSpPr>
        <p:spPr>
          <a:xfrm>
            <a:off x="311849" y="1746906"/>
            <a:ext cx="6098582" cy="2462213"/>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US" sz="2400" dirty="0">
                <a:latin typeface="Raleway" panose="020B0503030101060003" pitchFamily="34" charset="0"/>
              </a:rPr>
              <a:t>FERC examining electric reliability in the face of extreme weather and climate change</a:t>
            </a:r>
          </a:p>
          <a:p>
            <a:pPr marL="285750" indent="-285750">
              <a:spcAft>
                <a:spcPts val="1200"/>
              </a:spcAft>
              <a:buFont typeface="Arial" panose="020B0604020202020204" pitchFamily="34" charset="0"/>
              <a:buChar char="•"/>
            </a:pPr>
            <a:r>
              <a:rPr lang="en-US" sz="2400" dirty="0">
                <a:latin typeface="Raleway" panose="020B0503030101060003" pitchFamily="34" charset="0"/>
              </a:rPr>
              <a:t>FERC technical conferences on ensuring resource adequacy in various regions</a:t>
            </a:r>
          </a:p>
        </p:txBody>
      </p:sp>
      <p:pic>
        <p:nvPicPr>
          <p:cNvPr id="1026" name="Picture 2" descr="town and electric infrastructure">
            <a:extLst>
              <a:ext uri="{FF2B5EF4-FFF2-40B4-BE49-F238E27FC236}">
                <a16:creationId xmlns:a16="http://schemas.microsoft.com/office/drawing/2014/main" id="{BBABAD95-E6C1-4ECA-BCFB-9FBE68C795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15953" y="1746906"/>
            <a:ext cx="5029200" cy="20116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7E32535-611A-4C98-856E-BC791D75A1E9}"/>
              </a:ext>
            </a:extLst>
          </p:cNvPr>
          <p:cNvSpPr txBox="1"/>
          <p:nvPr/>
        </p:nvSpPr>
        <p:spPr>
          <a:xfrm>
            <a:off x="311850" y="4410635"/>
            <a:ext cx="11333304" cy="1492716"/>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US" sz="2400" dirty="0">
                <a:latin typeface="Raleway" panose="020B0503030101060003" pitchFamily="34" charset="0"/>
              </a:rPr>
              <a:t>FERC-NERC investigation into February arctic winter storm event</a:t>
            </a:r>
          </a:p>
          <a:p>
            <a:pPr marL="285750" indent="-285750">
              <a:spcAft>
                <a:spcPts val="1200"/>
              </a:spcAft>
              <a:buFont typeface="Arial" panose="020B0604020202020204" pitchFamily="34" charset="0"/>
              <a:buChar char="•"/>
            </a:pPr>
            <a:r>
              <a:rPr lang="en-US" sz="2400" dirty="0">
                <a:latin typeface="Raleway" panose="020B0503030101060003" pitchFamily="34" charset="0"/>
              </a:rPr>
              <a:t>Transmission (or RTOs) as part of the solution</a:t>
            </a:r>
          </a:p>
          <a:p>
            <a:endParaRPr lang="en-US" dirty="0">
              <a:latin typeface="Raleway" panose="020B0503030101060003" pitchFamily="34" charset="0"/>
            </a:endParaRPr>
          </a:p>
        </p:txBody>
      </p:sp>
    </p:spTree>
    <p:extLst>
      <p:ext uri="{BB962C8B-B14F-4D97-AF65-F5344CB8AC3E}">
        <p14:creationId xmlns:p14="http://schemas.microsoft.com/office/powerpoint/2010/main" val="1863051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6FE59-5171-5D4A-8204-E396963B62FB}"/>
              </a:ext>
            </a:extLst>
          </p:cNvPr>
          <p:cNvSpPr>
            <a:spLocks noGrp="1"/>
          </p:cNvSpPr>
          <p:nvPr>
            <p:ph type="title"/>
          </p:nvPr>
        </p:nvSpPr>
        <p:spPr>
          <a:xfrm>
            <a:off x="377716" y="424561"/>
            <a:ext cx="10515600" cy="1325563"/>
          </a:xfrm>
        </p:spPr>
        <p:txBody>
          <a:bodyPr/>
          <a:lstStyle/>
          <a:p>
            <a:r>
              <a:rPr lang="en-US" dirty="0"/>
              <a:t>TVA Transmission Petition</a:t>
            </a:r>
            <a:endParaRPr lang="en-US" dirty="0">
              <a:solidFill>
                <a:srgbClr val="FF9D05"/>
              </a:solidFill>
            </a:endParaRPr>
          </a:p>
        </p:txBody>
      </p:sp>
      <p:sp>
        <p:nvSpPr>
          <p:cNvPr id="3" name="Content Placeholder 2">
            <a:extLst>
              <a:ext uri="{FF2B5EF4-FFF2-40B4-BE49-F238E27FC236}">
                <a16:creationId xmlns:a16="http://schemas.microsoft.com/office/drawing/2014/main" id="{BC5466A7-3012-EF4B-9276-10F60F35B4C4}"/>
              </a:ext>
            </a:extLst>
          </p:cNvPr>
          <p:cNvSpPr>
            <a:spLocks noGrp="1"/>
          </p:cNvSpPr>
          <p:nvPr>
            <p:ph idx="1"/>
          </p:nvPr>
        </p:nvSpPr>
        <p:spPr>
          <a:xfrm>
            <a:off x="377716" y="1500326"/>
            <a:ext cx="10515600" cy="4698551"/>
          </a:xfrm>
        </p:spPr>
        <p:txBody>
          <a:bodyPr>
            <a:noAutofit/>
          </a:bodyPr>
          <a:lstStyle/>
          <a:p>
            <a:pPr>
              <a:spcBef>
                <a:spcPts val="1200"/>
              </a:spcBef>
              <a:spcAft>
                <a:spcPts val="0"/>
              </a:spcAft>
            </a:pPr>
            <a:r>
              <a:rPr lang="en-US" sz="2800" dirty="0">
                <a:latin typeface="Raleway" panose="020B0503030101060003" pitchFamily="34" charset="0"/>
                <a:ea typeface="Times New Roman" panose="02020603050405020304" pitchFamily="18" charset="0"/>
              </a:rPr>
              <a:t>Petition filed by several Local Power Companies against Tennessee Valley Authority (TVA) asking FERC to require transmission service from TVA pursuant to section 211A of the FPA</a:t>
            </a:r>
          </a:p>
          <a:p>
            <a:pPr>
              <a:spcBef>
                <a:spcPts val="1200"/>
              </a:spcBef>
            </a:pPr>
            <a:r>
              <a:rPr lang="en-US" sz="2800" dirty="0">
                <a:latin typeface="Raleway" panose="020B0503030101060003" pitchFamily="34" charset="0"/>
                <a:ea typeface="Times New Roman" panose="02020603050405020304" pitchFamily="18" charset="0"/>
              </a:rPr>
              <a:t>FERC denied the petition on Oct. 21, citing its legal discretion under FPA section 211A</a:t>
            </a:r>
          </a:p>
          <a:p>
            <a:pPr>
              <a:spcBef>
                <a:spcPts val="1200"/>
              </a:spcBef>
              <a:spcAft>
                <a:spcPts val="0"/>
              </a:spcAft>
            </a:pPr>
            <a:r>
              <a:rPr lang="en-US" sz="2800" dirty="0">
                <a:latin typeface="Raleway" panose="020B0503030101060003" pitchFamily="34" charset="0"/>
                <a:ea typeface="Times New Roman" panose="02020603050405020304" pitchFamily="18" charset="0"/>
              </a:rPr>
              <a:t>Legal issues largely revolved around whether FERC can apply section 211A to TVA</a:t>
            </a:r>
          </a:p>
          <a:p>
            <a:pPr>
              <a:spcBef>
                <a:spcPts val="2400"/>
              </a:spcBef>
              <a:spcAft>
                <a:spcPts val="0"/>
              </a:spcAft>
            </a:pPr>
            <a:endParaRPr lang="en-US" sz="2800" dirty="0">
              <a:latin typeface="Raleway" panose="020B0503030101060003" pitchFamily="34" charset="0"/>
              <a:ea typeface="Times New Roman" panose="02020603050405020304" pitchFamily="18" charset="0"/>
            </a:endParaRPr>
          </a:p>
          <a:p>
            <a:pPr>
              <a:spcBef>
                <a:spcPts val="2400"/>
              </a:spcBef>
              <a:spcAft>
                <a:spcPts val="0"/>
              </a:spcAft>
            </a:pPr>
            <a:endParaRPr lang="en-US" sz="2800" dirty="0">
              <a:latin typeface="Raleway" panose="020B0503030101060003" pitchFamily="34" charset="0"/>
              <a:ea typeface="Times New Roman" panose="02020603050405020304" pitchFamily="18" charset="0"/>
            </a:endParaRPr>
          </a:p>
        </p:txBody>
      </p:sp>
      <p:sp>
        <p:nvSpPr>
          <p:cNvPr id="4" name="Footer Placeholder 3">
            <a:extLst>
              <a:ext uri="{FF2B5EF4-FFF2-40B4-BE49-F238E27FC236}">
                <a16:creationId xmlns:a16="http://schemas.microsoft.com/office/drawing/2014/main" id="{9803C19E-6369-6F4F-9490-30B3C69D7602}"/>
              </a:ext>
            </a:extLst>
          </p:cNvPr>
          <p:cNvSpPr>
            <a:spLocks noGrp="1"/>
          </p:cNvSpPr>
          <p:nvPr>
            <p:ph type="ftr" sz="quarter" idx="11"/>
          </p:nvPr>
        </p:nvSpPr>
        <p:spPr>
          <a:xfrm>
            <a:off x="629281" y="6363277"/>
            <a:ext cx="4114800" cy="365125"/>
          </a:xfrm>
        </p:spPr>
        <p:txBody>
          <a:bodyPr/>
          <a:lstStyle/>
          <a:p>
            <a:r>
              <a:rPr lang="en-US"/>
              <a:t>@PublicPowerOrg #PublicPower</a:t>
            </a:r>
            <a:endParaRPr lang="en-US" dirty="0"/>
          </a:p>
        </p:txBody>
      </p:sp>
      <p:sp>
        <p:nvSpPr>
          <p:cNvPr id="5" name="Slide Number Placeholder 4">
            <a:extLst>
              <a:ext uri="{FF2B5EF4-FFF2-40B4-BE49-F238E27FC236}">
                <a16:creationId xmlns:a16="http://schemas.microsoft.com/office/drawing/2014/main" id="{15C185DC-FAB0-0142-93D8-84629DF0CF13}"/>
              </a:ext>
            </a:extLst>
          </p:cNvPr>
          <p:cNvSpPr>
            <a:spLocks noGrp="1"/>
          </p:cNvSpPr>
          <p:nvPr>
            <p:ph type="sldNum" sz="quarter" idx="12"/>
          </p:nvPr>
        </p:nvSpPr>
        <p:spPr>
          <a:xfrm>
            <a:off x="196300" y="6356350"/>
            <a:ext cx="362833" cy="365125"/>
          </a:xfrm>
        </p:spPr>
        <p:txBody>
          <a:bodyPr/>
          <a:lstStyle/>
          <a:p>
            <a:fld id="{43B5B6BF-3717-F740-9AD9-78D08E5AC638}" type="slidenum">
              <a:rPr lang="en-US" smtClean="0"/>
              <a:t>11</a:t>
            </a:fld>
            <a:endParaRPr lang="en-US"/>
          </a:p>
        </p:txBody>
      </p:sp>
    </p:spTree>
    <p:extLst>
      <p:ext uri="{BB962C8B-B14F-4D97-AF65-F5344CB8AC3E}">
        <p14:creationId xmlns:p14="http://schemas.microsoft.com/office/powerpoint/2010/main" val="2839220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6FE59-5171-5D4A-8204-E396963B62FB}"/>
              </a:ext>
            </a:extLst>
          </p:cNvPr>
          <p:cNvSpPr>
            <a:spLocks noGrp="1"/>
          </p:cNvSpPr>
          <p:nvPr>
            <p:ph type="title"/>
          </p:nvPr>
        </p:nvSpPr>
        <p:spPr>
          <a:xfrm>
            <a:off x="377716" y="424561"/>
            <a:ext cx="10515600" cy="1325563"/>
          </a:xfrm>
        </p:spPr>
        <p:txBody>
          <a:bodyPr/>
          <a:lstStyle/>
          <a:p>
            <a:r>
              <a:rPr lang="en-US" dirty="0">
                <a:solidFill>
                  <a:srgbClr val="FF9D05"/>
                </a:solidFill>
              </a:rPr>
              <a:t>Other FERC Transmission Matters</a:t>
            </a:r>
          </a:p>
        </p:txBody>
      </p:sp>
      <p:sp>
        <p:nvSpPr>
          <p:cNvPr id="3" name="Content Placeholder 2">
            <a:extLst>
              <a:ext uri="{FF2B5EF4-FFF2-40B4-BE49-F238E27FC236}">
                <a16:creationId xmlns:a16="http://schemas.microsoft.com/office/drawing/2014/main" id="{BC5466A7-3012-EF4B-9276-10F60F35B4C4}"/>
              </a:ext>
            </a:extLst>
          </p:cNvPr>
          <p:cNvSpPr>
            <a:spLocks noGrp="1"/>
          </p:cNvSpPr>
          <p:nvPr>
            <p:ph idx="1"/>
          </p:nvPr>
        </p:nvSpPr>
        <p:spPr>
          <a:xfrm>
            <a:off x="377716" y="1500326"/>
            <a:ext cx="10515600" cy="4698551"/>
          </a:xfrm>
        </p:spPr>
        <p:txBody>
          <a:bodyPr>
            <a:noAutofit/>
          </a:bodyPr>
          <a:lstStyle/>
          <a:p>
            <a:pPr>
              <a:spcAft>
                <a:spcPts val="0"/>
              </a:spcAft>
            </a:pPr>
            <a:r>
              <a:rPr lang="en-US" sz="2400" dirty="0">
                <a:latin typeface="Raleway" panose="020B0503030101060003" pitchFamily="34" charset="0"/>
                <a:ea typeface="Times New Roman" panose="02020603050405020304" pitchFamily="18" charset="0"/>
              </a:rPr>
              <a:t>Proposed changes to rules for awarding incentives for certain transmission projects</a:t>
            </a:r>
          </a:p>
          <a:p>
            <a:pPr lvl="1">
              <a:spcBef>
                <a:spcPts val="1200"/>
              </a:spcBef>
              <a:spcAft>
                <a:spcPts val="0"/>
              </a:spcAft>
            </a:pPr>
            <a:r>
              <a:rPr lang="en-US" sz="1900" dirty="0">
                <a:latin typeface="Raleway" panose="020B0503030101060003" pitchFamily="34" charset="0"/>
                <a:ea typeface="Times New Roman" panose="02020603050405020304" pitchFamily="18" charset="0"/>
              </a:rPr>
              <a:t>APPA generally opposed</a:t>
            </a:r>
          </a:p>
          <a:p>
            <a:pPr lvl="1">
              <a:spcBef>
                <a:spcPts val="1200"/>
              </a:spcBef>
              <a:spcAft>
                <a:spcPts val="0"/>
              </a:spcAft>
            </a:pPr>
            <a:r>
              <a:rPr lang="en-US" sz="1900" dirty="0">
                <a:latin typeface="Raleway" panose="020B0503030101060003" pitchFamily="34" charset="0"/>
                <a:ea typeface="Times New Roman" panose="02020603050405020304" pitchFamily="18" charset="0"/>
              </a:rPr>
              <a:t>Status is uncertain given changes in FERC leadership and personnel</a:t>
            </a:r>
          </a:p>
          <a:p>
            <a:pPr>
              <a:spcAft>
                <a:spcPts val="0"/>
              </a:spcAft>
            </a:pPr>
            <a:r>
              <a:rPr lang="en-US" sz="2400" dirty="0">
                <a:latin typeface="Raleway" panose="020B0503030101060003" pitchFamily="34" charset="0"/>
                <a:ea typeface="Times New Roman" panose="02020603050405020304" pitchFamily="18" charset="0"/>
              </a:rPr>
              <a:t>Proposal to significantly scale back the financial incentive that FERC awards transmission owners for participation in RTOs/ISOs</a:t>
            </a:r>
          </a:p>
          <a:p>
            <a:pPr lvl="1">
              <a:spcBef>
                <a:spcPts val="1200"/>
              </a:spcBef>
              <a:spcAft>
                <a:spcPts val="0"/>
              </a:spcAft>
            </a:pPr>
            <a:r>
              <a:rPr lang="en-US" sz="1800" dirty="0">
                <a:latin typeface="Raleway" panose="020B0503030101060003" pitchFamily="34" charset="0"/>
                <a:ea typeface="Times New Roman" panose="02020603050405020304" pitchFamily="18" charset="0"/>
              </a:rPr>
              <a:t>APPA supported; savings could be significant (~$400 million annually)</a:t>
            </a:r>
          </a:p>
          <a:p>
            <a:pPr>
              <a:lnSpc>
                <a:spcPct val="100000"/>
              </a:lnSpc>
              <a:spcAft>
                <a:spcPts val="0"/>
              </a:spcAft>
            </a:pPr>
            <a:r>
              <a:rPr lang="en-US" sz="2400" dirty="0">
                <a:latin typeface="Raleway" panose="020B0503030101060003" pitchFamily="34" charset="0"/>
                <a:ea typeface="Times New Roman" panose="02020603050405020304" pitchFamily="18" charset="0"/>
              </a:rPr>
              <a:t>Consideration of incentives to promote grid-enhancing technologies to increase the efficiency of existing transmission</a:t>
            </a:r>
          </a:p>
          <a:p>
            <a:pPr lvl="1">
              <a:spcBef>
                <a:spcPts val="1200"/>
              </a:spcBef>
              <a:spcAft>
                <a:spcPts val="0"/>
              </a:spcAft>
            </a:pPr>
            <a:r>
              <a:rPr lang="en-US" sz="1800" dirty="0">
                <a:latin typeface="Raleway" panose="020B0503030101060003" pitchFamily="34" charset="0"/>
                <a:ea typeface="Times New Roman" panose="02020603050405020304" pitchFamily="18" charset="0"/>
              </a:rPr>
              <a:t>APPA is skeptical</a:t>
            </a:r>
          </a:p>
          <a:p>
            <a:pPr>
              <a:spcBef>
                <a:spcPts val="1200"/>
              </a:spcBef>
            </a:pPr>
            <a:r>
              <a:rPr lang="en-US" sz="2400" dirty="0">
                <a:latin typeface="Raleway" panose="020B0503030101060003" pitchFamily="34" charset="0"/>
                <a:ea typeface="Times New Roman" panose="02020603050405020304" pitchFamily="18" charset="0"/>
              </a:rPr>
              <a:t>Notice of Inquiry </a:t>
            </a:r>
            <a:r>
              <a:rPr lang="en-US" sz="2400">
                <a:latin typeface="Raleway" panose="020B0503030101060003" pitchFamily="34" charset="0"/>
                <a:ea typeface="Times New Roman" panose="02020603050405020304" pitchFamily="18" charset="0"/>
              </a:rPr>
              <a:t>on reactive </a:t>
            </a:r>
            <a:r>
              <a:rPr lang="en-US" sz="2400" dirty="0">
                <a:latin typeface="Raleway" panose="020B0503030101060003" pitchFamily="34" charset="0"/>
                <a:ea typeface="Times New Roman" panose="02020603050405020304" pitchFamily="18" charset="0"/>
              </a:rPr>
              <a:t>p</a:t>
            </a:r>
            <a:r>
              <a:rPr lang="en-US" sz="2400">
                <a:latin typeface="Raleway" panose="020B0503030101060003" pitchFamily="34" charset="0"/>
                <a:ea typeface="Times New Roman" panose="02020603050405020304" pitchFamily="18" charset="0"/>
              </a:rPr>
              <a:t>ower </a:t>
            </a:r>
            <a:r>
              <a:rPr lang="en-US" sz="2400" dirty="0">
                <a:latin typeface="Raleway" panose="020B0503030101060003" pitchFamily="34" charset="0"/>
                <a:ea typeface="Times New Roman" panose="02020603050405020304" pitchFamily="18" charset="0"/>
              </a:rPr>
              <a:t>– comments due January 31, 2022</a:t>
            </a:r>
          </a:p>
        </p:txBody>
      </p:sp>
      <p:sp>
        <p:nvSpPr>
          <p:cNvPr id="4" name="Footer Placeholder 3">
            <a:extLst>
              <a:ext uri="{FF2B5EF4-FFF2-40B4-BE49-F238E27FC236}">
                <a16:creationId xmlns:a16="http://schemas.microsoft.com/office/drawing/2014/main" id="{9803C19E-6369-6F4F-9490-30B3C69D7602}"/>
              </a:ext>
            </a:extLst>
          </p:cNvPr>
          <p:cNvSpPr>
            <a:spLocks noGrp="1"/>
          </p:cNvSpPr>
          <p:nvPr>
            <p:ph type="ftr" sz="quarter" idx="11"/>
          </p:nvPr>
        </p:nvSpPr>
        <p:spPr>
          <a:xfrm>
            <a:off x="629281" y="6363277"/>
            <a:ext cx="4114800" cy="365125"/>
          </a:xfrm>
        </p:spPr>
        <p:txBody>
          <a:bodyPr/>
          <a:lstStyle/>
          <a:p>
            <a:r>
              <a:rPr lang="en-US"/>
              <a:t>@PublicPowerOrg #PublicPower</a:t>
            </a:r>
            <a:endParaRPr lang="en-US" dirty="0"/>
          </a:p>
        </p:txBody>
      </p:sp>
      <p:sp>
        <p:nvSpPr>
          <p:cNvPr id="5" name="Slide Number Placeholder 4">
            <a:extLst>
              <a:ext uri="{FF2B5EF4-FFF2-40B4-BE49-F238E27FC236}">
                <a16:creationId xmlns:a16="http://schemas.microsoft.com/office/drawing/2014/main" id="{15C185DC-FAB0-0142-93D8-84629DF0CF13}"/>
              </a:ext>
            </a:extLst>
          </p:cNvPr>
          <p:cNvSpPr>
            <a:spLocks noGrp="1"/>
          </p:cNvSpPr>
          <p:nvPr>
            <p:ph type="sldNum" sz="quarter" idx="12"/>
          </p:nvPr>
        </p:nvSpPr>
        <p:spPr>
          <a:xfrm>
            <a:off x="196300" y="6356350"/>
            <a:ext cx="362833" cy="365125"/>
          </a:xfrm>
        </p:spPr>
        <p:txBody>
          <a:bodyPr/>
          <a:lstStyle/>
          <a:p>
            <a:fld id="{43B5B6BF-3717-F740-9AD9-78D08E5AC638}" type="slidenum">
              <a:rPr lang="en-US" smtClean="0"/>
              <a:t>12</a:t>
            </a:fld>
            <a:endParaRPr lang="en-US"/>
          </a:p>
        </p:txBody>
      </p:sp>
    </p:spTree>
    <p:extLst>
      <p:ext uri="{BB962C8B-B14F-4D97-AF65-F5344CB8AC3E}">
        <p14:creationId xmlns:p14="http://schemas.microsoft.com/office/powerpoint/2010/main" val="2021026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6EF64-DF38-6A4D-BCC0-2D7295DBA47F}"/>
              </a:ext>
            </a:extLst>
          </p:cNvPr>
          <p:cNvSpPr>
            <a:spLocks noGrp="1"/>
          </p:cNvSpPr>
          <p:nvPr>
            <p:ph type="title"/>
          </p:nvPr>
        </p:nvSpPr>
        <p:spPr>
          <a:xfrm>
            <a:off x="377716" y="2888350"/>
            <a:ext cx="9161139" cy="1325563"/>
          </a:xfrm>
        </p:spPr>
        <p:txBody>
          <a:bodyPr>
            <a:normAutofit/>
          </a:bodyPr>
          <a:lstStyle/>
          <a:p>
            <a:r>
              <a:rPr lang="en-US" dirty="0"/>
              <a:t>Questions?</a:t>
            </a:r>
          </a:p>
        </p:txBody>
      </p:sp>
      <p:sp>
        <p:nvSpPr>
          <p:cNvPr id="3" name="Footer Placeholder 2">
            <a:extLst>
              <a:ext uri="{FF2B5EF4-FFF2-40B4-BE49-F238E27FC236}">
                <a16:creationId xmlns:a16="http://schemas.microsoft.com/office/drawing/2014/main" id="{89AE8365-7F46-4C44-98C3-150B0129E5DA}"/>
              </a:ext>
            </a:extLst>
          </p:cNvPr>
          <p:cNvSpPr>
            <a:spLocks noGrp="1"/>
          </p:cNvSpPr>
          <p:nvPr>
            <p:ph type="ftr" sz="quarter" idx="11"/>
          </p:nvPr>
        </p:nvSpPr>
        <p:spPr>
          <a:xfrm>
            <a:off x="629281" y="6363277"/>
            <a:ext cx="4114800" cy="365125"/>
          </a:xfrm>
        </p:spPr>
        <p:txBody>
          <a:bodyPr/>
          <a:lstStyle/>
          <a:p>
            <a:r>
              <a:rPr lang="en-US"/>
              <a:t>@PublicPowerOrg #PublicPower</a:t>
            </a:r>
            <a:endParaRPr lang="en-US" dirty="0"/>
          </a:p>
        </p:txBody>
      </p:sp>
      <p:sp>
        <p:nvSpPr>
          <p:cNvPr id="4" name="Slide Number Placeholder 3">
            <a:extLst>
              <a:ext uri="{FF2B5EF4-FFF2-40B4-BE49-F238E27FC236}">
                <a16:creationId xmlns:a16="http://schemas.microsoft.com/office/drawing/2014/main" id="{C0BBE8BD-0978-C049-B010-128E80F58F11}"/>
              </a:ext>
            </a:extLst>
          </p:cNvPr>
          <p:cNvSpPr>
            <a:spLocks noGrp="1"/>
          </p:cNvSpPr>
          <p:nvPr>
            <p:ph type="sldNum" sz="quarter" idx="12"/>
          </p:nvPr>
        </p:nvSpPr>
        <p:spPr>
          <a:xfrm>
            <a:off x="196300" y="6356350"/>
            <a:ext cx="362833" cy="365125"/>
          </a:xfrm>
        </p:spPr>
        <p:txBody>
          <a:bodyPr/>
          <a:lstStyle/>
          <a:p>
            <a:fld id="{43B5B6BF-3717-F740-9AD9-78D08E5AC638}" type="slidenum">
              <a:rPr lang="en-US" smtClean="0"/>
              <a:t>13</a:t>
            </a:fld>
            <a:endParaRPr lang="en-US"/>
          </a:p>
        </p:txBody>
      </p:sp>
      <p:sp>
        <p:nvSpPr>
          <p:cNvPr id="5" name="TextBox 4">
            <a:extLst>
              <a:ext uri="{FF2B5EF4-FFF2-40B4-BE49-F238E27FC236}">
                <a16:creationId xmlns:a16="http://schemas.microsoft.com/office/drawing/2014/main" id="{91171B14-5273-46AB-A325-9EE76B3886D6}"/>
              </a:ext>
            </a:extLst>
          </p:cNvPr>
          <p:cNvSpPr txBox="1"/>
          <p:nvPr/>
        </p:nvSpPr>
        <p:spPr>
          <a:xfrm>
            <a:off x="559133" y="3888712"/>
            <a:ext cx="3520498" cy="923330"/>
          </a:xfrm>
          <a:prstGeom prst="rect">
            <a:avLst/>
          </a:prstGeom>
          <a:noFill/>
        </p:spPr>
        <p:txBody>
          <a:bodyPr wrap="square" rtlCol="0">
            <a:spAutoFit/>
          </a:bodyPr>
          <a:lstStyle/>
          <a:p>
            <a:r>
              <a:rPr lang="en-US" dirty="0">
                <a:latin typeface="Raleway" panose="020B0503030101060003" pitchFamily="34" charset="0"/>
              </a:rPr>
              <a:t>John McCaffrey</a:t>
            </a:r>
          </a:p>
          <a:p>
            <a:r>
              <a:rPr lang="en-US" dirty="0">
                <a:latin typeface="Raleway" panose="020B0503030101060003" pitchFamily="34" charset="0"/>
                <a:hlinkClick r:id="rId2"/>
              </a:rPr>
              <a:t>jmccaffrey@publicpower.org</a:t>
            </a:r>
            <a:endParaRPr lang="en-US" dirty="0">
              <a:latin typeface="Raleway" panose="020B0503030101060003" pitchFamily="34" charset="0"/>
            </a:endParaRPr>
          </a:p>
          <a:p>
            <a:r>
              <a:rPr lang="en-US" dirty="0">
                <a:latin typeface="Raleway" panose="020B0503030101060003" pitchFamily="34" charset="0"/>
              </a:rPr>
              <a:t>202.467.2952</a:t>
            </a:r>
          </a:p>
        </p:txBody>
      </p:sp>
    </p:spTree>
    <p:extLst>
      <p:ext uri="{BB962C8B-B14F-4D97-AF65-F5344CB8AC3E}">
        <p14:creationId xmlns:p14="http://schemas.microsoft.com/office/powerpoint/2010/main" val="3981543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6EF64-DF38-6A4D-BCC0-2D7295DBA47F}"/>
              </a:ext>
            </a:extLst>
          </p:cNvPr>
          <p:cNvSpPr>
            <a:spLocks noGrp="1"/>
          </p:cNvSpPr>
          <p:nvPr>
            <p:ph type="title"/>
          </p:nvPr>
        </p:nvSpPr>
        <p:spPr>
          <a:xfrm>
            <a:off x="377716" y="2888350"/>
            <a:ext cx="9161139" cy="1325563"/>
          </a:xfrm>
        </p:spPr>
        <p:txBody>
          <a:bodyPr>
            <a:normAutofit/>
          </a:bodyPr>
          <a:lstStyle/>
          <a:p>
            <a:r>
              <a:rPr lang="en-US" dirty="0"/>
              <a:t>References</a:t>
            </a:r>
          </a:p>
        </p:txBody>
      </p:sp>
      <p:sp>
        <p:nvSpPr>
          <p:cNvPr id="3" name="Footer Placeholder 2">
            <a:extLst>
              <a:ext uri="{FF2B5EF4-FFF2-40B4-BE49-F238E27FC236}">
                <a16:creationId xmlns:a16="http://schemas.microsoft.com/office/drawing/2014/main" id="{89AE8365-7F46-4C44-98C3-150B0129E5DA}"/>
              </a:ext>
            </a:extLst>
          </p:cNvPr>
          <p:cNvSpPr>
            <a:spLocks noGrp="1"/>
          </p:cNvSpPr>
          <p:nvPr>
            <p:ph type="ftr" sz="quarter" idx="11"/>
          </p:nvPr>
        </p:nvSpPr>
        <p:spPr>
          <a:xfrm>
            <a:off x="629281" y="6363277"/>
            <a:ext cx="4114800" cy="365125"/>
          </a:xfrm>
        </p:spPr>
        <p:txBody>
          <a:bodyPr/>
          <a:lstStyle/>
          <a:p>
            <a:r>
              <a:rPr lang="en-US"/>
              <a:t>@PublicPowerOrg #PublicPower</a:t>
            </a:r>
            <a:endParaRPr lang="en-US" dirty="0"/>
          </a:p>
        </p:txBody>
      </p:sp>
      <p:sp>
        <p:nvSpPr>
          <p:cNvPr id="4" name="Slide Number Placeholder 3">
            <a:extLst>
              <a:ext uri="{FF2B5EF4-FFF2-40B4-BE49-F238E27FC236}">
                <a16:creationId xmlns:a16="http://schemas.microsoft.com/office/drawing/2014/main" id="{C0BBE8BD-0978-C049-B010-128E80F58F11}"/>
              </a:ext>
            </a:extLst>
          </p:cNvPr>
          <p:cNvSpPr>
            <a:spLocks noGrp="1"/>
          </p:cNvSpPr>
          <p:nvPr>
            <p:ph type="sldNum" sz="quarter" idx="12"/>
          </p:nvPr>
        </p:nvSpPr>
        <p:spPr>
          <a:xfrm>
            <a:off x="196300" y="6356350"/>
            <a:ext cx="362833" cy="365125"/>
          </a:xfrm>
        </p:spPr>
        <p:txBody>
          <a:bodyPr/>
          <a:lstStyle/>
          <a:p>
            <a:fld id="{43B5B6BF-3717-F740-9AD9-78D08E5AC638}" type="slidenum">
              <a:rPr lang="en-US" smtClean="0"/>
              <a:t>14</a:t>
            </a:fld>
            <a:endParaRPr lang="en-US"/>
          </a:p>
        </p:txBody>
      </p:sp>
    </p:spTree>
    <p:extLst>
      <p:ext uri="{BB962C8B-B14F-4D97-AF65-F5344CB8AC3E}">
        <p14:creationId xmlns:p14="http://schemas.microsoft.com/office/powerpoint/2010/main" val="761928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6FE59-5171-5D4A-8204-E396963B62FB}"/>
              </a:ext>
            </a:extLst>
          </p:cNvPr>
          <p:cNvSpPr>
            <a:spLocks noGrp="1"/>
          </p:cNvSpPr>
          <p:nvPr>
            <p:ph type="title"/>
          </p:nvPr>
        </p:nvSpPr>
        <p:spPr>
          <a:xfrm>
            <a:off x="377716" y="424561"/>
            <a:ext cx="10515600" cy="1325563"/>
          </a:xfrm>
        </p:spPr>
        <p:txBody>
          <a:bodyPr/>
          <a:lstStyle/>
          <a:p>
            <a:r>
              <a:rPr lang="en-US" dirty="0">
                <a:solidFill>
                  <a:srgbClr val="FF9D05"/>
                </a:solidFill>
              </a:rPr>
              <a:t>References</a:t>
            </a:r>
          </a:p>
        </p:txBody>
      </p:sp>
      <p:sp>
        <p:nvSpPr>
          <p:cNvPr id="3" name="Content Placeholder 2">
            <a:extLst>
              <a:ext uri="{FF2B5EF4-FFF2-40B4-BE49-F238E27FC236}">
                <a16:creationId xmlns:a16="http://schemas.microsoft.com/office/drawing/2014/main" id="{BC5466A7-3012-EF4B-9276-10F60F35B4C4}"/>
              </a:ext>
            </a:extLst>
          </p:cNvPr>
          <p:cNvSpPr>
            <a:spLocks noGrp="1"/>
          </p:cNvSpPr>
          <p:nvPr>
            <p:ph idx="1"/>
          </p:nvPr>
        </p:nvSpPr>
        <p:spPr>
          <a:xfrm>
            <a:off x="377716" y="1500326"/>
            <a:ext cx="10515600" cy="4698551"/>
          </a:xfrm>
        </p:spPr>
        <p:txBody>
          <a:bodyPr>
            <a:normAutofit/>
          </a:bodyPr>
          <a:lstStyle/>
          <a:p>
            <a:pPr marL="285750" indent="-285750">
              <a:spcAft>
                <a:spcPts val="1200"/>
              </a:spcAft>
              <a:buFont typeface="Arial" panose="020B0604020202020204" pitchFamily="34" charset="0"/>
              <a:buChar char="•"/>
            </a:pPr>
            <a:r>
              <a:rPr lang="en-US" dirty="0">
                <a:latin typeface="Raleway" panose="020B0503030101060003" pitchFamily="34" charset="0"/>
              </a:rPr>
              <a:t>Transmission ANOPR: </a:t>
            </a:r>
            <a:r>
              <a:rPr lang="en-US" i="1" dirty="0">
                <a:latin typeface="Raleway" panose="020B0503030101060003" pitchFamily="34" charset="0"/>
              </a:rPr>
              <a:t>Building for the Future Through Electric Regional Transmission Planning and Cost Allocation and Generator Interconnection, </a:t>
            </a:r>
            <a:r>
              <a:rPr lang="en-US" dirty="0">
                <a:latin typeface="Raleway" panose="020B0503030101060003" pitchFamily="34" charset="0"/>
              </a:rPr>
              <a:t>Docket No. RM21-17-000, 176 FERC ¶ 61,024 (2021), 86 Fed. Reg. 40,266 (July 27, 2021)</a:t>
            </a:r>
          </a:p>
          <a:p>
            <a:pPr marL="285750" indent="-285750">
              <a:spcAft>
                <a:spcPts val="1200"/>
              </a:spcAft>
              <a:buFont typeface="Arial" panose="020B0604020202020204" pitchFamily="34" charset="0"/>
              <a:buChar char="•"/>
            </a:pPr>
            <a:r>
              <a:rPr lang="en-US" dirty="0">
                <a:latin typeface="Raleway" panose="020B0503030101060003" pitchFamily="34" charset="0"/>
              </a:rPr>
              <a:t>Order on FERC-State Task Force: </a:t>
            </a:r>
            <a:r>
              <a:rPr lang="en-US" i="1" dirty="0">
                <a:latin typeface="Raleway" panose="020B0503030101060003" pitchFamily="34" charset="0"/>
              </a:rPr>
              <a:t>Joint Fed.-State Task Force on Elec. Transmission</a:t>
            </a:r>
            <a:r>
              <a:rPr lang="en-US" dirty="0">
                <a:latin typeface="Raleway" panose="020B0503030101060003" pitchFamily="34" charset="0"/>
              </a:rPr>
              <a:t>, Docket No. AD21-15-000, 175 FERC ¶ 61,224 (2021)</a:t>
            </a:r>
          </a:p>
          <a:p>
            <a:pPr marL="285750" indent="-285750">
              <a:spcAft>
                <a:spcPts val="1200"/>
              </a:spcAft>
              <a:buFont typeface="Arial" panose="020B0604020202020204" pitchFamily="34" charset="0"/>
              <a:buChar char="•"/>
            </a:pPr>
            <a:r>
              <a:rPr lang="en-US" dirty="0">
                <a:latin typeface="Raleway" panose="020B0503030101060003" pitchFamily="34" charset="0"/>
              </a:rPr>
              <a:t>Transmission Incentives Rulemaking: </a:t>
            </a:r>
            <a:r>
              <a:rPr lang="en-US" i="1" dirty="0">
                <a:latin typeface="Raleway" panose="020B0503030101060003" pitchFamily="34" charset="0"/>
              </a:rPr>
              <a:t>Electric Transmission Incentives Policy Under Section 219 of the Federal Power Act</a:t>
            </a:r>
            <a:r>
              <a:rPr lang="en-US" dirty="0">
                <a:latin typeface="Raleway" panose="020B0503030101060003" pitchFamily="34" charset="0"/>
              </a:rPr>
              <a:t>, Docket No. RM20-10-000, 170 FERC ¶ 61,204 (2020), 85 Fed. Reg. 18,784 (April 2, 2020)</a:t>
            </a:r>
          </a:p>
          <a:p>
            <a:pPr marL="285750" indent="-285750">
              <a:spcAft>
                <a:spcPts val="1200"/>
              </a:spcAft>
              <a:buFont typeface="Arial" panose="020B0604020202020204" pitchFamily="34" charset="0"/>
              <a:buChar char="•"/>
            </a:pPr>
            <a:r>
              <a:rPr lang="en-US" dirty="0">
                <a:latin typeface="Raleway" panose="020B0503030101060003" pitchFamily="34" charset="0"/>
              </a:rPr>
              <a:t>Proposal on RTO/ISO Incentives: </a:t>
            </a:r>
            <a:r>
              <a:rPr lang="en-US" i="1" dirty="0">
                <a:latin typeface="Raleway" panose="020B0503030101060003" pitchFamily="34" charset="0"/>
              </a:rPr>
              <a:t>Electric Transmission Incentives Policy Under Section 219 of the Federal Power Act</a:t>
            </a:r>
            <a:r>
              <a:rPr lang="en-US" dirty="0">
                <a:latin typeface="Raleway" panose="020B0503030101060003" pitchFamily="34" charset="0"/>
              </a:rPr>
              <a:t>, Docket No. RM20-10-000, 175 FERC ¶ 61,035 (2021), 86 Fed. Reg. 21,972 (April 26, 2021)</a:t>
            </a:r>
          </a:p>
          <a:p>
            <a:pPr>
              <a:spcAft>
                <a:spcPts val="600"/>
              </a:spcAft>
            </a:pPr>
            <a:endParaRPr lang="en-US" dirty="0">
              <a:latin typeface="Raleway" panose="020B0503030101060003" pitchFamily="34" charset="0"/>
              <a:ea typeface="Times New Roman" panose="02020603050405020304" pitchFamily="18" charset="0"/>
            </a:endParaRPr>
          </a:p>
        </p:txBody>
      </p:sp>
      <p:sp>
        <p:nvSpPr>
          <p:cNvPr id="4" name="Footer Placeholder 3">
            <a:extLst>
              <a:ext uri="{FF2B5EF4-FFF2-40B4-BE49-F238E27FC236}">
                <a16:creationId xmlns:a16="http://schemas.microsoft.com/office/drawing/2014/main" id="{9803C19E-6369-6F4F-9490-30B3C69D7602}"/>
              </a:ext>
            </a:extLst>
          </p:cNvPr>
          <p:cNvSpPr>
            <a:spLocks noGrp="1"/>
          </p:cNvSpPr>
          <p:nvPr>
            <p:ph type="ftr" sz="quarter" idx="11"/>
          </p:nvPr>
        </p:nvSpPr>
        <p:spPr>
          <a:xfrm>
            <a:off x="629281" y="6363277"/>
            <a:ext cx="4114800" cy="365125"/>
          </a:xfrm>
        </p:spPr>
        <p:txBody>
          <a:bodyPr/>
          <a:lstStyle/>
          <a:p>
            <a:r>
              <a:rPr lang="en-US"/>
              <a:t>@PublicPowerOrg #PublicPower</a:t>
            </a:r>
            <a:endParaRPr lang="en-US" dirty="0"/>
          </a:p>
        </p:txBody>
      </p:sp>
      <p:sp>
        <p:nvSpPr>
          <p:cNvPr id="5" name="Slide Number Placeholder 4">
            <a:extLst>
              <a:ext uri="{FF2B5EF4-FFF2-40B4-BE49-F238E27FC236}">
                <a16:creationId xmlns:a16="http://schemas.microsoft.com/office/drawing/2014/main" id="{15C185DC-FAB0-0142-93D8-84629DF0CF13}"/>
              </a:ext>
            </a:extLst>
          </p:cNvPr>
          <p:cNvSpPr>
            <a:spLocks noGrp="1"/>
          </p:cNvSpPr>
          <p:nvPr>
            <p:ph type="sldNum" sz="quarter" idx="12"/>
          </p:nvPr>
        </p:nvSpPr>
        <p:spPr>
          <a:xfrm>
            <a:off x="196300" y="6356350"/>
            <a:ext cx="362833" cy="365125"/>
          </a:xfrm>
        </p:spPr>
        <p:txBody>
          <a:bodyPr/>
          <a:lstStyle/>
          <a:p>
            <a:fld id="{43B5B6BF-3717-F740-9AD9-78D08E5AC638}" type="slidenum">
              <a:rPr lang="en-US" smtClean="0"/>
              <a:t>15</a:t>
            </a:fld>
            <a:endParaRPr lang="en-US"/>
          </a:p>
        </p:txBody>
      </p:sp>
    </p:spTree>
    <p:extLst>
      <p:ext uri="{BB962C8B-B14F-4D97-AF65-F5344CB8AC3E}">
        <p14:creationId xmlns:p14="http://schemas.microsoft.com/office/powerpoint/2010/main" val="470992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6FE59-5171-5D4A-8204-E396963B62FB}"/>
              </a:ext>
            </a:extLst>
          </p:cNvPr>
          <p:cNvSpPr>
            <a:spLocks noGrp="1"/>
          </p:cNvSpPr>
          <p:nvPr>
            <p:ph type="title"/>
          </p:nvPr>
        </p:nvSpPr>
        <p:spPr>
          <a:xfrm>
            <a:off x="377716" y="424561"/>
            <a:ext cx="10515600" cy="1325563"/>
          </a:xfrm>
        </p:spPr>
        <p:txBody>
          <a:bodyPr/>
          <a:lstStyle/>
          <a:p>
            <a:r>
              <a:rPr lang="en-US" dirty="0">
                <a:solidFill>
                  <a:srgbClr val="FF9D05"/>
                </a:solidFill>
              </a:rPr>
              <a:t>References, cont’d</a:t>
            </a:r>
          </a:p>
        </p:txBody>
      </p:sp>
      <p:sp>
        <p:nvSpPr>
          <p:cNvPr id="3" name="Content Placeholder 2">
            <a:extLst>
              <a:ext uri="{FF2B5EF4-FFF2-40B4-BE49-F238E27FC236}">
                <a16:creationId xmlns:a16="http://schemas.microsoft.com/office/drawing/2014/main" id="{BC5466A7-3012-EF4B-9276-10F60F35B4C4}"/>
              </a:ext>
            </a:extLst>
          </p:cNvPr>
          <p:cNvSpPr>
            <a:spLocks noGrp="1"/>
          </p:cNvSpPr>
          <p:nvPr>
            <p:ph idx="1"/>
          </p:nvPr>
        </p:nvSpPr>
        <p:spPr>
          <a:xfrm>
            <a:off x="377716" y="1500326"/>
            <a:ext cx="10515600" cy="4698551"/>
          </a:xfrm>
        </p:spPr>
        <p:txBody>
          <a:bodyPr>
            <a:normAutofit/>
          </a:bodyPr>
          <a:lstStyle/>
          <a:p>
            <a:pPr marL="285750" indent="-285750">
              <a:spcAft>
                <a:spcPts val="1200"/>
              </a:spcAft>
              <a:buFont typeface="Arial" panose="020B0604020202020204" pitchFamily="34" charset="0"/>
              <a:buChar char="•"/>
            </a:pPr>
            <a:r>
              <a:rPr lang="en-US" dirty="0">
                <a:latin typeface="Raleway" panose="020B0503030101060003" pitchFamily="34" charset="0"/>
              </a:rPr>
              <a:t>FPA § 211A proceeding: </a:t>
            </a:r>
            <a:r>
              <a:rPr lang="en-US" i="1" dirty="0">
                <a:latin typeface="Raleway" panose="020B0503030101060003" pitchFamily="34" charset="0"/>
              </a:rPr>
              <a:t>Athens Utilities Board, Gibson Electric Membership Corporation, Joe Wheeler Electric Membership Corporation and Volunteer Energy Cooperative v. Tennessee Valley Authority</a:t>
            </a:r>
            <a:r>
              <a:rPr lang="en-US" dirty="0">
                <a:latin typeface="Raleway" panose="020B0503030101060003" pitchFamily="34" charset="0"/>
              </a:rPr>
              <a:t>, FERC Docket Nos. EL21-40-000 and TX21-1-000, 177 FERC ¶ 61,021 (Oct. 21, 2021)</a:t>
            </a:r>
          </a:p>
          <a:p>
            <a:pPr marL="285750" indent="-285750">
              <a:spcAft>
                <a:spcPts val="1200"/>
              </a:spcAft>
              <a:buFont typeface="Arial" panose="020B0604020202020204" pitchFamily="34" charset="0"/>
              <a:buChar char="•"/>
            </a:pPr>
            <a:r>
              <a:rPr lang="en-US" dirty="0">
                <a:latin typeface="Raleway" panose="020B0503030101060003" pitchFamily="34" charset="0"/>
              </a:rPr>
              <a:t>Notice of Inquiry on Reactive Power: </a:t>
            </a:r>
            <a:r>
              <a:rPr lang="en-US" i="1" dirty="0">
                <a:latin typeface="Raleway" panose="020B0503030101060003" pitchFamily="34" charset="0"/>
              </a:rPr>
              <a:t>Reactive Power Capability Compensation</a:t>
            </a:r>
            <a:r>
              <a:rPr lang="en-US" dirty="0">
                <a:latin typeface="Raleway" panose="020B0503030101060003" pitchFamily="34" charset="0"/>
              </a:rPr>
              <a:t>, Docket No. RM22-2-000, 177 FERC ¶ 61,118 (2021), 86 Fed. Reg. 67,933 (Nov. 30, 2021)</a:t>
            </a:r>
            <a:endParaRPr lang="en-US" i="1" dirty="0">
              <a:latin typeface="Raleway" panose="020B0503030101060003" pitchFamily="34" charset="0"/>
            </a:endParaRPr>
          </a:p>
          <a:p>
            <a:pPr marL="285750" indent="-285750">
              <a:spcAft>
                <a:spcPts val="1200"/>
              </a:spcAft>
              <a:buFont typeface="Arial" panose="020B0604020202020204" pitchFamily="34" charset="0"/>
              <a:buChar char="•"/>
            </a:pPr>
            <a:endParaRPr lang="en-US" dirty="0">
              <a:latin typeface="Raleway" panose="020B0503030101060003" pitchFamily="34" charset="0"/>
            </a:endParaRPr>
          </a:p>
        </p:txBody>
      </p:sp>
      <p:sp>
        <p:nvSpPr>
          <p:cNvPr id="4" name="Footer Placeholder 3">
            <a:extLst>
              <a:ext uri="{FF2B5EF4-FFF2-40B4-BE49-F238E27FC236}">
                <a16:creationId xmlns:a16="http://schemas.microsoft.com/office/drawing/2014/main" id="{9803C19E-6369-6F4F-9490-30B3C69D7602}"/>
              </a:ext>
            </a:extLst>
          </p:cNvPr>
          <p:cNvSpPr>
            <a:spLocks noGrp="1"/>
          </p:cNvSpPr>
          <p:nvPr>
            <p:ph type="ftr" sz="quarter" idx="11"/>
          </p:nvPr>
        </p:nvSpPr>
        <p:spPr>
          <a:xfrm>
            <a:off x="629281" y="6363277"/>
            <a:ext cx="4114800" cy="365125"/>
          </a:xfrm>
        </p:spPr>
        <p:txBody>
          <a:bodyPr/>
          <a:lstStyle/>
          <a:p>
            <a:r>
              <a:rPr lang="en-US"/>
              <a:t>@PublicPowerOrg #PublicPower</a:t>
            </a:r>
            <a:endParaRPr lang="en-US" dirty="0"/>
          </a:p>
        </p:txBody>
      </p:sp>
      <p:sp>
        <p:nvSpPr>
          <p:cNvPr id="5" name="Slide Number Placeholder 4">
            <a:extLst>
              <a:ext uri="{FF2B5EF4-FFF2-40B4-BE49-F238E27FC236}">
                <a16:creationId xmlns:a16="http://schemas.microsoft.com/office/drawing/2014/main" id="{15C185DC-FAB0-0142-93D8-84629DF0CF13}"/>
              </a:ext>
            </a:extLst>
          </p:cNvPr>
          <p:cNvSpPr>
            <a:spLocks noGrp="1"/>
          </p:cNvSpPr>
          <p:nvPr>
            <p:ph type="sldNum" sz="quarter" idx="12"/>
          </p:nvPr>
        </p:nvSpPr>
        <p:spPr>
          <a:xfrm>
            <a:off x="196300" y="6356350"/>
            <a:ext cx="362833" cy="365125"/>
          </a:xfrm>
        </p:spPr>
        <p:txBody>
          <a:bodyPr/>
          <a:lstStyle/>
          <a:p>
            <a:fld id="{43B5B6BF-3717-F740-9AD9-78D08E5AC638}" type="slidenum">
              <a:rPr lang="en-US" smtClean="0"/>
              <a:t>16</a:t>
            </a:fld>
            <a:endParaRPr lang="en-US"/>
          </a:p>
        </p:txBody>
      </p:sp>
    </p:spTree>
    <p:extLst>
      <p:ext uri="{BB962C8B-B14F-4D97-AF65-F5344CB8AC3E}">
        <p14:creationId xmlns:p14="http://schemas.microsoft.com/office/powerpoint/2010/main" val="1581222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3A02A-6225-4379-8B61-5C3C221A699D}"/>
              </a:ext>
            </a:extLst>
          </p:cNvPr>
          <p:cNvSpPr>
            <a:spLocks noGrp="1"/>
          </p:cNvSpPr>
          <p:nvPr>
            <p:ph type="title"/>
          </p:nvPr>
        </p:nvSpPr>
        <p:spPr>
          <a:xfrm>
            <a:off x="629281" y="633338"/>
            <a:ext cx="10515600" cy="974235"/>
          </a:xfrm>
        </p:spPr>
        <p:txBody>
          <a:bodyPr/>
          <a:lstStyle/>
          <a:p>
            <a:r>
              <a:rPr lang="en-US" dirty="0"/>
              <a:t>FERC in Transition</a:t>
            </a:r>
          </a:p>
        </p:txBody>
      </p:sp>
      <p:sp>
        <p:nvSpPr>
          <p:cNvPr id="3" name="Content Placeholder 2">
            <a:extLst>
              <a:ext uri="{FF2B5EF4-FFF2-40B4-BE49-F238E27FC236}">
                <a16:creationId xmlns:a16="http://schemas.microsoft.com/office/drawing/2014/main" id="{E37B63E5-431C-4E20-AAC1-CEDF10A6C6A2}"/>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B7F3FFA7-D343-44E0-8C00-019C1EF4CA1A}"/>
              </a:ext>
            </a:extLst>
          </p:cNvPr>
          <p:cNvSpPr>
            <a:spLocks noGrp="1"/>
          </p:cNvSpPr>
          <p:nvPr>
            <p:ph type="ftr" sz="quarter" idx="11"/>
          </p:nvPr>
        </p:nvSpPr>
        <p:spPr/>
        <p:txBody>
          <a:bodyPr/>
          <a:lstStyle/>
          <a:p>
            <a:r>
              <a:rPr lang="en-US"/>
              <a:t>@PublicPowerOrg #PublicPower</a:t>
            </a:r>
            <a:endParaRPr lang="en-US" dirty="0"/>
          </a:p>
        </p:txBody>
      </p:sp>
      <p:sp>
        <p:nvSpPr>
          <p:cNvPr id="5" name="Slide Number Placeholder 4">
            <a:extLst>
              <a:ext uri="{FF2B5EF4-FFF2-40B4-BE49-F238E27FC236}">
                <a16:creationId xmlns:a16="http://schemas.microsoft.com/office/drawing/2014/main" id="{8376385D-4C9A-4FB1-BC21-C77C4217B308}"/>
              </a:ext>
            </a:extLst>
          </p:cNvPr>
          <p:cNvSpPr>
            <a:spLocks noGrp="1"/>
          </p:cNvSpPr>
          <p:nvPr>
            <p:ph type="sldNum" sz="quarter" idx="12"/>
          </p:nvPr>
        </p:nvSpPr>
        <p:spPr/>
        <p:txBody>
          <a:bodyPr/>
          <a:lstStyle/>
          <a:p>
            <a:fld id="{43B5B6BF-3717-F740-9AD9-78D08E5AC638}" type="slidenum">
              <a:rPr lang="en-US" smtClean="0"/>
              <a:t>2</a:t>
            </a:fld>
            <a:endParaRPr lang="en-US"/>
          </a:p>
        </p:txBody>
      </p:sp>
      <p:pic>
        <p:nvPicPr>
          <p:cNvPr id="6" name="Picture 2">
            <a:extLst>
              <a:ext uri="{FF2B5EF4-FFF2-40B4-BE49-F238E27FC236}">
                <a16:creationId xmlns:a16="http://schemas.microsoft.com/office/drawing/2014/main" id="{6555A014-5E47-400A-A553-1DAF4A8DB0FF}"/>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69631" y="2286000"/>
            <a:ext cx="182826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4C70487-325A-44A4-A6D1-2877A941D78E}"/>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958647" y="2283320"/>
            <a:ext cx="182826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a:extLst>
              <a:ext uri="{FF2B5EF4-FFF2-40B4-BE49-F238E27FC236}">
                <a16:creationId xmlns:a16="http://schemas.microsoft.com/office/drawing/2014/main" id="{EC740009-345D-4BA2-AC5D-B0282236B7F2}"/>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954148" y="2288680"/>
            <a:ext cx="1575340" cy="2286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5C633A9-793C-4F10-AE81-67D1573EEBF9}"/>
              </a:ext>
            </a:extLst>
          </p:cNvPr>
          <p:cNvSpPr txBox="1"/>
          <p:nvPr/>
        </p:nvSpPr>
        <p:spPr>
          <a:xfrm>
            <a:off x="1248993" y="4574680"/>
            <a:ext cx="1608872" cy="461665"/>
          </a:xfrm>
          <a:prstGeom prst="rect">
            <a:avLst/>
          </a:prstGeom>
          <a:noFill/>
        </p:spPr>
        <p:txBody>
          <a:bodyPr wrap="square" rtlCol="0">
            <a:spAutoFit/>
          </a:bodyPr>
          <a:lstStyle/>
          <a:p>
            <a:pPr algn="ctr"/>
            <a:r>
              <a:rPr lang="en-US" sz="1200" dirty="0">
                <a:solidFill>
                  <a:schemeClr val="tx2"/>
                </a:solidFill>
                <a:latin typeface="Raleway Light" panose="020B0403030101060003" pitchFamily="34" charset="0"/>
              </a:rPr>
              <a:t>Chairman Glick (D)</a:t>
            </a:r>
          </a:p>
          <a:p>
            <a:pPr algn="ctr"/>
            <a:r>
              <a:rPr lang="en-US" sz="1200" dirty="0">
                <a:solidFill>
                  <a:schemeClr val="tx2"/>
                </a:solidFill>
                <a:latin typeface="Raleway Light" panose="020B0403030101060003" pitchFamily="34" charset="0"/>
              </a:rPr>
              <a:t>Term: 6/30/2022</a:t>
            </a:r>
          </a:p>
        </p:txBody>
      </p:sp>
      <p:sp>
        <p:nvSpPr>
          <p:cNvPr id="10" name="TextBox 9">
            <a:extLst>
              <a:ext uri="{FF2B5EF4-FFF2-40B4-BE49-F238E27FC236}">
                <a16:creationId xmlns:a16="http://schemas.microsoft.com/office/drawing/2014/main" id="{440E8576-88F0-4241-B7B6-8269F880CB28}"/>
              </a:ext>
            </a:extLst>
          </p:cNvPr>
          <p:cNvSpPr txBox="1"/>
          <p:nvPr/>
        </p:nvSpPr>
        <p:spPr>
          <a:xfrm>
            <a:off x="3791977" y="4574680"/>
            <a:ext cx="1772802" cy="738664"/>
          </a:xfrm>
          <a:prstGeom prst="rect">
            <a:avLst/>
          </a:prstGeom>
          <a:noFill/>
        </p:spPr>
        <p:txBody>
          <a:bodyPr wrap="square" rtlCol="0">
            <a:spAutoFit/>
          </a:bodyPr>
          <a:lstStyle/>
          <a:p>
            <a:pPr algn="ctr"/>
            <a:r>
              <a:rPr lang="en-US" sz="1200" dirty="0">
                <a:solidFill>
                  <a:schemeClr val="tx2"/>
                </a:solidFill>
                <a:latin typeface="Raleway Light" panose="020B0403030101060003" pitchFamily="34" charset="0"/>
              </a:rPr>
              <a:t>Comm’r Christie (R)</a:t>
            </a:r>
          </a:p>
          <a:p>
            <a:pPr algn="ctr"/>
            <a:r>
              <a:rPr lang="en-US" sz="1200" dirty="0">
                <a:solidFill>
                  <a:schemeClr val="tx2"/>
                </a:solidFill>
                <a:latin typeface="Raleway Light" panose="020B0403030101060003" pitchFamily="34" charset="0"/>
              </a:rPr>
              <a:t>Term: 6/30/2025</a:t>
            </a:r>
          </a:p>
          <a:p>
            <a:endParaRPr lang="en-US" dirty="0"/>
          </a:p>
        </p:txBody>
      </p:sp>
      <p:sp>
        <p:nvSpPr>
          <p:cNvPr id="11" name="TextBox 10">
            <a:extLst>
              <a:ext uri="{FF2B5EF4-FFF2-40B4-BE49-F238E27FC236}">
                <a16:creationId xmlns:a16="http://schemas.microsoft.com/office/drawing/2014/main" id="{91477176-79F0-4754-8E69-FF1B9DFD3B6B}"/>
              </a:ext>
            </a:extLst>
          </p:cNvPr>
          <p:cNvSpPr txBox="1"/>
          <p:nvPr/>
        </p:nvSpPr>
        <p:spPr>
          <a:xfrm>
            <a:off x="9135215" y="4574680"/>
            <a:ext cx="1608872" cy="461665"/>
          </a:xfrm>
          <a:prstGeom prst="rect">
            <a:avLst/>
          </a:prstGeom>
          <a:noFill/>
        </p:spPr>
        <p:txBody>
          <a:bodyPr wrap="square" rtlCol="0">
            <a:spAutoFit/>
          </a:bodyPr>
          <a:lstStyle/>
          <a:p>
            <a:pPr algn="ctr"/>
            <a:r>
              <a:rPr lang="en-US" sz="1200" dirty="0">
                <a:solidFill>
                  <a:schemeClr val="tx2"/>
                </a:solidFill>
                <a:latin typeface="Raleway Light" panose="020B0403030101060003" pitchFamily="34" charset="0"/>
              </a:rPr>
              <a:t>Comm’r </a:t>
            </a:r>
            <a:r>
              <a:rPr lang="en-US" sz="1200" dirty="0" err="1">
                <a:solidFill>
                  <a:schemeClr val="tx2"/>
                </a:solidFill>
                <a:latin typeface="Raleway Light" panose="020B0403030101060003" pitchFamily="34" charset="0"/>
              </a:rPr>
              <a:t>Danly</a:t>
            </a:r>
            <a:r>
              <a:rPr lang="en-US" sz="1200" dirty="0">
                <a:solidFill>
                  <a:schemeClr val="tx2"/>
                </a:solidFill>
                <a:latin typeface="Raleway Light" panose="020B0403030101060003" pitchFamily="34" charset="0"/>
              </a:rPr>
              <a:t> (R)</a:t>
            </a:r>
          </a:p>
          <a:p>
            <a:pPr algn="ctr"/>
            <a:r>
              <a:rPr lang="en-US" sz="1200" dirty="0">
                <a:solidFill>
                  <a:schemeClr val="tx2"/>
                </a:solidFill>
                <a:latin typeface="Raleway Light" panose="020B0403030101060003" pitchFamily="34" charset="0"/>
              </a:rPr>
              <a:t>Term: 6/30/2023</a:t>
            </a:r>
          </a:p>
        </p:txBody>
      </p:sp>
      <p:pic>
        <p:nvPicPr>
          <p:cNvPr id="12" name="Picture 8">
            <a:extLst>
              <a:ext uri="{FF2B5EF4-FFF2-40B4-BE49-F238E27FC236}">
                <a16:creationId xmlns:a16="http://schemas.microsoft.com/office/drawing/2014/main" id="{856C3C27-EE5B-4B18-89D5-A07735469AD6}"/>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405442" y="2286002"/>
            <a:ext cx="1591215" cy="2286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03A4CF7-76BF-4661-8CF5-6288E0109084}"/>
              </a:ext>
            </a:extLst>
          </p:cNvPr>
          <p:cNvSpPr txBox="1"/>
          <p:nvPr/>
        </p:nvSpPr>
        <p:spPr>
          <a:xfrm>
            <a:off x="6287008" y="4574680"/>
            <a:ext cx="1830976" cy="461665"/>
          </a:xfrm>
          <a:prstGeom prst="rect">
            <a:avLst/>
          </a:prstGeom>
          <a:noFill/>
        </p:spPr>
        <p:txBody>
          <a:bodyPr wrap="square" rtlCol="0">
            <a:spAutoFit/>
          </a:bodyPr>
          <a:lstStyle/>
          <a:p>
            <a:pPr algn="ctr"/>
            <a:r>
              <a:rPr lang="en-US" sz="1200" dirty="0">
                <a:solidFill>
                  <a:schemeClr val="tx2"/>
                </a:solidFill>
                <a:latin typeface="Raleway Light" panose="020B0403030101060003" pitchFamily="34" charset="0"/>
              </a:rPr>
              <a:t>Comm’r Clements (D)</a:t>
            </a:r>
          </a:p>
          <a:p>
            <a:pPr algn="ctr"/>
            <a:r>
              <a:rPr lang="en-US" sz="1200" dirty="0">
                <a:solidFill>
                  <a:schemeClr val="tx2"/>
                </a:solidFill>
                <a:latin typeface="Raleway Light" panose="020B0403030101060003" pitchFamily="34" charset="0"/>
              </a:rPr>
              <a:t>Term: 6/30/2024</a:t>
            </a:r>
          </a:p>
        </p:txBody>
      </p:sp>
    </p:spTree>
    <p:extLst>
      <p:ext uri="{BB962C8B-B14F-4D97-AF65-F5344CB8AC3E}">
        <p14:creationId xmlns:p14="http://schemas.microsoft.com/office/powerpoint/2010/main" val="1968879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9AD1C2D-2DB6-4ABC-97A5-DCCD76778B8B}"/>
              </a:ext>
            </a:extLst>
          </p:cNvPr>
          <p:cNvSpPr>
            <a:spLocks noGrp="1"/>
          </p:cNvSpPr>
          <p:nvPr>
            <p:ph type="title"/>
          </p:nvPr>
        </p:nvSpPr>
        <p:spPr/>
        <p:txBody>
          <a:bodyPr/>
          <a:lstStyle/>
          <a:p>
            <a:r>
              <a:rPr lang="en-US" dirty="0"/>
              <a:t>New FERC Commissioner</a:t>
            </a:r>
          </a:p>
        </p:txBody>
      </p:sp>
      <p:sp>
        <p:nvSpPr>
          <p:cNvPr id="7" name="Content Placeholder 6">
            <a:extLst>
              <a:ext uri="{FF2B5EF4-FFF2-40B4-BE49-F238E27FC236}">
                <a16:creationId xmlns:a16="http://schemas.microsoft.com/office/drawing/2014/main" id="{47472655-DC1E-41E6-9150-D6332C803752}"/>
              </a:ext>
            </a:extLst>
          </p:cNvPr>
          <p:cNvSpPr>
            <a:spLocks noGrp="1"/>
          </p:cNvSpPr>
          <p:nvPr>
            <p:ph sz="half" idx="1"/>
          </p:nvPr>
        </p:nvSpPr>
        <p:spPr>
          <a:xfrm>
            <a:off x="838200" y="1825625"/>
            <a:ext cx="5966012" cy="4351338"/>
          </a:xfrm>
        </p:spPr>
        <p:txBody>
          <a:bodyPr/>
          <a:lstStyle/>
          <a:p>
            <a:r>
              <a:rPr lang="en-US" dirty="0">
                <a:latin typeface="Raleway" panose="020B0503030101060003" pitchFamily="34" charset="0"/>
              </a:rPr>
              <a:t>On Nov. 16, the Senate confirmed President Biden’s nomination of Willie L. Phillips, Jr. (D) as a FERC Commissioner</a:t>
            </a:r>
          </a:p>
          <a:p>
            <a:r>
              <a:rPr lang="en-US" dirty="0">
                <a:latin typeface="Raleway" panose="020B0503030101060003" pitchFamily="34" charset="0"/>
              </a:rPr>
              <a:t>Previously the Chairman of the District of Columbia Public Service Commission</a:t>
            </a:r>
          </a:p>
          <a:p>
            <a:r>
              <a:rPr lang="en-US" dirty="0">
                <a:latin typeface="Raleway" panose="020B0503030101060003" pitchFamily="34" charset="0"/>
              </a:rPr>
              <a:t>Other jobs include positions with North American Electric Reliability Corp. (NERC) and law firm private practice</a:t>
            </a:r>
          </a:p>
          <a:p>
            <a:r>
              <a:rPr lang="en-US" dirty="0">
                <a:latin typeface="Raleway" panose="020B0503030101060003" pitchFamily="34" charset="0"/>
              </a:rPr>
              <a:t>Returns FERC to a full complement of five Commissioners</a:t>
            </a:r>
          </a:p>
          <a:p>
            <a:r>
              <a:rPr lang="en-US" b="1" dirty="0">
                <a:latin typeface="Raleway" panose="020B0503030101060003" pitchFamily="34" charset="0"/>
              </a:rPr>
              <a:t>Gives Democrats a 3-2 majority </a:t>
            </a:r>
          </a:p>
          <a:p>
            <a:endParaRPr lang="en-US" dirty="0"/>
          </a:p>
        </p:txBody>
      </p:sp>
      <p:sp>
        <p:nvSpPr>
          <p:cNvPr id="4" name="Footer Placeholder 3">
            <a:extLst>
              <a:ext uri="{FF2B5EF4-FFF2-40B4-BE49-F238E27FC236}">
                <a16:creationId xmlns:a16="http://schemas.microsoft.com/office/drawing/2014/main" id="{2246829D-7352-442F-A083-31F3E0BFC82C}"/>
              </a:ext>
            </a:extLst>
          </p:cNvPr>
          <p:cNvSpPr>
            <a:spLocks noGrp="1"/>
          </p:cNvSpPr>
          <p:nvPr>
            <p:ph type="ftr" sz="quarter" idx="11"/>
          </p:nvPr>
        </p:nvSpPr>
        <p:spPr/>
        <p:txBody>
          <a:bodyPr/>
          <a:lstStyle/>
          <a:p>
            <a:r>
              <a:rPr lang="en-US"/>
              <a:t>@PublicPowerOrg #PublicPower</a:t>
            </a:r>
            <a:endParaRPr lang="en-US" dirty="0"/>
          </a:p>
        </p:txBody>
      </p:sp>
      <p:sp>
        <p:nvSpPr>
          <p:cNvPr id="5" name="Slide Number Placeholder 4">
            <a:extLst>
              <a:ext uri="{FF2B5EF4-FFF2-40B4-BE49-F238E27FC236}">
                <a16:creationId xmlns:a16="http://schemas.microsoft.com/office/drawing/2014/main" id="{F6BE2856-61A7-4DD7-9122-7A1FCAA289E8}"/>
              </a:ext>
            </a:extLst>
          </p:cNvPr>
          <p:cNvSpPr>
            <a:spLocks noGrp="1"/>
          </p:cNvSpPr>
          <p:nvPr>
            <p:ph type="sldNum" sz="quarter" idx="12"/>
          </p:nvPr>
        </p:nvSpPr>
        <p:spPr/>
        <p:txBody>
          <a:bodyPr/>
          <a:lstStyle/>
          <a:p>
            <a:fld id="{43B5B6BF-3717-F740-9AD9-78D08E5AC638}" type="slidenum">
              <a:rPr lang="en-US" smtClean="0"/>
              <a:t>3</a:t>
            </a:fld>
            <a:endParaRPr lang="en-US"/>
          </a:p>
        </p:txBody>
      </p:sp>
      <p:pic>
        <p:nvPicPr>
          <p:cNvPr id="9" name="Picture 2" descr="Chairman Willie L. Phillips">
            <a:extLst>
              <a:ext uri="{FF2B5EF4-FFF2-40B4-BE49-F238E27FC236}">
                <a16:creationId xmlns:a16="http://schemas.microsoft.com/office/drawing/2014/main" id="{4EF0B840-9C1C-40EA-9EAE-1C0FB9FFB0C2}"/>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1" b="2637"/>
          <a:stretch/>
        </p:blipFill>
        <p:spPr bwMode="auto">
          <a:xfrm>
            <a:off x="7179959" y="1825626"/>
            <a:ext cx="3516202" cy="3566160"/>
          </a:xfrm>
          <a:prstGeom prst="rect">
            <a:avLst/>
          </a:prstGeom>
          <a:solidFill>
            <a:srgbClr val="FFFFFF"/>
          </a:solidFill>
        </p:spPr>
      </p:pic>
      <p:sp>
        <p:nvSpPr>
          <p:cNvPr id="2" name="TextBox 1">
            <a:extLst>
              <a:ext uri="{FF2B5EF4-FFF2-40B4-BE49-F238E27FC236}">
                <a16:creationId xmlns:a16="http://schemas.microsoft.com/office/drawing/2014/main" id="{7F9C98AE-6E61-48DE-AF7E-FCFEF78A3F49}"/>
              </a:ext>
            </a:extLst>
          </p:cNvPr>
          <p:cNvSpPr txBox="1"/>
          <p:nvPr/>
        </p:nvSpPr>
        <p:spPr>
          <a:xfrm>
            <a:off x="7179959" y="5391786"/>
            <a:ext cx="3516202" cy="261610"/>
          </a:xfrm>
          <a:prstGeom prst="rect">
            <a:avLst/>
          </a:prstGeom>
          <a:noFill/>
        </p:spPr>
        <p:txBody>
          <a:bodyPr wrap="square" rtlCol="0">
            <a:spAutoFit/>
          </a:bodyPr>
          <a:lstStyle/>
          <a:p>
            <a:r>
              <a:rPr lang="en-US" sz="1100" dirty="0"/>
              <a:t>Source: DC Public Service Commission</a:t>
            </a:r>
          </a:p>
        </p:txBody>
      </p:sp>
    </p:spTree>
    <p:extLst>
      <p:ext uri="{BB962C8B-B14F-4D97-AF65-F5344CB8AC3E}">
        <p14:creationId xmlns:p14="http://schemas.microsoft.com/office/powerpoint/2010/main" val="680843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6FE59-5171-5D4A-8204-E396963B62FB}"/>
              </a:ext>
            </a:extLst>
          </p:cNvPr>
          <p:cNvSpPr>
            <a:spLocks noGrp="1"/>
          </p:cNvSpPr>
          <p:nvPr>
            <p:ph type="title"/>
          </p:nvPr>
        </p:nvSpPr>
        <p:spPr>
          <a:xfrm>
            <a:off x="377716" y="424561"/>
            <a:ext cx="10515600" cy="1325563"/>
          </a:xfrm>
        </p:spPr>
        <p:txBody>
          <a:bodyPr/>
          <a:lstStyle/>
          <a:p>
            <a:r>
              <a:rPr lang="en-US" dirty="0">
                <a:solidFill>
                  <a:srgbClr val="FF9D05"/>
                </a:solidFill>
              </a:rPr>
              <a:t>Transmission is a FERC Priority</a:t>
            </a:r>
          </a:p>
        </p:txBody>
      </p:sp>
      <p:sp>
        <p:nvSpPr>
          <p:cNvPr id="4" name="Footer Placeholder 3">
            <a:extLst>
              <a:ext uri="{FF2B5EF4-FFF2-40B4-BE49-F238E27FC236}">
                <a16:creationId xmlns:a16="http://schemas.microsoft.com/office/drawing/2014/main" id="{9803C19E-6369-6F4F-9490-30B3C69D7602}"/>
              </a:ext>
            </a:extLst>
          </p:cNvPr>
          <p:cNvSpPr>
            <a:spLocks noGrp="1"/>
          </p:cNvSpPr>
          <p:nvPr>
            <p:ph type="ftr" sz="quarter" idx="11"/>
          </p:nvPr>
        </p:nvSpPr>
        <p:spPr>
          <a:xfrm>
            <a:off x="629281" y="6363277"/>
            <a:ext cx="4114800" cy="365125"/>
          </a:xfrm>
        </p:spPr>
        <p:txBody>
          <a:bodyPr/>
          <a:lstStyle/>
          <a:p>
            <a:r>
              <a:rPr lang="en-US"/>
              <a:t>@PublicPowerOrg #PublicPower</a:t>
            </a:r>
            <a:endParaRPr lang="en-US" dirty="0"/>
          </a:p>
        </p:txBody>
      </p:sp>
      <p:sp>
        <p:nvSpPr>
          <p:cNvPr id="5" name="Slide Number Placeholder 4">
            <a:extLst>
              <a:ext uri="{FF2B5EF4-FFF2-40B4-BE49-F238E27FC236}">
                <a16:creationId xmlns:a16="http://schemas.microsoft.com/office/drawing/2014/main" id="{15C185DC-FAB0-0142-93D8-84629DF0CF13}"/>
              </a:ext>
            </a:extLst>
          </p:cNvPr>
          <p:cNvSpPr>
            <a:spLocks noGrp="1"/>
          </p:cNvSpPr>
          <p:nvPr>
            <p:ph type="sldNum" sz="quarter" idx="12"/>
          </p:nvPr>
        </p:nvSpPr>
        <p:spPr>
          <a:xfrm>
            <a:off x="196300" y="6356350"/>
            <a:ext cx="362833" cy="365125"/>
          </a:xfrm>
        </p:spPr>
        <p:txBody>
          <a:bodyPr/>
          <a:lstStyle/>
          <a:p>
            <a:fld id="{43B5B6BF-3717-F740-9AD9-78D08E5AC638}" type="slidenum">
              <a:rPr lang="en-US" smtClean="0"/>
              <a:t>4</a:t>
            </a:fld>
            <a:endParaRPr lang="en-US"/>
          </a:p>
        </p:txBody>
      </p:sp>
      <p:pic>
        <p:nvPicPr>
          <p:cNvPr id="6" name="Picture 4" descr="transmission lines at dusk">
            <a:extLst>
              <a:ext uri="{FF2B5EF4-FFF2-40B4-BE49-F238E27FC236}">
                <a16:creationId xmlns:a16="http://schemas.microsoft.com/office/drawing/2014/main" id="{0A4E36E5-BE84-4085-A378-FB773B864F0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46905"/>
          <a:stretch/>
        </p:blipFill>
        <p:spPr bwMode="auto">
          <a:xfrm>
            <a:off x="559133" y="2030027"/>
            <a:ext cx="4248128"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1BB3431-EAAA-4A1F-85C0-8E2ACE10A6B6}"/>
              </a:ext>
            </a:extLst>
          </p:cNvPr>
          <p:cNvSpPr txBox="1"/>
          <p:nvPr/>
        </p:nvSpPr>
        <p:spPr>
          <a:xfrm>
            <a:off x="5127810" y="1968556"/>
            <a:ext cx="6099716" cy="3139321"/>
          </a:xfrm>
          <a:prstGeom prst="rect">
            <a:avLst/>
          </a:prstGeom>
          <a:noFill/>
        </p:spPr>
        <p:txBody>
          <a:bodyPr wrap="square">
            <a:spAutoFit/>
          </a:bodyPr>
          <a:lstStyle/>
          <a:p>
            <a:r>
              <a:rPr lang="en-US" sz="1800" i="1" dirty="0">
                <a:latin typeface="Raleway Light" panose="020B0403030101060003" pitchFamily="34" charset="0"/>
              </a:rPr>
              <a:t>I don't think the transmission grid has ever received as much attention as it is today.  We have never heard the President of the United States and Secretary of Energy speak so passionately especially about the importance of investments in transmission.  That is because the electric sector is in the midst of a dramatic transformation that will require substantial additions of transmission capacity to accommodate the significant growth in renewable electric generation.</a:t>
            </a:r>
          </a:p>
          <a:p>
            <a:endParaRPr lang="en-US" dirty="0">
              <a:latin typeface="Raleway Light" panose="020B0403030101060003" pitchFamily="34" charset="0"/>
            </a:endParaRPr>
          </a:p>
          <a:p>
            <a:r>
              <a:rPr lang="en-US" dirty="0">
                <a:latin typeface="Raleway Light" panose="020B0403030101060003" pitchFamily="34" charset="0"/>
              </a:rPr>
              <a:t>	FERC Chairman Richard Glick – July 15, 2021</a:t>
            </a:r>
          </a:p>
        </p:txBody>
      </p:sp>
    </p:spTree>
    <p:extLst>
      <p:ext uri="{BB962C8B-B14F-4D97-AF65-F5344CB8AC3E}">
        <p14:creationId xmlns:p14="http://schemas.microsoft.com/office/powerpoint/2010/main" val="2655792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6FE59-5171-5D4A-8204-E396963B62FB}"/>
              </a:ext>
            </a:extLst>
          </p:cNvPr>
          <p:cNvSpPr>
            <a:spLocks noGrp="1"/>
          </p:cNvSpPr>
          <p:nvPr>
            <p:ph type="title"/>
          </p:nvPr>
        </p:nvSpPr>
        <p:spPr>
          <a:xfrm>
            <a:off x="377716" y="424561"/>
            <a:ext cx="10515600" cy="1325563"/>
          </a:xfrm>
        </p:spPr>
        <p:txBody>
          <a:bodyPr/>
          <a:lstStyle/>
          <a:p>
            <a:r>
              <a:rPr lang="en-US" dirty="0">
                <a:solidFill>
                  <a:srgbClr val="FF9D05"/>
                </a:solidFill>
              </a:rPr>
              <a:t>Cost is a Concern for Public Power</a:t>
            </a:r>
          </a:p>
        </p:txBody>
      </p:sp>
      <p:sp>
        <p:nvSpPr>
          <p:cNvPr id="4" name="Footer Placeholder 3">
            <a:extLst>
              <a:ext uri="{FF2B5EF4-FFF2-40B4-BE49-F238E27FC236}">
                <a16:creationId xmlns:a16="http://schemas.microsoft.com/office/drawing/2014/main" id="{9803C19E-6369-6F4F-9490-30B3C69D7602}"/>
              </a:ext>
            </a:extLst>
          </p:cNvPr>
          <p:cNvSpPr>
            <a:spLocks noGrp="1"/>
          </p:cNvSpPr>
          <p:nvPr>
            <p:ph type="ftr" sz="quarter" idx="11"/>
          </p:nvPr>
        </p:nvSpPr>
        <p:spPr>
          <a:xfrm>
            <a:off x="629281" y="6363277"/>
            <a:ext cx="4114800" cy="365125"/>
          </a:xfrm>
        </p:spPr>
        <p:txBody>
          <a:bodyPr/>
          <a:lstStyle/>
          <a:p>
            <a:r>
              <a:rPr lang="en-US"/>
              <a:t>@PublicPowerOrg #PublicPower</a:t>
            </a:r>
            <a:endParaRPr lang="en-US" dirty="0"/>
          </a:p>
        </p:txBody>
      </p:sp>
      <p:sp>
        <p:nvSpPr>
          <p:cNvPr id="5" name="Slide Number Placeholder 4">
            <a:extLst>
              <a:ext uri="{FF2B5EF4-FFF2-40B4-BE49-F238E27FC236}">
                <a16:creationId xmlns:a16="http://schemas.microsoft.com/office/drawing/2014/main" id="{15C185DC-FAB0-0142-93D8-84629DF0CF13}"/>
              </a:ext>
            </a:extLst>
          </p:cNvPr>
          <p:cNvSpPr>
            <a:spLocks noGrp="1"/>
          </p:cNvSpPr>
          <p:nvPr>
            <p:ph type="sldNum" sz="quarter" idx="12"/>
          </p:nvPr>
        </p:nvSpPr>
        <p:spPr>
          <a:xfrm>
            <a:off x="196300" y="6356350"/>
            <a:ext cx="362833" cy="365125"/>
          </a:xfrm>
        </p:spPr>
        <p:txBody>
          <a:bodyPr/>
          <a:lstStyle/>
          <a:p>
            <a:fld id="{43B5B6BF-3717-F740-9AD9-78D08E5AC638}" type="slidenum">
              <a:rPr lang="en-US" smtClean="0"/>
              <a:t>5</a:t>
            </a:fld>
            <a:endParaRPr lang="en-US"/>
          </a:p>
        </p:txBody>
      </p:sp>
      <p:pic>
        <p:nvPicPr>
          <p:cNvPr id="9" name="Content Placeholder 8">
            <a:extLst>
              <a:ext uri="{FF2B5EF4-FFF2-40B4-BE49-F238E27FC236}">
                <a16:creationId xmlns:a16="http://schemas.microsoft.com/office/drawing/2014/main" id="{7133293A-9914-4384-A5BD-4CBD3E3D5BC3}"/>
              </a:ext>
            </a:extLst>
          </p:cNvPr>
          <p:cNvPicPr>
            <a:picLocks noGrp="1" noChangeAspect="1"/>
          </p:cNvPicPr>
          <p:nvPr>
            <p:ph idx="1"/>
          </p:nvPr>
        </p:nvPicPr>
        <p:blipFill>
          <a:blip r:embed="rId2"/>
          <a:stretch>
            <a:fillRect/>
          </a:stretch>
        </p:blipFill>
        <p:spPr>
          <a:xfrm>
            <a:off x="1605948" y="1624618"/>
            <a:ext cx="8059135" cy="4023360"/>
          </a:xfrm>
          <a:prstGeom prst="rect">
            <a:avLst/>
          </a:prstGeom>
        </p:spPr>
      </p:pic>
    </p:spTree>
    <p:extLst>
      <p:ext uri="{BB962C8B-B14F-4D97-AF65-F5344CB8AC3E}">
        <p14:creationId xmlns:p14="http://schemas.microsoft.com/office/powerpoint/2010/main" val="3773150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6FE59-5171-5D4A-8204-E396963B62FB}"/>
              </a:ext>
            </a:extLst>
          </p:cNvPr>
          <p:cNvSpPr>
            <a:spLocks noGrp="1"/>
          </p:cNvSpPr>
          <p:nvPr>
            <p:ph type="title"/>
          </p:nvPr>
        </p:nvSpPr>
        <p:spPr>
          <a:xfrm>
            <a:off x="377716" y="424561"/>
            <a:ext cx="10515600" cy="1325563"/>
          </a:xfrm>
        </p:spPr>
        <p:txBody>
          <a:bodyPr/>
          <a:lstStyle/>
          <a:p>
            <a:r>
              <a:rPr lang="en-US" dirty="0">
                <a:solidFill>
                  <a:srgbClr val="FF9D05"/>
                </a:solidFill>
              </a:rPr>
              <a:t>FERC Transmission ANOPR</a:t>
            </a:r>
          </a:p>
        </p:txBody>
      </p:sp>
      <p:sp>
        <p:nvSpPr>
          <p:cNvPr id="3" name="Content Placeholder 2">
            <a:extLst>
              <a:ext uri="{FF2B5EF4-FFF2-40B4-BE49-F238E27FC236}">
                <a16:creationId xmlns:a16="http://schemas.microsoft.com/office/drawing/2014/main" id="{BC5466A7-3012-EF4B-9276-10F60F35B4C4}"/>
              </a:ext>
            </a:extLst>
          </p:cNvPr>
          <p:cNvSpPr>
            <a:spLocks noGrp="1"/>
          </p:cNvSpPr>
          <p:nvPr>
            <p:ph idx="1"/>
          </p:nvPr>
        </p:nvSpPr>
        <p:spPr>
          <a:xfrm>
            <a:off x="377716" y="1500326"/>
            <a:ext cx="10515600" cy="4698551"/>
          </a:xfrm>
        </p:spPr>
        <p:txBody>
          <a:bodyPr>
            <a:noAutofit/>
          </a:bodyPr>
          <a:lstStyle/>
          <a:p>
            <a:pPr>
              <a:spcBef>
                <a:spcPts val="0"/>
              </a:spcBef>
              <a:spcAft>
                <a:spcPts val="1800"/>
              </a:spcAft>
            </a:pPr>
            <a:r>
              <a:rPr lang="en-US" sz="2200" dirty="0">
                <a:latin typeface="Raleway" panose="020B0503030101060003" pitchFamily="34" charset="0"/>
                <a:ea typeface="Times New Roman" panose="02020603050405020304" pitchFamily="18" charset="0"/>
              </a:rPr>
              <a:t>Advance Notice of Proposed Rulemaking (ANOPR) issued July 15, 2021</a:t>
            </a:r>
          </a:p>
          <a:p>
            <a:pPr>
              <a:spcBef>
                <a:spcPts val="0"/>
              </a:spcBef>
              <a:spcAft>
                <a:spcPts val="1800"/>
              </a:spcAft>
            </a:pPr>
            <a:r>
              <a:rPr lang="en-US" sz="2200" dirty="0">
                <a:latin typeface="Raleway" panose="020B0503030101060003" pitchFamily="34" charset="0"/>
                <a:ea typeface="Times New Roman" panose="02020603050405020304" pitchFamily="18" charset="0"/>
              </a:rPr>
              <a:t>Considering fundamental changes to FERC rules for transmission planning, cost allocation, and generator interconnection – proposing to act under Federal Power Act section 206</a:t>
            </a:r>
          </a:p>
          <a:p>
            <a:pPr>
              <a:spcBef>
                <a:spcPts val="0"/>
              </a:spcBef>
              <a:spcAft>
                <a:spcPts val="1800"/>
              </a:spcAft>
            </a:pPr>
            <a:r>
              <a:rPr lang="en-US" sz="2200" dirty="0">
                <a:latin typeface="Raleway" panose="020B0503030101060003" pitchFamily="34" charset="0"/>
                <a:ea typeface="Times New Roman" panose="02020603050405020304" pitchFamily="18" charset="0"/>
              </a:rPr>
              <a:t>Requested comments on hundreds of (overlapping) points</a:t>
            </a:r>
          </a:p>
          <a:p>
            <a:pPr>
              <a:spcBef>
                <a:spcPts val="0"/>
              </a:spcBef>
              <a:spcAft>
                <a:spcPts val="1800"/>
              </a:spcAft>
            </a:pPr>
            <a:r>
              <a:rPr lang="en-US" sz="2200" dirty="0">
                <a:latin typeface="Raleway" panose="020B0503030101060003" pitchFamily="34" charset="0"/>
                <a:ea typeface="Times New Roman" panose="02020603050405020304" pitchFamily="18" charset="0"/>
              </a:rPr>
              <a:t>ANOPR is a preliminary step in a potential multi-stage process to change FERC’s rules; FERC would still need to issue proposed rules for further comment</a:t>
            </a:r>
          </a:p>
          <a:p>
            <a:pPr>
              <a:spcBef>
                <a:spcPts val="0"/>
              </a:spcBef>
              <a:spcAft>
                <a:spcPts val="1800"/>
              </a:spcAft>
            </a:pPr>
            <a:r>
              <a:rPr lang="en-US" sz="2200" dirty="0">
                <a:latin typeface="Raleway" panose="020B0503030101060003" pitchFamily="34" charset="0"/>
                <a:ea typeface="Times New Roman" panose="02020603050405020304" pitchFamily="18" charset="0"/>
              </a:rPr>
              <a:t>Initial comments filed October 12, 2021</a:t>
            </a:r>
          </a:p>
          <a:p>
            <a:pPr>
              <a:spcBef>
                <a:spcPts val="0"/>
              </a:spcBef>
              <a:spcAft>
                <a:spcPts val="1800"/>
              </a:spcAft>
            </a:pPr>
            <a:r>
              <a:rPr lang="en-US" sz="2200" dirty="0">
                <a:latin typeface="Raleway" panose="020B0503030101060003" pitchFamily="34" charset="0"/>
                <a:ea typeface="Times New Roman" panose="02020603050405020304" pitchFamily="18" charset="0"/>
              </a:rPr>
              <a:t>FERC technical conference on November 15, 2021</a:t>
            </a:r>
          </a:p>
          <a:p>
            <a:pPr>
              <a:spcBef>
                <a:spcPts val="0"/>
              </a:spcBef>
              <a:spcAft>
                <a:spcPts val="1800"/>
              </a:spcAft>
            </a:pPr>
            <a:r>
              <a:rPr lang="en-US" sz="2200" dirty="0">
                <a:latin typeface="Raleway" panose="020B0503030101060003" pitchFamily="34" charset="0"/>
                <a:ea typeface="Times New Roman" panose="02020603050405020304" pitchFamily="18" charset="0"/>
              </a:rPr>
              <a:t>Reply comments submitted November 30, 2021</a:t>
            </a:r>
          </a:p>
        </p:txBody>
      </p:sp>
      <p:sp>
        <p:nvSpPr>
          <p:cNvPr id="4" name="Footer Placeholder 3">
            <a:extLst>
              <a:ext uri="{FF2B5EF4-FFF2-40B4-BE49-F238E27FC236}">
                <a16:creationId xmlns:a16="http://schemas.microsoft.com/office/drawing/2014/main" id="{9803C19E-6369-6F4F-9490-30B3C69D7602}"/>
              </a:ext>
            </a:extLst>
          </p:cNvPr>
          <p:cNvSpPr>
            <a:spLocks noGrp="1"/>
          </p:cNvSpPr>
          <p:nvPr>
            <p:ph type="ftr" sz="quarter" idx="11"/>
          </p:nvPr>
        </p:nvSpPr>
        <p:spPr>
          <a:xfrm>
            <a:off x="629281" y="6363277"/>
            <a:ext cx="4114800" cy="365125"/>
          </a:xfrm>
        </p:spPr>
        <p:txBody>
          <a:bodyPr/>
          <a:lstStyle/>
          <a:p>
            <a:r>
              <a:rPr lang="en-US"/>
              <a:t>@PublicPowerOrg #PublicPower</a:t>
            </a:r>
            <a:endParaRPr lang="en-US" dirty="0"/>
          </a:p>
        </p:txBody>
      </p:sp>
      <p:sp>
        <p:nvSpPr>
          <p:cNvPr id="5" name="Slide Number Placeholder 4">
            <a:extLst>
              <a:ext uri="{FF2B5EF4-FFF2-40B4-BE49-F238E27FC236}">
                <a16:creationId xmlns:a16="http://schemas.microsoft.com/office/drawing/2014/main" id="{15C185DC-FAB0-0142-93D8-84629DF0CF13}"/>
              </a:ext>
            </a:extLst>
          </p:cNvPr>
          <p:cNvSpPr>
            <a:spLocks noGrp="1"/>
          </p:cNvSpPr>
          <p:nvPr>
            <p:ph type="sldNum" sz="quarter" idx="12"/>
          </p:nvPr>
        </p:nvSpPr>
        <p:spPr>
          <a:xfrm>
            <a:off x="196300" y="6356350"/>
            <a:ext cx="362833" cy="365125"/>
          </a:xfrm>
        </p:spPr>
        <p:txBody>
          <a:bodyPr/>
          <a:lstStyle/>
          <a:p>
            <a:fld id="{43B5B6BF-3717-F740-9AD9-78D08E5AC638}" type="slidenum">
              <a:rPr lang="en-US" smtClean="0"/>
              <a:t>6</a:t>
            </a:fld>
            <a:endParaRPr lang="en-US"/>
          </a:p>
        </p:txBody>
      </p:sp>
    </p:spTree>
    <p:extLst>
      <p:ext uri="{BB962C8B-B14F-4D97-AF65-F5344CB8AC3E}">
        <p14:creationId xmlns:p14="http://schemas.microsoft.com/office/powerpoint/2010/main" val="3943366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6FE59-5171-5D4A-8204-E396963B62FB}"/>
              </a:ext>
            </a:extLst>
          </p:cNvPr>
          <p:cNvSpPr>
            <a:spLocks noGrp="1"/>
          </p:cNvSpPr>
          <p:nvPr>
            <p:ph type="title"/>
          </p:nvPr>
        </p:nvSpPr>
        <p:spPr>
          <a:xfrm>
            <a:off x="377716" y="424561"/>
            <a:ext cx="10515600" cy="1325563"/>
          </a:xfrm>
        </p:spPr>
        <p:txBody>
          <a:bodyPr/>
          <a:lstStyle/>
          <a:p>
            <a:r>
              <a:rPr lang="en-US" dirty="0">
                <a:solidFill>
                  <a:srgbClr val="FF9D05"/>
                </a:solidFill>
              </a:rPr>
              <a:t>FERC-State Task Force</a:t>
            </a:r>
          </a:p>
        </p:txBody>
      </p:sp>
      <p:sp>
        <p:nvSpPr>
          <p:cNvPr id="3" name="Content Placeholder 2">
            <a:extLst>
              <a:ext uri="{FF2B5EF4-FFF2-40B4-BE49-F238E27FC236}">
                <a16:creationId xmlns:a16="http://schemas.microsoft.com/office/drawing/2014/main" id="{BC5466A7-3012-EF4B-9276-10F60F35B4C4}"/>
              </a:ext>
            </a:extLst>
          </p:cNvPr>
          <p:cNvSpPr>
            <a:spLocks noGrp="1"/>
          </p:cNvSpPr>
          <p:nvPr>
            <p:ph idx="1"/>
          </p:nvPr>
        </p:nvSpPr>
        <p:spPr>
          <a:xfrm>
            <a:off x="377716" y="1500326"/>
            <a:ext cx="10515600" cy="4698551"/>
          </a:xfrm>
        </p:spPr>
        <p:txBody>
          <a:bodyPr>
            <a:noAutofit/>
          </a:bodyPr>
          <a:lstStyle/>
          <a:p>
            <a:pPr>
              <a:spcBef>
                <a:spcPts val="2400"/>
              </a:spcBef>
              <a:spcAft>
                <a:spcPts val="0"/>
              </a:spcAft>
            </a:pPr>
            <a:r>
              <a:rPr lang="en-US" sz="2800" dirty="0">
                <a:latin typeface="Raleway" panose="020B0503030101060003" pitchFamily="34" charset="0"/>
                <a:ea typeface="Times New Roman" panose="02020603050405020304" pitchFamily="18" charset="0"/>
              </a:rPr>
              <a:t>FERC took the unusual step of establishing a joint FERC-State task force on transmission issues</a:t>
            </a:r>
          </a:p>
          <a:p>
            <a:pPr lvl="1">
              <a:spcBef>
                <a:spcPts val="2400"/>
              </a:spcBef>
              <a:spcAft>
                <a:spcPts val="0"/>
              </a:spcAft>
            </a:pPr>
            <a:r>
              <a:rPr lang="en-US" sz="2400" dirty="0">
                <a:latin typeface="Raleway" panose="020B0503030101060003" pitchFamily="34" charset="0"/>
                <a:ea typeface="Times New Roman" panose="02020603050405020304" pitchFamily="18" charset="0"/>
              </a:rPr>
              <a:t>Authorized by FPA section 209(b)</a:t>
            </a:r>
          </a:p>
          <a:p>
            <a:pPr>
              <a:spcBef>
                <a:spcPts val="2400"/>
              </a:spcBef>
              <a:spcAft>
                <a:spcPts val="0"/>
              </a:spcAft>
            </a:pPr>
            <a:r>
              <a:rPr lang="en-US" sz="2800" dirty="0">
                <a:latin typeface="Raleway" panose="020B0503030101060003" pitchFamily="34" charset="0"/>
                <a:ea typeface="Times New Roman" panose="02020603050405020304" pitchFamily="18" charset="0"/>
              </a:rPr>
              <a:t>FERC Commissioners and ten state commissioners nominated by National Association of Regulatory Utility Commissioners (NARUC)</a:t>
            </a:r>
          </a:p>
          <a:p>
            <a:pPr>
              <a:spcBef>
                <a:spcPts val="2400"/>
              </a:spcBef>
              <a:spcAft>
                <a:spcPts val="0"/>
              </a:spcAft>
            </a:pPr>
            <a:r>
              <a:rPr lang="en-US" sz="2800" dirty="0">
                <a:latin typeface="Raleway" panose="020B0503030101060003" pitchFamily="34" charset="0"/>
                <a:ea typeface="Times New Roman" panose="02020603050405020304" pitchFamily="18" charset="0"/>
              </a:rPr>
              <a:t>Will hold meetings and may make recommendations to FERC on potential modifications to FERC’s regulations</a:t>
            </a:r>
          </a:p>
          <a:p>
            <a:pPr>
              <a:spcBef>
                <a:spcPts val="2400"/>
              </a:spcBef>
              <a:spcAft>
                <a:spcPts val="0"/>
              </a:spcAft>
            </a:pPr>
            <a:r>
              <a:rPr lang="en-US" sz="2800" dirty="0">
                <a:latin typeface="Raleway" panose="020B0503030101060003" pitchFamily="34" charset="0"/>
                <a:ea typeface="Times New Roman" panose="02020603050405020304" pitchFamily="18" charset="0"/>
              </a:rPr>
              <a:t>First meeting Nov. 10, 2021 in Louisville, KY</a:t>
            </a:r>
          </a:p>
        </p:txBody>
      </p:sp>
      <p:sp>
        <p:nvSpPr>
          <p:cNvPr id="4" name="Footer Placeholder 3">
            <a:extLst>
              <a:ext uri="{FF2B5EF4-FFF2-40B4-BE49-F238E27FC236}">
                <a16:creationId xmlns:a16="http://schemas.microsoft.com/office/drawing/2014/main" id="{9803C19E-6369-6F4F-9490-30B3C69D7602}"/>
              </a:ext>
            </a:extLst>
          </p:cNvPr>
          <p:cNvSpPr>
            <a:spLocks noGrp="1"/>
          </p:cNvSpPr>
          <p:nvPr>
            <p:ph type="ftr" sz="quarter" idx="11"/>
          </p:nvPr>
        </p:nvSpPr>
        <p:spPr>
          <a:xfrm>
            <a:off x="629281" y="6363277"/>
            <a:ext cx="4114800" cy="365125"/>
          </a:xfrm>
        </p:spPr>
        <p:txBody>
          <a:bodyPr/>
          <a:lstStyle/>
          <a:p>
            <a:r>
              <a:rPr lang="en-US"/>
              <a:t>@PublicPowerOrg #PublicPower</a:t>
            </a:r>
            <a:endParaRPr lang="en-US" dirty="0"/>
          </a:p>
        </p:txBody>
      </p:sp>
      <p:sp>
        <p:nvSpPr>
          <p:cNvPr id="5" name="Slide Number Placeholder 4">
            <a:extLst>
              <a:ext uri="{FF2B5EF4-FFF2-40B4-BE49-F238E27FC236}">
                <a16:creationId xmlns:a16="http://schemas.microsoft.com/office/drawing/2014/main" id="{15C185DC-FAB0-0142-93D8-84629DF0CF13}"/>
              </a:ext>
            </a:extLst>
          </p:cNvPr>
          <p:cNvSpPr>
            <a:spLocks noGrp="1"/>
          </p:cNvSpPr>
          <p:nvPr>
            <p:ph type="sldNum" sz="quarter" idx="12"/>
          </p:nvPr>
        </p:nvSpPr>
        <p:spPr>
          <a:xfrm>
            <a:off x="196300" y="6356350"/>
            <a:ext cx="362833" cy="365125"/>
          </a:xfrm>
        </p:spPr>
        <p:txBody>
          <a:bodyPr/>
          <a:lstStyle/>
          <a:p>
            <a:fld id="{43B5B6BF-3717-F740-9AD9-78D08E5AC638}" type="slidenum">
              <a:rPr lang="en-US" smtClean="0"/>
              <a:t>7</a:t>
            </a:fld>
            <a:endParaRPr lang="en-US"/>
          </a:p>
        </p:txBody>
      </p:sp>
    </p:spTree>
    <p:extLst>
      <p:ext uri="{BB962C8B-B14F-4D97-AF65-F5344CB8AC3E}">
        <p14:creationId xmlns:p14="http://schemas.microsoft.com/office/powerpoint/2010/main" val="1699211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6FE59-5171-5D4A-8204-E396963B62FB}"/>
              </a:ext>
            </a:extLst>
          </p:cNvPr>
          <p:cNvSpPr>
            <a:spLocks noGrp="1"/>
          </p:cNvSpPr>
          <p:nvPr>
            <p:ph type="title"/>
          </p:nvPr>
        </p:nvSpPr>
        <p:spPr>
          <a:xfrm>
            <a:off x="377716" y="424561"/>
            <a:ext cx="10515600" cy="1325563"/>
          </a:xfrm>
        </p:spPr>
        <p:txBody>
          <a:bodyPr/>
          <a:lstStyle/>
          <a:p>
            <a:r>
              <a:rPr lang="en-US" dirty="0">
                <a:solidFill>
                  <a:srgbClr val="FF9D05"/>
                </a:solidFill>
              </a:rPr>
              <a:t>Transmission ANOPR – Key Issues</a:t>
            </a:r>
          </a:p>
        </p:txBody>
      </p:sp>
      <p:sp>
        <p:nvSpPr>
          <p:cNvPr id="3" name="Content Placeholder 2">
            <a:extLst>
              <a:ext uri="{FF2B5EF4-FFF2-40B4-BE49-F238E27FC236}">
                <a16:creationId xmlns:a16="http://schemas.microsoft.com/office/drawing/2014/main" id="{BC5466A7-3012-EF4B-9276-10F60F35B4C4}"/>
              </a:ext>
            </a:extLst>
          </p:cNvPr>
          <p:cNvSpPr>
            <a:spLocks noGrp="1"/>
          </p:cNvSpPr>
          <p:nvPr>
            <p:ph idx="1"/>
          </p:nvPr>
        </p:nvSpPr>
        <p:spPr>
          <a:xfrm>
            <a:off x="377716" y="1374202"/>
            <a:ext cx="10515600" cy="4698551"/>
          </a:xfrm>
        </p:spPr>
        <p:txBody>
          <a:bodyPr>
            <a:noAutofit/>
          </a:bodyPr>
          <a:lstStyle/>
          <a:p>
            <a:pPr>
              <a:spcBef>
                <a:spcPts val="0"/>
              </a:spcBef>
              <a:spcAft>
                <a:spcPts val="1200"/>
              </a:spcAft>
            </a:pPr>
            <a:r>
              <a:rPr lang="en-US" dirty="0">
                <a:latin typeface="Raleway" panose="020B0503030101060003" pitchFamily="34" charset="0"/>
                <a:ea typeface="Times New Roman" panose="02020603050405020304" pitchFamily="18" charset="0"/>
              </a:rPr>
              <a:t>Focus on planning for “anticipated future generation,” including use of scenario planning and longer planning horizons</a:t>
            </a:r>
          </a:p>
          <a:p>
            <a:pPr lvl="1">
              <a:spcBef>
                <a:spcPts val="0"/>
              </a:spcBef>
              <a:spcAft>
                <a:spcPts val="1200"/>
              </a:spcAft>
            </a:pPr>
            <a:r>
              <a:rPr lang="en-US" sz="2000" dirty="0">
                <a:latin typeface="Raleway" panose="020B0503030101060003" pitchFamily="34" charset="0"/>
                <a:ea typeface="Times New Roman" panose="02020603050405020304" pitchFamily="18" charset="0"/>
              </a:rPr>
              <a:t>Concept of identifying zones for potential renewable resources</a:t>
            </a:r>
          </a:p>
          <a:p>
            <a:pPr>
              <a:spcBef>
                <a:spcPts val="0"/>
              </a:spcBef>
              <a:spcAft>
                <a:spcPts val="1200"/>
              </a:spcAft>
            </a:pPr>
            <a:r>
              <a:rPr lang="en-US" dirty="0">
                <a:latin typeface="Raleway" panose="020B0503030101060003" pitchFamily="34" charset="0"/>
                <a:ea typeface="Times New Roman" panose="02020603050405020304" pitchFamily="18" charset="0"/>
              </a:rPr>
              <a:t>Coordination between transmission planning and generator interconnection</a:t>
            </a:r>
          </a:p>
          <a:p>
            <a:pPr>
              <a:spcBef>
                <a:spcPts val="0"/>
              </a:spcBef>
              <a:spcAft>
                <a:spcPts val="1200"/>
              </a:spcAft>
            </a:pPr>
            <a:r>
              <a:rPr lang="en-US" dirty="0">
                <a:latin typeface="Raleway" panose="020B0503030101060003" pitchFamily="34" charset="0"/>
                <a:ea typeface="Times New Roman" panose="02020603050405020304" pitchFamily="18" charset="0"/>
              </a:rPr>
              <a:t>Improving interregional planning processes</a:t>
            </a:r>
          </a:p>
          <a:p>
            <a:pPr>
              <a:spcBef>
                <a:spcPts val="0"/>
              </a:spcBef>
              <a:spcAft>
                <a:spcPts val="1200"/>
              </a:spcAft>
            </a:pPr>
            <a:r>
              <a:rPr lang="en-US" dirty="0">
                <a:latin typeface="Raleway" panose="020B0503030101060003" pitchFamily="34" charset="0"/>
                <a:ea typeface="Times New Roman" panose="02020603050405020304" pitchFamily="18" charset="0"/>
              </a:rPr>
              <a:t>Cost allocation for regional transmission facilities and for transmission upgrades needed to accommodate generation interconnections</a:t>
            </a:r>
          </a:p>
          <a:p>
            <a:pPr lvl="1">
              <a:spcBef>
                <a:spcPts val="0"/>
              </a:spcBef>
              <a:spcAft>
                <a:spcPts val="1200"/>
              </a:spcAft>
            </a:pPr>
            <a:r>
              <a:rPr lang="en-US" sz="2000" dirty="0">
                <a:latin typeface="Raleway" panose="020B0503030101060003" pitchFamily="34" charset="0"/>
                <a:ea typeface="Times New Roman" panose="02020603050405020304" pitchFamily="18" charset="0"/>
              </a:rPr>
              <a:t>Cost responsibility should follow benefits, but how to define and quantify benefits?  Should FERC specify a broader set of benefits to consider?</a:t>
            </a:r>
          </a:p>
          <a:p>
            <a:pPr lvl="1">
              <a:spcBef>
                <a:spcPts val="0"/>
              </a:spcBef>
              <a:spcAft>
                <a:spcPts val="1200"/>
              </a:spcAft>
            </a:pPr>
            <a:r>
              <a:rPr lang="en-US" sz="2000" dirty="0">
                <a:latin typeface="Raleway" panose="020B0503030101060003" pitchFamily="34" charset="0"/>
                <a:ea typeface="Times New Roman" panose="02020603050405020304" pitchFamily="18" charset="0"/>
              </a:rPr>
              <a:t>Maintain participant funding for generator interconnection network upgrades?</a:t>
            </a:r>
          </a:p>
          <a:p>
            <a:pPr>
              <a:spcBef>
                <a:spcPts val="0"/>
              </a:spcBef>
              <a:spcAft>
                <a:spcPts val="1200"/>
              </a:spcAft>
            </a:pPr>
            <a:r>
              <a:rPr lang="en-US" sz="2200" dirty="0">
                <a:latin typeface="Raleway" panose="020B0503030101060003" pitchFamily="34" charset="0"/>
                <a:ea typeface="Times New Roman" panose="02020603050405020304" pitchFamily="18" charset="0"/>
              </a:rPr>
              <a:t>Greater transparency and/or oversight of transmission planning process</a:t>
            </a:r>
          </a:p>
          <a:p>
            <a:pPr lvl="1">
              <a:spcBef>
                <a:spcPts val="0"/>
              </a:spcBef>
              <a:spcAft>
                <a:spcPts val="1200"/>
              </a:spcAft>
            </a:pPr>
            <a:r>
              <a:rPr lang="en-US" sz="2000" dirty="0">
                <a:latin typeface="Raleway" panose="020B0503030101060003" pitchFamily="34" charset="0"/>
                <a:ea typeface="Times New Roman" panose="02020603050405020304" pitchFamily="18" charset="0"/>
              </a:rPr>
              <a:t>Independent transmission monitor?</a:t>
            </a:r>
          </a:p>
          <a:p>
            <a:pPr>
              <a:spcBef>
                <a:spcPts val="0"/>
              </a:spcBef>
              <a:spcAft>
                <a:spcPts val="1200"/>
              </a:spcAft>
            </a:pPr>
            <a:r>
              <a:rPr lang="en-US" sz="2200" dirty="0">
                <a:latin typeface="Raleway" panose="020B0503030101060003" pitchFamily="34" charset="0"/>
                <a:ea typeface="Times New Roman" panose="02020603050405020304" pitchFamily="18" charset="0"/>
              </a:rPr>
              <a:t>RTO vs. non-RTO regions</a:t>
            </a:r>
          </a:p>
          <a:p>
            <a:pPr lvl="1">
              <a:spcBef>
                <a:spcPts val="0"/>
              </a:spcBef>
              <a:spcAft>
                <a:spcPts val="1800"/>
              </a:spcAft>
            </a:pPr>
            <a:endParaRPr lang="en-US" sz="2200" dirty="0">
              <a:latin typeface="Raleway" panose="020B0503030101060003" pitchFamily="34" charset="0"/>
              <a:ea typeface="Times New Roman" panose="02020603050405020304" pitchFamily="18" charset="0"/>
            </a:endParaRPr>
          </a:p>
        </p:txBody>
      </p:sp>
      <p:sp>
        <p:nvSpPr>
          <p:cNvPr id="4" name="Footer Placeholder 3">
            <a:extLst>
              <a:ext uri="{FF2B5EF4-FFF2-40B4-BE49-F238E27FC236}">
                <a16:creationId xmlns:a16="http://schemas.microsoft.com/office/drawing/2014/main" id="{9803C19E-6369-6F4F-9490-30B3C69D7602}"/>
              </a:ext>
            </a:extLst>
          </p:cNvPr>
          <p:cNvSpPr>
            <a:spLocks noGrp="1"/>
          </p:cNvSpPr>
          <p:nvPr>
            <p:ph type="ftr" sz="quarter" idx="11"/>
          </p:nvPr>
        </p:nvSpPr>
        <p:spPr>
          <a:xfrm>
            <a:off x="629281" y="6363277"/>
            <a:ext cx="4114800" cy="365125"/>
          </a:xfrm>
        </p:spPr>
        <p:txBody>
          <a:bodyPr/>
          <a:lstStyle/>
          <a:p>
            <a:r>
              <a:rPr lang="en-US"/>
              <a:t>@PublicPowerOrg #PublicPower</a:t>
            </a:r>
            <a:endParaRPr lang="en-US" dirty="0"/>
          </a:p>
        </p:txBody>
      </p:sp>
      <p:sp>
        <p:nvSpPr>
          <p:cNvPr id="5" name="Slide Number Placeholder 4">
            <a:extLst>
              <a:ext uri="{FF2B5EF4-FFF2-40B4-BE49-F238E27FC236}">
                <a16:creationId xmlns:a16="http://schemas.microsoft.com/office/drawing/2014/main" id="{15C185DC-FAB0-0142-93D8-84629DF0CF13}"/>
              </a:ext>
            </a:extLst>
          </p:cNvPr>
          <p:cNvSpPr>
            <a:spLocks noGrp="1"/>
          </p:cNvSpPr>
          <p:nvPr>
            <p:ph type="sldNum" sz="quarter" idx="12"/>
          </p:nvPr>
        </p:nvSpPr>
        <p:spPr>
          <a:xfrm>
            <a:off x="196300" y="6356350"/>
            <a:ext cx="362833" cy="365125"/>
          </a:xfrm>
        </p:spPr>
        <p:txBody>
          <a:bodyPr/>
          <a:lstStyle/>
          <a:p>
            <a:fld id="{43B5B6BF-3717-F740-9AD9-78D08E5AC638}" type="slidenum">
              <a:rPr lang="en-US" smtClean="0"/>
              <a:t>8</a:t>
            </a:fld>
            <a:endParaRPr lang="en-US"/>
          </a:p>
        </p:txBody>
      </p:sp>
    </p:spTree>
    <p:extLst>
      <p:ext uri="{BB962C8B-B14F-4D97-AF65-F5344CB8AC3E}">
        <p14:creationId xmlns:p14="http://schemas.microsoft.com/office/powerpoint/2010/main" val="4069121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6FE59-5171-5D4A-8204-E396963B62FB}"/>
              </a:ext>
            </a:extLst>
          </p:cNvPr>
          <p:cNvSpPr>
            <a:spLocks noGrp="1"/>
          </p:cNvSpPr>
          <p:nvPr>
            <p:ph type="title"/>
          </p:nvPr>
        </p:nvSpPr>
        <p:spPr>
          <a:xfrm>
            <a:off x="377716" y="424561"/>
            <a:ext cx="10515600" cy="1325563"/>
          </a:xfrm>
        </p:spPr>
        <p:txBody>
          <a:bodyPr/>
          <a:lstStyle/>
          <a:p>
            <a:r>
              <a:rPr lang="en-US" dirty="0">
                <a:solidFill>
                  <a:srgbClr val="FF9D05"/>
                </a:solidFill>
              </a:rPr>
              <a:t>Transmission ANOPR – Next Steps?</a:t>
            </a:r>
          </a:p>
        </p:txBody>
      </p:sp>
      <p:sp>
        <p:nvSpPr>
          <p:cNvPr id="3" name="Content Placeholder 2">
            <a:extLst>
              <a:ext uri="{FF2B5EF4-FFF2-40B4-BE49-F238E27FC236}">
                <a16:creationId xmlns:a16="http://schemas.microsoft.com/office/drawing/2014/main" id="{BC5466A7-3012-EF4B-9276-10F60F35B4C4}"/>
              </a:ext>
            </a:extLst>
          </p:cNvPr>
          <p:cNvSpPr>
            <a:spLocks noGrp="1"/>
          </p:cNvSpPr>
          <p:nvPr>
            <p:ph idx="1"/>
          </p:nvPr>
        </p:nvSpPr>
        <p:spPr>
          <a:xfrm>
            <a:off x="377716" y="1500326"/>
            <a:ext cx="10515600" cy="4698551"/>
          </a:xfrm>
        </p:spPr>
        <p:txBody>
          <a:bodyPr>
            <a:noAutofit/>
          </a:bodyPr>
          <a:lstStyle/>
          <a:p>
            <a:pPr>
              <a:spcBef>
                <a:spcPts val="0"/>
              </a:spcBef>
              <a:spcAft>
                <a:spcPts val="1800"/>
              </a:spcAft>
            </a:pPr>
            <a:r>
              <a:rPr lang="en-US" sz="2800" dirty="0">
                <a:latin typeface="Raleway" panose="020B0503030101060003" pitchFamily="34" charset="0"/>
                <a:ea typeface="Times New Roman" panose="02020603050405020304" pitchFamily="18" charset="0"/>
              </a:rPr>
              <a:t>ANOPR was issued unanimously, but evident differences among FERC Commissioners</a:t>
            </a:r>
          </a:p>
          <a:p>
            <a:pPr lvl="1">
              <a:spcBef>
                <a:spcPts val="0"/>
              </a:spcBef>
              <a:spcAft>
                <a:spcPts val="1800"/>
              </a:spcAft>
            </a:pPr>
            <a:r>
              <a:rPr lang="en-US" sz="2600" dirty="0">
                <a:latin typeface="Raleway" panose="020B0503030101060003" pitchFamily="34" charset="0"/>
                <a:ea typeface="Times New Roman" panose="02020603050405020304" pitchFamily="18" charset="0"/>
              </a:rPr>
              <a:t>Commissioner Phillips may be key</a:t>
            </a:r>
          </a:p>
          <a:p>
            <a:pPr lvl="1">
              <a:spcBef>
                <a:spcPts val="0"/>
              </a:spcBef>
              <a:spcAft>
                <a:spcPts val="1800"/>
              </a:spcAft>
            </a:pPr>
            <a:r>
              <a:rPr lang="en-US" sz="2600" dirty="0">
                <a:latin typeface="Raleway" panose="020B0503030101060003" pitchFamily="34" charset="0"/>
                <a:ea typeface="Times New Roman" panose="02020603050405020304" pitchFamily="18" charset="0"/>
              </a:rPr>
              <a:t>Would FERC proceed on groundbreaking issues by a divided vote?</a:t>
            </a:r>
          </a:p>
          <a:p>
            <a:pPr>
              <a:spcBef>
                <a:spcPts val="0"/>
              </a:spcBef>
              <a:spcAft>
                <a:spcPts val="1800"/>
              </a:spcAft>
            </a:pPr>
            <a:r>
              <a:rPr lang="en-US" sz="2800" dirty="0">
                <a:latin typeface="Raleway" panose="020B0503030101060003" pitchFamily="34" charset="0"/>
                <a:ea typeface="Times New Roman" panose="02020603050405020304" pitchFamily="18" charset="0"/>
              </a:rPr>
              <a:t>Chairman Glick has indicated he would like to have a final rule in place by the end of 2022</a:t>
            </a:r>
          </a:p>
          <a:p>
            <a:pPr>
              <a:spcBef>
                <a:spcPts val="0"/>
              </a:spcBef>
              <a:spcAft>
                <a:spcPts val="1800"/>
              </a:spcAft>
            </a:pPr>
            <a:r>
              <a:rPr lang="en-US" sz="2800" dirty="0">
                <a:latin typeface="Raleway" panose="020B0503030101060003" pitchFamily="34" charset="0"/>
                <a:ea typeface="Times New Roman" panose="02020603050405020304" pitchFamily="18" charset="0"/>
              </a:rPr>
              <a:t>ANOPR issues may be divided into multiple proceedings, but many interrelated considerations</a:t>
            </a:r>
          </a:p>
          <a:p>
            <a:pPr>
              <a:spcBef>
                <a:spcPts val="0"/>
              </a:spcBef>
              <a:spcAft>
                <a:spcPts val="1200"/>
              </a:spcAft>
            </a:pPr>
            <a:endParaRPr lang="en-US" sz="2400" dirty="0">
              <a:latin typeface="Raleway" panose="020B0503030101060003" pitchFamily="34" charset="0"/>
              <a:ea typeface="Times New Roman" panose="02020603050405020304" pitchFamily="18" charset="0"/>
            </a:endParaRPr>
          </a:p>
        </p:txBody>
      </p:sp>
      <p:sp>
        <p:nvSpPr>
          <p:cNvPr id="4" name="Footer Placeholder 3">
            <a:extLst>
              <a:ext uri="{FF2B5EF4-FFF2-40B4-BE49-F238E27FC236}">
                <a16:creationId xmlns:a16="http://schemas.microsoft.com/office/drawing/2014/main" id="{9803C19E-6369-6F4F-9490-30B3C69D7602}"/>
              </a:ext>
            </a:extLst>
          </p:cNvPr>
          <p:cNvSpPr>
            <a:spLocks noGrp="1"/>
          </p:cNvSpPr>
          <p:nvPr>
            <p:ph type="ftr" sz="quarter" idx="11"/>
          </p:nvPr>
        </p:nvSpPr>
        <p:spPr>
          <a:xfrm>
            <a:off x="629281" y="6363277"/>
            <a:ext cx="4114800" cy="365125"/>
          </a:xfrm>
        </p:spPr>
        <p:txBody>
          <a:bodyPr/>
          <a:lstStyle/>
          <a:p>
            <a:r>
              <a:rPr lang="en-US"/>
              <a:t>@PublicPowerOrg #PublicPower</a:t>
            </a:r>
            <a:endParaRPr lang="en-US" dirty="0"/>
          </a:p>
        </p:txBody>
      </p:sp>
      <p:sp>
        <p:nvSpPr>
          <p:cNvPr id="5" name="Slide Number Placeholder 4">
            <a:extLst>
              <a:ext uri="{FF2B5EF4-FFF2-40B4-BE49-F238E27FC236}">
                <a16:creationId xmlns:a16="http://schemas.microsoft.com/office/drawing/2014/main" id="{15C185DC-FAB0-0142-93D8-84629DF0CF13}"/>
              </a:ext>
            </a:extLst>
          </p:cNvPr>
          <p:cNvSpPr>
            <a:spLocks noGrp="1"/>
          </p:cNvSpPr>
          <p:nvPr>
            <p:ph type="sldNum" sz="quarter" idx="12"/>
          </p:nvPr>
        </p:nvSpPr>
        <p:spPr>
          <a:xfrm>
            <a:off x="196300" y="6356350"/>
            <a:ext cx="362833" cy="365125"/>
          </a:xfrm>
        </p:spPr>
        <p:txBody>
          <a:bodyPr/>
          <a:lstStyle/>
          <a:p>
            <a:fld id="{43B5B6BF-3717-F740-9AD9-78D08E5AC638}" type="slidenum">
              <a:rPr lang="en-US" smtClean="0"/>
              <a:t>9</a:t>
            </a:fld>
            <a:endParaRPr lang="en-US"/>
          </a:p>
        </p:txBody>
      </p:sp>
    </p:spTree>
    <p:extLst>
      <p:ext uri="{BB962C8B-B14F-4D97-AF65-F5344CB8AC3E}">
        <p14:creationId xmlns:p14="http://schemas.microsoft.com/office/powerpoint/2010/main" val="905568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CB29AA98DCAF4F8F8722F8900FB390" ma:contentTypeVersion="13" ma:contentTypeDescription="Create a new document." ma:contentTypeScope="" ma:versionID="d92ddc027fc899a2a4745c32f6b88a99">
  <xsd:schema xmlns:xsd="http://www.w3.org/2001/XMLSchema" xmlns:xs="http://www.w3.org/2001/XMLSchema" xmlns:p="http://schemas.microsoft.com/office/2006/metadata/properties" xmlns:ns2="d466f1c7-7012-4878-b460-eda6f6617814" xmlns:ns3="5a25e2c7-bebc-48a6-ad3d-92185323e86a" targetNamespace="http://schemas.microsoft.com/office/2006/metadata/properties" ma:root="true" ma:fieldsID="e0775bdd18d293e65dc4cd0c22561efb" ns2:_="" ns3:_="">
    <xsd:import namespace="d466f1c7-7012-4878-b460-eda6f6617814"/>
    <xsd:import namespace="5a25e2c7-bebc-48a6-ad3d-92185323e86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66f1c7-7012-4878-b460-eda6f66178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a25e2c7-bebc-48a6-ad3d-92185323e86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9B8113E-58EC-4AD1-9F62-F2FCDC70173B}">
  <ds:schemaRefs>
    <ds:schemaRef ds:uri="http://schemas.microsoft.com/sharepoint/v3/contenttype/forms"/>
  </ds:schemaRefs>
</ds:datastoreItem>
</file>

<file path=customXml/itemProps2.xml><?xml version="1.0" encoding="utf-8"?>
<ds:datastoreItem xmlns:ds="http://schemas.openxmlformats.org/officeDocument/2006/customXml" ds:itemID="{27157023-6411-40D9-8A01-FB5406F8C0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66f1c7-7012-4878-b460-eda6f6617814"/>
    <ds:schemaRef ds:uri="5a25e2c7-bebc-48a6-ad3d-92185323e8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6CA0F1-E852-405D-A90E-23DE15882FF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2108</TotalTime>
  <Words>1122</Words>
  <Application>Microsoft Office PowerPoint</Application>
  <PresentationFormat>Widescreen</PresentationFormat>
  <Paragraphs>116</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Raleway</vt:lpstr>
      <vt:lpstr>Raleway Light</vt:lpstr>
      <vt:lpstr>Raleway SemiBold</vt:lpstr>
      <vt:lpstr>Office Theme</vt:lpstr>
      <vt:lpstr>FERC and Transmission  John McCaffrey Senior Regulatory Counsel American Public Power Association  Mid-West Electric Consumers Association Annual Meeting  December 7, 2021 – Denver, CO</vt:lpstr>
      <vt:lpstr>FERC in Transition</vt:lpstr>
      <vt:lpstr>New FERC Commissioner</vt:lpstr>
      <vt:lpstr>Transmission is a FERC Priority</vt:lpstr>
      <vt:lpstr>Cost is a Concern for Public Power</vt:lpstr>
      <vt:lpstr>FERC Transmission ANOPR</vt:lpstr>
      <vt:lpstr>FERC-State Task Force</vt:lpstr>
      <vt:lpstr>Transmission ANOPR – Key Issues</vt:lpstr>
      <vt:lpstr>Transmission ANOPR – Next Steps?</vt:lpstr>
      <vt:lpstr>Reliability and the Evolving Grid</vt:lpstr>
      <vt:lpstr>TVA Transmission Petition</vt:lpstr>
      <vt:lpstr>Other FERC Transmission Matters</vt:lpstr>
      <vt:lpstr>Questions?</vt:lpstr>
      <vt:lpstr>References</vt:lpstr>
      <vt:lpstr>References</vt:lpstr>
      <vt:lpstr>References, cont’d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Rosalie Hathaway</cp:lastModifiedBy>
  <cp:revision>32</cp:revision>
  <dcterms:created xsi:type="dcterms:W3CDTF">2018-11-14T14:06:13Z</dcterms:created>
  <dcterms:modified xsi:type="dcterms:W3CDTF">2021-12-13T19:50:33Z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0x01010016CB29AA98DCAF4F8F8722F8900FB390</vt:lpwstr>
  </property>
</Properties>
</file>