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7" r:id="rId7"/>
    <p:sldId id="268" r:id="rId8"/>
    <p:sldId id="270" r:id="rId9"/>
    <p:sldId id="269" r:id="rId10"/>
    <p:sldId id="27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2F"/>
    <a:srgbClr val="00447C"/>
    <a:srgbClr val="D6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4D406-6380-4D57-A71C-4BB81EC6A113}" v="119" dt="2021-11-19T18:04:49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6357" autoAdjust="0"/>
  </p:normalViewPr>
  <p:slideViewPr>
    <p:cSldViewPr snapToGrid="0">
      <p:cViewPr varScale="1">
        <p:scale>
          <a:sx n="42" d="100"/>
          <a:sy n="42" d="100"/>
        </p:scale>
        <p:origin x="82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5464C-1627-4F22-BE00-8A094DEC4AE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0F44C-5A13-4BE5-BE7E-4467491D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9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4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66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0F44C-5A13-4BE5-BE7E-4467491D26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vulnerabilities, industry threats</a:t>
            </a:r>
          </a:p>
          <a:p>
            <a:endParaRPr lang="en-US" dirty="0"/>
          </a:p>
          <a:p>
            <a:r>
              <a:rPr lang="en-US" dirty="0"/>
              <a:t>What’s on the forefront of IT?</a:t>
            </a:r>
          </a:p>
          <a:p>
            <a:r>
              <a:rPr lang="en-US" dirty="0"/>
              <a:t>   cyber landscape</a:t>
            </a:r>
          </a:p>
          <a:p>
            <a:r>
              <a:rPr lang="en-US" dirty="0"/>
              <a:t>   nation state threats</a:t>
            </a:r>
          </a:p>
          <a:p>
            <a:r>
              <a:rPr lang="en-US" dirty="0"/>
              <a:t>   ransomware events (Montrose DMEA? Locked up last week)</a:t>
            </a:r>
          </a:p>
          <a:p>
            <a:endParaRPr lang="en-US" dirty="0"/>
          </a:p>
          <a:p>
            <a:r>
              <a:rPr lang="en-US" dirty="0"/>
              <a:t>Exponential  tech:</a:t>
            </a:r>
          </a:p>
          <a:p>
            <a:r>
              <a:rPr lang="en-US" dirty="0"/>
              <a:t>Cloud revolution</a:t>
            </a:r>
          </a:p>
          <a:p>
            <a:r>
              <a:rPr lang="en-US" dirty="0"/>
              <a:t>AI/ML/RPA</a:t>
            </a:r>
          </a:p>
          <a:p>
            <a:r>
              <a:rPr lang="en-US" dirty="0"/>
              <a:t>Drones</a:t>
            </a:r>
          </a:p>
          <a:p>
            <a:r>
              <a:rPr lang="en-US" dirty="0" err="1"/>
              <a:t>Helos</a:t>
            </a:r>
            <a:r>
              <a:rPr lang="en-US" dirty="0"/>
              <a:t> with video</a:t>
            </a:r>
          </a:p>
          <a:p>
            <a:r>
              <a:rPr lang="en-US" dirty="0"/>
              <a:t>AI to scan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Dispatch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0F44C-5A13-4BE5-BE7E-4467491D26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1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your ow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35A6567-7B45-4CCA-835C-8ABECF6A32F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897504" y="0"/>
            <a:ext cx="4319517" cy="6885295"/>
          </a:xfrm>
          <a:custGeom>
            <a:avLst/>
            <a:gdLst>
              <a:gd name="connsiteX0" fmla="*/ 0 w 4267200"/>
              <a:gd name="connsiteY0" fmla="*/ 6858000 h 6858000"/>
              <a:gd name="connsiteX1" fmla="*/ 1066800 w 4267200"/>
              <a:gd name="connsiteY1" fmla="*/ 0 h 6858000"/>
              <a:gd name="connsiteX2" fmla="*/ 4267200 w 4267200"/>
              <a:gd name="connsiteY2" fmla="*/ 0 h 6858000"/>
              <a:gd name="connsiteX3" fmla="*/ 3200400 w 4267200"/>
              <a:gd name="connsiteY3" fmla="*/ 6858000 h 6858000"/>
              <a:gd name="connsiteX4" fmla="*/ 0 w 4267200"/>
              <a:gd name="connsiteY4" fmla="*/ 6858000 h 6858000"/>
              <a:gd name="connsiteX0" fmla="*/ 0 w 4292221"/>
              <a:gd name="connsiteY0" fmla="*/ 6858000 h 6871647"/>
              <a:gd name="connsiteX1" fmla="*/ 1066800 w 4292221"/>
              <a:gd name="connsiteY1" fmla="*/ 0 h 6871647"/>
              <a:gd name="connsiteX2" fmla="*/ 4267200 w 4292221"/>
              <a:gd name="connsiteY2" fmla="*/ 0 h 6871647"/>
              <a:gd name="connsiteX3" fmla="*/ 4292221 w 4292221"/>
              <a:gd name="connsiteY3" fmla="*/ 6871647 h 6871647"/>
              <a:gd name="connsiteX4" fmla="*/ 0 w 4292221"/>
              <a:gd name="connsiteY4" fmla="*/ 6858000 h 6871647"/>
              <a:gd name="connsiteX0" fmla="*/ 0 w 4319517"/>
              <a:gd name="connsiteY0" fmla="*/ 6885295 h 6885295"/>
              <a:gd name="connsiteX1" fmla="*/ 1094096 w 4319517"/>
              <a:gd name="connsiteY1" fmla="*/ 0 h 6885295"/>
              <a:gd name="connsiteX2" fmla="*/ 4294496 w 4319517"/>
              <a:gd name="connsiteY2" fmla="*/ 0 h 6885295"/>
              <a:gd name="connsiteX3" fmla="*/ 4319517 w 4319517"/>
              <a:gd name="connsiteY3" fmla="*/ 6871647 h 6885295"/>
              <a:gd name="connsiteX4" fmla="*/ 0 w 4319517"/>
              <a:gd name="connsiteY4" fmla="*/ 6885295 h 688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517" h="6885295">
                <a:moveTo>
                  <a:pt x="0" y="6885295"/>
                </a:moveTo>
                <a:lnTo>
                  <a:pt x="1094096" y="0"/>
                </a:lnTo>
                <a:lnTo>
                  <a:pt x="4294496" y="0"/>
                </a:lnTo>
                <a:cubicBezTo>
                  <a:pt x="4302836" y="2290549"/>
                  <a:pt x="4311177" y="4581098"/>
                  <a:pt x="4319517" y="6871647"/>
                </a:cubicBezTo>
                <a:lnTo>
                  <a:pt x="0" y="6885295"/>
                </a:lnTo>
                <a:close/>
              </a:path>
            </a:pathLst>
          </a:custGeom>
          <a:noFill/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D84E1AF-4B14-483D-8E06-F5E0C2C01AF8}" type="datetime1">
              <a:rPr lang="en-US" smtClean="0"/>
              <a:t>12/13/2021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BA26-7A30-4738-98AB-E2967855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9FF47-FF49-4539-825D-3B38FAE6B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47C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14260-D918-4D46-8B70-77A41BE6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B70BF93D-13F4-4380-8536-8BEDFD1130B2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DECFA-CA12-4C8D-AC92-0110F673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FE520-C041-4A21-8EC7-20464798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he WAPA graphic with green and blue and a white lightning bolt.">
            <a:extLst>
              <a:ext uri="{FF2B5EF4-FFF2-40B4-BE49-F238E27FC236}">
                <a16:creationId xmlns:a16="http://schemas.microsoft.com/office/drawing/2014/main" id="{E8B8D942-F425-4E86-BB80-CFEA9AEF7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1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9D27-D311-41D9-A949-4333FBC32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0595D-0EDE-40CC-96BC-65A90D47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10A6E-0274-478E-A2C8-9B4272B9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D67574B0-EDD0-4101-A4F0-DB42D945245B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6932A-C331-4D78-9471-F51CED97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5717F-F4BE-4DB7-B03C-6B349FD8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WAPA graphic with green and blue and a white lightning bolt.">
            <a:extLst>
              <a:ext uri="{FF2B5EF4-FFF2-40B4-BE49-F238E27FC236}">
                <a16:creationId xmlns:a16="http://schemas.microsoft.com/office/drawing/2014/main" id="{B24DEE0F-4130-4C3C-A775-87BA0C3EE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7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966F413-FA40-43CC-B5A7-52AC05CC46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0875" y="0"/>
            <a:ext cx="51911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FA0E2-DBF0-4D1E-9683-4EF88F7F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86400" cy="1325563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9D27-D311-41D9-A949-4333FBC32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86400" cy="435133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10A6E-0274-478E-A2C8-9B4272B9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D3AD8277-ABCE-4A5F-A65A-E2C96F2549DD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6932A-C331-4D78-9471-F51CED97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5717F-F4BE-4DB7-B03C-6B349FD8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7A2AB-5E51-4FD5-B9B0-28CC6EB7EA53}"/>
              </a:ext>
            </a:extLst>
          </p:cNvPr>
          <p:cNvSpPr/>
          <p:nvPr userDrawn="1"/>
        </p:nvSpPr>
        <p:spPr>
          <a:xfrm>
            <a:off x="7001301" y="0"/>
            <a:ext cx="51906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47C"/>
              </a:solidFill>
            </a:endParaRPr>
          </a:p>
        </p:txBody>
      </p:sp>
      <p:pic>
        <p:nvPicPr>
          <p:cNvPr id="12" name="Picture 11" descr="The WAPA graphic with green and blue and a white lightning bolt.">
            <a:extLst>
              <a:ext uri="{FF2B5EF4-FFF2-40B4-BE49-F238E27FC236}">
                <a16:creationId xmlns:a16="http://schemas.microsoft.com/office/drawing/2014/main" id="{8AB2529D-4AC0-4F38-BFFE-150711DA7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4CE0-D7CE-4A21-A374-209F8A97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B6457-4264-4DFA-9459-33357701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4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23BBC-7C71-4F92-AB37-26D50DE23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54A2B-9DE6-4581-8798-80394BA3E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4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636AC-100D-4838-8EF5-0167820DA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638CD-D03D-48D5-8A3A-5731A650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8422F6A0-421C-44D6-864B-F843545937D4}" type="datetime1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79CFA-9DAF-46EA-AFEA-B02C13E0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82B98-EEB2-4D4F-AEAB-1A11AF30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he WAPA graphic with green and blue and a white lightning bolt.">
            <a:extLst>
              <a:ext uri="{FF2B5EF4-FFF2-40B4-BE49-F238E27FC236}">
                <a16:creationId xmlns:a16="http://schemas.microsoft.com/office/drawing/2014/main" id="{CA33ED85-B45A-4823-A467-9F12857D9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34BC-6FBE-461A-A6F0-FCFFCC92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EE01C-212D-4474-B3B9-31E99C04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0A0A7953-6C70-410D-B942-F60B41D2D725}" type="datetime1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64447-04C7-4B46-88CB-7EFCCBBA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23F1B-CE1F-42AC-8739-1080D83F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e WAPA graphic with green and blue and a white lightning bolt.">
            <a:extLst>
              <a:ext uri="{FF2B5EF4-FFF2-40B4-BE49-F238E27FC236}">
                <a16:creationId xmlns:a16="http://schemas.microsoft.com/office/drawing/2014/main" id="{E8E7B5B1-8298-4080-96E5-9E9DFD0D3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4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CB203EDB-5755-4447-B5C9-3564BCF5F4AE}" type="datetime1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he WAPA graphic with green and blue and a white lightning bolt.">
            <a:extLst>
              <a:ext uri="{FF2B5EF4-FFF2-40B4-BE49-F238E27FC236}">
                <a16:creationId xmlns:a16="http://schemas.microsoft.com/office/drawing/2014/main" id="{E70A856A-5DDF-43E1-8BDA-1F78BAAB8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0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PA Customer Servic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673A2C70-9913-480A-BEB1-3469F0883B23}" type="datetime1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he WAPA graphic with green and blue and a white lightning bolt.">
            <a:extLst>
              <a:ext uri="{FF2B5EF4-FFF2-40B4-BE49-F238E27FC236}">
                <a16:creationId xmlns:a16="http://schemas.microsoft.com/office/drawing/2014/main" id="{E70A856A-5DDF-43E1-8BDA-1F78BAAB8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FC7AEEF7-EC75-4F22-8404-6167E96952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06" y="820128"/>
            <a:ext cx="5565188" cy="52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1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PA's Three Lines of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CDCBDC62-0FD2-4F5F-8653-5C1EF482FA51}" type="datetime1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he WAPA graphic with green and blue and a white lightning bolt.">
            <a:extLst>
              <a:ext uri="{FF2B5EF4-FFF2-40B4-BE49-F238E27FC236}">
                <a16:creationId xmlns:a16="http://schemas.microsoft.com/office/drawing/2014/main" id="{E70A856A-5DDF-43E1-8BDA-1F78BAAB8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C0C1634-3D30-45FF-A4BF-266B1017A5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65" y="0"/>
            <a:ext cx="9045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2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767F-E117-40A6-8AE5-B88F4158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6F3C4-EEDA-4505-B5AF-F2A8CF1B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447C"/>
                </a:solidFill>
              </a:defRPr>
            </a:lvl1pPr>
            <a:lvl2pPr>
              <a:defRPr sz="2800">
                <a:solidFill>
                  <a:srgbClr val="00447C"/>
                </a:solidFill>
              </a:defRPr>
            </a:lvl2pPr>
            <a:lvl3pPr>
              <a:defRPr sz="2400">
                <a:solidFill>
                  <a:srgbClr val="00447C"/>
                </a:solidFill>
              </a:defRPr>
            </a:lvl3pPr>
            <a:lvl4pPr>
              <a:defRPr sz="2000">
                <a:solidFill>
                  <a:srgbClr val="00447C"/>
                </a:solidFill>
              </a:defRPr>
            </a:lvl4pPr>
            <a:lvl5pPr>
              <a:defRPr sz="2000">
                <a:solidFill>
                  <a:srgbClr val="00447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F9E46-6117-4C06-9594-B6F5430C8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47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0FF59-7656-48C1-9ADE-2604E582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4A44AC15-0E8D-4BF7-8DB9-BEBEC99EB3DC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4AC34-95EA-46A8-8F3D-DCED06F8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23D3D-9C36-4943-A228-1860DACD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WAPA graphic with green and blue and a white lightning bolt.">
            <a:extLst>
              <a:ext uri="{FF2B5EF4-FFF2-40B4-BE49-F238E27FC236}">
                <a16:creationId xmlns:a16="http://schemas.microsoft.com/office/drawing/2014/main" id="{AEF57F41-4EF8-4547-BB71-7D49EB561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85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911-F013-4F00-AD6C-C7D93F96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898F35-CB89-41AB-92CF-1B35592AD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447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E1B2C-84F7-430A-A934-0CBFA024F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47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FBFD9-4642-4976-9920-975427D7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/>
          <a:p>
            <a:fld id="{B51477F8-83F1-43E7-ADC1-A2B3A0F97A0E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8E071-744B-4258-8255-88C4755A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/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A9021-7006-4635-A1AE-D6BBAD19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WAPA graphic with green and blue and a white lightning bolt.">
            <a:extLst>
              <a:ext uri="{FF2B5EF4-FFF2-40B4-BE49-F238E27FC236}">
                <a16:creationId xmlns:a16="http://schemas.microsoft.com/office/drawing/2014/main" id="{F78A2D6A-A744-4433-9D1C-BD515F26B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for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8" name="Picture 7" descr="A switchyard showing several power transformers.">
            <a:extLst>
              <a:ext uri="{FF2B5EF4-FFF2-40B4-BE49-F238E27FC236}">
                <a16:creationId xmlns:a16="http://schemas.microsoft.com/office/drawing/2014/main" id="{86523D02-7C02-4B74-A949-0FD451D15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14" r="49752"/>
          <a:stretch>
            <a:fillRect/>
          </a:stretch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B6B9D6C-CD17-484E-813F-43FAE51754CE}" type="datetime1">
              <a:rPr lang="en-US" smtClean="0"/>
              <a:t>12/13/2021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41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 Pa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D670-3C87-4CFD-A884-D861561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D832DF-976F-4E94-9E58-7C4309E67645}" type="datetime1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39EA2-3E6A-4939-9007-AEF09DC6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E951C-E656-4D21-8BFB-4E2A256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57E26D-3603-4AE2-9EAC-83E00BFC80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671513"/>
            <a:ext cx="5791200" cy="1862137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Email and/or Phone Number</a:t>
            </a:r>
          </a:p>
        </p:txBody>
      </p:sp>
      <p:pic>
        <p:nvPicPr>
          <p:cNvPr id="9" name="Picture 8" descr="The WAPA graphic with green and blue and a white lightning bolt.">
            <a:extLst>
              <a:ext uri="{FF2B5EF4-FFF2-40B4-BE49-F238E27FC236}">
                <a16:creationId xmlns:a16="http://schemas.microsoft.com/office/drawing/2014/main" id="{4A98D38D-F2A3-4D27-87A4-E2A9DEB63A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er Tower 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9" name="Picture 8" descr="A transmission tower at night with stars behind it. ">
            <a:extLst>
              <a:ext uri="{FF2B5EF4-FFF2-40B4-BE49-F238E27FC236}">
                <a16:creationId xmlns:a16="http://schemas.microsoft.com/office/drawing/2014/main" id="{56AF411A-230C-4FEB-9F75-0A0AFF094B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-241" r="45910" b="241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F1684F-8455-46FB-8E2F-8F0FB10D24B7}" type="datetime1">
              <a:rPr lang="en-US" smtClean="0"/>
              <a:t>12/13/2021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 Tower Su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10" name="Picture 9" descr="A transmission tower at sunset with various shades in the clouds behind it.">
            <a:extLst>
              <a:ext uri="{FF2B5EF4-FFF2-40B4-BE49-F238E27FC236}">
                <a16:creationId xmlns:a16="http://schemas.microsoft.com/office/drawing/2014/main" id="{68D29BC3-8DC6-4929-BA8A-0A7DE84BB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2" r="12576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DD71D4A-1A51-4F32-854D-0EB4625DEC87}" type="datetime1">
              <a:rPr lang="en-US" smtClean="0"/>
              <a:t>12/13/2021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ransmission Tower St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9" name="Picture 8" descr="A transmission tower with storm clouds in the background.">
            <a:extLst>
              <a:ext uri="{FF2B5EF4-FFF2-40B4-BE49-F238E27FC236}">
                <a16:creationId xmlns:a16="http://schemas.microsoft.com/office/drawing/2014/main" id="{5E49E1C0-236E-4551-B5AD-EF481FF7F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6" r="13076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BABA87E-C848-4DD7-87E0-13EE5B6751A9}" type="datetime1">
              <a:rPr lang="en-US" smtClean="0"/>
              <a:t>12/13/2021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len Canyon D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8" name="Picture 7" descr="Glen Canyon Dam with Lake Powell behind it and the Colorado River downstream of it.">
            <a:extLst>
              <a:ext uri="{FF2B5EF4-FFF2-40B4-BE49-F238E27FC236}">
                <a16:creationId xmlns:a16="http://schemas.microsoft.com/office/drawing/2014/main" id="{9D91915C-C196-43AA-9CC7-B17C0E8736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r="20737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ED9FDE2-FEE4-4CE8-BB69-DA3319EBA757}" type="datetime1">
              <a:rPr lang="en-US" smtClean="0"/>
              <a:t>12/13/2021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ydropower Gen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29B243C-E2A9-478A-A331-75B01A8F3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pic>
        <p:nvPicPr>
          <p:cNvPr id="8" name="Picture 7" descr="Hydropower generators">
            <a:extLst>
              <a:ext uri="{FF2B5EF4-FFF2-40B4-BE49-F238E27FC236}">
                <a16:creationId xmlns:a16="http://schemas.microsoft.com/office/drawing/2014/main" id="{424EC5EC-6EBE-4290-A083-504674875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6" r="52532"/>
          <a:stretch/>
        </p:blipFill>
        <p:spPr>
          <a:xfrm>
            <a:off x="7879308" y="-16552"/>
            <a:ext cx="4319227" cy="6881376"/>
          </a:xfrm>
          <a:custGeom>
            <a:avLst/>
            <a:gdLst>
              <a:gd name="connsiteX0" fmla="*/ 1092451 w 4319227"/>
              <a:gd name="connsiteY0" fmla="*/ 0 h 6881376"/>
              <a:gd name="connsiteX1" fmla="*/ 4319131 w 4319227"/>
              <a:gd name="connsiteY1" fmla="*/ 1 h 6881376"/>
              <a:gd name="connsiteX2" fmla="*/ 4312693 w 4319227"/>
              <a:gd name="connsiteY2" fmla="*/ 6881376 h 6881376"/>
              <a:gd name="connsiteX3" fmla="*/ 0 w 4319227"/>
              <a:gd name="connsiteY3" fmla="*/ 6881376 h 68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227" h="6881376">
                <a:moveTo>
                  <a:pt x="1092451" y="0"/>
                </a:moveTo>
                <a:lnTo>
                  <a:pt x="4319131" y="1"/>
                </a:lnTo>
                <a:cubicBezTo>
                  <a:pt x="4320228" y="2290550"/>
                  <a:pt x="4311596" y="4590827"/>
                  <a:pt x="4312693" y="6881376"/>
                </a:cubicBezTo>
                <a:lnTo>
                  <a:pt x="0" y="688137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749808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749808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A0D8-6E45-4D23-8F6C-2063F8F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25E558-C293-411B-B5E4-1E58D7021679}" type="datetime1">
              <a:rPr lang="en-US" smtClean="0"/>
              <a:t>12/13/2021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0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6908-7D79-4C32-BD90-175E208F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051560"/>
            <a:ext cx="10972800" cy="2387600"/>
          </a:xfrm>
        </p:spPr>
        <p:txBody>
          <a:bodyPr anchor="b"/>
          <a:lstStyle>
            <a:lvl1pPr algn="ctr">
              <a:defRPr sz="6000">
                <a:solidFill>
                  <a:srgbClr val="0044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EB8F2-660D-4931-A6BB-B74F8FE0B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602038"/>
            <a:ext cx="10972800" cy="1655762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00447C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276A-D7CC-4FDB-ABC5-7DAC6051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B069CB-332A-4B3E-8026-898091CD44AD}" type="datetime1">
              <a:rPr lang="en-US" smtClean="0"/>
              <a:t>12/13/2021</a:t>
            </a:fld>
            <a:endParaRPr lang="en-US"/>
          </a:p>
        </p:txBody>
      </p:sp>
      <p:pic>
        <p:nvPicPr>
          <p:cNvPr id="6" name="Picture 5" descr="WAPA Logo with Western Area Power Administration to the right of logo that includes a lightning bolt.">
            <a:extLst>
              <a:ext uri="{FF2B5EF4-FFF2-40B4-BE49-F238E27FC236}">
                <a16:creationId xmlns:a16="http://schemas.microsoft.com/office/drawing/2014/main" id="{2ECCFED8-7F0C-47A6-A75A-FE4DBEC49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657600" cy="76635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CAB9FC-7E17-4DEC-A8E2-3A0DB7E7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2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78AF-0DF7-43B3-83C8-5E135B2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3E9BD-ED1A-4E1F-A565-8E4894A32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2544"/>
          </a:xfrm>
        </p:spPr>
        <p:txBody>
          <a:bodyPr/>
          <a:lstStyle>
            <a:lvl1pPr>
              <a:defRPr>
                <a:solidFill>
                  <a:srgbClr val="00447C"/>
                </a:solidFill>
              </a:defRPr>
            </a:lvl1pPr>
            <a:lvl2pPr>
              <a:defRPr>
                <a:solidFill>
                  <a:srgbClr val="00447C"/>
                </a:solidFill>
              </a:defRPr>
            </a:lvl2pPr>
            <a:lvl3pPr>
              <a:defRPr>
                <a:solidFill>
                  <a:srgbClr val="00447C"/>
                </a:solidFill>
              </a:defRPr>
            </a:lvl3pPr>
            <a:lvl4pPr>
              <a:defRPr>
                <a:solidFill>
                  <a:srgbClr val="00447C"/>
                </a:solidFill>
              </a:defRPr>
            </a:lvl4pPr>
            <a:lvl5pPr>
              <a:defRPr>
                <a:solidFill>
                  <a:srgbClr val="0044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13434-C28D-43A5-AAA2-A58DF2A7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0" y="6356348"/>
            <a:ext cx="2743200" cy="365125"/>
          </a:xfrm>
        </p:spPr>
        <p:txBody>
          <a:bodyPr/>
          <a:lstStyle/>
          <a:p>
            <a:fld id="{CF5BE52A-2AD3-45B8-9E6F-4A28FF31E4E2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02620-29BC-4B29-8851-CAC6845C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4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0C4B0-3DB9-4676-ACAC-07A31AA7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3F695E62-246E-462B-9E4A-5D3B36BC33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he WAPA graphic with green and blue and a white lightning bolt.">
            <a:extLst>
              <a:ext uri="{FF2B5EF4-FFF2-40B4-BE49-F238E27FC236}">
                <a16:creationId xmlns:a16="http://schemas.microsoft.com/office/drawing/2014/main" id="{693E3ABF-4EC5-4DC5-A435-C49D04D73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4F2FA2-6B14-4473-B169-F47ADB1D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FD97-1918-4D8A-AF01-54AABEC56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CA9F6-361B-4E07-816B-A6E680120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0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9C498EA-DFD6-449B-9897-1FC376EF6855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0C00-64B7-4060-A7AC-105BB12D2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2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IT Operations &amp; Priorities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7AA90-640C-47E2-8AC0-9DCFFDE51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695E62-246E-462B-9E4A-5D3B36BC3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70" r:id="rId6"/>
    <p:sldLayoutId id="2147483669" r:id="rId7"/>
    <p:sldLayoutId id="2147483660" r:id="rId8"/>
    <p:sldLayoutId id="2147483650" r:id="rId9"/>
    <p:sldLayoutId id="2147483651" r:id="rId10"/>
    <p:sldLayoutId id="2147483652" r:id="rId11"/>
    <p:sldLayoutId id="2147483661" r:id="rId12"/>
    <p:sldLayoutId id="2147483653" r:id="rId13"/>
    <p:sldLayoutId id="2147483654" r:id="rId14"/>
    <p:sldLayoutId id="2147483655" r:id="rId15"/>
    <p:sldLayoutId id="2147483667" r:id="rId16"/>
    <p:sldLayoutId id="2147483668" r:id="rId17"/>
    <p:sldLayoutId id="2147483656" r:id="rId18"/>
    <p:sldLayoutId id="2147483657" r:id="rId19"/>
    <p:sldLayoutId id="2147483666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47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47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47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47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47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47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1113-C7EA-426F-912A-A689CED6D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Information Technology</a:t>
            </a:r>
            <a:br>
              <a:rPr lang="en-US" sz="5400" b="1" dirty="0"/>
            </a:br>
            <a:r>
              <a:rPr lang="en-US" sz="5400" b="1" dirty="0"/>
              <a:t>Operations &amp; Priorities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FDB00-407A-4DA1-A55E-1301D6907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958492"/>
            <a:ext cx="7498080" cy="2070342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Delivered to Mid-West Electric Consumers Association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Mike Montoya</a:t>
            </a:r>
            <a:br>
              <a:rPr lang="en-US" dirty="0"/>
            </a:br>
            <a:r>
              <a:rPr lang="en-US" dirty="0"/>
              <a:t>Senior VP and Chief Information Officer</a:t>
            </a:r>
            <a:br>
              <a:rPr lang="en-US" dirty="0"/>
            </a:br>
            <a:r>
              <a:rPr lang="en-US" dirty="0"/>
              <a:t>December 8, 2021</a:t>
            </a:r>
          </a:p>
        </p:txBody>
      </p:sp>
      <p:pic>
        <p:nvPicPr>
          <p:cNvPr id="21" name="Picture Placeholder 20" descr="A picture containing grass, sky, outdoor, sunset&#10;&#10;Description automatically generated">
            <a:extLst>
              <a:ext uri="{FF2B5EF4-FFF2-40B4-BE49-F238E27FC236}">
                <a16:creationId xmlns:a16="http://schemas.microsoft.com/office/drawing/2014/main" id="{8AB2A463-57CE-4808-A59A-9876271A49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7" r="13096"/>
          <a:stretch/>
        </p:blipFill>
        <p:spPr>
          <a:xfrm>
            <a:off x="7897504" y="0"/>
            <a:ext cx="4319517" cy="6885295"/>
          </a:xfrm>
        </p:spPr>
      </p:pic>
    </p:spTree>
    <p:extLst>
      <p:ext uri="{BB962C8B-B14F-4D97-AF65-F5344CB8AC3E}">
        <p14:creationId xmlns:p14="http://schemas.microsoft.com/office/powerpoint/2010/main" val="259617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368458FC-723B-45EC-B162-A2D9E2ABB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" b="8222"/>
          <a:stretch/>
        </p:blipFill>
        <p:spPr>
          <a:xfrm>
            <a:off x="1201684" y="0"/>
            <a:ext cx="9788632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1F06B08-9D06-4B7E-885F-1B15351E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7858" y="6356349"/>
            <a:ext cx="2023945" cy="365125"/>
          </a:xfrm>
        </p:spPr>
        <p:txBody>
          <a:bodyPr/>
          <a:lstStyle/>
          <a:p>
            <a:r>
              <a:rPr lang="en-US" dirty="0">
                <a:solidFill>
                  <a:srgbClr val="00447C"/>
                </a:solidFill>
              </a:rPr>
              <a:t>IT Operations &amp; Priorities –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FE78B97-259F-4C95-852D-9F4C450D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9570" y="6356350"/>
            <a:ext cx="267629" cy="365125"/>
          </a:xfrm>
        </p:spPr>
        <p:txBody>
          <a:bodyPr/>
          <a:lstStyle/>
          <a:p>
            <a:fld id="{3F695E62-246E-462B-9E4A-5D3B36BC339D}" type="slidenum">
              <a:rPr lang="en-US" smtClean="0">
                <a:solidFill>
                  <a:srgbClr val="00447C"/>
                </a:solidFill>
              </a:rPr>
              <a:t>2</a:t>
            </a:fld>
            <a:endParaRPr lang="en-US" dirty="0">
              <a:solidFill>
                <a:srgbClr val="004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1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8A892-90BB-45D5-A0B9-AF87C11EA42E}"/>
              </a:ext>
            </a:extLst>
          </p:cNvPr>
          <p:cNvGrpSpPr/>
          <p:nvPr/>
        </p:nvGrpSpPr>
        <p:grpSpPr>
          <a:xfrm>
            <a:off x="-78060" y="0"/>
            <a:ext cx="12355553" cy="6858000"/>
            <a:chOff x="-78060" y="0"/>
            <a:chExt cx="12355553" cy="6858000"/>
          </a:xfrm>
        </p:grpSpPr>
        <p:pic>
          <p:nvPicPr>
            <p:cNvPr id="9" name="Picture 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CD3A882-8846-4E63-B9DA-34EC041B7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1268" r="269" b="1280"/>
            <a:stretch/>
          </p:blipFill>
          <p:spPr>
            <a:xfrm>
              <a:off x="-78060" y="0"/>
              <a:ext cx="12355553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3DD84A-AB19-47C6-A92B-564E3B665F81}"/>
                </a:ext>
              </a:extLst>
            </p:cNvPr>
            <p:cNvSpPr/>
            <p:nvPr/>
          </p:nvSpPr>
          <p:spPr>
            <a:xfrm>
              <a:off x="10314878" y="6467707"/>
              <a:ext cx="1070517" cy="189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BFC097D-8585-4613-807D-F417E7AA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5950" y="6356349"/>
            <a:ext cx="1926372" cy="365125"/>
          </a:xfrm>
        </p:spPr>
        <p:txBody>
          <a:bodyPr/>
          <a:lstStyle/>
          <a:p>
            <a:r>
              <a:rPr lang="en-US" dirty="0">
                <a:solidFill>
                  <a:srgbClr val="00447C"/>
                </a:solidFill>
              </a:rPr>
              <a:t>IT Operations &amp; Priorities –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93ACC6A-6C27-4BCA-AF02-E1ABADAE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9570" y="6356350"/>
            <a:ext cx="267629" cy="365125"/>
          </a:xfrm>
        </p:spPr>
        <p:txBody>
          <a:bodyPr/>
          <a:lstStyle/>
          <a:p>
            <a:fld id="{3F695E62-246E-462B-9E4A-5D3B36BC339D}" type="slidenum">
              <a:rPr lang="en-US" smtClean="0">
                <a:solidFill>
                  <a:srgbClr val="00447C"/>
                </a:solidFill>
              </a:rPr>
              <a:t>3</a:t>
            </a:fld>
            <a:endParaRPr lang="en-US" dirty="0">
              <a:solidFill>
                <a:srgbClr val="00447C"/>
              </a:solidFill>
            </a:endParaRPr>
          </a:p>
        </p:txBody>
      </p:sp>
      <p:pic>
        <p:nvPicPr>
          <p:cNvPr id="14" name="Picture 13" descr="The WAPA graphic with green and blue and a white lightning bolt.">
            <a:extLst>
              <a:ext uri="{FF2B5EF4-FFF2-40B4-BE49-F238E27FC236}">
                <a16:creationId xmlns:a16="http://schemas.microsoft.com/office/drawing/2014/main" id="{D4516500-A181-479A-B6CB-424F4E778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0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83932D5-B2EC-432A-AFD2-8E07098D9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r="11137"/>
          <a:stretch/>
        </p:blipFill>
        <p:spPr>
          <a:xfrm>
            <a:off x="2683029" y="10"/>
            <a:ext cx="951794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3F62C-9DB6-4132-9154-BDAA7E7F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3"/>
            <a:ext cx="7315200" cy="1271170"/>
          </a:xfrm>
        </p:spPr>
        <p:txBody>
          <a:bodyPr>
            <a:noAutofit/>
          </a:bodyPr>
          <a:lstStyle/>
          <a:p>
            <a:r>
              <a:rPr lang="en-US" dirty="0"/>
              <a:t>IT is a critical, strategic partner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7AF4C-D7BE-4A0A-893A-512CAB2A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695E62-246E-462B-9E4A-5D3B36BC339D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" name="Picture 29" descr="The WAPA graphic with green and blue and a white lightning bolt.">
            <a:extLst>
              <a:ext uri="{FF2B5EF4-FFF2-40B4-BE49-F238E27FC236}">
                <a16:creationId xmlns:a16="http://schemas.microsoft.com/office/drawing/2014/main" id="{3754F2DA-5E0F-4DBB-9BBB-167E53627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  <p:sp>
        <p:nvSpPr>
          <p:cNvPr id="33" name="Footer Placeholder 5">
            <a:extLst>
              <a:ext uri="{FF2B5EF4-FFF2-40B4-BE49-F238E27FC236}">
                <a16:creationId xmlns:a16="http://schemas.microsoft.com/office/drawing/2014/main" id="{AD2B553C-D42F-41B1-8DBC-4A2625C366DF}"/>
              </a:ext>
            </a:extLst>
          </p:cNvPr>
          <p:cNvSpPr txBox="1">
            <a:spLocks/>
          </p:cNvSpPr>
          <p:nvPr/>
        </p:nvSpPr>
        <p:spPr>
          <a:xfrm>
            <a:off x="9897997" y="6356350"/>
            <a:ext cx="196515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447C"/>
                </a:solidFill>
              </a:rPr>
              <a:t>IT Operations &amp; Priorities –</a:t>
            </a:r>
          </a:p>
        </p:txBody>
      </p:sp>
      <p:sp>
        <p:nvSpPr>
          <p:cNvPr id="35" name="Slide Number Placeholder 6">
            <a:extLst>
              <a:ext uri="{FF2B5EF4-FFF2-40B4-BE49-F238E27FC236}">
                <a16:creationId xmlns:a16="http://schemas.microsoft.com/office/drawing/2014/main" id="{DA190B03-8A2D-40D0-8D37-5D0912BDC54E}"/>
              </a:ext>
            </a:extLst>
          </p:cNvPr>
          <p:cNvSpPr txBox="1">
            <a:spLocks/>
          </p:cNvSpPr>
          <p:nvPr/>
        </p:nvSpPr>
        <p:spPr>
          <a:xfrm>
            <a:off x="11538285" y="6356350"/>
            <a:ext cx="35695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F695E62-246E-462B-9E4A-5D3B36BC339D}" type="slidenum">
              <a:rPr lang="en-US" smtClean="0">
                <a:solidFill>
                  <a:srgbClr val="00447C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rgbClr val="00447C"/>
              </a:solidFill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B024574D-92A2-480E-86DF-A828B9BB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9954"/>
            <a:ext cx="4724401" cy="4411767"/>
          </a:xfrm>
        </p:spPr>
        <p:txBody>
          <a:bodyPr>
            <a:normAutofit/>
          </a:bodyPr>
          <a:lstStyle/>
          <a:p>
            <a:r>
              <a:rPr lang="en-US" dirty="0"/>
              <a:t>Touches every aspect of WAPA operations</a:t>
            </a:r>
          </a:p>
          <a:p>
            <a:r>
              <a:rPr lang="en-US" dirty="0"/>
              <a:t>Enables modern efficiencies</a:t>
            </a:r>
          </a:p>
          <a:p>
            <a:r>
              <a:rPr lang="en-US" dirty="0"/>
              <a:t>Requires investment to ensure reliability, security</a:t>
            </a:r>
          </a:p>
          <a:p>
            <a:r>
              <a:rPr lang="en-US" dirty="0"/>
              <a:t>Operates in rapidly evolving environment</a:t>
            </a:r>
          </a:p>
          <a:p>
            <a:r>
              <a:rPr lang="en-US" dirty="0"/>
              <a:t>Has responsibility to look to the future</a:t>
            </a:r>
          </a:p>
        </p:txBody>
      </p:sp>
    </p:spTree>
    <p:extLst>
      <p:ext uri="{BB962C8B-B14F-4D97-AF65-F5344CB8AC3E}">
        <p14:creationId xmlns:p14="http://schemas.microsoft.com/office/powerpoint/2010/main" val="378819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1689BC3-A222-485E-8EEC-8C92120B6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r="210"/>
          <a:stretch/>
        </p:blipFill>
        <p:spPr>
          <a:xfrm flipH="1">
            <a:off x="3753865" y="0"/>
            <a:ext cx="8435086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3F62C-9DB6-4132-9154-BDAA7E7F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69"/>
            <a:ext cx="4191000" cy="946317"/>
          </a:xfrm>
        </p:spPr>
        <p:txBody>
          <a:bodyPr>
            <a:noAutofit/>
          </a:bodyPr>
          <a:lstStyle/>
          <a:p>
            <a:r>
              <a:rPr lang="en-US" dirty="0"/>
              <a:t>On the horizon…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71301-10FD-46A0-85B2-502AACF4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9954"/>
            <a:ext cx="5586664" cy="4411767"/>
          </a:xfrm>
        </p:spPr>
        <p:txBody>
          <a:bodyPr>
            <a:normAutofit/>
          </a:bodyPr>
          <a:lstStyle/>
          <a:p>
            <a:r>
              <a:rPr lang="en-US" dirty="0"/>
              <a:t>Changing cybersecurity landscape</a:t>
            </a:r>
          </a:p>
          <a:p>
            <a:pPr lvl="1"/>
            <a:r>
              <a:rPr lang="en-US" dirty="0"/>
              <a:t>Explore new ways of securing systems, information</a:t>
            </a:r>
          </a:p>
          <a:p>
            <a:pPr lvl="1"/>
            <a:r>
              <a:rPr lang="en-US" dirty="0"/>
              <a:t>Participate in threat sharing</a:t>
            </a:r>
          </a:p>
          <a:p>
            <a:r>
              <a:rPr lang="en-US" dirty="0"/>
              <a:t>Supply chain risk management</a:t>
            </a:r>
          </a:p>
          <a:p>
            <a:r>
              <a:rPr lang="en-US" dirty="0"/>
              <a:t>Exponential technologies</a:t>
            </a:r>
          </a:p>
          <a:p>
            <a:pPr lvl="1"/>
            <a:r>
              <a:rPr lang="en-US" dirty="0"/>
              <a:t>Cloud revolution</a:t>
            </a:r>
          </a:p>
          <a:p>
            <a:pPr lvl="1"/>
            <a:r>
              <a:rPr lang="en-US" dirty="0"/>
              <a:t>Artificial Intelligence</a:t>
            </a:r>
          </a:p>
          <a:p>
            <a:pPr lvl="1"/>
            <a:r>
              <a:rPr lang="en-US" dirty="0"/>
              <a:t>Drones with video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5CA5-FB11-45E8-8083-5EE22690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7989" y="6356350"/>
            <a:ext cx="18849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447C"/>
                </a:solidFill>
              </a:rPr>
              <a:t>IT Operations &amp; Priorities –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0403C-1ABC-4E8B-A92F-A7A553E0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6092" y="6356350"/>
            <a:ext cx="4171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695E62-246E-462B-9E4A-5D3B36BC339D}" type="slidenum">
              <a:rPr lang="en-US">
                <a:solidFill>
                  <a:srgbClr val="00447C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rgbClr val="00447C"/>
              </a:solidFill>
            </a:endParaRPr>
          </a:p>
        </p:txBody>
      </p:sp>
      <p:pic>
        <p:nvPicPr>
          <p:cNvPr id="15" name="Picture 14" descr="The WAPA graphic with green and blue and a white lightning bolt.">
            <a:extLst>
              <a:ext uri="{FF2B5EF4-FFF2-40B4-BE49-F238E27FC236}">
                <a16:creationId xmlns:a16="http://schemas.microsoft.com/office/drawing/2014/main" id="{9D4FB5EE-0CB3-451E-BFE9-725B9A6C9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2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077106A-2DE6-4F45-BDB2-65785B894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r="12495" b="17875"/>
          <a:stretch/>
        </p:blipFill>
        <p:spPr>
          <a:xfrm>
            <a:off x="3727470" y="0"/>
            <a:ext cx="84614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3F62C-9DB6-4132-9154-BDAA7E7F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093"/>
            <a:ext cx="5257800" cy="1388039"/>
          </a:xfrm>
        </p:spPr>
        <p:txBody>
          <a:bodyPr>
            <a:normAutofit/>
          </a:bodyPr>
          <a:lstStyle/>
          <a:p>
            <a:r>
              <a:rPr lang="en-US" dirty="0"/>
              <a:t>Pandemic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71301-10FD-46A0-85B2-502AACF4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2210"/>
            <a:ext cx="5772109" cy="5148790"/>
          </a:xfrm>
        </p:spPr>
        <p:txBody>
          <a:bodyPr>
            <a:normAutofit/>
          </a:bodyPr>
          <a:lstStyle/>
          <a:p>
            <a:r>
              <a:rPr lang="en-US" dirty="0"/>
              <a:t>Strategic investment was KEY</a:t>
            </a:r>
          </a:p>
          <a:p>
            <a:pPr lvl="1"/>
            <a:r>
              <a:rPr lang="en-US" dirty="0"/>
              <a:t>Network modernization</a:t>
            </a:r>
          </a:p>
          <a:p>
            <a:pPr lvl="1"/>
            <a:r>
              <a:rPr lang="en-US" dirty="0"/>
              <a:t>Cloud migration</a:t>
            </a:r>
          </a:p>
          <a:p>
            <a:pPr lvl="1"/>
            <a:r>
              <a:rPr lang="en-US" dirty="0"/>
              <a:t>Modern Workplace</a:t>
            </a:r>
          </a:p>
          <a:p>
            <a:r>
              <a:rPr lang="en-US" dirty="0"/>
              <a:t>Transition to telework was smooth</a:t>
            </a:r>
          </a:p>
          <a:p>
            <a:pPr lvl="1"/>
            <a:r>
              <a:rPr lang="en-US" dirty="0"/>
              <a:t>Gave people the tools they needed</a:t>
            </a:r>
          </a:p>
          <a:p>
            <a:pPr lvl="1"/>
            <a:r>
              <a:rPr lang="en-US" dirty="0"/>
              <a:t>Taught them how to use them</a:t>
            </a:r>
          </a:p>
          <a:p>
            <a:pPr lvl="1"/>
            <a:r>
              <a:rPr lang="en-US" dirty="0"/>
              <a:t>Developed solutions as we went</a:t>
            </a:r>
          </a:p>
          <a:p>
            <a:r>
              <a:rPr lang="en-US" dirty="0"/>
              <a:t>Sustaining the environment</a:t>
            </a:r>
          </a:p>
          <a:p>
            <a:pPr lvl="1"/>
            <a:r>
              <a:rPr lang="en-US" dirty="0"/>
              <a:t>Maximize productivity</a:t>
            </a:r>
          </a:p>
          <a:p>
            <a:pPr lvl="1"/>
            <a:r>
              <a:rPr lang="en-US" dirty="0"/>
              <a:t>Remove obstacles, identify solutions</a:t>
            </a:r>
          </a:p>
          <a:p>
            <a:pPr lvl="1"/>
            <a:r>
              <a:rPr lang="en-US" dirty="0"/>
              <a:t>Leverage tools to fullest extent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02A01-EE7B-4EE8-83A9-DFD5AFF6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7997" y="6356350"/>
            <a:ext cx="19651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447C"/>
                </a:solidFill>
              </a:rPr>
              <a:t>IT Operations &amp; Priorities –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78968-6CF4-4E90-B5DA-28426D2E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285" y="6356350"/>
            <a:ext cx="3569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695E62-246E-462B-9E4A-5D3B36BC339D}" type="slidenum">
              <a:rPr lang="en-US">
                <a:solidFill>
                  <a:srgbClr val="00447C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rgbClr val="00447C"/>
              </a:solidFill>
            </a:endParaRPr>
          </a:p>
        </p:txBody>
      </p:sp>
      <p:pic>
        <p:nvPicPr>
          <p:cNvPr id="10" name="Picture 9" descr="The WAPA graphic with green and blue and a white lightning bolt.">
            <a:extLst>
              <a:ext uri="{FF2B5EF4-FFF2-40B4-BE49-F238E27FC236}">
                <a16:creationId xmlns:a16="http://schemas.microsoft.com/office/drawing/2014/main" id="{315B057F-5BB0-462E-A206-9703F3CE7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41916A-A8F0-41AD-86CF-5A790C85D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14972" b="4709"/>
          <a:stretch/>
        </p:blipFill>
        <p:spPr>
          <a:xfrm flipH="1">
            <a:off x="3876672" y="0"/>
            <a:ext cx="8315328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0403C-1ABC-4E8B-A92F-A7A553E0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F695E62-246E-462B-9E4A-5D3B36BC339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D671EFA-856D-4FBB-A0FC-E36A06755E9A}"/>
              </a:ext>
            </a:extLst>
          </p:cNvPr>
          <p:cNvSpPr txBox="1">
            <a:spLocks/>
          </p:cNvSpPr>
          <p:nvPr/>
        </p:nvSpPr>
        <p:spPr>
          <a:xfrm>
            <a:off x="838200" y="569669"/>
            <a:ext cx="3822189" cy="946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47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Priorities</a:t>
            </a:r>
          </a:p>
        </p:txBody>
      </p:sp>
      <p:pic>
        <p:nvPicPr>
          <p:cNvPr id="49" name="Picture 48" descr="The WAPA graphic with green and blue and a white lightning bolt.">
            <a:extLst>
              <a:ext uri="{FF2B5EF4-FFF2-40B4-BE49-F238E27FC236}">
                <a16:creationId xmlns:a16="http://schemas.microsoft.com/office/drawing/2014/main" id="{0A7A91E5-9584-4DE6-9477-9E786BC47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35040"/>
            <a:ext cx="548640" cy="548640"/>
          </a:xfrm>
          <a:prstGeom prst="rect">
            <a:avLst/>
          </a:prstGeom>
        </p:spPr>
      </p:pic>
      <p:sp>
        <p:nvSpPr>
          <p:cNvPr id="51" name="Footer Placeholder 3">
            <a:extLst>
              <a:ext uri="{FF2B5EF4-FFF2-40B4-BE49-F238E27FC236}">
                <a16:creationId xmlns:a16="http://schemas.microsoft.com/office/drawing/2014/main" id="{316955C1-B72A-4680-863C-720A070AB82D}"/>
              </a:ext>
            </a:extLst>
          </p:cNvPr>
          <p:cNvSpPr txBox="1">
            <a:spLocks/>
          </p:cNvSpPr>
          <p:nvPr/>
        </p:nvSpPr>
        <p:spPr>
          <a:xfrm>
            <a:off x="9897989" y="6356350"/>
            <a:ext cx="18849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Operations &amp; Priorities –</a:t>
            </a:r>
          </a:p>
        </p:txBody>
      </p:sp>
      <p:sp>
        <p:nvSpPr>
          <p:cNvPr id="52" name="Slide Number Placeholder 4">
            <a:extLst>
              <a:ext uri="{FF2B5EF4-FFF2-40B4-BE49-F238E27FC236}">
                <a16:creationId xmlns:a16="http://schemas.microsoft.com/office/drawing/2014/main" id="{E8704CDF-1681-4BF1-B3B6-1B5DBA078902}"/>
              </a:ext>
            </a:extLst>
          </p:cNvPr>
          <p:cNvSpPr txBox="1">
            <a:spLocks/>
          </p:cNvSpPr>
          <p:nvPr/>
        </p:nvSpPr>
        <p:spPr>
          <a:xfrm>
            <a:off x="11466092" y="6356350"/>
            <a:ext cx="4171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F695E62-246E-462B-9E4A-5D3B36BC3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0857C4-07EA-45B0-947C-6DF13EF0B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9954"/>
            <a:ext cx="5067301" cy="4411767"/>
          </a:xfrm>
        </p:spPr>
        <p:txBody>
          <a:bodyPr>
            <a:normAutofit/>
          </a:bodyPr>
          <a:lstStyle/>
          <a:p>
            <a:r>
              <a:rPr lang="en-US" dirty="0"/>
              <a:t>Meet changing workforce needs</a:t>
            </a:r>
          </a:p>
          <a:p>
            <a:r>
              <a:rPr lang="en-US" dirty="0"/>
              <a:t>Continue enabling market initiatives</a:t>
            </a:r>
          </a:p>
          <a:p>
            <a:r>
              <a:rPr lang="en-US" dirty="0"/>
              <a:t>Continue Common SCADA Vendor project</a:t>
            </a:r>
          </a:p>
          <a:p>
            <a:r>
              <a:rPr lang="en-US" dirty="0"/>
              <a:t>Complete IT priority projects</a:t>
            </a:r>
          </a:p>
          <a:p>
            <a:r>
              <a:rPr lang="en-US" dirty="0"/>
              <a:t>Right-sizing IT program</a:t>
            </a:r>
          </a:p>
        </p:txBody>
      </p:sp>
    </p:spTree>
    <p:extLst>
      <p:ext uri="{BB962C8B-B14F-4D97-AF65-F5344CB8AC3E}">
        <p14:creationId xmlns:p14="http://schemas.microsoft.com/office/powerpoint/2010/main" val="355201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2E5464-DC97-C747-8CB4-D1C92E46D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/>
              <a:t>Mike Montoya</a:t>
            </a:r>
            <a:br>
              <a:rPr lang="en-US" b="1" dirty="0"/>
            </a:br>
            <a:r>
              <a:rPr lang="en-US" b="1" dirty="0"/>
              <a:t>Senior VP and Chief Information Officer</a:t>
            </a:r>
            <a:br>
              <a:rPr lang="en-US" b="1" dirty="0"/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720.962.7130 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mmontoya@wapa.gov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7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vice1 xmlns="0480a44b-1652-4b38-965a-f5b3d1933e44">Branding</Service1>
    <i2a2c8a70c914b71b09cd7484b5d2367 xmlns="0480a44b-1652-4b38-965a-f5b3d1933e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Affairs</TermName>
          <TermId xmlns="http://schemas.microsoft.com/office/infopath/2007/PartnerControls">fb9ab377-c21d-4c38-99f9-71089d56e35e</TermId>
        </TermInfo>
      </Terms>
    </i2a2c8a70c914b71b09cd7484b5d2367>
    <PublishingExpirationDate xmlns="http://schemas.microsoft.com/sharepoint/v3" xsi:nil="true"/>
    <TaxCatchAll xmlns="0480a44b-1652-4b38-965a-f5b3d1933e44">
      <Value>5</Value>
    </TaxCatchAll>
    <PublishingStartDate xmlns="http://schemas.microsoft.com/sharepoint/v3" xsi:nil="true"/>
    <DocumentType xmlns="0480a44b-1652-4b38-965a-f5b3d1933e44">Template</Document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DDD3FBE6418B428A6F3930781DF9A4" ma:contentTypeVersion="8" ma:contentTypeDescription="Create a new document." ma:contentTypeScope="" ma:versionID="9fc2392ad3d7d8afaf8a07e57ee141b1">
  <xsd:schema xmlns:xsd="http://www.w3.org/2001/XMLSchema" xmlns:xs="http://www.w3.org/2001/XMLSchema" xmlns:p="http://schemas.microsoft.com/office/2006/metadata/properties" xmlns:ns1="http://schemas.microsoft.com/sharepoint/v3" xmlns:ns2="0480a44b-1652-4b38-965a-f5b3d1933e44" targetNamespace="http://schemas.microsoft.com/office/2006/metadata/properties" ma:root="true" ma:fieldsID="97eef8e55ff9cce78af6fef30e75d197" ns1:_="" ns2:_="">
    <xsd:import namespace="http://schemas.microsoft.com/sharepoint/v3"/>
    <xsd:import namespace="0480a44b-1652-4b38-965a-f5b3d1933e4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2a2c8a70c914b71b09cd7484b5d2367" minOccurs="0"/>
                <xsd:element ref="ns2:TaxCatchAll" minOccurs="0"/>
                <xsd:element ref="ns2:DocumentType" minOccurs="0"/>
                <xsd:element ref="ns2:Service1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0a44b-1652-4b38-965a-f5b3d1933e44" elementFormDefault="qualified">
    <xsd:import namespace="http://schemas.microsoft.com/office/2006/documentManagement/types"/>
    <xsd:import namespace="http://schemas.microsoft.com/office/infopath/2007/PartnerControls"/>
    <xsd:element name="i2a2c8a70c914b71b09cd7484b5d2367" ma:index="11" nillable="true" ma:taxonomy="true" ma:internalName="i2a2c8a70c914b71b09cd7484b5d2367" ma:taxonomyFieldName="Departments" ma:displayName="Departments" ma:default="" ma:fieldId="{22a2c8a7-0c91-4b71-b09c-d7484b5d2367}" ma:taxonomyMulti="true" ma:sspId="5c9e0d53-86dd-4bb0-b5b4-dfb2323cc6a8" ma:termSetId="7136a1bf-4e25-4228-87a0-fd65014b57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bcb0235e-2a10-4789-a035-e825e4a8bcd6}" ma:internalName="TaxCatchAll" ma:showField="CatchAllData" ma:web="0480a44b-1652-4b38-965a-f5b3d1933e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Type" ma:index="13" nillable="true" ma:displayName="Document type" ma:format="Dropdown" ma:internalName="DocumentType">
      <xsd:simpleType>
        <xsd:restriction base="dms:Choice">
          <xsd:enumeration value="Brochure"/>
          <xsd:enumeration value="DOE requirement"/>
          <xsd:enumeration value="DOE resource"/>
          <xsd:enumeration value="EPA requirement"/>
          <xsd:enumeration value="External report"/>
          <xsd:enumeration value="Form"/>
          <xsd:enumeration value="Handbook (Guide)"/>
          <xsd:enumeration value="Historical reference"/>
          <xsd:enumeration value="Informational"/>
          <xsd:enumeration value="Industry standard"/>
          <xsd:enumeration value="Internal report"/>
          <xsd:enumeration value="Legal opinion"/>
          <xsd:enumeration value="Maximo resource"/>
          <xsd:enumeration value="Monthly update"/>
          <xsd:enumeration value="Plan"/>
          <xsd:enumeration value="Policy"/>
          <xsd:enumeration value="Position paper"/>
          <xsd:enumeration value="Presentation"/>
          <xsd:enumeration value="Procedures"/>
          <xsd:enumeration value="Regulation/Law"/>
          <xsd:enumeration value="Task sheet"/>
          <xsd:enumeration value="Template"/>
          <xsd:enumeration value="Test"/>
          <xsd:enumeration value="Training document"/>
          <xsd:enumeration value="Video"/>
          <xsd:enumeration value="WAPA resource"/>
        </xsd:restriction>
      </xsd:simpleType>
    </xsd:element>
    <xsd:element name="Service1" ma:index="14" nillable="true" ma:displayName="Service" ma:format="Dropdown" ma:internalName="Service1">
      <xsd:simpleType>
        <xsd:restriction base="dms:Choice">
          <xsd:enumeration value="Branding"/>
          <xsd:enumeration value="Logo"/>
          <xsd:enumeration value="Media"/>
          <xsd:enumeration value="Publication"/>
          <xsd:enumeration value="Signature"/>
          <xsd:enumeration value="Letter"/>
          <xsd:enumeration value="Memo"/>
          <xsd:enumeration value="Social Media"/>
          <xsd:enumeration value="Web"/>
          <xsd:enumeration value="Virtual Backgrounds"/>
        </xsd:restriction>
      </xsd:simple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89028C-211A-4416-BD7A-D4C9F8D872EA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dcmitype/"/>
    <ds:schemaRef ds:uri="0480a44b-1652-4b38-965a-f5b3d1933e44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4EC2678-BEF8-4887-A90C-F30980728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80a44b-1652-4b38-965a-f5b3d1933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C35394-3FE2-4CAE-9464-31D209EE77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276</Words>
  <Application>Microsoft Office PowerPoint</Application>
  <PresentationFormat>Widescreen</PresentationFormat>
  <Paragraphs>72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Information Technology Operations &amp; Priorities</vt:lpstr>
      <vt:lpstr>PowerPoint Presentation</vt:lpstr>
      <vt:lpstr>PowerPoint Presentation</vt:lpstr>
      <vt:lpstr>IT is a critical, strategic partner</vt:lpstr>
      <vt:lpstr>On the horizon…</vt:lpstr>
      <vt:lpstr>Pandemic take-aways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WAPA PowerPoint Presentation</dc:title>
  <dc:creator>Soeth, Peter</dc:creator>
  <cp:lastModifiedBy>Rosalie Hathaway</cp:lastModifiedBy>
  <cp:revision>48</cp:revision>
  <dcterms:created xsi:type="dcterms:W3CDTF">2021-11-10T18:41:38Z</dcterms:created>
  <dcterms:modified xsi:type="dcterms:W3CDTF">2021-12-13T19:59:20Z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0x01010031DDD3FBE6418B428A6F3930781DF9A4</vt:lpwstr>
  </property>
  <property fmtid="{D5CDD505-2E9C-101B-9397-08002B2CF9AE}" pid="3" name="Departments">
    <vt:lpwstr>5;#Public Affairs|fb9ab377-c21d-4c38-99f9-71089d56e35e</vt:lpwstr>
  </property>
</Properties>
</file>