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2" r:id="rId5"/>
    <p:sldId id="881" r:id="rId6"/>
    <p:sldId id="879" r:id="rId7"/>
    <p:sldId id="878" r:id="rId8"/>
    <p:sldId id="880" r:id="rId9"/>
    <p:sldId id="887" r:id="rId10"/>
    <p:sldId id="888" r:id="rId11"/>
    <p:sldId id="889" r:id="rId12"/>
    <p:sldId id="882" r:id="rId13"/>
    <p:sldId id="276" r:id="rId14"/>
    <p:sldId id="890" r:id="rId15"/>
    <p:sldId id="891" r:id="rId16"/>
    <p:sldId id="892" r:id="rId17"/>
    <p:sldId id="277" r:id="rId18"/>
    <p:sldId id="8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63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AC8AD-09C9-4AE4-B2D6-08FEF2CB267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E18BE4-4F66-43B5-AB8F-C70378EF8C59}">
      <dgm:prSet phldrT="[Text]" custT="1"/>
      <dgm:spPr/>
      <dgm:t>
        <a:bodyPr/>
        <a:lstStyle/>
        <a:p>
          <a:r>
            <a:rPr lang="en-US" sz="1800" dirty="0"/>
            <a:t>Informal meetings January 2022</a:t>
          </a:r>
        </a:p>
      </dgm:t>
    </dgm:pt>
    <dgm:pt modelId="{BC533086-EE57-4B45-A22C-F8AAABC720B6}" type="parTrans" cxnId="{7FDE8231-C967-440B-A3DD-E7BFB9D1C852}">
      <dgm:prSet/>
      <dgm:spPr/>
      <dgm:t>
        <a:bodyPr/>
        <a:lstStyle/>
        <a:p>
          <a:endParaRPr lang="en-US"/>
        </a:p>
      </dgm:t>
    </dgm:pt>
    <dgm:pt modelId="{5E0C5804-D850-4644-9468-A6F5BC31C621}" type="sibTrans" cxnId="{7FDE8231-C967-440B-A3DD-E7BFB9D1C852}">
      <dgm:prSet/>
      <dgm:spPr/>
      <dgm:t>
        <a:bodyPr/>
        <a:lstStyle/>
        <a:p>
          <a:endParaRPr lang="en-US"/>
        </a:p>
      </dgm:t>
    </dgm:pt>
    <dgm:pt modelId="{1F465CE0-3285-40F5-B107-6AD9F6B53389}">
      <dgm:prSet phldrT="[Text]" custT="1"/>
      <dgm:spPr/>
      <dgm:t>
        <a:bodyPr/>
        <a:lstStyle/>
        <a:p>
          <a:r>
            <a:rPr lang="en-US" sz="1800" dirty="0"/>
            <a:t>FRN Proposal Published Late April 2022  </a:t>
          </a:r>
        </a:p>
      </dgm:t>
    </dgm:pt>
    <dgm:pt modelId="{76AC2DAB-892F-4425-B6C6-F27EEF685592}" type="parTrans" cxnId="{B8B48BC9-7EAD-4A0A-938F-CCF134DC03D8}">
      <dgm:prSet/>
      <dgm:spPr/>
      <dgm:t>
        <a:bodyPr/>
        <a:lstStyle/>
        <a:p>
          <a:endParaRPr lang="en-US"/>
        </a:p>
      </dgm:t>
    </dgm:pt>
    <dgm:pt modelId="{929B805C-5156-4E45-ACFA-92D241BF0A25}" type="sibTrans" cxnId="{B8B48BC9-7EAD-4A0A-938F-CCF134DC03D8}">
      <dgm:prSet/>
      <dgm:spPr/>
      <dgm:t>
        <a:bodyPr/>
        <a:lstStyle/>
        <a:p>
          <a:endParaRPr lang="en-US"/>
        </a:p>
      </dgm:t>
    </dgm:pt>
    <dgm:pt modelId="{A76DF479-3E1E-40C1-A8D9-DB291DA48F17}">
      <dgm:prSet phldrT="[Text]" custT="1"/>
      <dgm:spPr/>
      <dgm:t>
        <a:bodyPr/>
        <a:lstStyle/>
        <a:p>
          <a:r>
            <a:rPr lang="en-US" sz="1800" dirty="0"/>
            <a:t>Formal Information and Comment forums  June/July 2022</a:t>
          </a:r>
        </a:p>
      </dgm:t>
    </dgm:pt>
    <dgm:pt modelId="{93E43833-CE1B-473D-930E-3005277E02C6}" type="parTrans" cxnId="{86266D84-1F51-4971-965A-77F3CF213563}">
      <dgm:prSet/>
      <dgm:spPr/>
      <dgm:t>
        <a:bodyPr/>
        <a:lstStyle/>
        <a:p>
          <a:endParaRPr lang="en-US"/>
        </a:p>
      </dgm:t>
    </dgm:pt>
    <dgm:pt modelId="{14082CE3-FD78-4548-AB34-1E7D0C2FF5D1}" type="sibTrans" cxnId="{86266D84-1F51-4971-965A-77F3CF213563}">
      <dgm:prSet/>
      <dgm:spPr/>
      <dgm:t>
        <a:bodyPr/>
        <a:lstStyle/>
        <a:p>
          <a:endParaRPr lang="en-US"/>
        </a:p>
      </dgm:t>
    </dgm:pt>
    <dgm:pt modelId="{24AB5DB9-CD4F-4E3D-83F7-17E9A2FBFE7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/>
            <a:t>New Rates January 2023</a:t>
          </a:r>
        </a:p>
      </dgm:t>
    </dgm:pt>
    <dgm:pt modelId="{E688F962-543B-41AE-9439-D38066DDC965}" type="parTrans" cxnId="{42BC3F6B-BB7D-4631-B072-F4F35C34C7C6}">
      <dgm:prSet/>
      <dgm:spPr/>
      <dgm:t>
        <a:bodyPr/>
        <a:lstStyle/>
        <a:p>
          <a:endParaRPr lang="en-US"/>
        </a:p>
      </dgm:t>
    </dgm:pt>
    <dgm:pt modelId="{29D17F68-02B3-4B04-8457-F4861F4979FE}" type="sibTrans" cxnId="{42BC3F6B-BB7D-4631-B072-F4F35C34C7C6}">
      <dgm:prSet/>
      <dgm:spPr/>
      <dgm:t>
        <a:bodyPr/>
        <a:lstStyle/>
        <a:p>
          <a:endParaRPr lang="en-US"/>
        </a:p>
      </dgm:t>
    </dgm:pt>
    <dgm:pt modelId="{B178BA07-30ED-41D0-B85E-708B9A838805}">
      <dgm:prSet phldrT="[Text]" custT="1"/>
      <dgm:spPr/>
      <dgm:t>
        <a:bodyPr/>
        <a:lstStyle/>
        <a:p>
          <a:r>
            <a:rPr lang="en-US" sz="1800" dirty="0"/>
            <a:t>Final FRN November 2022</a:t>
          </a:r>
        </a:p>
      </dgm:t>
    </dgm:pt>
    <dgm:pt modelId="{1D24B3A5-7150-4EE7-81CF-AB1444D3F698}" type="parTrans" cxnId="{A5876C8B-D503-4EF2-ACFE-DE0A125DC848}">
      <dgm:prSet/>
      <dgm:spPr/>
      <dgm:t>
        <a:bodyPr/>
        <a:lstStyle/>
        <a:p>
          <a:endParaRPr lang="en-US"/>
        </a:p>
      </dgm:t>
    </dgm:pt>
    <dgm:pt modelId="{F03D6117-1AA1-4FF7-867B-E3D9A27B7395}" type="sibTrans" cxnId="{A5876C8B-D503-4EF2-ACFE-DE0A125DC848}">
      <dgm:prSet/>
      <dgm:spPr/>
      <dgm:t>
        <a:bodyPr/>
        <a:lstStyle/>
        <a:p>
          <a:endParaRPr lang="en-US"/>
        </a:p>
      </dgm:t>
    </dgm:pt>
    <dgm:pt modelId="{FE56E608-2444-4710-A84D-361FCA581B04}">
      <dgm:prSet phldrT="[Text]" custT="1"/>
      <dgm:spPr/>
      <dgm:t>
        <a:bodyPr/>
        <a:lstStyle/>
        <a:p>
          <a:r>
            <a:rPr lang="en-US" sz="1800" dirty="0"/>
            <a:t>Final Rate 30 Day Notice NLT December 1, 2022  </a:t>
          </a:r>
        </a:p>
      </dgm:t>
    </dgm:pt>
    <dgm:pt modelId="{EBCD5328-263D-4239-AB6E-C648E3B4A0F0}" type="parTrans" cxnId="{B14285E6-18A3-42D9-923D-020E3F761F62}">
      <dgm:prSet/>
      <dgm:spPr/>
      <dgm:t>
        <a:bodyPr/>
        <a:lstStyle/>
        <a:p>
          <a:endParaRPr lang="en-US"/>
        </a:p>
      </dgm:t>
    </dgm:pt>
    <dgm:pt modelId="{78E8F008-0113-47ED-AED5-8DAAB0F8A4DD}" type="sibTrans" cxnId="{B14285E6-18A3-42D9-923D-020E3F761F62}">
      <dgm:prSet/>
      <dgm:spPr/>
      <dgm:t>
        <a:bodyPr/>
        <a:lstStyle/>
        <a:p>
          <a:endParaRPr lang="en-US"/>
        </a:p>
      </dgm:t>
    </dgm:pt>
    <dgm:pt modelId="{A5229F8A-9C36-4856-9A14-A35E8FC98A22}" type="pres">
      <dgm:prSet presAssocID="{40DAC8AD-09C9-4AE4-B2D6-08FEF2CB2676}" presName="CompostProcess" presStyleCnt="0">
        <dgm:presLayoutVars>
          <dgm:dir/>
          <dgm:resizeHandles val="exact"/>
        </dgm:presLayoutVars>
      </dgm:prSet>
      <dgm:spPr/>
    </dgm:pt>
    <dgm:pt modelId="{6B6FA52A-40E9-4E4A-805C-507549BFA90B}" type="pres">
      <dgm:prSet presAssocID="{40DAC8AD-09C9-4AE4-B2D6-08FEF2CB2676}" presName="arrow" presStyleLbl="bgShp" presStyleIdx="0" presStyleCnt="1" custScaleX="117647" custScaleY="92215"/>
      <dgm:spPr>
        <a:solidFill>
          <a:schemeClr val="accent6">
            <a:lumMod val="40000"/>
            <a:lumOff val="60000"/>
          </a:schemeClr>
        </a:solidFill>
      </dgm:spPr>
    </dgm:pt>
    <dgm:pt modelId="{5ED3027B-243E-4F2C-8687-E27C2DBF676D}" type="pres">
      <dgm:prSet presAssocID="{40DAC8AD-09C9-4AE4-B2D6-08FEF2CB2676}" presName="linearProcess" presStyleCnt="0"/>
      <dgm:spPr/>
    </dgm:pt>
    <dgm:pt modelId="{58F1A36D-62A2-42EF-9EBE-070D1B7DD1DE}" type="pres">
      <dgm:prSet presAssocID="{93E18BE4-4F66-43B5-AB8F-C70378EF8C59}" presName="textNode" presStyleLbl="node1" presStyleIdx="0" presStyleCnt="6" custScaleX="117901" custScaleY="101247">
        <dgm:presLayoutVars>
          <dgm:bulletEnabled val="1"/>
        </dgm:presLayoutVars>
      </dgm:prSet>
      <dgm:spPr/>
    </dgm:pt>
    <dgm:pt modelId="{478A6B1F-4CBE-4A56-B479-5AC3955329F7}" type="pres">
      <dgm:prSet presAssocID="{5E0C5804-D850-4644-9468-A6F5BC31C621}" presName="sibTrans" presStyleCnt="0"/>
      <dgm:spPr/>
    </dgm:pt>
    <dgm:pt modelId="{BAAF8D2D-B6F5-4995-8E65-FB973778EBD0}" type="pres">
      <dgm:prSet presAssocID="{1F465CE0-3285-40F5-B107-6AD9F6B53389}" presName="textNode" presStyleLbl="node1" presStyleIdx="1" presStyleCnt="6" custScaleX="126457" custScaleY="125868">
        <dgm:presLayoutVars>
          <dgm:bulletEnabled val="1"/>
        </dgm:presLayoutVars>
      </dgm:prSet>
      <dgm:spPr/>
    </dgm:pt>
    <dgm:pt modelId="{14247975-27AD-49C1-B9EC-470168F81DE6}" type="pres">
      <dgm:prSet presAssocID="{929B805C-5156-4E45-ACFA-92D241BF0A25}" presName="sibTrans" presStyleCnt="0"/>
      <dgm:spPr/>
    </dgm:pt>
    <dgm:pt modelId="{FF6FA837-797D-47B9-954E-25B6A5D740E8}" type="pres">
      <dgm:prSet presAssocID="{A76DF479-3E1E-40C1-A8D9-DB291DA48F17}" presName="textNode" presStyleLbl="node1" presStyleIdx="2" presStyleCnt="6" custScaleX="120640" custScaleY="124130">
        <dgm:presLayoutVars>
          <dgm:bulletEnabled val="1"/>
        </dgm:presLayoutVars>
      </dgm:prSet>
      <dgm:spPr/>
    </dgm:pt>
    <dgm:pt modelId="{C4712F6E-0D71-46A5-ACA6-53EBD0A1E31A}" type="pres">
      <dgm:prSet presAssocID="{14082CE3-FD78-4548-AB34-1E7D0C2FF5D1}" presName="sibTrans" presStyleCnt="0"/>
      <dgm:spPr/>
    </dgm:pt>
    <dgm:pt modelId="{D1CC24B1-F3DF-4C36-8AEC-9DF7445CEF8A}" type="pres">
      <dgm:prSet presAssocID="{B178BA07-30ED-41D0-B85E-708B9A838805}" presName="textNode" presStyleLbl="node1" presStyleIdx="3" presStyleCnt="6" custScaleX="107752" custScaleY="97814">
        <dgm:presLayoutVars>
          <dgm:bulletEnabled val="1"/>
        </dgm:presLayoutVars>
      </dgm:prSet>
      <dgm:spPr/>
    </dgm:pt>
    <dgm:pt modelId="{749E68EA-1F0C-4006-B4EF-EBC094EFB60C}" type="pres">
      <dgm:prSet presAssocID="{F03D6117-1AA1-4FF7-867B-E3D9A27B7395}" presName="sibTrans" presStyleCnt="0"/>
      <dgm:spPr/>
    </dgm:pt>
    <dgm:pt modelId="{C09B6D76-2222-451B-B0B5-15F9A65517A1}" type="pres">
      <dgm:prSet presAssocID="{FE56E608-2444-4710-A84D-361FCA581B04}" presName="textNode" presStyleLbl="node1" presStyleIdx="4" presStyleCnt="6" custScaleX="127322" custScaleY="121325">
        <dgm:presLayoutVars>
          <dgm:bulletEnabled val="1"/>
        </dgm:presLayoutVars>
      </dgm:prSet>
      <dgm:spPr/>
    </dgm:pt>
    <dgm:pt modelId="{2FE2494F-4E71-4E4A-8D37-3F513C4D1B20}" type="pres">
      <dgm:prSet presAssocID="{78E8F008-0113-47ED-AED5-8DAAB0F8A4DD}" presName="sibTrans" presStyleCnt="0"/>
      <dgm:spPr/>
    </dgm:pt>
    <dgm:pt modelId="{61CAF451-BA16-42C2-9B96-A1AC42E3462E}" type="pres">
      <dgm:prSet presAssocID="{24AB5DB9-CD4F-4E3D-83F7-17E9A2FBFE7C}" presName="textNode" presStyleLbl="node1" presStyleIdx="5" presStyleCnt="6" custScaleX="88996" custScaleY="117647">
        <dgm:presLayoutVars>
          <dgm:bulletEnabled val="1"/>
        </dgm:presLayoutVars>
      </dgm:prSet>
      <dgm:spPr/>
    </dgm:pt>
  </dgm:ptLst>
  <dgm:cxnLst>
    <dgm:cxn modelId="{9AD7150A-95BE-41CC-8E6E-44A38995AF61}" type="presOf" srcId="{1F465CE0-3285-40F5-B107-6AD9F6B53389}" destId="{BAAF8D2D-B6F5-4995-8E65-FB973778EBD0}" srcOrd="0" destOrd="0" presId="urn:microsoft.com/office/officeart/2005/8/layout/hProcess9"/>
    <dgm:cxn modelId="{7FDE8231-C967-440B-A3DD-E7BFB9D1C852}" srcId="{40DAC8AD-09C9-4AE4-B2D6-08FEF2CB2676}" destId="{93E18BE4-4F66-43B5-AB8F-C70378EF8C59}" srcOrd="0" destOrd="0" parTransId="{BC533086-EE57-4B45-A22C-F8AAABC720B6}" sibTransId="{5E0C5804-D850-4644-9468-A6F5BC31C621}"/>
    <dgm:cxn modelId="{7502C44A-883F-4BCC-8948-D65C42B7DF68}" type="presOf" srcId="{93E18BE4-4F66-43B5-AB8F-C70378EF8C59}" destId="{58F1A36D-62A2-42EF-9EBE-070D1B7DD1DE}" srcOrd="0" destOrd="0" presId="urn:microsoft.com/office/officeart/2005/8/layout/hProcess9"/>
    <dgm:cxn modelId="{42BC3F6B-BB7D-4631-B072-F4F35C34C7C6}" srcId="{40DAC8AD-09C9-4AE4-B2D6-08FEF2CB2676}" destId="{24AB5DB9-CD4F-4E3D-83F7-17E9A2FBFE7C}" srcOrd="5" destOrd="0" parTransId="{E688F962-543B-41AE-9439-D38066DDC965}" sibTransId="{29D17F68-02B3-4B04-8457-F4861F4979FE}"/>
    <dgm:cxn modelId="{86266D84-1F51-4971-965A-77F3CF213563}" srcId="{40DAC8AD-09C9-4AE4-B2D6-08FEF2CB2676}" destId="{A76DF479-3E1E-40C1-A8D9-DB291DA48F17}" srcOrd="2" destOrd="0" parTransId="{93E43833-CE1B-473D-930E-3005277E02C6}" sibTransId="{14082CE3-FD78-4548-AB34-1E7D0C2FF5D1}"/>
    <dgm:cxn modelId="{8F600D8B-B58C-402C-95AC-340ECE21F740}" type="presOf" srcId="{B178BA07-30ED-41D0-B85E-708B9A838805}" destId="{D1CC24B1-F3DF-4C36-8AEC-9DF7445CEF8A}" srcOrd="0" destOrd="0" presId="urn:microsoft.com/office/officeart/2005/8/layout/hProcess9"/>
    <dgm:cxn modelId="{A5876C8B-D503-4EF2-ACFE-DE0A125DC848}" srcId="{40DAC8AD-09C9-4AE4-B2D6-08FEF2CB2676}" destId="{B178BA07-30ED-41D0-B85E-708B9A838805}" srcOrd="3" destOrd="0" parTransId="{1D24B3A5-7150-4EE7-81CF-AB1444D3F698}" sibTransId="{F03D6117-1AA1-4FF7-867B-E3D9A27B7395}"/>
    <dgm:cxn modelId="{73212B8D-8C2A-4C9C-8431-95F387D37CFF}" type="presOf" srcId="{24AB5DB9-CD4F-4E3D-83F7-17E9A2FBFE7C}" destId="{61CAF451-BA16-42C2-9B96-A1AC42E3462E}" srcOrd="0" destOrd="0" presId="urn:microsoft.com/office/officeart/2005/8/layout/hProcess9"/>
    <dgm:cxn modelId="{0773F6A6-5622-47FC-BBA3-A6F145186750}" type="presOf" srcId="{FE56E608-2444-4710-A84D-361FCA581B04}" destId="{C09B6D76-2222-451B-B0B5-15F9A65517A1}" srcOrd="0" destOrd="0" presId="urn:microsoft.com/office/officeart/2005/8/layout/hProcess9"/>
    <dgm:cxn modelId="{F22CCCA8-2BEB-4A34-8D48-F96A5B33CA8B}" type="presOf" srcId="{A76DF479-3E1E-40C1-A8D9-DB291DA48F17}" destId="{FF6FA837-797D-47B9-954E-25B6A5D740E8}" srcOrd="0" destOrd="0" presId="urn:microsoft.com/office/officeart/2005/8/layout/hProcess9"/>
    <dgm:cxn modelId="{B8B48BC9-7EAD-4A0A-938F-CCF134DC03D8}" srcId="{40DAC8AD-09C9-4AE4-B2D6-08FEF2CB2676}" destId="{1F465CE0-3285-40F5-B107-6AD9F6B53389}" srcOrd="1" destOrd="0" parTransId="{76AC2DAB-892F-4425-B6C6-F27EEF685592}" sibTransId="{929B805C-5156-4E45-ACFA-92D241BF0A25}"/>
    <dgm:cxn modelId="{86D70BD9-8843-4301-9A4C-C1BE8B59476D}" type="presOf" srcId="{40DAC8AD-09C9-4AE4-B2D6-08FEF2CB2676}" destId="{A5229F8A-9C36-4856-9A14-A35E8FC98A22}" srcOrd="0" destOrd="0" presId="urn:microsoft.com/office/officeart/2005/8/layout/hProcess9"/>
    <dgm:cxn modelId="{B14285E6-18A3-42D9-923D-020E3F761F62}" srcId="{40DAC8AD-09C9-4AE4-B2D6-08FEF2CB2676}" destId="{FE56E608-2444-4710-A84D-361FCA581B04}" srcOrd="4" destOrd="0" parTransId="{EBCD5328-263D-4239-AB6E-C648E3B4A0F0}" sibTransId="{78E8F008-0113-47ED-AED5-8DAAB0F8A4DD}"/>
    <dgm:cxn modelId="{47989A5F-5EAC-40C4-BE51-8E4301BADAB2}" type="presParOf" srcId="{A5229F8A-9C36-4856-9A14-A35E8FC98A22}" destId="{6B6FA52A-40E9-4E4A-805C-507549BFA90B}" srcOrd="0" destOrd="0" presId="urn:microsoft.com/office/officeart/2005/8/layout/hProcess9"/>
    <dgm:cxn modelId="{B620053F-7472-4D15-BBB5-DEB16A769062}" type="presParOf" srcId="{A5229F8A-9C36-4856-9A14-A35E8FC98A22}" destId="{5ED3027B-243E-4F2C-8687-E27C2DBF676D}" srcOrd="1" destOrd="0" presId="urn:microsoft.com/office/officeart/2005/8/layout/hProcess9"/>
    <dgm:cxn modelId="{666F1EC9-2DC6-46E0-9894-9DB808C9FD9D}" type="presParOf" srcId="{5ED3027B-243E-4F2C-8687-E27C2DBF676D}" destId="{58F1A36D-62A2-42EF-9EBE-070D1B7DD1DE}" srcOrd="0" destOrd="0" presId="urn:microsoft.com/office/officeart/2005/8/layout/hProcess9"/>
    <dgm:cxn modelId="{C43CD286-6505-480E-8B85-F0E3300A13DC}" type="presParOf" srcId="{5ED3027B-243E-4F2C-8687-E27C2DBF676D}" destId="{478A6B1F-4CBE-4A56-B479-5AC3955329F7}" srcOrd="1" destOrd="0" presId="urn:microsoft.com/office/officeart/2005/8/layout/hProcess9"/>
    <dgm:cxn modelId="{5A7DE013-D15F-4950-9DB3-42A08973BE55}" type="presParOf" srcId="{5ED3027B-243E-4F2C-8687-E27C2DBF676D}" destId="{BAAF8D2D-B6F5-4995-8E65-FB973778EBD0}" srcOrd="2" destOrd="0" presId="urn:microsoft.com/office/officeart/2005/8/layout/hProcess9"/>
    <dgm:cxn modelId="{BEFE5CA3-28CD-49FD-89AC-0782C43AA5F3}" type="presParOf" srcId="{5ED3027B-243E-4F2C-8687-E27C2DBF676D}" destId="{14247975-27AD-49C1-B9EC-470168F81DE6}" srcOrd="3" destOrd="0" presId="urn:microsoft.com/office/officeart/2005/8/layout/hProcess9"/>
    <dgm:cxn modelId="{770E50B9-DBC8-4D39-BA79-313614F07736}" type="presParOf" srcId="{5ED3027B-243E-4F2C-8687-E27C2DBF676D}" destId="{FF6FA837-797D-47B9-954E-25B6A5D740E8}" srcOrd="4" destOrd="0" presId="urn:microsoft.com/office/officeart/2005/8/layout/hProcess9"/>
    <dgm:cxn modelId="{10DF4D7A-CD0A-4CBD-B635-24DA520E4441}" type="presParOf" srcId="{5ED3027B-243E-4F2C-8687-E27C2DBF676D}" destId="{C4712F6E-0D71-46A5-ACA6-53EBD0A1E31A}" srcOrd="5" destOrd="0" presId="urn:microsoft.com/office/officeart/2005/8/layout/hProcess9"/>
    <dgm:cxn modelId="{97316999-972C-46A0-A7C0-C28C88949540}" type="presParOf" srcId="{5ED3027B-243E-4F2C-8687-E27C2DBF676D}" destId="{D1CC24B1-F3DF-4C36-8AEC-9DF7445CEF8A}" srcOrd="6" destOrd="0" presId="urn:microsoft.com/office/officeart/2005/8/layout/hProcess9"/>
    <dgm:cxn modelId="{17261386-5A6E-4B6B-839D-24806B7F62C1}" type="presParOf" srcId="{5ED3027B-243E-4F2C-8687-E27C2DBF676D}" destId="{749E68EA-1F0C-4006-B4EF-EBC094EFB60C}" srcOrd="7" destOrd="0" presId="urn:microsoft.com/office/officeart/2005/8/layout/hProcess9"/>
    <dgm:cxn modelId="{2D1CBF0C-7B9F-4A2D-8735-26BA190EF42D}" type="presParOf" srcId="{5ED3027B-243E-4F2C-8687-E27C2DBF676D}" destId="{C09B6D76-2222-451B-B0B5-15F9A65517A1}" srcOrd="8" destOrd="0" presId="urn:microsoft.com/office/officeart/2005/8/layout/hProcess9"/>
    <dgm:cxn modelId="{04D3B02B-E64E-4EC2-9388-4ACFCB1ECBE7}" type="presParOf" srcId="{5ED3027B-243E-4F2C-8687-E27C2DBF676D}" destId="{2FE2494F-4E71-4E4A-8D37-3F513C4D1B20}" srcOrd="9" destOrd="0" presId="urn:microsoft.com/office/officeart/2005/8/layout/hProcess9"/>
    <dgm:cxn modelId="{5901EFDE-6889-4525-88D9-9587BFA08B9B}" type="presParOf" srcId="{5ED3027B-243E-4F2C-8687-E27C2DBF676D}" destId="{61CAF451-BA16-42C2-9B96-A1AC42E3462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059BF-DF32-4604-9B36-2D4134F9DBE2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B0933FA-A808-4156-8D1E-0D2D7BF00E15}">
      <dgm:prSet phldrT="[Text]" custT="1"/>
      <dgm:spPr/>
      <dgm:t>
        <a:bodyPr/>
        <a:lstStyle/>
        <a:p>
          <a:r>
            <a:rPr lang="en-US" sz="1800" b="1" dirty="0"/>
            <a:t>Develop REC Principles</a:t>
          </a:r>
        </a:p>
        <a:p>
          <a:r>
            <a:rPr lang="en-US" sz="1600" dirty="0"/>
            <a:t>In Progress-          December 2021</a:t>
          </a:r>
        </a:p>
      </dgm:t>
    </dgm:pt>
    <dgm:pt modelId="{640D4338-C5FB-47C0-AF38-88932FE35638}" type="parTrans" cxnId="{ABDA1538-B3BA-47C2-8018-5F0B9F65D6CA}">
      <dgm:prSet/>
      <dgm:spPr/>
      <dgm:t>
        <a:bodyPr/>
        <a:lstStyle/>
        <a:p>
          <a:endParaRPr lang="en-US"/>
        </a:p>
      </dgm:t>
    </dgm:pt>
    <dgm:pt modelId="{53DDE64D-78C8-4F39-839C-2E561078B45D}" type="sibTrans" cxnId="{ABDA1538-B3BA-47C2-8018-5F0B9F65D6CA}">
      <dgm:prSet/>
      <dgm:spPr/>
      <dgm:t>
        <a:bodyPr/>
        <a:lstStyle/>
        <a:p>
          <a:endParaRPr lang="en-US"/>
        </a:p>
      </dgm:t>
    </dgm:pt>
    <dgm:pt modelId="{3802215D-C37C-4368-AEC0-082299B5AB4B}">
      <dgm:prSet phldrT="[Text]" custT="1"/>
      <dgm:spPr/>
      <dgm:t>
        <a:bodyPr/>
        <a:lstStyle/>
        <a:p>
          <a:r>
            <a:rPr lang="en-US" sz="1800" b="1" dirty="0"/>
            <a:t>Customer Meetings</a:t>
          </a:r>
        </a:p>
        <a:p>
          <a:r>
            <a:rPr lang="en-US" sz="1600" dirty="0"/>
            <a:t>In Progress-              January 2022</a:t>
          </a:r>
        </a:p>
      </dgm:t>
    </dgm:pt>
    <dgm:pt modelId="{0AC0EC4C-1333-4EBC-96E9-7518C6C38AC6}" type="parTrans" cxnId="{59DED89E-30C3-4695-8008-34DDB367E029}">
      <dgm:prSet/>
      <dgm:spPr/>
      <dgm:t>
        <a:bodyPr/>
        <a:lstStyle/>
        <a:p>
          <a:endParaRPr lang="en-US"/>
        </a:p>
      </dgm:t>
    </dgm:pt>
    <dgm:pt modelId="{ADE4D2DE-8CF4-438F-BD9E-8FFD91324E4F}" type="sibTrans" cxnId="{59DED89E-30C3-4695-8008-34DDB367E029}">
      <dgm:prSet/>
      <dgm:spPr/>
      <dgm:t>
        <a:bodyPr/>
        <a:lstStyle/>
        <a:p>
          <a:endParaRPr lang="en-US"/>
        </a:p>
      </dgm:t>
    </dgm:pt>
    <dgm:pt modelId="{C8373F57-10F7-48DE-AAD6-D6AF5D328BDF}">
      <dgm:prSet phldrT="[Text]" custT="1"/>
      <dgm:spPr/>
      <dgm:t>
        <a:bodyPr/>
        <a:lstStyle/>
        <a:p>
          <a:r>
            <a:rPr lang="en-US" sz="1800" b="1" dirty="0"/>
            <a:t>Register Generation with M-RETS and/or WREGIS</a:t>
          </a:r>
        </a:p>
        <a:p>
          <a:r>
            <a:rPr lang="en-US" sz="1600" dirty="0"/>
            <a:t>Early 2022</a:t>
          </a:r>
        </a:p>
      </dgm:t>
    </dgm:pt>
    <dgm:pt modelId="{C7B9D1A8-0D6D-4255-92AA-4A719CFA8803}" type="parTrans" cxnId="{F86BDE39-6980-440D-B3CF-392910C5F98C}">
      <dgm:prSet/>
      <dgm:spPr/>
      <dgm:t>
        <a:bodyPr/>
        <a:lstStyle/>
        <a:p>
          <a:endParaRPr lang="en-US"/>
        </a:p>
      </dgm:t>
    </dgm:pt>
    <dgm:pt modelId="{97E2D44E-7D43-41A0-9D45-147E5A962B00}" type="sibTrans" cxnId="{F86BDE39-6980-440D-B3CF-392910C5F98C}">
      <dgm:prSet/>
      <dgm:spPr/>
      <dgm:t>
        <a:bodyPr/>
        <a:lstStyle/>
        <a:p>
          <a:endParaRPr lang="en-US"/>
        </a:p>
      </dgm:t>
    </dgm:pt>
    <dgm:pt modelId="{22CACFA2-1BE4-4BC0-B723-F86B6B667DA4}">
      <dgm:prSet custT="1"/>
      <dgm:spPr/>
      <dgm:t>
        <a:bodyPr/>
        <a:lstStyle/>
        <a:p>
          <a:r>
            <a:rPr lang="en-US" sz="1800" b="1" dirty="0"/>
            <a:t>Upload Generation Monthly</a:t>
          </a:r>
        </a:p>
        <a:p>
          <a:r>
            <a:rPr lang="en-US" sz="1600" dirty="0"/>
            <a:t>Early 2022</a:t>
          </a:r>
        </a:p>
      </dgm:t>
    </dgm:pt>
    <dgm:pt modelId="{3D37B400-4FFE-404E-8153-6F6C8D7CD809}" type="parTrans" cxnId="{2D0BE5A7-8B1A-40CB-9648-5CC4B871DD2A}">
      <dgm:prSet/>
      <dgm:spPr/>
      <dgm:t>
        <a:bodyPr/>
        <a:lstStyle/>
        <a:p>
          <a:endParaRPr lang="en-US"/>
        </a:p>
      </dgm:t>
    </dgm:pt>
    <dgm:pt modelId="{15A131C3-5737-4B21-9ADF-BBFBF893E909}" type="sibTrans" cxnId="{2D0BE5A7-8B1A-40CB-9648-5CC4B871DD2A}">
      <dgm:prSet/>
      <dgm:spPr/>
      <dgm:t>
        <a:bodyPr/>
        <a:lstStyle/>
        <a:p>
          <a:endParaRPr lang="en-US"/>
        </a:p>
      </dgm:t>
    </dgm:pt>
    <dgm:pt modelId="{40EF78C1-A577-4079-B7F6-9CA81735F8E5}">
      <dgm:prSet custT="1"/>
      <dgm:spPr/>
      <dgm:t>
        <a:bodyPr/>
        <a:lstStyle/>
        <a:p>
          <a:r>
            <a:rPr lang="en-US" sz="1800" b="1" dirty="0"/>
            <a:t>Determine Annual Proportionate Share</a:t>
          </a:r>
        </a:p>
        <a:p>
          <a:r>
            <a:rPr lang="en-US" sz="1800" b="1" dirty="0"/>
            <a:t> </a:t>
          </a:r>
          <a:r>
            <a:rPr lang="en-US" sz="1600" dirty="0"/>
            <a:t>Mid 2022</a:t>
          </a:r>
        </a:p>
      </dgm:t>
    </dgm:pt>
    <dgm:pt modelId="{57E097D9-BCEC-4D23-BAC9-F2E973DA3BC3}" type="parTrans" cxnId="{8DB83EC5-6448-4A5A-B963-11F860A5A9DC}">
      <dgm:prSet/>
      <dgm:spPr/>
      <dgm:t>
        <a:bodyPr/>
        <a:lstStyle/>
        <a:p>
          <a:endParaRPr lang="en-US"/>
        </a:p>
      </dgm:t>
    </dgm:pt>
    <dgm:pt modelId="{BA219ACC-14AD-4FDE-A433-4D04D180F006}" type="sibTrans" cxnId="{8DB83EC5-6448-4A5A-B963-11F860A5A9DC}">
      <dgm:prSet/>
      <dgm:spPr/>
      <dgm:t>
        <a:bodyPr/>
        <a:lstStyle/>
        <a:p>
          <a:endParaRPr lang="en-US"/>
        </a:p>
      </dgm:t>
    </dgm:pt>
    <dgm:pt modelId="{678D30FC-DD89-44C3-866D-C4EAE285517F}">
      <dgm:prSet custT="1"/>
      <dgm:spPr/>
      <dgm:t>
        <a:bodyPr/>
        <a:lstStyle/>
        <a:p>
          <a:r>
            <a:rPr lang="en-US" sz="1800" b="1" dirty="0"/>
            <a:t>Issue RECs to Customers</a:t>
          </a:r>
        </a:p>
        <a:p>
          <a:r>
            <a:rPr lang="en-US" sz="1600" dirty="0"/>
            <a:t>January 2023-        February 2023</a:t>
          </a:r>
        </a:p>
      </dgm:t>
    </dgm:pt>
    <dgm:pt modelId="{6C5D3671-8B92-43B2-A9EA-9F45A2953DAB}" type="parTrans" cxnId="{5ECDA2F7-F3A0-443B-AE02-36099A799750}">
      <dgm:prSet/>
      <dgm:spPr/>
      <dgm:t>
        <a:bodyPr/>
        <a:lstStyle/>
        <a:p>
          <a:endParaRPr lang="en-US"/>
        </a:p>
      </dgm:t>
    </dgm:pt>
    <dgm:pt modelId="{263FD0F1-6F47-4547-8DDF-4AD757071121}" type="sibTrans" cxnId="{5ECDA2F7-F3A0-443B-AE02-36099A799750}">
      <dgm:prSet/>
      <dgm:spPr/>
      <dgm:t>
        <a:bodyPr/>
        <a:lstStyle/>
        <a:p>
          <a:endParaRPr lang="en-US"/>
        </a:p>
      </dgm:t>
    </dgm:pt>
    <dgm:pt modelId="{2B2E211D-12B2-461D-BD59-689763CD3377}" type="pres">
      <dgm:prSet presAssocID="{BE5059BF-DF32-4604-9B36-2D4134F9DBE2}" presName="Name0" presStyleCnt="0">
        <dgm:presLayoutVars>
          <dgm:dir/>
          <dgm:resizeHandles val="exact"/>
        </dgm:presLayoutVars>
      </dgm:prSet>
      <dgm:spPr/>
    </dgm:pt>
    <dgm:pt modelId="{05BEE46F-1209-4229-8E81-938094350B6B}" type="pres">
      <dgm:prSet presAssocID="{6B0933FA-A808-4156-8D1E-0D2D7BF00E15}" presName="node" presStyleLbl="node1" presStyleIdx="0" presStyleCnt="6" custScaleX="105082" custScaleY="88587">
        <dgm:presLayoutVars>
          <dgm:bulletEnabled val="1"/>
        </dgm:presLayoutVars>
      </dgm:prSet>
      <dgm:spPr/>
    </dgm:pt>
    <dgm:pt modelId="{9F942CD3-07A4-4EB5-98CB-455A428BF234}" type="pres">
      <dgm:prSet presAssocID="{53DDE64D-78C8-4F39-839C-2E561078B45D}" presName="sibTrans" presStyleLbl="sibTrans1D1" presStyleIdx="0" presStyleCnt="5"/>
      <dgm:spPr/>
    </dgm:pt>
    <dgm:pt modelId="{F8296DC3-B8A2-4BFD-BA87-DB922CAF4E5E}" type="pres">
      <dgm:prSet presAssocID="{53DDE64D-78C8-4F39-839C-2E561078B45D}" presName="connectorText" presStyleLbl="sibTrans1D1" presStyleIdx="0" presStyleCnt="5"/>
      <dgm:spPr/>
    </dgm:pt>
    <dgm:pt modelId="{64B39847-4F6F-4BC6-BB4A-A0200F13A6DE}" type="pres">
      <dgm:prSet presAssocID="{3802215D-C37C-4368-AEC0-082299B5AB4B}" presName="node" presStyleLbl="node1" presStyleIdx="1" presStyleCnt="6" custScaleX="105082" custScaleY="88587">
        <dgm:presLayoutVars>
          <dgm:bulletEnabled val="1"/>
        </dgm:presLayoutVars>
      </dgm:prSet>
      <dgm:spPr/>
    </dgm:pt>
    <dgm:pt modelId="{A48B4078-31FD-4B80-9987-30D6FCC07287}" type="pres">
      <dgm:prSet presAssocID="{ADE4D2DE-8CF4-438F-BD9E-8FFD91324E4F}" presName="sibTrans" presStyleLbl="sibTrans1D1" presStyleIdx="1" presStyleCnt="5"/>
      <dgm:spPr/>
    </dgm:pt>
    <dgm:pt modelId="{D867677E-7116-46E0-96C0-493AE6FA9746}" type="pres">
      <dgm:prSet presAssocID="{ADE4D2DE-8CF4-438F-BD9E-8FFD91324E4F}" presName="connectorText" presStyleLbl="sibTrans1D1" presStyleIdx="1" presStyleCnt="5"/>
      <dgm:spPr/>
    </dgm:pt>
    <dgm:pt modelId="{6F2DCBE8-A10C-4F75-BA57-2295DB6F49D5}" type="pres">
      <dgm:prSet presAssocID="{C8373F57-10F7-48DE-AAD6-D6AF5D328BDF}" presName="node" presStyleLbl="node1" presStyleIdx="2" presStyleCnt="6" custScaleX="105082" custScaleY="88587">
        <dgm:presLayoutVars>
          <dgm:bulletEnabled val="1"/>
        </dgm:presLayoutVars>
      </dgm:prSet>
      <dgm:spPr/>
    </dgm:pt>
    <dgm:pt modelId="{27B46C28-7754-4D75-BA48-0F78CCC5AD99}" type="pres">
      <dgm:prSet presAssocID="{97E2D44E-7D43-41A0-9D45-147E5A962B00}" presName="sibTrans" presStyleLbl="sibTrans1D1" presStyleIdx="2" presStyleCnt="5"/>
      <dgm:spPr/>
    </dgm:pt>
    <dgm:pt modelId="{F892B691-EBBF-4160-8043-70498E719D64}" type="pres">
      <dgm:prSet presAssocID="{97E2D44E-7D43-41A0-9D45-147E5A962B00}" presName="connectorText" presStyleLbl="sibTrans1D1" presStyleIdx="2" presStyleCnt="5"/>
      <dgm:spPr/>
    </dgm:pt>
    <dgm:pt modelId="{E0558C4D-F489-419A-99FB-252DC60FE3D5}" type="pres">
      <dgm:prSet presAssocID="{22CACFA2-1BE4-4BC0-B723-F86B6B667DA4}" presName="node" presStyleLbl="node1" presStyleIdx="3" presStyleCnt="6" custScaleX="105082" custScaleY="88587">
        <dgm:presLayoutVars>
          <dgm:bulletEnabled val="1"/>
        </dgm:presLayoutVars>
      </dgm:prSet>
      <dgm:spPr/>
    </dgm:pt>
    <dgm:pt modelId="{55600C1B-68B6-41A9-93F3-B237554A3D94}" type="pres">
      <dgm:prSet presAssocID="{15A131C3-5737-4B21-9ADF-BBFBF893E909}" presName="sibTrans" presStyleLbl="sibTrans1D1" presStyleIdx="3" presStyleCnt="5"/>
      <dgm:spPr/>
    </dgm:pt>
    <dgm:pt modelId="{DAECDF3A-5C65-4387-8D36-B9691B0F96F2}" type="pres">
      <dgm:prSet presAssocID="{15A131C3-5737-4B21-9ADF-BBFBF893E909}" presName="connectorText" presStyleLbl="sibTrans1D1" presStyleIdx="3" presStyleCnt="5"/>
      <dgm:spPr/>
    </dgm:pt>
    <dgm:pt modelId="{A8FDE94E-5851-4FD8-AAC4-C58EAD382BB2}" type="pres">
      <dgm:prSet presAssocID="{40EF78C1-A577-4079-B7F6-9CA81735F8E5}" presName="node" presStyleLbl="node1" presStyleIdx="4" presStyleCnt="6" custScaleX="105082" custScaleY="88587">
        <dgm:presLayoutVars>
          <dgm:bulletEnabled val="1"/>
        </dgm:presLayoutVars>
      </dgm:prSet>
      <dgm:spPr/>
    </dgm:pt>
    <dgm:pt modelId="{1A29AD04-A99D-457F-8F58-73DE421C9476}" type="pres">
      <dgm:prSet presAssocID="{BA219ACC-14AD-4FDE-A433-4D04D180F006}" presName="sibTrans" presStyleLbl="sibTrans1D1" presStyleIdx="4" presStyleCnt="5"/>
      <dgm:spPr/>
    </dgm:pt>
    <dgm:pt modelId="{941CD860-90C4-4964-B7E0-2EAFFD34E30E}" type="pres">
      <dgm:prSet presAssocID="{BA219ACC-14AD-4FDE-A433-4D04D180F006}" presName="connectorText" presStyleLbl="sibTrans1D1" presStyleIdx="4" presStyleCnt="5"/>
      <dgm:spPr/>
    </dgm:pt>
    <dgm:pt modelId="{40ABEEC2-5822-4BA7-8AEE-1084A3053C21}" type="pres">
      <dgm:prSet presAssocID="{678D30FC-DD89-44C3-866D-C4EAE285517F}" presName="node" presStyleLbl="node1" presStyleIdx="5" presStyleCnt="6" custScaleX="105082" custScaleY="88587">
        <dgm:presLayoutVars>
          <dgm:bulletEnabled val="1"/>
        </dgm:presLayoutVars>
      </dgm:prSet>
      <dgm:spPr/>
    </dgm:pt>
  </dgm:ptLst>
  <dgm:cxnLst>
    <dgm:cxn modelId="{B6411317-A41C-41A0-8908-E345F6158004}" type="presOf" srcId="{97E2D44E-7D43-41A0-9D45-147E5A962B00}" destId="{27B46C28-7754-4D75-BA48-0F78CCC5AD99}" srcOrd="0" destOrd="0" presId="urn:microsoft.com/office/officeart/2005/8/layout/bProcess3"/>
    <dgm:cxn modelId="{0145E019-83CD-4FBA-AF4B-64C52E0498E2}" type="presOf" srcId="{3802215D-C37C-4368-AEC0-082299B5AB4B}" destId="{64B39847-4F6F-4BC6-BB4A-A0200F13A6DE}" srcOrd="0" destOrd="0" presId="urn:microsoft.com/office/officeart/2005/8/layout/bProcess3"/>
    <dgm:cxn modelId="{C4E9C32F-EBC0-40CE-9ED5-BFEF1F85689B}" type="presOf" srcId="{ADE4D2DE-8CF4-438F-BD9E-8FFD91324E4F}" destId="{D867677E-7116-46E0-96C0-493AE6FA9746}" srcOrd="1" destOrd="0" presId="urn:microsoft.com/office/officeart/2005/8/layout/bProcess3"/>
    <dgm:cxn modelId="{ABDA1538-B3BA-47C2-8018-5F0B9F65D6CA}" srcId="{BE5059BF-DF32-4604-9B36-2D4134F9DBE2}" destId="{6B0933FA-A808-4156-8D1E-0D2D7BF00E15}" srcOrd="0" destOrd="0" parTransId="{640D4338-C5FB-47C0-AF38-88932FE35638}" sibTransId="{53DDE64D-78C8-4F39-839C-2E561078B45D}"/>
    <dgm:cxn modelId="{073F7A39-D5EE-430D-A731-02025ECB7CA8}" type="presOf" srcId="{678D30FC-DD89-44C3-866D-C4EAE285517F}" destId="{40ABEEC2-5822-4BA7-8AEE-1084A3053C21}" srcOrd="0" destOrd="0" presId="urn:microsoft.com/office/officeart/2005/8/layout/bProcess3"/>
    <dgm:cxn modelId="{F86BDE39-6980-440D-B3CF-392910C5F98C}" srcId="{BE5059BF-DF32-4604-9B36-2D4134F9DBE2}" destId="{C8373F57-10F7-48DE-AAD6-D6AF5D328BDF}" srcOrd="2" destOrd="0" parTransId="{C7B9D1A8-0D6D-4255-92AA-4A719CFA8803}" sibTransId="{97E2D44E-7D43-41A0-9D45-147E5A962B00}"/>
    <dgm:cxn modelId="{24C66040-C8BF-4165-9B19-C8A2C02DB582}" type="presOf" srcId="{53DDE64D-78C8-4F39-839C-2E561078B45D}" destId="{F8296DC3-B8A2-4BFD-BA87-DB922CAF4E5E}" srcOrd="1" destOrd="0" presId="urn:microsoft.com/office/officeart/2005/8/layout/bProcess3"/>
    <dgm:cxn modelId="{4B9AC055-6972-4390-9211-E49FF5425C0B}" type="presOf" srcId="{15A131C3-5737-4B21-9ADF-BBFBF893E909}" destId="{55600C1B-68B6-41A9-93F3-B237554A3D94}" srcOrd="0" destOrd="0" presId="urn:microsoft.com/office/officeart/2005/8/layout/bProcess3"/>
    <dgm:cxn modelId="{A452E574-4DE4-4B36-B2C9-DA62372F2727}" type="presOf" srcId="{6B0933FA-A808-4156-8D1E-0D2D7BF00E15}" destId="{05BEE46F-1209-4229-8E81-938094350B6B}" srcOrd="0" destOrd="0" presId="urn:microsoft.com/office/officeart/2005/8/layout/bProcess3"/>
    <dgm:cxn modelId="{6F9AC285-5C0A-4273-A566-60623C8071E8}" type="presOf" srcId="{97E2D44E-7D43-41A0-9D45-147E5A962B00}" destId="{F892B691-EBBF-4160-8043-70498E719D64}" srcOrd="1" destOrd="0" presId="urn:microsoft.com/office/officeart/2005/8/layout/bProcess3"/>
    <dgm:cxn modelId="{3CCE6087-66D3-4ED3-8D7E-6E1A562F77CD}" type="presOf" srcId="{BE5059BF-DF32-4604-9B36-2D4134F9DBE2}" destId="{2B2E211D-12B2-461D-BD59-689763CD3377}" srcOrd="0" destOrd="0" presId="urn:microsoft.com/office/officeart/2005/8/layout/bProcess3"/>
    <dgm:cxn modelId="{9BCAF787-FBCF-459C-887A-E2E0D601A1B3}" type="presOf" srcId="{BA219ACC-14AD-4FDE-A433-4D04D180F006}" destId="{1A29AD04-A99D-457F-8F58-73DE421C9476}" srcOrd="0" destOrd="0" presId="urn:microsoft.com/office/officeart/2005/8/layout/bProcess3"/>
    <dgm:cxn modelId="{15A47889-39FE-40C4-9DC4-31C08B3D4518}" type="presOf" srcId="{C8373F57-10F7-48DE-AAD6-D6AF5D328BDF}" destId="{6F2DCBE8-A10C-4F75-BA57-2295DB6F49D5}" srcOrd="0" destOrd="0" presId="urn:microsoft.com/office/officeart/2005/8/layout/bProcess3"/>
    <dgm:cxn modelId="{C2798A8A-04A1-48EE-AC7A-A15F1E844F5D}" type="presOf" srcId="{BA219ACC-14AD-4FDE-A433-4D04D180F006}" destId="{941CD860-90C4-4964-B7E0-2EAFFD34E30E}" srcOrd="1" destOrd="0" presId="urn:microsoft.com/office/officeart/2005/8/layout/bProcess3"/>
    <dgm:cxn modelId="{3479A893-4440-438E-AF26-F33AEE1AB276}" type="presOf" srcId="{53DDE64D-78C8-4F39-839C-2E561078B45D}" destId="{9F942CD3-07A4-4EB5-98CB-455A428BF234}" srcOrd="0" destOrd="0" presId="urn:microsoft.com/office/officeart/2005/8/layout/bProcess3"/>
    <dgm:cxn modelId="{59DED89E-30C3-4695-8008-34DDB367E029}" srcId="{BE5059BF-DF32-4604-9B36-2D4134F9DBE2}" destId="{3802215D-C37C-4368-AEC0-082299B5AB4B}" srcOrd="1" destOrd="0" parTransId="{0AC0EC4C-1333-4EBC-96E9-7518C6C38AC6}" sibTransId="{ADE4D2DE-8CF4-438F-BD9E-8FFD91324E4F}"/>
    <dgm:cxn modelId="{2D0BE5A7-8B1A-40CB-9648-5CC4B871DD2A}" srcId="{BE5059BF-DF32-4604-9B36-2D4134F9DBE2}" destId="{22CACFA2-1BE4-4BC0-B723-F86B6B667DA4}" srcOrd="3" destOrd="0" parTransId="{3D37B400-4FFE-404E-8153-6F6C8D7CD809}" sibTransId="{15A131C3-5737-4B21-9ADF-BBFBF893E909}"/>
    <dgm:cxn modelId="{8DB83EC5-6448-4A5A-B963-11F860A5A9DC}" srcId="{BE5059BF-DF32-4604-9B36-2D4134F9DBE2}" destId="{40EF78C1-A577-4079-B7F6-9CA81735F8E5}" srcOrd="4" destOrd="0" parTransId="{57E097D9-BCEC-4D23-BAC9-F2E973DA3BC3}" sibTransId="{BA219ACC-14AD-4FDE-A433-4D04D180F006}"/>
    <dgm:cxn modelId="{4884D8C7-6FA8-4224-A23A-453B41FD2D79}" type="presOf" srcId="{15A131C3-5737-4B21-9ADF-BBFBF893E909}" destId="{DAECDF3A-5C65-4387-8D36-B9691B0F96F2}" srcOrd="1" destOrd="0" presId="urn:microsoft.com/office/officeart/2005/8/layout/bProcess3"/>
    <dgm:cxn modelId="{527E02D0-47F1-4913-B196-687DC0336AAC}" type="presOf" srcId="{40EF78C1-A577-4079-B7F6-9CA81735F8E5}" destId="{A8FDE94E-5851-4FD8-AAC4-C58EAD382BB2}" srcOrd="0" destOrd="0" presId="urn:microsoft.com/office/officeart/2005/8/layout/bProcess3"/>
    <dgm:cxn modelId="{004898D4-4012-45DA-A124-6B3EA573E678}" type="presOf" srcId="{ADE4D2DE-8CF4-438F-BD9E-8FFD91324E4F}" destId="{A48B4078-31FD-4B80-9987-30D6FCC07287}" srcOrd="0" destOrd="0" presId="urn:microsoft.com/office/officeart/2005/8/layout/bProcess3"/>
    <dgm:cxn modelId="{C34194F0-740C-48F6-8CD4-51287B9C50E8}" type="presOf" srcId="{22CACFA2-1BE4-4BC0-B723-F86B6B667DA4}" destId="{E0558C4D-F489-419A-99FB-252DC60FE3D5}" srcOrd="0" destOrd="0" presId="urn:microsoft.com/office/officeart/2005/8/layout/bProcess3"/>
    <dgm:cxn modelId="{5ECDA2F7-F3A0-443B-AE02-36099A799750}" srcId="{BE5059BF-DF32-4604-9B36-2D4134F9DBE2}" destId="{678D30FC-DD89-44C3-866D-C4EAE285517F}" srcOrd="5" destOrd="0" parTransId="{6C5D3671-8B92-43B2-A9EA-9F45A2953DAB}" sibTransId="{263FD0F1-6F47-4547-8DDF-4AD757071121}"/>
    <dgm:cxn modelId="{83A343A3-B369-4B7E-8759-C8FD1360B20B}" type="presParOf" srcId="{2B2E211D-12B2-461D-BD59-689763CD3377}" destId="{05BEE46F-1209-4229-8E81-938094350B6B}" srcOrd="0" destOrd="0" presId="urn:microsoft.com/office/officeart/2005/8/layout/bProcess3"/>
    <dgm:cxn modelId="{6E0329A5-D336-415E-B087-35095D60ED34}" type="presParOf" srcId="{2B2E211D-12B2-461D-BD59-689763CD3377}" destId="{9F942CD3-07A4-4EB5-98CB-455A428BF234}" srcOrd="1" destOrd="0" presId="urn:microsoft.com/office/officeart/2005/8/layout/bProcess3"/>
    <dgm:cxn modelId="{705FFB33-FA66-4DD7-BD5A-E1980D9CBA05}" type="presParOf" srcId="{9F942CD3-07A4-4EB5-98CB-455A428BF234}" destId="{F8296DC3-B8A2-4BFD-BA87-DB922CAF4E5E}" srcOrd="0" destOrd="0" presId="urn:microsoft.com/office/officeart/2005/8/layout/bProcess3"/>
    <dgm:cxn modelId="{4CA52195-4C1F-4994-9799-DDCFE98545CD}" type="presParOf" srcId="{2B2E211D-12B2-461D-BD59-689763CD3377}" destId="{64B39847-4F6F-4BC6-BB4A-A0200F13A6DE}" srcOrd="2" destOrd="0" presId="urn:microsoft.com/office/officeart/2005/8/layout/bProcess3"/>
    <dgm:cxn modelId="{D04DCE06-5A0A-459D-9412-F473726A8260}" type="presParOf" srcId="{2B2E211D-12B2-461D-BD59-689763CD3377}" destId="{A48B4078-31FD-4B80-9987-30D6FCC07287}" srcOrd="3" destOrd="0" presId="urn:microsoft.com/office/officeart/2005/8/layout/bProcess3"/>
    <dgm:cxn modelId="{895A0EC4-4F38-478D-98F0-318716458029}" type="presParOf" srcId="{A48B4078-31FD-4B80-9987-30D6FCC07287}" destId="{D867677E-7116-46E0-96C0-493AE6FA9746}" srcOrd="0" destOrd="0" presId="urn:microsoft.com/office/officeart/2005/8/layout/bProcess3"/>
    <dgm:cxn modelId="{9B4CAB0D-9B28-4239-9522-A29BF73399A2}" type="presParOf" srcId="{2B2E211D-12B2-461D-BD59-689763CD3377}" destId="{6F2DCBE8-A10C-4F75-BA57-2295DB6F49D5}" srcOrd="4" destOrd="0" presId="urn:microsoft.com/office/officeart/2005/8/layout/bProcess3"/>
    <dgm:cxn modelId="{2402E752-EDE0-4CD0-BD23-9F4B577439B0}" type="presParOf" srcId="{2B2E211D-12B2-461D-BD59-689763CD3377}" destId="{27B46C28-7754-4D75-BA48-0F78CCC5AD99}" srcOrd="5" destOrd="0" presId="urn:microsoft.com/office/officeart/2005/8/layout/bProcess3"/>
    <dgm:cxn modelId="{39AD286B-8087-4DD0-8575-D845F2A0DBC8}" type="presParOf" srcId="{27B46C28-7754-4D75-BA48-0F78CCC5AD99}" destId="{F892B691-EBBF-4160-8043-70498E719D64}" srcOrd="0" destOrd="0" presId="urn:microsoft.com/office/officeart/2005/8/layout/bProcess3"/>
    <dgm:cxn modelId="{361FF2E9-78F7-45C2-8D35-A4F7C538A518}" type="presParOf" srcId="{2B2E211D-12B2-461D-BD59-689763CD3377}" destId="{E0558C4D-F489-419A-99FB-252DC60FE3D5}" srcOrd="6" destOrd="0" presId="urn:microsoft.com/office/officeart/2005/8/layout/bProcess3"/>
    <dgm:cxn modelId="{D66CB38B-D1FB-4494-A631-99C2D3D974F1}" type="presParOf" srcId="{2B2E211D-12B2-461D-BD59-689763CD3377}" destId="{55600C1B-68B6-41A9-93F3-B237554A3D94}" srcOrd="7" destOrd="0" presId="urn:microsoft.com/office/officeart/2005/8/layout/bProcess3"/>
    <dgm:cxn modelId="{30FD1925-9F67-472E-89D2-F065C9442ABC}" type="presParOf" srcId="{55600C1B-68B6-41A9-93F3-B237554A3D94}" destId="{DAECDF3A-5C65-4387-8D36-B9691B0F96F2}" srcOrd="0" destOrd="0" presId="urn:microsoft.com/office/officeart/2005/8/layout/bProcess3"/>
    <dgm:cxn modelId="{9AE3EB9E-AD3A-4E30-9EF8-C3B481D290E9}" type="presParOf" srcId="{2B2E211D-12B2-461D-BD59-689763CD3377}" destId="{A8FDE94E-5851-4FD8-AAC4-C58EAD382BB2}" srcOrd="8" destOrd="0" presId="urn:microsoft.com/office/officeart/2005/8/layout/bProcess3"/>
    <dgm:cxn modelId="{FCBAB94F-897B-493D-A6C3-CEB90F35C237}" type="presParOf" srcId="{2B2E211D-12B2-461D-BD59-689763CD3377}" destId="{1A29AD04-A99D-457F-8F58-73DE421C9476}" srcOrd="9" destOrd="0" presId="urn:microsoft.com/office/officeart/2005/8/layout/bProcess3"/>
    <dgm:cxn modelId="{08ACB87E-9429-43E4-A1DC-7B9A3F370C6C}" type="presParOf" srcId="{1A29AD04-A99D-457F-8F58-73DE421C9476}" destId="{941CD860-90C4-4964-B7E0-2EAFFD34E30E}" srcOrd="0" destOrd="0" presId="urn:microsoft.com/office/officeart/2005/8/layout/bProcess3"/>
    <dgm:cxn modelId="{21AE237A-DC0B-44BF-BE59-DA9C78254840}" type="presParOf" srcId="{2B2E211D-12B2-461D-BD59-689763CD3377}" destId="{40ABEEC2-5822-4BA7-8AEE-1084A3053C2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FA52A-40E9-4E4A-805C-507549BFA90B}">
      <dsp:nvSpPr>
        <dsp:cNvPr id="0" name=""/>
        <dsp:cNvSpPr/>
      </dsp:nvSpPr>
      <dsp:spPr>
        <a:xfrm>
          <a:off x="2" y="180862"/>
          <a:ext cx="10675081" cy="4284703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1A36D-62A2-42EF-9EBE-070D1B7DD1DE}">
      <dsp:nvSpPr>
        <dsp:cNvPr id="0" name=""/>
        <dsp:cNvSpPr/>
      </dsp:nvSpPr>
      <dsp:spPr>
        <a:xfrm>
          <a:off x="77881" y="1382340"/>
          <a:ext cx="1605692" cy="1881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Informal meetings January 2022</a:t>
          </a:r>
        </a:p>
      </dsp:txBody>
      <dsp:txXfrm>
        <a:off x="156264" y="1460723"/>
        <a:ext cx="1448926" cy="1724981"/>
      </dsp:txXfrm>
    </dsp:sp>
    <dsp:sp modelId="{BAAF8D2D-B6F5-4995-8E65-FB973778EBD0}">
      <dsp:nvSpPr>
        <dsp:cNvPr id="0" name=""/>
        <dsp:cNvSpPr/>
      </dsp:nvSpPr>
      <dsp:spPr>
        <a:xfrm>
          <a:off x="1910556" y="1153540"/>
          <a:ext cx="1722216" cy="2339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FRN Proposal Published Late April 2022  </a:t>
          </a:r>
        </a:p>
      </dsp:txBody>
      <dsp:txXfrm>
        <a:off x="1994628" y="1237612"/>
        <a:ext cx="1554072" cy="2171202"/>
      </dsp:txXfrm>
    </dsp:sp>
    <dsp:sp modelId="{FF6FA837-797D-47B9-954E-25B6A5D740E8}">
      <dsp:nvSpPr>
        <dsp:cNvPr id="0" name=""/>
        <dsp:cNvSpPr/>
      </dsp:nvSpPr>
      <dsp:spPr>
        <a:xfrm>
          <a:off x="3859756" y="1169691"/>
          <a:ext cx="1642994" cy="2307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Formal Information and Comment forums  June/July 2022</a:t>
          </a:r>
        </a:p>
      </dsp:txBody>
      <dsp:txXfrm>
        <a:off x="3939960" y="1249895"/>
        <a:ext cx="1482586" cy="2146636"/>
      </dsp:txXfrm>
    </dsp:sp>
    <dsp:sp modelId="{D1CC24B1-F3DF-4C36-8AEC-9DF7445CEF8A}">
      <dsp:nvSpPr>
        <dsp:cNvPr id="0" name=""/>
        <dsp:cNvSpPr/>
      </dsp:nvSpPr>
      <dsp:spPr>
        <a:xfrm>
          <a:off x="5729734" y="1414242"/>
          <a:ext cx="1467473" cy="1817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FRN November 2022</a:t>
          </a:r>
        </a:p>
      </dsp:txBody>
      <dsp:txXfrm>
        <a:off x="5801370" y="1485878"/>
        <a:ext cx="1324201" cy="1674670"/>
      </dsp:txXfrm>
    </dsp:sp>
    <dsp:sp modelId="{C09B6D76-2222-451B-B0B5-15F9A65517A1}">
      <dsp:nvSpPr>
        <dsp:cNvPr id="0" name=""/>
        <dsp:cNvSpPr/>
      </dsp:nvSpPr>
      <dsp:spPr>
        <a:xfrm>
          <a:off x="7424190" y="1195758"/>
          <a:ext cx="1733996" cy="2254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Rate 30 Day Notice NLT December 1, 2022  </a:t>
          </a:r>
        </a:p>
      </dsp:txBody>
      <dsp:txXfrm>
        <a:off x="7508837" y="1280405"/>
        <a:ext cx="1564702" cy="2085617"/>
      </dsp:txXfrm>
    </dsp:sp>
    <dsp:sp modelId="{61CAF451-BA16-42C2-9B96-A1AC42E3462E}">
      <dsp:nvSpPr>
        <dsp:cNvPr id="0" name=""/>
        <dsp:cNvSpPr/>
      </dsp:nvSpPr>
      <dsp:spPr>
        <a:xfrm>
          <a:off x="9385170" y="1229937"/>
          <a:ext cx="1212035" cy="218655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Rates January 2023</a:t>
          </a:r>
        </a:p>
      </dsp:txBody>
      <dsp:txXfrm>
        <a:off x="9444337" y="1289104"/>
        <a:ext cx="1093701" cy="2068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42CD3-07A4-4EB5-98CB-455A428BF234}">
      <dsp:nvSpPr>
        <dsp:cNvPr id="0" name=""/>
        <dsp:cNvSpPr/>
      </dsp:nvSpPr>
      <dsp:spPr>
        <a:xfrm>
          <a:off x="2885612" y="1397318"/>
          <a:ext cx="599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61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664" y="1439887"/>
        <a:ext cx="31510" cy="6302"/>
      </dsp:txXfrm>
    </dsp:sp>
    <dsp:sp modelId="{05BEE46F-1209-4229-8E81-938094350B6B}">
      <dsp:nvSpPr>
        <dsp:cNvPr id="0" name=""/>
        <dsp:cNvSpPr/>
      </dsp:nvSpPr>
      <dsp:spPr>
        <a:xfrm>
          <a:off x="8103" y="714837"/>
          <a:ext cx="2879309" cy="1456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Develop REC Principles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Progress-          December 2021</a:t>
          </a:r>
        </a:p>
      </dsp:txBody>
      <dsp:txXfrm>
        <a:off x="8103" y="714837"/>
        <a:ext cx="2879309" cy="1456401"/>
      </dsp:txXfrm>
    </dsp:sp>
    <dsp:sp modelId="{A48B4078-31FD-4B80-9987-30D6FCC07287}">
      <dsp:nvSpPr>
        <dsp:cNvPr id="0" name=""/>
        <dsp:cNvSpPr/>
      </dsp:nvSpPr>
      <dsp:spPr>
        <a:xfrm>
          <a:off x="6395135" y="1397318"/>
          <a:ext cx="599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61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9187" y="1439887"/>
        <a:ext cx="31510" cy="6302"/>
      </dsp:txXfrm>
    </dsp:sp>
    <dsp:sp modelId="{64B39847-4F6F-4BC6-BB4A-A0200F13A6DE}">
      <dsp:nvSpPr>
        <dsp:cNvPr id="0" name=""/>
        <dsp:cNvSpPr/>
      </dsp:nvSpPr>
      <dsp:spPr>
        <a:xfrm>
          <a:off x="3517626" y="714837"/>
          <a:ext cx="2879309" cy="1456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Customer Meetings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Progress-              January 2022</a:t>
          </a:r>
        </a:p>
      </dsp:txBody>
      <dsp:txXfrm>
        <a:off x="3517626" y="714837"/>
        <a:ext cx="2879309" cy="1456401"/>
      </dsp:txXfrm>
    </dsp:sp>
    <dsp:sp modelId="{27B46C28-7754-4D75-BA48-0F78CCC5AD99}">
      <dsp:nvSpPr>
        <dsp:cNvPr id="0" name=""/>
        <dsp:cNvSpPr/>
      </dsp:nvSpPr>
      <dsp:spPr>
        <a:xfrm>
          <a:off x="1447757" y="2169439"/>
          <a:ext cx="7019046" cy="599613"/>
        </a:xfrm>
        <a:custGeom>
          <a:avLst/>
          <a:gdLst/>
          <a:ahLst/>
          <a:cxnLst/>
          <a:rect l="0" t="0" r="0" b="0"/>
          <a:pathLst>
            <a:path>
              <a:moveTo>
                <a:pt x="7019046" y="0"/>
              </a:moveTo>
              <a:lnTo>
                <a:pt x="7019046" y="316906"/>
              </a:lnTo>
              <a:lnTo>
                <a:pt x="0" y="316906"/>
              </a:lnTo>
              <a:lnTo>
                <a:pt x="0" y="59961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1098" y="2466094"/>
        <a:ext cx="352364" cy="6302"/>
      </dsp:txXfrm>
    </dsp:sp>
    <dsp:sp modelId="{6F2DCBE8-A10C-4F75-BA57-2295DB6F49D5}">
      <dsp:nvSpPr>
        <dsp:cNvPr id="0" name=""/>
        <dsp:cNvSpPr/>
      </dsp:nvSpPr>
      <dsp:spPr>
        <a:xfrm>
          <a:off x="7027149" y="714837"/>
          <a:ext cx="2879309" cy="1456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Register Generation with M-RETS and/or WREGIS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Early 2022</a:t>
          </a:r>
        </a:p>
      </dsp:txBody>
      <dsp:txXfrm>
        <a:off x="7027149" y="714837"/>
        <a:ext cx="2879309" cy="1456401"/>
      </dsp:txXfrm>
    </dsp:sp>
    <dsp:sp modelId="{55600C1B-68B6-41A9-93F3-B237554A3D94}">
      <dsp:nvSpPr>
        <dsp:cNvPr id="0" name=""/>
        <dsp:cNvSpPr/>
      </dsp:nvSpPr>
      <dsp:spPr>
        <a:xfrm>
          <a:off x="2885612" y="3483933"/>
          <a:ext cx="599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61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664" y="3526502"/>
        <a:ext cx="31510" cy="6302"/>
      </dsp:txXfrm>
    </dsp:sp>
    <dsp:sp modelId="{E0558C4D-F489-419A-99FB-252DC60FE3D5}">
      <dsp:nvSpPr>
        <dsp:cNvPr id="0" name=""/>
        <dsp:cNvSpPr/>
      </dsp:nvSpPr>
      <dsp:spPr>
        <a:xfrm>
          <a:off x="8103" y="2801452"/>
          <a:ext cx="2879309" cy="1456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Upload Generation Monthly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Early 2022</a:t>
          </a:r>
        </a:p>
      </dsp:txBody>
      <dsp:txXfrm>
        <a:off x="8103" y="2801452"/>
        <a:ext cx="2879309" cy="1456401"/>
      </dsp:txXfrm>
    </dsp:sp>
    <dsp:sp modelId="{1A29AD04-A99D-457F-8F58-73DE421C9476}">
      <dsp:nvSpPr>
        <dsp:cNvPr id="0" name=""/>
        <dsp:cNvSpPr/>
      </dsp:nvSpPr>
      <dsp:spPr>
        <a:xfrm>
          <a:off x="6395135" y="3483933"/>
          <a:ext cx="599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61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9187" y="3526502"/>
        <a:ext cx="31510" cy="6302"/>
      </dsp:txXfrm>
    </dsp:sp>
    <dsp:sp modelId="{A8FDE94E-5851-4FD8-AAC4-C58EAD382BB2}">
      <dsp:nvSpPr>
        <dsp:cNvPr id="0" name=""/>
        <dsp:cNvSpPr/>
      </dsp:nvSpPr>
      <dsp:spPr>
        <a:xfrm>
          <a:off x="3517626" y="2801452"/>
          <a:ext cx="2879309" cy="1456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Determine Annual Proportionate Share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</a:t>
          </a:r>
          <a:r>
            <a:rPr lang="en-US" sz="1600" kern="1200" dirty="0"/>
            <a:t>Mid 2022</a:t>
          </a:r>
        </a:p>
      </dsp:txBody>
      <dsp:txXfrm>
        <a:off x="3517626" y="2801452"/>
        <a:ext cx="2879309" cy="1456401"/>
      </dsp:txXfrm>
    </dsp:sp>
    <dsp:sp modelId="{40ABEEC2-5822-4BA7-8AEE-1084A3053C21}">
      <dsp:nvSpPr>
        <dsp:cNvPr id="0" name=""/>
        <dsp:cNvSpPr/>
      </dsp:nvSpPr>
      <dsp:spPr>
        <a:xfrm>
          <a:off x="7027149" y="2801452"/>
          <a:ext cx="2879309" cy="1456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Issue RECs to Customers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January 2023-        February 2023</a:t>
          </a:r>
        </a:p>
      </dsp:txBody>
      <dsp:txXfrm>
        <a:off x="7027149" y="2801452"/>
        <a:ext cx="2879309" cy="1456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464C-1627-4F22-BE00-8A094DEC4AE2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0F44C-5A13-4BE5-BE7E-4467491D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RECs – Renewable Energy Certificates.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REC represents all renewable and environmental attributes of one megawatt hour (MWh) of electricity generation from a renewable energy generating unit.</a:t>
            </a:r>
          </a:p>
          <a:p>
            <a:r>
              <a:rPr lang="en-US" dirty="0"/>
              <a:t>WAPA does not guarantee RECs comply with specific requirements (such as certain State RPS).</a:t>
            </a:r>
          </a:p>
          <a:p>
            <a:r>
              <a:rPr lang="en-US" dirty="0"/>
              <a:t>M-RETS</a:t>
            </a:r>
          </a:p>
          <a:p>
            <a:r>
              <a:rPr lang="en-US" dirty="0"/>
              <a:t>WREGIS – Western Renewable Energy Generation Information System, owned by WECC (Western Electricity Coordinating Council)</a:t>
            </a:r>
          </a:p>
          <a:p>
            <a:r>
              <a:rPr lang="en-US" dirty="0"/>
              <a:t>M-RETS – Midwest Renewable Energy Tracking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A8BDF-0CA9-48FE-B8A4-C2306C88E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Estimated Timeline – subject to change.  Option to transfer RECs requires bilateral contracts.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A8BDF-0CA9-48FE-B8A4-C2306C88EA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your ow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5A6567-7B45-4CCA-835C-8ABECF6A32F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897504" y="0"/>
            <a:ext cx="4319517" cy="6885295"/>
          </a:xfrm>
          <a:custGeom>
            <a:avLst/>
            <a:gdLst>
              <a:gd name="connsiteX0" fmla="*/ 0 w 4267200"/>
              <a:gd name="connsiteY0" fmla="*/ 6858000 h 6858000"/>
              <a:gd name="connsiteX1" fmla="*/ 1066800 w 4267200"/>
              <a:gd name="connsiteY1" fmla="*/ 0 h 6858000"/>
              <a:gd name="connsiteX2" fmla="*/ 4267200 w 4267200"/>
              <a:gd name="connsiteY2" fmla="*/ 0 h 6858000"/>
              <a:gd name="connsiteX3" fmla="*/ 3200400 w 4267200"/>
              <a:gd name="connsiteY3" fmla="*/ 6858000 h 6858000"/>
              <a:gd name="connsiteX4" fmla="*/ 0 w 4267200"/>
              <a:gd name="connsiteY4" fmla="*/ 6858000 h 6858000"/>
              <a:gd name="connsiteX0" fmla="*/ 0 w 4292221"/>
              <a:gd name="connsiteY0" fmla="*/ 6858000 h 6871647"/>
              <a:gd name="connsiteX1" fmla="*/ 1066800 w 4292221"/>
              <a:gd name="connsiteY1" fmla="*/ 0 h 6871647"/>
              <a:gd name="connsiteX2" fmla="*/ 4267200 w 4292221"/>
              <a:gd name="connsiteY2" fmla="*/ 0 h 6871647"/>
              <a:gd name="connsiteX3" fmla="*/ 4292221 w 4292221"/>
              <a:gd name="connsiteY3" fmla="*/ 6871647 h 6871647"/>
              <a:gd name="connsiteX4" fmla="*/ 0 w 4292221"/>
              <a:gd name="connsiteY4" fmla="*/ 6858000 h 6871647"/>
              <a:gd name="connsiteX0" fmla="*/ 0 w 4319517"/>
              <a:gd name="connsiteY0" fmla="*/ 6885295 h 6885295"/>
              <a:gd name="connsiteX1" fmla="*/ 1094096 w 4319517"/>
              <a:gd name="connsiteY1" fmla="*/ 0 h 6885295"/>
              <a:gd name="connsiteX2" fmla="*/ 4294496 w 4319517"/>
              <a:gd name="connsiteY2" fmla="*/ 0 h 6885295"/>
              <a:gd name="connsiteX3" fmla="*/ 4319517 w 4319517"/>
              <a:gd name="connsiteY3" fmla="*/ 6871647 h 6885295"/>
              <a:gd name="connsiteX4" fmla="*/ 0 w 4319517"/>
              <a:gd name="connsiteY4" fmla="*/ 6885295 h 68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517" h="6885295">
                <a:moveTo>
                  <a:pt x="0" y="6885295"/>
                </a:moveTo>
                <a:lnTo>
                  <a:pt x="1094096" y="0"/>
                </a:lnTo>
                <a:lnTo>
                  <a:pt x="4294496" y="0"/>
                </a:lnTo>
                <a:cubicBezTo>
                  <a:pt x="4302836" y="2290549"/>
                  <a:pt x="4311177" y="4581098"/>
                  <a:pt x="4319517" y="6871647"/>
                </a:cubicBezTo>
                <a:lnTo>
                  <a:pt x="0" y="6885295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FD05BB-D598-6C42-8F7C-4B355FAA36C2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27E582E8-1EE1-504A-B79A-8C284F714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3BA26-7A30-4738-98AB-E2967855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FF47-FF49-4539-825D-3B38FAE6B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47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14260-D918-4D46-8B70-77A41BE6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6BC91EA3-ABEE-614A-9ECC-3862BE42280B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DECFA-CA12-4C8D-AC92-0110F673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E520-C041-4A21-8EC7-20464798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APA logo">
            <a:extLst>
              <a:ext uri="{FF2B5EF4-FFF2-40B4-BE49-F238E27FC236}">
                <a16:creationId xmlns:a16="http://schemas.microsoft.com/office/drawing/2014/main" id="{77369AF1-8F90-164D-A89E-C4520D658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0595D-0EDE-40CC-96BC-65A90D47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A6E-0274-478E-A2C8-9B4272B9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7D251D10-39B9-7042-854A-201CAC434807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932A-C331-4D78-9471-F51CED97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717F-F4BE-4DB7-B03C-6B349FD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10D788A9-3E65-C741-A2B5-6B0060340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66F413-FA40-43CC-B5A7-52AC05CC46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0875" y="0"/>
            <a:ext cx="51911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64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64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A6E-0274-478E-A2C8-9B4272B9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3347726B-111A-0E4F-B8BC-9BAF4BA24AF4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932A-C331-4D78-9471-F51CED97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717F-F4BE-4DB7-B03C-6B349FD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6F2A4554-290E-E84F-9E8D-22B7E75D2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004CE0-D7CE-4A21-A374-209F8A97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B6457-4264-4DFA-9459-33357701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3BBC-7C71-4F92-AB37-26D50DE23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54A2B-9DE6-4581-8798-80394BA3E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636AC-100D-4838-8EF5-0167820DA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638CD-D03D-48D5-8A3A-5731A650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0F92D607-C9C5-2C48-BA42-0D1FC1F140BD}" type="datetime1">
              <a:rPr lang="en-US" smtClean="0"/>
              <a:t>12/2/21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79CFA-9DAF-46EA-AFEA-B02C13E0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82B98-EEB2-4D4F-AEAB-1A11AF30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3D93DE8E-DD4C-F344-A346-435378563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434BC-6FBE-461A-A6F0-FCFFCC92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EE01C-212D-4474-B3B9-31E99C04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BAB347BC-2119-9C40-B3A5-43A3646253FD}" type="datetime1">
              <a:rPr lang="en-US" smtClean="0"/>
              <a:t>12/2/21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64447-04C7-4B46-88CB-7EFCCBBA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23F1B-CE1F-42AC-8739-1080D83F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84C43E0A-9EE3-3249-B3F8-211CED23CA2A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pic>
        <p:nvPicPr>
          <p:cNvPr id="7" name="Picture 6" descr="WAPA logo">
            <a:extLst>
              <a:ext uri="{FF2B5EF4-FFF2-40B4-BE49-F238E27FC236}">
                <a16:creationId xmlns:a16="http://schemas.microsoft.com/office/drawing/2014/main" id="{91ACA018-E598-DA46-A19C-09253FE2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9F6E43-BCFE-0249-B20B-EAD8AF301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23700 w 12192000"/>
              <a:gd name="connsiteY0" fmla="*/ 6052876 h 6858000"/>
              <a:gd name="connsiteX1" fmla="*/ 249069 w 12192000"/>
              <a:gd name="connsiteY1" fmla="*/ 6127508 h 6858000"/>
              <a:gd name="connsiteX2" fmla="*/ 249069 w 12192000"/>
              <a:gd name="connsiteY2" fmla="*/ 6488417 h 6858000"/>
              <a:gd name="connsiteX3" fmla="*/ 323700 w 12192000"/>
              <a:gd name="connsiteY3" fmla="*/ 6563111 h 6858000"/>
              <a:gd name="connsiteX4" fmla="*/ 684547 w 12192000"/>
              <a:gd name="connsiteY4" fmla="*/ 6563111 h 6858000"/>
              <a:gd name="connsiteX5" fmla="*/ 759178 w 12192000"/>
              <a:gd name="connsiteY5" fmla="*/ 6488417 h 6858000"/>
              <a:gd name="connsiteX6" fmla="*/ 759178 w 12192000"/>
              <a:gd name="connsiteY6" fmla="*/ 6153774 h 6858000"/>
              <a:gd name="connsiteX7" fmla="*/ 759178 w 12192000"/>
              <a:gd name="connsiteY7" fmla="*/ 6127508 h 6858000"/>
              <a:gd name="connsiteX8" fmla="*/ 684547 w 12192000"/>
              <a:gd name="connsiteY8" fmla="*/ 6052876 h 6858000"/>
              <a:gd name="connsiteX9" fmla="*/ 0 w 12192000"/>
              <a:gd name="connsiteY9" fmla="*/ 0 h 6858000"/>
              <a:gd name="connsiteX10" fmla="*/ 12192000 w 12192000"/>
              <a:gd name="connsiteY10" fmla="*/ 0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323700" y="6052876"/>
                </a:moveTo>
                <a:cubicBezTo>
                  <a:pt x="282483" y="6052876"/>
                  <a:pt x="249069" y="6086289"/>
                  <a:pt x="249069" y="6127508"/>
                </a:cubicBezTo>
                <a:lnTo>
                  <a:pt x="249069" y="6488417"/>
                </a:lnTo>
                <a:cubicBezTo>
                  <a:pt x="249069" y="6529647"/>
                  <a:pt x="282470" y="6563074"/>
                  <a:pt x="323700" y="6563111"/>
                </a:cubicBezTo>
                <a:lnTo>
                  <a:pt x="684547" y="6563111"/>
                </a:lnTo>
                <a:cubicBezTo>
                  <a:pt x="725777" y="6563074"/>
                  <a:pt x="759178" y="6529647"/>
                  <a:pt x="759178" y="6488417"/>
                </a:cubicBezTo>
                <a:lnTo>
                  <a:pt x="759178" y="6153774"/>
                </a:lnTo>
                <a:lnTo>
                  <a:pt x="759178" y="6127508"/>
                </a:lnTo>
                <a:cubicBezTo>
                  <a:pt x="759178" y="6086289"/>
                  <a:pt x="725765" y="6052876"/>
                  <a:pt x="684547" y="60528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PA logo">
            <a:extLst>
              <a:ext uri="{FF2B5EF4-FFF2-40B4-BE49-F238E27FC236}">
                <a16:creationId xmlns:a16="http://schemas.microsoft.com/office/drawing/2014/main" id="{91ACA018-E598-DA46-A19C-09253FE2A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AE0B2300-400E-C244-9339-158418CE3C83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PA Customer Servic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5A38F43F-2456-6347-955B-CAE8515FC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9EB0E96E-8552-F144-BA9B-198EE5D1F0D0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map of the customer service areas for WAPA.">
            <a:extLst>
              <a:ext uri="{FF2B5EF4-FFF2-40B4-BE49-F238E27FC236}">
                <a16:creationId xmlns:a16="http://schemas.microsoft.com/office/drawing/2014/main" id="{FC7AEEF7-EC75-4F22-8404-6167E96952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06" y="820128"/>
            <a:ext cx="5565188" cy="52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livering Hydrop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PA logo">
            <a:extLst>
              <a:ext uri="{FF2B5EF4-FFF2-40B4-BE49-F238E27FC236}">
                <a16:creationId xmlns:a16="http://schemas.microsoft.com/office/drawing/2014/main" id="{B4BE47A6-5117-8543-9AC0-07ED9CCD9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E91F4E9E-E8F3-5949-8B93-CC38CCBC5B8A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Diagram showing how hydroelectric power generated at a dam is delivered to end users. ">
            <a:extLst>
              <a:ext uri="{FF2B5EF4-FFF2-40B4-BE49-F238E27FC236}">
                <a16:creationId xmlns:a16="http://schemas.microsoft.com/office/drawing/2014/main" id="{5E4F4F73-F2C8-EF4B-AD4F-6F3E3E61B3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3551"/>
            <a:ext cx="6949440" cy="56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PA's Three Lines of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PA logo">
            <a:extLst>
              <a:ext uri="{FF2B5EF4-FFF2-40B4-BE49-F238E27FC236}">
                <a16:creationId xmlns:a16="http://schemas.microsoft.com/office/drawing/2014/main" id="{B4BE47A6-5117-8543-9AC0-07ED9CCD9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43931251-D884-F245-99A0-3B79F5088426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iagram showing WAPA's three lines of business: Federal Hydropower, Transmission System and Service and Transmission Infrastructure Program.">
            <a:extLst>
              <a:ext uri="{FF2B5EF4-FFF2-40B4-BE49-F238E27FC236}">
                <a16:creationId xmlns:a16="http://schemas.microsoft.com/office/drawing/2014/main" id="{EC0C1634-3D30-45FF-A4BF-266B1017A5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65" y="314643"/>
            <a:ext cx="8225790" cy="622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for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A switchyard showing several power transformers.">
            <a:extLst>
              <a:ext uri="{FF2B5EF4-FFF2-40B4-BE49-F238E27FC236}">
                <a16:creationId xmlns:a16="http://schemas.microsoft.com/office/drawing/2014/main" id="{86523D02-7C02-4B74-A949-0FD451D15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14" r="49752"/>
          <a:stretch>
            <a:fillRect/>
          </a:stretch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4890FF1-6306-5448-B4F2-F57E9DA2B998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41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4EAA1602-0A44-4443-B1C9-30F7AC5E5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5767F-E117-40A6-8AE5-B88F4158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6F3C4-EEDA-4505-B5AF-F2A8CF1B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447C"/>
                </a:solidFill>
              </a:defRPr>
            </a:lvl1pPr>
            <a:lvl2pPr>
              <a:defRPr sz="2800">
                <a:solidFill>
                  <a:srgbClr val="00447C"/>
                </a:solidFill>
              </a:defRPr>
            </a:lvl2pPr>
            <a:lvl3pPr>
              <a:defRPr sz="2400">
                <a:solidFill>
                  <a:srgbClr val="00447C"/>
                </a:solidFill>
              </a:defRPr>
            </a:lvl3pPr>
            <a:lvl4pPr>
              <a:defRPr sz="2000">
                <a:solidFill>
                  <a:srgbClr val="00447C"/>
                </a:solidFill>
              </a:defRPr>
            </a:lvl4pPr>
            <a:lvl5pPr>
              <a:defRPr sz="2000">
                <a:solidFill>
                  <a:srgbClr val="00447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F9E46-6117-4C06-9594-B6F5430C8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0FF59-7656-48C1-9ADE-2604E582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36A20658-7EB8-3E47-BA7C-50A9D630B798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4AC34-95EA-46A8-8F3D-DCED06F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23D3D-9C36-4943-A228-1860DACD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66ECD084-8547-DB44-99DD-4242F1DBA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4A911-F013-4F00-AD6C-C7D93F96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98F35-CB89-41AB-92CF-1B35592AD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447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E1B2C-84F7-430A-A934-0CBFA024F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FBFD9-4642-4976-9920-975427D7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FCB1BB74-DCF1-7944-9CE7-E69C9FEFBD22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8E071-744B-4258-8255-88C4755A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A9021-7006-4635-A1AE-D6BBAD19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0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313E8026-C0DB-BF4D-A59F-BEBB3C583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B8B8A-C197-4D40-A6E0-6F074A1AB0D3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57E26D-3603-4AE2-9EAC-83E00BFC8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71513"/>
            <a:ext cx="5791200" cy="1862137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 and/or Phone Number</a:t>
            </a:r>
          </a:p>
        </p:txBody>
      </p:sp>
    </p:spTree>
    <p:extLst>
      <p:ext uri="{BB962C8B-B14F-4D97-AF65-F5344CB8AC3E}">
        <p14:creationId xmlns:p14="http://schemas.microsoft.com/office/powerpoint/2010/main" val="511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er Tower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9" name="Picture 8" descr="A transmission tower at night with stars behind it. ">
            <a:extLst>
              <a:ext uri="{FF2B5EF4-FFF2-40B4-BE49-F238E27FC236}">
                <a16:creationId xmlns:a16="http://schemas.microsoft.com/office/drawing/2014/main" id="{56AF411A-230C-4FEB-9F75-0A0AFF094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-241" r="45910" b="241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9EDB79-3856-0A41-9848-2D1C41249510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10" name="Picture 9" descr="A transmission tower at sunset with various shades in the clouds behind it.">
            <a:extLst>
              <a:ext uri="{FF2B5EF4-FFF2-40B4-BE49-F238E27FC236}">
                <a16:creationId xmlns:a16="http://schemas.microsoft.com/office/drawing/2014/main" id="{68D29BC3-8DC6-4929-BA8A-0A7DE84BB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2" r="12576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A8CC38-F7A5-C848-84FB-FCC0898B691E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t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9" name="Picture 8" descr="A transmission tower with storm clouds in the background.">
            <a:extLst>
              <a:ext uri="{FF2B5EF4-FFF2-40B4-BE49-F238E27FC236}">
                <a16:creationId xmlns:a16="http://schemas.microsoft.com/office/drawing/2014/main" id="{5E49E1C0-236E-4551-B5AD-EF481FF7F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 r="13076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7B9EAA3-6C50-A844-8239-7994134B009B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en Canyon D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Glen Canyon Dam with Lake Powell behind it and the Colorado River downstream of it.">
            <a:extLst>
              <a:ext uri="{FF2B5EF4-FFF2-40B4-BE49-F238E27FC236}">
                <a16:creationId xmlns:a16="http://schemas.microsoft.com/office/drawing/2014/main" id="{9D91915C-C196-43AA-9CC7-B17C0E873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20737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C238E2-0ED2-6D48-8D0D-3A679C2BADCE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ydropower 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Hydropower generators">
            <a:extLst>
              <a:ext uri="{FF2B5EF4-FFF2-40B4-BE49-F238E27FC236}">
                <a16:creationId xmlns:a16="http://schemas.microsoft.com/office/drawing/2014/main" id="{424EC5EC-6EBE-4290-A083-504674875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6" r="52532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DA64DDA-1144-EC40-982D-2BA25E6E1FFC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1097280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1097280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0DD57D-4CFA-B248-82FF-6C5084C329D8}" type="datetime1">
              <a:rPr lang="en-US" smtClean="0"/>
              <a:t>12/2/21</a:t>
            </a:fld>
            <a:endParaRPr lang="en-US"/>
          </a:p>
        </p:txBody>
      </p:sp>
      <p:pic>
        <p:nvPicPr>
          <p:cNvPr id="6" name="Picture 5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ECCFED8-7F0C-47A6-A75A-FE4DBEC49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CAB9FC-7E17-4DEC-A8E2-3A0DB7E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07F29471-C12A-1448-8E39-305BA6C08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978AF-0DF7-43B3-83C8-5E135B2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E9BD-ED1A-4E1F-A565-8E4894A3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2544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3434-C28D-43A5-AAA2-A58DF2A7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48"/>
            <a:ext cx="2743200" cy="365125"/>
          </a:xfrm>
        </p:spPr>
        <p:txBody>
          <a:bodyPr/>
          <a:lstStyle/>
          <a:p>
            <a:fld id="{EEBCBF65-F4BF-C049-9345-54D32D0E554C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02620-29BC-4B29-8851-CAC6845C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C4B0-3DB9-4676-ACAC-07A31AA7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F2FA2-6B14-4473-B169-F47ADB1D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FD97-1918-4D8A-AF01-54AABEC56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A9F6-361B-4E07-816B-A6E680120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0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4EDAE1-33BE-1F48-9B2D-34D94FB0B37F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0C00-64B7-4060-A7AC-105BB12D2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2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7AA90-640C-47E2-8AC0-9DCFFDE51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69" r:id="rId7"/>
    <p:sldLayoutId id="2147483660" r:id="rId8"/>
    <p:sldLayoutId id="2147483650" r:id="rId9"/>
    <p:sldLayoutId id="2147483651" r:id="rId10"/>
    <p:sldLayoutId id="2147483652" r:id="rId11"/>
    <p:sldLayoutId id="2147483661" r:id="rId12"/>
    <p:sldLayoutId id="2147483653" r:id="rId13"/>
    <p:sldLayoutId id="2147483654" r:id="rId14"/>
    <p:sldLayoutId id="2147483671" r:id="rId15"/>
    <p:sldLayoutId id="2147483655" r:id="rId16"/>
    <p:sldLayoutId id="2147483667" r:id="rId17"/>
    <p:sldLayoutId id="2147483672" r:id="rId18"/>
    <p:sldLayoutId id="2147483668" r:id="rId19"/>
    <p:sldLayoutId id="2147483656" r:id="rId20"/>
    <p:sldLayoutId id="2147483657" r:id="rId21"/>
    <p:sldLayoutId id="214748366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4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47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47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47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4A38715B-278A-4E0A-B506-5DD3CB8A1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04780"/>
            <a:ext cx="7498080" cy="220440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Lloyd A. Linke</a:t>
            </a:r>
          </a:p>
          <a:p>
            <a:r>
              <a:rPr lang="en-US" dirty="0">
                <a:latin typeface="+mn-lt"/>
              </a:rPr>
              <a:t>Senior VP and Upper Great Plains Regional Manager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Mid-West Annual Meeting</a:t>
            </a:r>
          </a:p>
          <a:p>
            <a:r>
              <a:rPr lang="en-US" dirty="0">
                <a:latin typeface="+mn-lt"/>
              </a:rPr>
              <a:t>Dec. 8, 2021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D1113-C7EA-426F-912A-A689CED6D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84101"/>
            <a:ext cx="749808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Upper Great </a:t>
            </a:r>
            <a:r>
              <a:rPr lang="en-US" sz="4800" b="1">
                <a:latin typeface="+mn-lt"/>
              </a:rPr>
              <a:t>Plains Update</a:t>
            </a:r>
            <a:endParaRPr lang="en-US" sz="48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07ACA-0389-41C2-9B4F-5E95F157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8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4E8B06-80F1-C24B-AC9F-EC22ABF20FD6}"/>
              </a:ext>
            </a:extLst>
          </p:cNvPr>
          <p:cNvGrpSpPr/>
          <p:nvPr/>
        </p:nvGrpSpPr>
        <p:grpSpPr>
          <a:xfrm>
            <a:off x="2582592" y="274320"/>
            <a:ext cx="7905576" cy="6493061"/>
            <a:chOff x="2582592" y="633867"/>
            <a:chExt cx="7155768" cy="6133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6B9CDA-A34B-45C2-AB48-98938FEA5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2592" y="633867"/>
              <a:ext cx="7155768" cy="613351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E4C6B1-E08F-40FF-BAF2-858A26C44162}"/>
                </a:ext>
              </a:extLst>
            </p:cNvPr>
            <p:cNvSpPr txBox="1"/>
            <p:nvPr/>
          </p:nvSpPr>
          <p:spPr>
            <a:xfrm>
              <a:off x="6627144" y="3709565"/>
              <a:ext cx="920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M-RETS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B1129-21DF-487B-8F42-FC9D2D7B922F}"/>
                </a:ext>
              </a:extLst>
            </p:cNvPr>
            <p:cNvSpPr txBox="1"/>
            <p:nvPr/>
          </p:nvSpPr>
          <p:spPr>
            <a:xfrm>
              <a:off x="5459825" y="4003007"/>
              <a:ext cx="1047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WREGIS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AFAA6-B228-4816-89F0-87E6686E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6991-C590-7C48-A366-CD688EBA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Tracking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80B0-5D4C-0A46-BFA1-EB2E6A365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414958"/>
            <a:ext cx="11213387" cy="4821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M-RETS</a:t>
            </a:r>
          </a:p>
          <a:p>
            <a:pPr marL="742950" lvl="1" indent="-285750"/>
            <a:r>
              <a:rPr lang="en-US" sz="2800" dirty="0"/>
              <a:t>Widest coverage of UGP footprint</a:t>
            </a:r>
          </a:p>
          <a:p>
            <a:pPr marL="742950" lvl="1" indent="-285750"/>
            <a:r>
              <a:rPr lang="en-US" sz="2800" dirty="0"/>
              <a:t>“May” register generators outside service territory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2800" dirty="0"/>
              <a:t>Currently cannot import/export to WREGIS</a:t>
            </a:r>
          </a:p>
          <a:p>
            <a:pPr marL="0" indent="0">
              <a:buNone/>
            </a:pPr>
            <a:r>
              <a:rPr lang="en-US" dirty="0"/>
              <a:t>WREGIS</a:t>
            </a:r>
          </a:p>
          <a:p>
            <a:pPr marL="742950" lvl="1" indent="-285750"/>
            <a:r>
              <a:rPr lang="en-US" sz="2800" dirty="0"/>
              <a:t>Within Western Interconnection</a:t>
            </a:r>
          </a:p>
          <a:p>
            <a:pPr marL="742950" lvl="1" indent="-285750"/>
            <a:r>
              <a:rPr lang="en-US" sz="2800" dirty="0"/>
              <a:t>Cannot register generators outside of area</a:t>
            </a:r>
          </a:p>
          <a:p>
            <a:pPr marL="742950" lvl="1" indent="-285750"/>
            <a:r>
              <a:rPr lang="en-US" sz="2800" dirty="0"/>
              <a:t>Currently cannot </a:t>
            </a:r>
            <a:r>
              <a:rPr lang="en-US" sz="2800" dirty="0" err="1"/>
              <a:t>imprt</a:t>
            </a:r>
            <a:r>
              <a:rPr lang="en-US" sz="2800" dirty="0"/>
              <a:t>/export to M-RETS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BD4B3-1AD6-0744-9A2E-1DF51F738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308510"/>
            <a:ext cx="2274109" cy="56852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428AB3C-114C-184A-9629-A06D8D5A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9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A0FD-4ABA-1741-B355-59A2E714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0961-6370-564B-958D-68565756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1" y="1252727"/>
            <a:ext cx="11121571" cy="4973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Associated with firm power allocations</a:t>
            </a:r>
            <a:endParaRPr lang="en-US" strike="sngStrike" dirty="0"/>
          </a:p>
          <a:p>
            <a:r>
              <a:rPr lang="en-US" dirty="0"/>
              <a:t>Annual delivery</a:t>
            </a:r>
          </a:p>
          <a:p>
            <a:r>
              <a:rPr lang="en-US" dirty="0"/>
              <a:t>Allocate actual Federal hydropower</a:t>
            </a:r>
          </a:p>
          <a:p>
            <a:pPr lvl="1"/>
            <a:r>
              <a:rPr lang="en-US" dirty="0"/>
              <a:t>Hydropower only, not purchases</a:t>
            </a:r>
          </a:p>
          <a:p>
            <a:pPr lvl="1"/>
            <a:r>
              <a:rPr lang="en-US" dirty="0"/>
              <a:t>High hydropower - up to CROD </a:t>
            </a:r>
          </a:p>
          <a:p>
            <a:pPr lvl="1"/>
            <a:r>
              <a:rPr lang="en-US" dirty="0"/>
              <a:t>Low hydropower - proportional to actual generation</a:t>
            </a:r>
            <a:endParaRPr lang="en-US" strike="sngStrike" dirty="0"/>
          </a:p>
          <a:p>
            <a:r>
              <a:rPr lang="en-US" dirty="0"/>
              <a:t>No resale—but CAN be transferred to members and customers</a:t>
            </a:r>
          </a:p>
          <a:p>
            <a:r>
              <a:rPr lang="en-US" dirty="0"/>
              <a:t>Participants responsible for retiring RECs if needed</a:t>
            </a:r>
          </a:p>
          <a:p>
            <a:r>
              <a:rPr lang="en-US" dirty="0"/>
              <a:t>Program cost recovery</a:t>
            </a:r>
          </a:p>
          <a:p>
            <a:pPr lvl="1"/>
            <a:r>
              <a:rPr lang="en-US" dirty="0"/>
              <a:t>Administrative and REC costs rolled into rate</a:t>
            </a:r>
          </a:p>
          <a:p>
            <a:pPr lvl="1"/>
            <a:r>
              <a:rPr lang="en-US" dirty="0"/>
              <a:t>Transfer requests and retirement costs responsibility of requestee/customer</a:t>
            </a:r>
          </a:p>
          <a:p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3A5B18B-2757-734E-81DA-8745BE73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field of grass with windmill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ED7F1D0B-6C62-C64F-A196-0957C4C512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" b="5959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DE8ED-657A-314A-B983-9B9CDB0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54864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2C6D-3A9F-2442-85A4-8C3A3E377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9045"/>
            <a:ext cx="5486400" cy="4351338"/>
          </a:xfrm>
        </p:spPr>
        <p:txBody>
          <a:bodyPr/>
          <a:lstStyle/>
          <a:p>
            <a:r>
              <a:rPr lang="en-US" sz="3200" dirty="0"/>
              <a:t>Environmental attributes</a:t>
            </a:r>
          </a:p>
          <a:p>
            <a:r>
              <a:rPr lang="en-US" sz="3200" dirty="0"/>
              <a:t>RECs could possibly be used for compliance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CF47CE3-9C78-FA4F-896B-F7A56B56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9797026-4F05-2A42-9015-E77D8BDC3F94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6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2C2F-FBD9-4827-949C-2791DF1E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Timeline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53674F1-F4E5-4513-BB51-A724F0F2F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29179"/>
              </p:ext>
            </p:extLst>
          </p:nvPr>
        </p:nvGraphicFramePr>
        <p:xfrm>
          <a:off x="1140431" y="996594"/>
          <a:ext cx="9914562" cy="497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847F9E-8BF4-41E6-B1F1-01836E82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5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C7746D-705A-9743-B09C-BB431ACF7848}"/>
              </a:ext>
            </a:extLst>
          </p:cNvPr>
          <p:cNvSpPr txBox="1">
            <a:spLocks/>
          </p:cNvSpPr>
          <p:nvPr/>
        </p:nvSpPr>
        <p:spPr>
          <a:xfrm>
            <a:off x="0" y="2766218"/>
            <a:ext cx="1210295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Questions?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6F353ED-5548-CE4C-998F-A13E3AB2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A6A3A9D-5C9D-B344-A40A-257554792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5611"/>
          <a:stretch/>
        </p:blipFill>
        <p:spPr>
          <a:xfrm>
            <a:off x="7000875" y="0"/>
            <a:ext cx="5191125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11DB-7D2D-4521-A73D-2AC1EECB2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" y="1253331"/>
            <a:ext cx="5486400" cy="4351338"/>
          </a:xfrm>
        </p:spPr>
        <p:txBody>
          <a:bodyPr/>
          <a:lstStyle/>
          <a:p>
            <a:r>
              <a:rPr lang="en-US" dirty="0"/>
              <a:t>Missouri River numbers</a:t>
            </a:r>
          </a:p>
          <a:p>
            <a:r>
              <a:rPr lang="en-US" dirty="0"/>
              <a:t>Polar vortex mitigation</a:t>
            </a:r>
          </a:p>
          <a:p>
            <a:r>
              <a:rPr lang="en-US" dirty="0"/>
              <a:t>Rate process</a:t>
            </a:r>
          </a:p>
          <a:p>
            <a:r>
              <a:rPr lang="en-US" dirty="0"/>
              <a:t>Renewable Energy Credits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A4FF3-C089-40A1-9B3E-67EA59AA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A5A3798-C0E0-8B48-891C-A39321697931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A35156-444E-4A1B-A108-F33322850DFB}"/>
              </a:ext>
            </a:extLst>
          </p:cNvPr>
          <p:cNvSpPr txBox="1">
            <a:spLocks/>
          </p:cNvSpPr>
          <p:nvPr/>
        </p:nvSpPr>
        <p:spPr>
          <a:xfrm>
            <a:off x="621792" y="82296"/>
            <a:ext cx="7498080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320965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F6996ACA-9370-354F-9639-C58FE5CDD6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2" r="11437"/>
          <a:stretch/>
        </p:blipFill>
        <p:spPr>
          <a:xfrm>
            <a:off x="7000875" y="0"/>
            <a:ext cx="5191125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DC791-BD4A-4B44-8990-78306401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5919083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Missouri River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AABF-B403-4F73-BF31-5734C2FF6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" y="1407859"/>
            <a:ext cx="6073057" cy="4351338"/>
          </a:xfrm>
        </p:spPr>
        <p:txBody>
          <a:bodyPr anchor="t">
            <a:normAutofit/>
          </a:bodyPr>
          <a:lstStyle/>
          <a:p>
            <a:r>
              <a:rPr lang="en-US" sz="2400" dirty="0"/>
              <a:t>Yearly runoff forecast at 15.4 MAF</a:t>
            </a:r>
          </a:p>
          <a:p>
            <a:pPr lvl="1"/>
            <a:r>
              <a:rPr lang="en-US" dirty="0"/>
              <a:t>58% of Average 25.8 MAF</a:t>
            </a:r>
          </a:p>
          <a:p>
            <a:r>
              <a:rPr lang="en-US" sz="2400" dirty="0"/>
              <a:t>Generation forecast at 8,600 GWh</a:t>
            </a:r>
          </a:p>
          <a:p>
            <a:pPr lvl="1"/>
            <a:r>
              <a:rPr lang="en-US" dirty="0"/>
              <a:t>91% of normal 9,500 GWh</a:t>
            </a:r>
          </a:p>
          <a:p>
            <a:r>
              <a:rPr lang="en-US" sz="2400" dirty="0"/>
              <a:t>Large storage capacity requires multiple low water years before significantly impacting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B6DAE-90BF-4917-A61F-AB83DDA9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4E6386F-74A7-D041-89F4-D1D119E0D2C5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92E9-0DB3-4647-8A7B-A557B0D5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Polar vortex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A4E4-CD10-4A13-B02D-4D53CE3D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408176"/>
            <a:ext cx="9791700" cy="4440691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Storm Uri February 2021</a:t>
            </a:r>
          </a:p>
          <a:p>
            <a:pPr lvl="1"/>
            <a:r>
              <a:rPr lang="en-US" sz="2600" dirty="0"/>
              <a:t>~$100 million in energy purchases</a:t>
            </a:r>
          </a:p>
          <a:p>
            <a:pPr lvl="1"/>
            <a:r>
              <a:rPr lang="en-US" sz="2600" dirty="0"/>
              <a:t>~$30 million in related market costs  </a:t>
            </a:r>
          </a:p>
          <a:p>
            <a:r>
              <a:rPr lang="en-US" sz="2600" b="1" dirty="0"/>
              <a:t>Uses long-standing authority to make bilateral short-term buys</a:t>
            </a:r>
          </a:p>
          <a:p>
            <a:pPr lvl="1"/>
            <a:r>
              <a:rPr lang="en-US" sz="2600" dirty="0"/>
              <a:t>Part of PPW program</a:t>
            </a:r>
          </a:p>
          <a:p>
            <a:r>
              <a:rPr lang="en-US" sz="2600" b="1" dirty="0"/>
              <a:t>Flattens peak, does not save dollars </a:t>
            </a:r>
          </a:p>
          <a:p>
            <a:pPr lvl="1"/>
            <a:r>
              <a:rPr lang="en-US" sz="2600" dirty="0"/>
              <a:t>Spreads cost over more than one year</a:t>
            </a:r>
          </a:p>
          <a:p>
            <a:pPr lvl="1"/>
            <a:r>
              <a:rPr lang="en-US" sz="2600" dirty="0"/>
              <a:t>Depends upon frequency of events</a:t>
            </a:r>
          </a:p>
          <a:p>
            <a:pPr lvl="1"/>
            <a:r>
              <a:rPr lang="en-US" sz="2600" dirty="0"/>
              <a:t>Puts upward pressure on rate</a:t>
            </a:r>
          </a:p>
          <a:p>
            <a:r>
              <a:rPr lang="en-US" sz="2600" b="1" dirty="0"/>
              <a:t>On peak buy during the months of January and February</a:t>
            </a:r>
          </a:p>
          <a:p>
            <a:pPr lvl="1"/>
            <a:r>
              <a:rPr lang="en-US" sz="2600" dirty="0"/>
              <a:t>Exploring 200 MW on peak purchase for January and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0D2C9-40E9-44C9-8EEB-4197094F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3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344C-0B6C-419B-B56A-C573E71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Rate pressures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05E8-DE9E-438E-9773-E7CF027D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407859"/>
            <a:ext cx="10515600" cy="4352544"/>
          </a:xfrm>
        </p:spPr>
        <p:txBody>
          <a:bodyPr/>
          <a:lstStyle/>
          <a:p>
            <a:r>
              <a:rPr lang="en-US" dirty="0"/>
              <a:t>Booked ~ $110 million deficit at end of FY2021</a:t>
            </a:r>
          </a:p>
          <a:p>
            <a:r>
              <a:rPr lang="en-US" dirty="0"/>
              <a:t>Receive financial numbers in December</a:t>
            </a:r>
          </a:p>
          <a:p>
            <a:r>
              <a:rPr lang="en-US" dirty="0"/>
              <a:t>Inflows depend on snowpack</a:t>
            </a:r>
          </a:p>
          <a:p>
            <a:pPr lvl="1"/>
            <a:r>
              <a:rPr lang="en-US" dirty="0"/>
              <a:t>Final numbers in April</a:t>
            </a:r>
          </a:p>
          <a:p>
            <a:r>
              <a:rPr lang="en-US" dirty="0"/>
              <a:t>Most likely to conduct sensitivities on different PPW amounts</a:t>
            </a:r>
          </a:p>
          <a:p>
            <a:pPr lvl="1"/>
            <a:r>
              <a:rPr lang="en-US" dirty="0"/>
              <a:t>Simulate various water conditions</a:t>
            </a:r>
          </a:p>
          <a:p>
            <a:r>
              <a:rPr lang="en-US" dirty="0"/>
              <a:t>Frequency of polar vortexes</a:t>
            </a:r>
          </a:p>
          <a:p>
            <a:pPr lvl="1"/>
            <a:r>
              <a:rPr lang="en-US" dirty="0"/>
              <a:t>Mitigation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A4B91-18E2-406B-993B-0243EFBC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9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BDB6-406E-7B45-8E86-8018F86A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Drought adder charge components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65D40BC-86AB-BD40-940E-BFA02008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29001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2CEB7-BC38-FF45-8D8D-B3D7BA271337}"/>
              </a:ext>
            </a:extLst>
          </p:cNvPr>
          <p:cNvGrpSpPr/>
          <p:nvPr/>
        </p:nvGrpSpPr>
        <p:grpSpPr>
          <a:xfrm>
            <a:off x="2111339" y="1793612"/>
            <a:ext cx="8578922" cy="3605065"/>
            <a:chOff x="-4272643" y="3193812"/>
            <a:chExt cx="6095998" cy="215392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DB3ED53-770A-E547-B2BA-F7FF0D2085A5}"/>
                </a:ext>
              </a:extLst>
            </p:cNvPr>
            <p:cNvSpPr/>
            <p:nvPr/>
          </p:nvSpPr>
          <p:spPr>
            <a:xfrm>
              <a:off x="-4272643" y="3193812"/>
              <a:ext cx="1549300" cy="59700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/>
                <a:t>Drought Adder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78C70E1-AD16-494D-85BC-2A1EC90FCB1B}"/>
                </a:ext>
              </a:extLst>
            </p:cNvPr>
            <p:cNvSpPr/>
            <p:nvPr/>
          </p:nvSpPr>
          <p:spPr>
            <a:xfrm>
              <a:off x="-2490104" y="3193812"/>
              <a:ext cx="4313459" cy="597001"/>
            </a:xfrm>
            <a:custGeom>
              <a:avLst/>
              <a:gdLst>
                <a:gd name="connsiteX0" fmla="*/ 0 w 5019040"/>
                <a:gd name="connsiteY0" fmla="*/ 169367 h 1016000"/>
                <a:gd name="connsiteX1" fmla="*/ 169367 w 5019040"/>
                <a:gd name="connsiteY1" fmla="*/ 0 h 1016000"/>
                <a:gd name="connsiteX2" fmla="*/ 4849673 w 5019040"/>
                <a:gd name="connsiteY2" fmla="*/ 0 h 1016000"/>
                <a:gd name="connsiteX3" fmla="*/ 5019040 w 5019040"/>
                <a:gd name="connsiteY3" fmla="*/ 169367 h 1016000"/>
                <a:gd name="connsiteX4" fmla="*/ 5019040 w 5019040"/>
                <a:gd name="connsiteY4" fmla="*/ 846633 h 1016000"/>
                <a:gd name="connsiteX5" fmla="*/ 4849673 w 5019040"/>
                <a:gd name="connsiteY5" fmla="*/ 1016000 h 1016000"/>
                <a:gd name="connsiteX6" fmla="*/ 169367 w 5019040"/>
                <a:gd name="connsiteY6" fmla="*/ 1016000 h 1016000"/>
                <a:gd name="connsiteX7" fmla="*/ 0 w 5019040"/>
                <a:gd name="connsiteY7" fmla="*/ 846633 h 1016000"/>
                <a:gd name="connsiteX8" fmla="*/ 0 w 5019040"/>
                <a:gd name="connsiteY8" fmla="*/ 169367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9040" h="1016000">
                  <a:moveTo>
                    <a:pt x="0" y="169367"/>
                  </a:moveTo>
                  <a:cubicBezTo>
                    <a:pt x="0" y="75828"/>
                    <a:pt x="75828" y="0"/>
                    <a:pt x="169367" y="0"/>
                  </a:cubicBezTo>
                  <a:lnTo>
                    <a:pt x="4849673" y="0"/>
                  </a:lnTo>
                  <a:cubicBezTo>
                    <a:pt x="4943212" y="0"/>
                    <a:pt x="5019040" y="75828"/>
                    <a:pt x="5019040" y="169367"/>
                  </a:cubicBezTo>
                  <a:lnTo>
                    <a:pt x="5019040" y="846633"/>
                  </a:lnTo>
                  <a:cubicBezTo>
                    <a:pt x="5019040" y="940172"/>
                    <a:pt x="4943212" y="1016000"/>
                    <a:pt x="4849673" y="1016000"/>
                  </a:cubicBezTo>
                  <a:lnTo>
                    <a:pt x="169367" y="1016000"/>
                  </a:lnTo>
                  <a:cubicBezTo>
                    <a:pt x="75828" y="1016000"/>
                    <a:pt x="0" y="940172"/>
                    <a:pt x="0" y="846633"/>
                  </a:cubicBezTo>
                  <a:lnTo>
                    <a:pt x="0" y="169367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518" tIns="234518" rIns="234518" bIns="234518" numCol="1" spcCol="1270" anchor="ctr" anchorCtr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Adjusted annually, by up to 2 mills, or by public process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35F53B-98BA-D646-A525-655F548F4148}"/>
                </a:ext>
              </a:extLst>
            </p:cNvPr>
            <p:cNvSpPr/>
            <p:nvPr/>
          </p:nvSpPr>
          <p:spPr>
            <a:xfrm>
              <a:off x="-4272643" y="3841621"/>
              <a:ext cx="1549300" cy="150611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600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2800" dirty="0"/>
                <a:t>Base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34056E2-F862-B948-A834-55442856B922}"/>
                </a:ext>
              </a:extLst>
            </p:cNvPr>
            <p:cNvSpPr/>
            <p:nvPr/>
          </p:nvSpPr>
          <p:spPr>
            <a:xfrm>
              <a:off x="-2500960" y="3841621"/>
              <a:ext cx="4313461" cy="1506111"/>
            </a:xfrm>
            <a:custGeom>
              <a:avLst/>
              <a:gdLst>
                <a:gd name="connsiteX0" fmla="*/ 0 w 5019040"/>
                <a:gd name="connsiteY0" fmla="*/ 169367 h 1016000"/>
                <a:gd name="connsiteX1" fmla="*/ 169367 w 5019040"/>
                <a:gd name="connsiteY1" fmla="*/ 0 h 1016000"/>
                <a:gd name="connsiteX2" fmla="*/ 4849673 w 5019040"/>
                <a:gd name="connsiteY2" fmla="*/ 0 h 1016000"/>
                <a:gd name="connsiteX3" fmla="*/ 5019040 w 5019040"/>
                <a:gd name="connsiteY3" fmla="*/ 169367 h 1016000"/>
                <a:gd name="connsiteX4" fmla="*/ 5019040 w 5019040"/>
                <a:gd name="connsiteY4" fmla="*/ 846633 h 1016000"/>
                <a:gd name="connsiteX5" fmla="*/ 4849673 w 5019040"/>
                <a:gd name="connsiteY5" fmla="*/ 1016000 h 1016000"/>
                <a:gd name="connsiteX6" fmla="*/ 169367 w 5019040"/>
                <a:gd name="connsiteY6" fmla="*/ 1016000 h 1016000"/>
                <a:gd name="connsiteX7" fmla="*/ 0 w 5019040"/>
                <a:gd name="connsiteY7" fmla="*/ 846633 h 1016000"/>
                <a:gd name="connsiteX8" fmla="*/ 0 w 5019040"/>
                <a:gd name="connsiteY8" fmla="*/ 169367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9040" h="1016000">
                  <a:moveTo>
                    <a:pt x="0" y="169367"/>
                  </a:moveTo>
                  <a:cubicBezTo>
                    <a:pt x="0" y="75828"/>
                    <a:pt x="75828" y="0"/>
                    <a:pt x="169367" y="0"/>
                  </a:cubicBezTo>
                  <a:lnTo>
                    <a:pt x="4849673" y="0"/>
                  </a:lnTo>
                  <a:cubicBezTo>
                    <a:pt x="4943212" y="0"/>
                    <a:pt x="5019040" y="75828"/>
                    <a:pt x="5019040" y="169367"/>
                  </a:cubicBezTo>
                  <a:lnTo>
                    <a:pt x="5019040" y="846633"/>
                  </a:lnTo>
                  <a:cubicBezTo>
                    <a:pt x="5019040" y="940172"/>
                    <a:pt x="4943212" y="1016000"/>
                    <a:pt x="4849673" y="1016000"/>
                  </a:cubicBezTo>
                  <a:lnTo>
                    <a:pt x="169367" y="1016000"/>
                  </a:lnTo>
                  <a:cubicBezTo>
                    <a:pt x="75828" y="1016000"/>
                    <a:pt x="0" y="940172"/>
                    <a:pt x="0" y="846633"/>
                  </a:cubicBezTo>
                  <a:lnTo>
                    <a:pt x="0" y="16936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518" tIns="234518" rIns="234518" bIns="234518" numCol="1" spcCol="1270" anchor="ctr" anchorCtr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Adjusted only by public process</a:t>
              </a:r>
            </a:p>
          </p:txBody>
        </p:sp>
      </p:grpSp>
      <p:sp>
        <p:nvSpPr>
          <p:cNvPr id="10" name="AutoShape 5">
            <a:extLst>
              <a:ext uri="{FF2B5EF4-FFF2-40B4-BE49-F238E27FC236}">
                <a16:creationId xmlns:a16="http://schemas.microsoft.com/office/drawing/2014/main" id="{EF89FC6F-34BE-824D-961A-269E1FFD1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257" y="3238500"/>
            <a:ext cx="381000" cy="381000"/>
          </a:xfrm>
          <a:prstGeom prst="plus">
            <a:avLst>
              <a:gd name="adj" fmla="val 41484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41E415-8EC6-1D42-BC53-1D9268C6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1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AE3E-205C-6B44-943E-2EC9602A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Rate adjustment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7CF4-A881-4F4F-BCFE-42E64FE1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407859"/>
            <a:ext cx="10515600" cy="4352544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cs typeface="Arial" pitchFamily="34" charset="0"/>
              </a:rPr>
              <a:t>Informal meeting(s); three to six months prior to formal process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2400" dirty="0">
                <a:cs typeface="Arial" pitchFamily="34" charset="0"/>
              </a:rPr>
              <a:t>Formal process about nine months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2400" dirty="0">
                <a:cs typeface="Arial" pitchFamily="34" charset="0"/>
              </a:rPr>
              <a:t>Begins with notice of proposed rates published in FRN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2400" dirty="0">
                <a:cs typeface="Arial" pitchFamily="34" charset="0"/>
              </a:rPr>
              <a:t>90-day comment period begins on FRN publication date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2400" dirty="0">
                <a:cs typeface="Arial" pitchFamily="34" charset="0"/>
              </a:rPr>
              <a:t>During comment period, WAPA hosts at least one public information forum and one public comment forum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2400" dirty="0">
                <a:cs typeface="Arial" pitchFamily="34" charset="0"/>
              </a:rPr>
              <a:t>After comment period, draft comment responses and publish final FRN, rate order &amp; rate schedules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2400" dirty="0">
                <a:cs typeface="Arial" pitchFamily="34" charset="0"/>
              </a:rPr>
              <a:t>Rates temporary until confirmed by FERC</a:t>
            </a:r>
            <a:endParaRPr lang="en-US" sz="24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B4E7817-4C8A-B746-99EE-283F25B1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0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832F-D7F6-A149-A33D-8204C3C4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2022 rate adjustment draft schedule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D68C4276-2CAB-7944-8FC7-E8FF2B41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D92863EC-470C-1642-AC48-DCC092008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097069"/>
              </p:ext>
            </p:extLst>
          </p:nvPr>
        </p:nvGraphicFramePr>
        <p:xfrm>
          <a:off x="895121" y="1407859"/>
          <a:ext cx="10675087" cy="464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18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8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Renewable Energy Certificate (REC)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1407859"/>
            <a:ext cx="9927336" cy="4351338"/>
          </a:xfrm>
        </p:spPr>
        <p:txBody>
          <a:bodyPr/>
          <a:lstStyle/>
          <a:p>
            <a:r>
              <a:rPr lang="en-US" dirty="0"/>
              <a:t>Represents “renewable” electricity</a:t>
            </a:r>
            <a:endParaRPr lang="en-US" strike="sngStrike" dirty="0"/>
          </a:p>
          <a:p>
            <a:r>
              <a:rPr lang="en-US" dirty="0"/>
              <a:t>One megawatt hour = one REC</a:t>
            </a:r>
          </a:p>
          <a:p>
            <a:r>
              <a:rPr lang="en-US" dirty="0"/>
              <a:t>Potential use in state renewable portfolio standards (RPS)</a:t>
            </a:r>
          </a:p>
          <a:p>
            <a:pPr lvl="1"/>
            <a:r>
              <a:rPr lang="en-US" dirty="0"/>
              <a:t>WAPA does not guarantee REC compliance</a:t>
            </a:r>
          </a:p>
          <a:p>
            <a:r>
              <a:rPr lang="en-US" dirty="0"/>
              <a:t>Tracking Systems </a:t>
            </a:r>
            <a:endParaRPr lang="en-US" strike="sngStrike" dirty="0"/>
          </a:p>
          <a:p>
            <a:pPr lvl="1"/>
            <a:r>
              <a:rPr lang="en-US" dirty="0"/>
              <a:t>Midwest Renewable Energy Tracking System (M-RETS)</a:t>
            </a:r>
          </a:p>
          <a:p>
            <a:pPr lvl="1"/>
            <a:r>
              <a:rPr lang="en-US" dirty="0"/>
              <a:t>Western Renewable Energy Generation Information System (WREGIS)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6A216-ACE7-437F-A3FC-5AC74FFC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1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FC503EE364448A989AFB4678EBA3C" ma:contentTypeVersion="9" ma:contentTypeDescription="Create a new document." ma:contentTypeScope="" ma:versionID="3b6d76efedaf7dd73fba0529088af625">
  <xsd:schema xmlns:xsd="http://www.w3.org/2001/XMLSchema" xmlns:xs="http://www.w3.org/2001/XMLSchema" xmlns:p="http://schemas.microsoft.com/office/2006/metadata/properties" xmlns:ns3="0af8ee29-9a91-4d8d-8c43-fe1c1ae2b499" xmlns:ns4="53784fbd-b375-4017-8f2e-e3f791e3fca3" targetNamespace="http://schemas.microsoft.com/office/2006/metadata/properties" ma:root="true" ma:fieldsID="9c1f25f095964e47808da4f04a71a4e8" ns3:_="" ns4:_="">
    <xsd:import namespace="0af8ee29-9a91-4d8d-8c43-fe1c1ae2b499"/>
    <xsd:import namespace="53784fbd-b375-4017-8f2e-e3f791e3fc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8ee29-9a91-4d8d-8c43-fe1c1ae2b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4fbd-b375-4017-8f2e-e3f791e3f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03277-1D62-49EB-9157-70AE1F68F1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53708C-943A-4E5E-8BFD-7AD841C3004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3784fbd-b375-4017-8f2e-e3f791e3fca3"/>
    <ds:schemaRef ds:uri="0af8ee29-9a91-4d8d-8c43-fe1c1ae2b49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0842F6-5138-42C2-8286-1D516A054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f8ee29-9a91-4d8d-8c43-fe1c1ae2b499"/>
    <ds:schemaRef ds:uri="53784fbd-b375-4017-8f2e-e3f791e3f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662</Words>
  <Application>Microsoft Macintosh PowerPoint</Application>
  <PresentationFormat>Widescreen</PresentationFormat>
  <Paragraphs>132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Upper Great Plains Update</vt:lpstr>
      <vt:lpstr>PowerPoint Presentation</vt:lpstr>
      <vt:lpstr>Missouri River Statistics</vt:lpstr>
      <vt:lpstr>Polar vortex mitigation</vt:lpstr>
      <vt:lpstr>Rate pressures</vt:lpstr>
      <vt:lpstr>Drought adder charge components</vt:lpstr>
      <vt:lpstr>Rate adjustment process</vt:lpstr>
      <vt:lpstr>2022 rate adjustment draft schedule</vt:lpstr>
      <vt:lpstr>Renewable Energy Certificate (REC)</vt:lpstr>
      <vt:lpstr>PowerPoint Presentation</vt:lpstr>
      <vt:lpstr>Tracking systems</vt:lpstr>
      <vt:lpstr>Principles</vt:lpstr>
      <vt:lpstr>Benefits</vt:lpstr>
      <vt:lpstr>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WAPA PowerPoint Presentation</dc:title>
  <dc:creator>Soeth, Peter</dc:creator>
  <cp:lastModifiedBy>Microsoft Office User</cp:lastModifiedBy>
  <cp:revision>29</cp:revision>
  <dcterms:created xsi:type="dcterms:W3CDTF">2021-11-10T18:41:38Z</dcterms:created>
  <dcterms:modified xsi:type="dcterms:W3CDTF">2021-12-03T02:14:23Z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0x010100458FC503EE364448A989AFB4678EBA3C</vt:lpwstr>
  </property>
</Properties>
</file>