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977" r:id="rId6"/>
    <p:sldId id="973" r:id="rId7"/>
    <p:sldId id="980" r:id="rId8"/>
    <p:sldId id="981" r:id="rId9"/>
    <p:sldId id="983" r:id="rId10"/>
    <p:sldId id="975" r:id="rId11"/>
    <p:sldId id="9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B543D5-9A9B-4D00-939A-196E0EB7B303}" v="2" dt="2021-12-03T00:34:34.8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6327"/>
  </p:normalViewPr>
  <p:slideViewPr>
    <p:cSldViewPr snapToGrid="0">
      <p:cViewPr varScale="1">
        <p:scale>
          <a:sx n="128" d="100"/>
          <a:sy n="128" d="100"/>
        </p:scale>
        <p:origin x="392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5464C-1627-4F22-BE00-8A094DEC4AE2}" type="datetimeFigureOut">
              <a:rPr lang="en-US" smtClean="0"/>
              <a:t>12/2/21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0F44C-5A13-4BE5-BE7E-4467491D2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7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6EA60-673A-4213-9305-6C829A95F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368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6EA60-673A-4213-9305-6C829A95F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17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6EA60-673A-4213-9305-6C829A95F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92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your ow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35A6567-7B45-4CCA-835C-8ABECF6A32F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897504" y="0"/>
            <a:ext cx="4319517" cy="6885295"/>
          </a:xfrm>
          <a:custGeom>
            <a:avLst/>
            <a:gdLst>
              <a:gd name="connsiteX0" fmla="*/ 0 w 4267200"/>
              <a:gd name="connsiteY0" fmla="*/ 6858000 h 6858000"/>
              <a:gd name="connsiteX1" fmla="*/ 1066800 w 4267200"/>
              <a:gd name="connsiteY1" fmla="*/ 0 h 6858000"/>
              <a:gd name="connsiteX2" fmla="*/ 4267200 w 4267200"/>
              <a:gd name="connsiteY2" fmla="*/ 0 h 6858000"/>
              <a:gd name="connsiteX3" fmla="*/ 3200400 w 4267200"/>
              <a:gd name="connsiteY3" fmla="*/ 6858000 h 6858000"/>
              <a:gd name="connsiteX4" fmla="*/ 0 w 4267200"/>
              <a:gd name="connsiteY4" fmla="*/ 6858000 h 6858000"/>
              <a:gd name="connsiteX0" fmla="*/ 0 w 4292221"/>
              <a:gd name="connsiteY0" fmla="*/ 6858000 h 6871647"/>
              <a:gd name="connsiteX1" fmla="*/ 1066800 w 4292221"/>
              <a:gd name="connsiteY1" fmla="*/ 0 h 6871647"/>
              <a:gd name="connsiteX2" fmla="*/ 4267200 w 4292221"/>
              <a:gd name="connsiteY2" fmla="*/ 0 h 6871647"/>
              <a:gd name="connsiteX3" fmla="*/ 4292221 w 4292221"/>
              <a:gd name="connsiteY3" fmla="*/ 6871647 h 6871647"/>
              <a:gd name="connsiteX4" fmla="*/ 0 w 4292221"/>
              <a:gd name="connsiteY4" fmla="*/ 6858000 h 6871647"/>
              <a:gd name="connsiteX0" fmla="*/ 0 w 4319517"/>
              <a:gd name="connsiteY0" fmla="*/ 6885295 h 6885295"/>
              <a:gd name="connsiteX1" fmla="*/ 1094096 w 4319517"/>
              <a:gd name="connsiteY1" fmla="*/ 0 h 6885295"/>
              <a:gd name="connsiteX2" fmla="*/ 4294496 w 4319517"/>
              <a:gd name="connsiteY2" fmla="*/ 0 h 6885295"/>
              <a:gd name="connsiteX3" fmla="*/ 4319517 w 4319517"/>
              <a:gd name="connsiteY3" fmla="*/ 6871647 h 6885295"/>
              <a:gd name="connsiteX4" fmla="*/ 0 w 4319517"/>
              <a:gd name="connsiteY4" fmla="*/ 6885295 h 688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9517" h="6885295">
                <a:moveTo>
                  <a:pt x="0" y="6885295"/>
                </a:moveTo>
                <a:lnTo>
                  <a:pt x="1094096" y="0"/>
                </a:lnTo>
                <a:lnTo>
                  <a:pt x="4294496" y="0"/>
                </a:lnTo>
                <a:cubicBezTo>
                  <a:pt x="4302836" y="2290549"/>
                  <a:pt x="4311177" y="4581098"/>
                  <a:pt x="4319517" y="6871647"/>
                </a:cubicBezTo>
                <a:lnTo>
                  <a:pt x="0" y="6885295"/>
                </a:lnTo>
                <a:close/>
              </a:path>
            </a:pathLst>
          </a:custGeom>
          <a:noFill/>
        </p:spPr>
        <p:txBody>
          <a:bodyPr>
            <a:noAutofit/>
          </a:bodyPr>
          <a:lstStyle/>
          <a:p>
            <a:endParaRPr lang="en-US" dirty="0"/>
          </a:p>
        </p:txBody>
      </p:sp>
      <p:pic>
        <p:nvPicPr>
          <p:cNvPr id="15" name="Picture 14" descr="WAPA Logo with Western Area Power Administration to the right of logo that includes a lightning bolt.">
            <a:extLst>
              <a:ext uri="{FF2B5EF4-FFF2-40B4-BE49-F238E27FC236}">
                <a16:creationId xmlns:a16="http://schemas.microsoft.com/office/drawing/2014/main" id="{229B243C-E2A9-478A-A331-75B01A8F32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3657600" cy="7663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6F6908-7D79-4C32-BD90-175E208F6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051560"/>
            <a:ext cx="7498080" cy="2387600"/>
          </a:xfrm>
        </p:spPr>
        <p:txBody>
          <a:bodyPr anchor="b"/>
          <a:lstStyle>
            <a:lvl1pPr algn="ctr">
              <a:defRPr sz="6000">
                <a:solidFill>
                  <a:srgbClr val="00447C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EB8F2-660D-4931-A6BB-B74F8FE0B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602038"/>
            <a:ext cx="7498080" cy="1655762"/>
          </a:xfrm>
        </p:spPr>
        <p:txBody>
          <a:bodyPr/>
          <a:lstStyle>
            <a:lvl1pPr marL="0" indent="0" algn="ctr">
              <a:buNone/>
              <a:defRPr lang="en-US">
                <a:solidFill>
                  <a:srgbClr val="00447C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CA0D8-6E45-4D23-8F6C-2063F8F7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9276A-D7CC-4FDB-ABC5-7DAC605136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4F09982-FA1E-4B79-BFCB-85739FC6ADEA}" type="datetime1">
              <a:rPr lang="en-US" smtClean="0"/>
              <a:t>12/2/21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8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3BA26-7A30-4738-98AB-E29678558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447C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9FF47-FF49-4539-825D-3B38FAE6B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447C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14260-D918-4D46-8B70-77A41BE6C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0" y="6356350"/>
            <a:ext cx="2743200" cy="365125"/>
          </a:xfrm>
        </p:spPr>
        <p:txBody>
          <a:bodyPr/>
          <a:lstStyle/>
          <a:p>
            <a:fld id="{2B10A3E8-40B9-4722-8684-1EFD3FBDE9B2}" type="datetime1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DECFA-CA12-4C8D-AC92-0110F673D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FE520-C041-4A21-8EC7-20464798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3F695E62-246E-462B-9E4A-5D3B36BC339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he WAPA graphic with green and blue and a white lightning bolt.">
            <a:extLst>
              <a:ext uri="{FF2B5EF4-FFF2-40B4-BE49-F238E27FC236}">
                <a16:creationId xmlns:a16="http://schemas.microsoft.com/office/drawing/2014/main" id="{E8B8D942-F425-4E86-BB80-CFEA9AEF7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3504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1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FA0E2-DBF0-4D1E-9683-4EF88F7F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09D27-D311-41D9-A949-4333FBC324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  <a:lvl2pPr>
              <a:defRPr>
                <a:solidFill>
                  <a:srgbClr val="00447C"/>
                </a:solidFill>
              </a:defRPr>
            </a:lvl2pPr>
            <a:lvl3pPr>
              <a:defRPr>
                <a:solidFill>
                  <a:srgbClr val="00447C"/>
                </a:solidFill>
              </a:defRPr>
            </a:lvl3pPr>
            <a:lvl4pPr>
              <a:defRPr>
                <a:solidFill>
                  <a:srgbClr val="00447C"/>
                </a:solidFill>
              </a:defRPr>
            </a:lvl4pPr>
            <a:lvl5pPr>
              <a:defRPr>
                <a:solidFill>
                  <a:srgbClr val="00447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20595D-0EDE-40CC-96BC-65A90D474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  <a:lvl2pPr>
              <a:defRPr>
                <a:solidFill>
                  <a:srgbClr val="00447C"/>
                </a:solidFill>
              </a:defRPr>
            </a:lvl2pPr>
            <a:lvl3pPr>
              <a:defRPr>
                <a:solidFill>
                  <a:srgbClr val="00447C"/>
                </a:solidFill>
              </a:defRPr>
            </a:lvl3pPr>
            <a:lvl4pPr>
              <a:defRPr>
                <a:solidFill>
                  <a:srgbClr val="00447C"/>
                </a:solidFill>
              </a:defRPr>
            </a:lvl4pPr>
            <a:lvl5pPr>
              <a:defRPr>
                <a:solidFill>
                  <a:srgbClr val="00447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10A6E-0274-478E-A2C8-9B4272B93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0" y="6356350"/>
            <a:ext cx="2743200" cy="365125"/>
          </a:xfrm>
        </p:spPr>
        <p:txBody>
          <a:bodyPr/>
          <a:lstStyle/>
          <a:p>
            <a:fld id="{2A2EC07F-9043-4EEA-A508-E8F3C5C0ED27}" type="datetime1">
              <a:rPr lang="en-US" smtClean="0"/>
              <a:t>12/2/21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6932A-C331-4D78-9471-F51CED970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5717F-F4BE-4DB7-B03C-6B349FD88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3F695E62-246E-462B-9E4A-5D3B36BC339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he WAPA graphic with green and blue and a white lightning bolt.">
            <a:extLst>
              <a:ext uri="{FF2B5EF4-FFF2-40B4-BE49-F238E27FC236}">
                <a16:creationId xmlns:a16="http://schemas.microsoft.com/office/drawing/2014/main" id="{B24DEE0F-4130-4C3C-A775-87BA0C3EEE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3504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70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966F413-FA40-43CC-B5A7-52AC05CC46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00875" y="0"/>
            <a:ext cx="51911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FA0E2-DBF0-4D1E-9683-4EF88F7F1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86400" cy="1325563"/>
          </a:xfrm>
        </p:spPr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09D27-D311-41D9-A949-4333FBC324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86400" cy="4351338"/>
          </a:xfrm>
        </p:spPr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  <a:lvl2pPr>
              <a:defRPr>
                <a:solidFill>
                  <a:srgbClr val="00447C"/>
                </a:solidFill>
              </a:defRPr>
            </a:lvl2pPr>
            <a:lvl3pPr>
              <a:defRPr>
                <a:solidFill>
                  <a:srgbClr val="00447C"/>
                </a:solidFill>
              </a:defRPr>
            </a:lvl3pPr>
            <a:lvl4pPr>
              <a:defRPr>
                <a:solidFill>
                  <a:srgbClr val="00447C"/>
                </a:solidFill>
              </a:defRPr>
            </a:lvl4pPr>
            <a:lvl5pPr>
              <a:defRPr>
                <a:solidFill>
                  <a:srgbClr val="00447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10A6E-0274-478E-A2C8-9B4272B93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0" y="6356350"/>
            <a:ext cx="2743200" cy="365125"/>
          </a:xfrm>
        </p:spPr>
        <p:txBody>
          <a:bodyPr/>
          <a:lstStyle/>
          <a:p>
            <a:fld id="{C921777A-85B9-476B-91C0-C1FA303430B5}" type="datetime1">
              <a:rPr lang="en-US" smtClean="0"/>
              <a:t>12/2/21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6932A-C331-4D78-9471-F51CED970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5717F-F4BE-4DB7-B03C-6B349FD88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3F695E62-246E-462B-9E4A-5D3B36BC33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97A2AB-5E51-4FD5-B9B0-28CC6EB7EA53}"/>
              </a:ext>
            </a:extLst>
          </p:cNvPr>
          <p:cNvSpPr/>
          <p:nvPr userDrawn="1"/>
        </p:nvSpPr>
        <p:spPr>
          <a:xfrm>
            <a:off x="7001301" y="0"/>
            <a:ext cx="519069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47C"/>
              </a:solidFill>
            </a:endParaRPr>
          </a:p>
        </p:txBody>
      </p:sp>
      <p:pic>
        <p:nvPicPr>
          <p:cNvPr id="12" name="Picture 11" descr="The WAPA graphic with green and blue and a white lightning bolt.">
            <a:extLst>
              <a:ext uri="{FF2B5EF4-FFF2-40B4-BE49-F238E27FC236}">
                <a16:creationId xmlns:a16="http://schemas.microsoft.com/office/drawing/2014/main" id="{8AB2529D-4AC0-4F38-BFFE-150711DA7D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3504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16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04CE0-D7CE-4A21-A374-209F8A978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B6457-4264-4DFA-9459-33357701E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4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23BBC-7C71-4F92-AB37-26D50DE23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  <a:lvl2pPr>
              <a:defRPr>
                <a:solidFill>
                  <a:srgbClr val="00447C"/>
                </a:solidFill>
              </a:defRPr>
            </a:lvl2pPr>
            <a:lvl3pPr>
              <a:defRPr>
                <a:solidFill>
                  <a:srgbClr val="00447C"/>
                </a:solidFill>
              </a:defRPr>
            </a:lvl3pPr>
            <a:lvl4pPr>
              <a:defRPr>
                <a:solidFill>
                  <a:srgbClr val="00447C"/>
                </a:solidFill>
              </a:defRPr>
            </a:lvl4pPr>
            <a:lvl5pPr>
              <a:defRPr>
                <a:solidFill>
                  <a:srgbClr val="00447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B54A2B-9DE6-4581-8798-80394BA3E6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4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636AC-100D-4838-8EF5-0167820DA8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  <a:lvl2pPr>
              <a:defRPr>
                <a:solidFill>
                  <a:srgbClr val="00447C"/>
                </a:solidFill>
              </a:defRPr>
            </a:lvl2pPr>
            <a:lvl3pPr>
              <a:defRPr>
                <a:solidFill>
                  <a:srgbClr val="00447C"/>
                </a:solidFill>
              </a:defRPr>
            </a:lvl3pPr>
            <a:lvl4pPr>
              <a:defRPr>
                <a:solidFill>
                  <a:srgbClr val="00447C"/>
                </a:solidFill>
              </a:defRPr>
            </a:lvl4pPr>
            <a:lvl5pPr>
              <a:defRPr>
                <a:solidFill>
                  <a:srgbClr val="00447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7638CD-D03D-48D5-8A3A-5731A6507B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0" y="6356350"/>
            <a:ext cx="2743200" cy="365125"/>
          </a:xfrm>
        </p:spPr>
        <p:txBody>
          <a:bodyPr/>
          <a:lstStyle/>
          <a:p>
            <a:fld id="{0C17D70C-6ACF-46CC-96FD-7814FB7F3D07}" type="datetime1">
              <a:rPr lang="en-US" smtClean="0"/>
              <a:t>12/2/21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079CFA-9DAF-46EA-AFEA-B02C13E06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282B98-EEB2-4D4F-AEAB-1A11AF30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3F695E62-246E-462B-9E4A-5D3B36BC339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The WAPA graphic with green and blue and a white lightning bolt.">
            <a:extLst>
              <a:ext uri="{FF2B5EF4-FFF2-40B4-BE49-F238E27FC236}">
                <a16:creationId xmlns:a16="http://schemas.microsoft.com/office/drawing/2014/main" id="{CA33ED85-B45A-4823-A467-9F12857D9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3504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434BC-6FBE-461A-A6F0-FCFFCC92D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5EE01C-212D-4474-B3B9-31E99C04A2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0" y="6356350"/>
            <a:ext cx="2743200" cy="365125"/>
          </a:xfrm>
        </p:spPr>
        <p:txBody>
          <a:bodyPr/>
          <a:lstStyle/>
          <a:p>
            <a:fld id="{6CD64B8C-EE4D-4C91-B59E-3B13BD085229}" type="datetime1">
              <a:rPr lang="en-US" smtClean="0"/>
              <a:t>12/2/21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064447-04C7-4B46-88CB-7EFCCBBA7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A23F1B-CE1F-42AC-8739-1080D83F9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3F695E62-246E-462B-9E4A-5D3B36BC339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he WAPA graphic with green and blue and a white lightning bolt.">
            <a:extLst>
              <a:ext uri="{FF2B5EF4-FFF2-40B4-BE49-F238E27FC236}">
                <a16:creationId xmlns:a16="http://schemas.microsoft.com/office/drawing/2014/main" id="{E8E7B5B1-8298-4080-96E5-9E9DFD0D3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3504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43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9CD670-3C87-4CFD-A884-D861561948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0" y="6356350"/>
            <a:ext cx="2743200" cy="365125"/>
          </a:xfrm>
        </p:spPr>
        <p:txBody>
          <a:bodyPr/>
          <a:lstStyle/>
          <a:p>
            <a:fld id="{5F2CF551-8C88-4D39-96DC-D2248297D1B5}" type="datetime1">
              <a:rPr lang="en-US" smtClean="0"/>
              <a:t>12/2/21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139EA2-3E6A-4939-9007-AEF09DC6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E951C-E656-4D21-8BFB-4E2A2567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3F695E62-246E-462B-9E4A-5D3B36BC339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The WAPA graphic with green and blue and a white lightning bolt.">
            <a:extLst>
              <a:ext uri="{FF2B5EF4-FFF2-40B4-BE49-F238E27FC236}">
                <a16:creationId xmlns:a16="http://schemas.microsoft.com/office/drawing/2014/main" id="{E70A856A-5DDF-43E1-8BDA-1F78BAAB86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3504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06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PA Customer Servic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9CD670-3C87-4CFD-A884-D861561948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0" y="6356350"/>
            <a:ext cx="2743200" cy="365125"/>
          </a:xfrm>
        </p:spPr>
        <p:txBody>
          <a:bodyPr/>
          <a:lstStyle/>
          <a:p>
            <a:fld id="{2CD35CB4-F34B-4860-804D-60C6BC62E023}" type="datetime1">
              <a:rPr lang="en-US" smtClean="0"/>
              <a:t>12/2/21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139EA2-3E6A-4939-9007-AEF09DC6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E951C-E656-4D21-8BFB-4E2A2567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3F695E62-246E-462B-9E4A-5D3B36BC339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The WAPA graphic with green and blue and a white lightning bolt.">
            <a:extLst>
              <a:ext uri="{FF2B5EF4-FFF2-40B4-BE49-F238E27FC236}">
                <a16:creationId xmlns:a16="http://schemas.microsoft.com/office/drawing/2014/main" id="{E70A856A-5DDF-43E1-8BDA-1F78BAAB86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35040"/>
            <a:ext cx="548640" cy="548640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FC7AEEF7-EC75-4F22-8404-6167E96952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406" y="820128"/>
            <a:ext cx="5565188" cy="521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15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PA's Three Lines of Busi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9CD670-3C87-4CFD-A884-D861561948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0" y="6356350"/>
            <a:ext cx="2743200" cy="365125"/>
          </a:xfrm>
        </p:spPr>
        <p:txBody>
          <a:bodyPr/>
          <a:lstStyle/>
          <a:p>
            <a:fld id="{3132DCAF-3666-4E78-B151-EA43FE5AD89C}" type="datetime1">
              <a:rPr lang="en-US" smtClean="0"/>
              <a:t>12/2/21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139EA2-3E6A-4939-9007-AEF09DC6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E951C-E656-4D21-8BFB-4E2A2567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3F695E62-246E-462B-9E4A-5D3B36BC339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The WAPA graphic with green and blue and a white lightning bolt.">
            <a:extLst>
              <a:ext uri="{FF2B5EF4-FFF2-40B4-BE49-F238E27FC236}">
                <a16:creationId xmlns:a16="http://schemas.microsoft.com/office/drawing/2014/main" id="{E70A856A-5DDF-43E1-8BDA-1F78BAAB86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35040"/>
            <a:ext cx="548640" cy="548640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EC0C1634-3D30-45FF-A4BF-266B1017A5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65" y="0"/>
            <a:ext cx="9045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28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5767F-E117-40A6-8AE5-B88F41583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447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6F3C4-EEDA-4505-B5AF-F2A8CF1B1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00447C"/>
                </a:solidFill>
              </a:defRPr>
            </a:lvl1pPr>
            <a:lvl2pPr>
              <a:defRPr sz="2800">
                <a:solidFill>
                  <a:srgbClr val="00447C"/>
                </a:solidFill>
              </a:defRPr>
            </a:lvl2pPr>
            <a:lvl3pPr>
              <a:defRPr sz="2400">
                <a:solidFill>
                  <a:srgbClr val="00447C"/>
                </a:solidFill>
              </a:defRPr>
            </a:lvl3pPr>
            <a:lvl4pPr>
              <a:defRPr sz="2000">
                <a:solidFill>
                  <a:srgbClr val="00447C"/>
                </a:solidFill>
              </a:defRPr>
            </a:lvl4pPr>
            <a:lvl5pPr>
              <a:defRPr sz="2000">
                <a:solidFill>
                  <a:srgbClr val="00447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CF9E46-6117-4C06-9594-B6F5430C8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447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0FF59-7656-48C1-9ADE-2604E5822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0" y="6356350"/>
            <a:ext cx="2743200" cy="365125"/>
          </a:xfrm>
        </p:spPr>
        <p:txBody>
          <a:bodyPr/>
          <a:lstStyle/>
          <a:p>
            <a:fld id="{E5F8FBE9-3E5C-4508-8088-BF8059AE4BA7}" type="datetime1">
              <a:rPr lang="en-US" smtClean="0"/>
              <a:t>12/2/21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34AC34-95EA-46A8-8F3D-DCED06F84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23D3D-9C36-4943-A228-1860DACD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3F695E62-246E-462B-9E4A-5D3B36BC339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he WAPA graphic with green and blue and a white lightning bolt.">
            <a:extLst>
              <a:ext uri="{FF2B5EF4-FFF2-40B4-BE49-F238E27FC236}">
                <a16:creationId xmlns:a16="http://schemas.microsoft.com/office/drawing/2014/main" id="{AEF57F41-4EF8-4547-BB71-7D49EB561A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3504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85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4A911-F013-4F00-AD6C-C7D93F96B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447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898F35-CB89-41AB-92CF-1B35592ADF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00447C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4E1B2C-84F7-430A-A934-0CBFA024F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447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CFBFD9-4642-4976-9920-975427D7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0" y="6356350"/>
            <a:ext cx="2743200" cy="365125"/>
          </a:xfrm>
        </p:spPr>
        <p:txBody>
          <a:bodyPr/>
          <a:lstStyle/>
          <a:p>
            <a:fld id="{C240E347-5768-4B61-B4AE-F5DF66274E0C}" type="datetime1">
              <a:rPr lang="en-US" smtClean="0"/>
              <a:t>12/2/21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8E071-744B-4258-8255-88C4755A6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A9021-7006-4635-A1AE-D6BBAD19E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3F695E62-246E-462B-9E4A-5D3B36BC339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he WAPA graphic with green and blue and a white lightning bolt.">
            <a:extLst>
              <a:ext uri="{FF2B5EF4-FFF2-40B4-BE49-F238E27FC236}">
                <a16:creationId xmlns:a16="http://schemas.microsoft.com/office/drawing/2014/main" id="{F78A2D6A-A744-4433-9D1C-BD515F26B9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3504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0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ransform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APA Logo with Western Area Power Administration to the right of logo that includes a lightning bolt.">
            <a:extLst>
              <a:ext uri="{FF2B5EF4-FFF2-40B4-BE49-F238E27FC236}">
                <a16:creationId xmlns:a16="http://schemas.microsoft.com/office/drawing/2014/main" id="{229B243C-E2A9-478A-A331-75B01A8F32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3657600" cy="766354"/>
          </a:xfrm>
          <a:prstGeom prst="rect">
            <a:avLst/>
          </a:prstGeom>
        </p:spPr>
      </p:pic>
      <p:pic>
        <p:nvPicPr>
          <p:cNvPr id="8" name="Picture 7" descr="A switchyard showing several power transformers.">
            <a:extLst>
              <a:ext uri="{FF2B5EF4-FFF2-40B4-BE49-F238E27FC236}">
                <a16:creationId xmlns:a16="http://schemas.microsoft.com/office/drawing/2014/main" id="{86523D02-7C02-4B74-A949-0FD451D158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" t="14" r="49752"/>
          <a:stretch>
            <a:fillRect/>
          </a:stretch>
        </p:blipFill>
        <p:spPr>
          <a:xfrm>
            <a:off x="7879308" y="-16552"/>
            <a:ext cx="4319227" cy="6881376"/>
          </a:xfrm>
          <a:custGeom>
            <a:avLst/>
            <a:gdLst>
              <a:gd name="connsiteX0" fmla="*/ 1092451 w 4319227"/>
              <a:gd name="connsiteY0" fmla="*/ 0 h 6881376"/>
              <a:gd name="connsiteX1" fmla="*/ 4319131 w 4319227"/>
              <a:gd name="connsiteY1" fmla="*/ 1 h 6881376"/>
              <a:gd name="connsiteX2" fmla="*/ 4312693 w 4319227"/>
              <a:gd name="connsiteY2" fmla="*/ 6881376 h 6881376"/>
              <a:gd name="connsiteX3" fmla="*/ 0 w 4319227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227" h="6881376">
                <a:moveTo>
                  <a:pt x="1092451" y="0"/>
                </a:moveTo>
                <a:lnTo>
                  <a:pt x="4319131" y="1"/>
                </a:lnTo>
                <a:cubicBezTo>
                  <a:pt x="4320228" y="2290550"/>
                  <a:pt x="4311596" y="4590827"/>
                  <a:pt x="4312693" y="6881376"/>
                </a:cubicBezTo>
                <a:lnTo>
                  <a:pt x="0" y="6881376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6F6908-7D79-4C32-BD90-175E208F6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051560"/>
            <a:ext cx="7498080" cy="2387600"/>
          </a:xfrm>
        </p:spPr>
        <p:txBody>
          <a:bodyPr anchor="b"/>
          <a:lstStyle>
            <a:lvl1pPr algn="ctr">
              <a:defRPr sz="6000">
                <a:solidFill>
                  <a:srgbClr val="00447C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EB8F2-660D-4931-A6BB-B74F8FE0B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602038"/>
            <a:ext cx="7498080" cy="1655762"/>
          </a:xfrm>
        </p:spPr>
        <p:txBody>
          <a:bodyPr/>
          <a:lstStyle>
            <a:lvl1pPr marL="0" indent="0" algn="ctr">
              <a:buNone/>
              <a:defRPr lang="en-US">
                <a:solidFill>
                  <a:srgbClr val="00447C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CA0D8-6E45-4D23-8F6C-2063F8F7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9276A-D7CC-4FDB-ABC5-7DAC605136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C968A99-3B81-4B45-8588-8555B19C939C}" type="datetime1">
              <a:rPr lang="en-US" smtClean="0"/>
              <a:t>12/2/21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41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ontact Pag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9CD670-3C87-4CFD-A884-D861561948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AA718C-D0CB-4CBD-BCF3-E118C270A97F}" type="datetime1">
              <a:rPr lang="en-US" smtClean="0"/>
              <a:t>12/2/21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139EA2-3E6A-4939-9007-AEF09DC6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E951C-E656-4D21-8BFB-4E2A2567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57E26D-3603-4AE2-9EAC-83E00BFC80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671513"/>
            <a:ext cx="5791200" cy="1862137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25000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Email and/or Phone Number</a:t>
            </a:r>
          </a:p>
        </p:txBody>
      </p:sp>
      <p:pic>
        <p:nvPicPr>
          <p:cNvPr id="9" name="Picture 8" descr="The WAPA graphic with green and blue and a white lightning bolt.">
            <a:extLst>
              <a:ext uri="{FF2B5EF4-FFF2-40B4-BE49-F238E27FC236}">
                <a16:creationId xmlns:a16="http://schemas.microsoft.com/office/drawing/2014/main" id="{4A98D38D-F2A3-4D27-87A4-E2A9DEB63A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3504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ransmissioner Tower 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APA Logo with Western Area Power Administration to the right of logo that includes a lightning bolt.">
            <a:extLst>
              <a:ext uri="{FF2B5EF4-FFF2-40B4-BE49-F238E27FC236}">
                <a16:creationId xmlns:a16="http://schemas.microsoft.com/office/drawing/2014/main" id="{229B243C-E2A9-478A-A331-75B01A8F32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3657600" cy="766354"/>
          </a:xfrm>
          <a:prstGeom prst="rect">
            <a:avLst/>
          </a:prstGeom>
        </p:spPr>
      </p:pic>
      <p:pic>
        <p:nvPicPr>
          <p:cNvPr id="9" name="Picture 8" descr="A transmission tower at night with stars behind it. ">
            <a:extLst>
              <a:ext uri="{FF2B5EF4-FFF2-40B4-BE49-F238E27FC236}">
                <a16:creationId xmlns:a16="http://schemas.microsoft.com/office/drawing/2014/main" id="{56AF411A-230C-4FEB-9F75-0A0AFF094B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8" t="-241" r="45910" b="241"/>
          <a:stretch/>
        </p:blipFill>
        <p:spPr>
          <a:xfrm>
            <a:off x="7879308" y="-16552"/>
            <a:ext cx="4319227" cy="6881376"/>
          </a:xfrm>
          <a:custGeom>
            <a:avLst/>
            <a:gdLst>
              <a:gd name="connsiteX0" fmla="*/ 1092451 w 4319227"/>
              <a:gd name="connsiteY0" fmla="*/ 0 h 6881376"/>
              <a:gd name="connsiteX1" fmla="*/ 4319131 w 4319227"/>
              <a:gd name="connsiteY1" fmla="*/ 1 h 6881376"/>
              <a:gd name="connsiteX2" fmla="*/ 4312693 w 4319227"/>
              <a:gd name="connsiteY2" fmla="*/ 6881376 h 6881376"/>
              <a:gd name="connsiteX3" fmla="*/ 0 w 4319227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227" h="6881376">
                <a:moveTo>
                  <a:pt x="1092451" y="0"/>
                </a:moveTo>
                <a:lnTo>
                  <a:pt x="4319131" y="1"/>
                </a:lnTo>
                <a:cubicBezTo>
                  <a:pt x="4320228" y="2290550"/>
                  <a:pt x="4311596" y="4590827"/>
                  <a:pt x="4312693" y="6881376"/>
                </a:cubicBezTo>
                <a:lnTo>
                  <a:pt x="0" y="6881376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6F6908-7D79-4C32-BD90-175E208F6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051560"/>
            <a:ext cx="7498080" cy="2387600"/>
          </a:xfrm>
        </p:spPr>
        <p:txBody>
          <a:bodyPr anchor="b"/>
          <a:lstStyle>
            <a:lvl1pPr algn="ctr">
              <a:defRPr sz="6000">
                <a:solidFill>
                  <a:srgbClr val="00447C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EB8F2-660D-4931-A6BB-B74F8FE0B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602038"/>
            <a:ext cx="7498080" cy="1655762"/>
          </a:xfrm>
        </p:spPr>
        <p:txBody>
          <a:bodyPr/>
          <a:lstStyle>
            <a:lvl1pPr marL="0" indent="0" algn="ctr">
              <a:buNone/>
              <a:defRPr lang="en-US">
                <a:solidFill>
                  <a:srgbClr val="00447C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CA0D8-6E45-4D23-8F6C-2063F8F7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9276A-D7CC-4FDB-ABC5-7DAC605136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89011A2-00CB-4FB3-B3F2-A262BCDDEB8A}" type="datetime1">
              <a:rPr lang="en-US" smtClean="0"/>
              <a:t>12/2/21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14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ransmission Tower Sun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APA Logo with Western Area Power Administration to the right of logo that includes a lightning bolt.">
            <a:extLst>
              <a:ext uri="{FF2B5EF4-FFF2-40B4-BE49-F238E27FC236}">
                <a16:creationId xmlns:a16="http://schemas.microsoft.com/office/drawing/2014/main" id="{229B243C-E2A9-478A-A331-75B01A8F32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3657600" cy="766354"/>
          </a:xfrm>
          <a:prstGeom prst="rect">
            <a:avLst/>
          </a:prstGeom>
        </p:spPr>
      </p:pic>
      <p:pic>
        <p:nvPicPr>
          <p:cNvPr id="10" name="Picture 9" descr="A transmission tower at sunset with various shades in the clouds behind it.">
            <a:extLst>
              <a:ext uri="{FF2B5EF4-FFF2-40B4-BE49-F238E27FC236}">
                <a16:creationId xmlns:a16="http://schemas.microsoft.com/office/drawing/2014/main" id="{68D29BC3-8DC6-4929-BA8A-0A7DE84BB4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2" r="12576"/>
          <a:stretch/>
        </p:blipFill>
        <p:spPr>
          <a:xfrm>
            <a:off x="7879308" y="-16552"/>
            <a:ext cx="4319227" cy="6881376"/>
          </a:xfrm>
          <a:custGeom>
            <a:avLst/>
            <a:gdLst>
              <a:gd name="connsiteX0" fmla="*/ 1092451 w 4319227"/>
              <a:gd name="connsiteY0" fmla="*/ 0 h 6881376"/>
              <a:gd name="connsiteX1" fmla="*/ 4319131 w 4319227"/>
              <a:gd name="connsiteY1" fmla="*/ 1 h 6881376"/>
              <a:gd name="connsiteX2" fmla="*/ 4312693 w 4319227"/>
              <a:gd name="connsiteY2" fmla="*/ 6881376 h 6881376"/>
              <a:gd name="connsiteX3" fmla="*/ 0 w 4319227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227" h="6881376">
                <a:moveTo>
                  <a:pt x="1092451" y="0"/>
                </a:moveTo>
                <a:lnTo>
                  <a:pt x="4319131" y="1"/>
                </a:lnTo>
                <a:cubicBezTo>
                  <a:pt x="4320228" y="2290550"/>
                  <a:pt x="4311596" y="4590827"/>
                  <a:pt x="4312693" y="6881376"/>
                </a:cubicBezTo>
                <a:lnTo>
                  <a:pt x="0" y="6881376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6F6908-7D79-4C32-BD90-175E208F6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051560"/>
            <a:ext cx="7498080" cy="2387600"/>
          </a:xfrm>
        </p:spPr>
        <p:txBody>
          <a:bodyPr anchor="b"/>
          <a:lstStyle>
            <a:lvl1pPr algn="ctr">
              <a:defRPr sz="6000">
                <a:solidFill>
                  <a:srgbClr val="00447C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EB8F2-660D-4931-A6BB-B74F8FE0B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602038"/>
            <a:ext cx="7498080" cy="1655762"/>
          </a:xfrm>
        </p:spPr>
        <p:txBody>
          <a:bodyPr/>
          <a:lstStyle>
            <a:lvl1pPr marL="0" indent="0" algn="ctr">
              <a:buNone/>
              <a:defRPr lang="en-US">
                <a:solidFill>
                  <a:srgbClr val="00447C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CA0D8-6E45-4D23-8F6C-2063F8F7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9276A-D7CC-4FDB-ABC5-7DAC605136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4311C57-7EC9-4E7D-A664-D8BC94FE74F1}" type="datetime1">
              <a:rPr lang="en-US" smtClean="0"/>
              <a:t>12/2/21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00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ransmission Tower St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APA Logo with Western Area Power Administration to the right of logo that includes a lightning bolt.">
            <a:extLst>
              <a:ext uri="{FF2B5EF4-FFF2-40B4-BE49-F238E27FC236}">
                <a16:creationId xmlns:a16="http://schemas.microsoft.com/office/drawing/2014/main" id="{229B243C-E2A9-478A-A331-75B01A8F32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3657600" cy="766354"/>
          </a:xfrm>
          <a:prstGeom prst="rect">
            <a:avLst/>
          </a:prstGeom>
        </p:spPr>
      </p:pic>
      <p:pic>
        <p:nvPicPr>
          <p:cNvPr id="9" name="Picture 8" descr="A transmission tower with storm clouds in the background.">
            <a:extLst>
              <a:ext uri="{FF2B5EF4-FFF2-40B4-BE49-F238E27FC236}">
                <a16:creationId xmlns:a16="http://schemas.microsoft.com/office/drawing/2014/main" id="{5E49E1C0-236E-4551-B5AD-EF481FF7F2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16" r="13076"/>
          <a:stretch/>
        </p:blipFill>
        <p:spPr>
          <a:xfrm>
            <a:off x="7879308" y="-16552"/>
            <a:ext cx="4319227" cy="6881376"/>
          </a:xfrm>
          <a:custGeom>
            <a:avLst/>
            <a:gdLst>
              <a:gd name="connsiteX0" fmla="*/ 1092451 w 4319227"/>
              <a:gd name="connsiteY0" fmla="*/ 0 h 6881376"/>
              <a:gd name="connsiteX1" fmla="*/ 4319131 w 4319227"/>
              <a:gd name="connsiteY1" fmla="*/ 1 h 6881376"/>
              <a:gd name="connsiteX2" fmla="*/ 4312693 w 4319227"/>
              <a:gd name="connsiteY2" fmla="*/ 6881376 h 6881376"/>
              <a:gd name="connsiteX3" fmla="*/ 0 w 4319227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227" h="6881376">
                <a:moveTo>
                  <a:pt x="1092451" y="0"/>
                </a:moveTo>
                <a:lnTo>
                  <a:pt x="4319131" y="1"/>
                </a:lnTo>
                <a:cubicBezTo>
                  <a:pt x="4320228" y="2290550"/>
                  <a:pt x="4311596" y="4590827"/>
                  <a:pt x="4312693" y="6881376"/>
                </a:cubicBezTo>
                <a:lnTo>
                  <a:pt x="0" y="6881376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6F6908-7D79-4C32-BD90-175E208F6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051560"/>
            <a:ext cx="7498080" cy="2387600"/>
          </a:xfrm>
        </p:spPr>
        <p:txBody>
          <a:bodyPr anchor="b"/>
          <a:lstStyle>
            <a:lvl1pPr algn="ctr">
              <a:defRPr sz="6000">
                <a:solidFill>
                  <a:srgbClr val="00447C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EB8F2-660D-4931-A6BB-B74F8FE0B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602038"/>
            <a:ext cx="7498080" cy="1655762"/>
          </a:xfrm>
        </p:spPr>
        <p:txBody>
          <a:bodyPr/>
          <a:lstStyle>
            <a:lvl1pPr marL="0" indent="0" algn="ctr">
              <a:buNone/>
              <a:defRPr lang="en-US">
                <a:solidFill>
                  <a:srgbClr val="00447C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CA0D8-6E45-4D23-8F6C-2063F8F7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9276A-D7CC-4FDB-ABC5-7DAC605136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695B46C-5996-41F5-9F16-81C2A1431A64}" type="datetime1">
              <a:rPr lang="en-US" smtClean="0"/>
              <a:t>12/2/21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1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len Canyon D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APA Logo with Western Area Power Administration to the right of logo that includes a lightning bolt.">
            <a:extLst>
              <a:ext uri="{FF2B5EF4-FFF2-40B4-BE49-F238E27FC236}">
                <a16:creationId xmlns:a16="http://schemas.microsoft.com/office/drawing/2014/main" id="{229B243C-E2A9-478A-A331-75B01A8F32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3657600" cy="766354"/>
          </a:xfrm>
          <a:prstGeom prst="rect">
            <a:avLst/>
          </a:prstGeom>
        </p:spPr>
      </p:pic>
      <p:pic>
        <p:nvPicPr>
          <p:cNvPr id="8" name="Picture 7" descr="Glen Canyon Dam with Lake Powell behind it and the Colorado River downstream of it.">
            <a:extLst>
              <a:ext uri="{FF2B5EF4-FFF2-40B4-BE49-F238E27FC236}">
                <a16:creationId xmlns:a16="http://schemas.microsoft.com/office/drawing/2014/main" id="{9D91915C-C196-43AA-9CC7-B17C0E8736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" r="20737"/>
          <a:stretch/>
        </p:blipFill>
        <p:spPr>
          <a:xfrm>
            <a:off x="7879308" y="-16552"/>
            <a:ext cx="4319227" cy="6881376"/>
          </a:xfrm>
          <a:custGeom>
            <a:avLst/>
            <a:gdLst>
              <a:gd name="connsiteX0" fmla="*/ 1092451 w 4319227"/>
              <a:gd name="connsiteY0" fmla="*/ 0 h 6881376"/>
              <a:gd name="connsiteX1" fmla="*/ 4319131 w 4319227"/>
              <a:gd name="connsiteY1" fmla="*/ 1 h 6881376"/>
              <a:gd name="connsiteX2" fmla="*/ 4312693 w 4319227"/>
              <a:gd name="connsiteY2" fmla="*/ 6881376 h 6881376"/>
              <a:gd name="connsiteX3" fmla="*/ 0 w 4319227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227" h="6881376">
                <a:moveTo>
                  <a:pt x="1092451" y="0"/>
                </a:moveTo>
                <a:lnTo>
                  <a:pt x="4319131" y="1"/>
                </a:lnTo>
                <a:cubicBezTo>
                  <a:pt x="4320228" y="2290550"/>
                  <a:pt x="4311596" y="4590827"/>
                  <a:pt x="4312693" y="6881376"/>
                </a:cubicBezTo>
                <a:lnTo>
                  <a:pt x="0" y="6881376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6F6908-7D79-4C32-BD90-175E208F6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051560"/>
            <a:ext cx="7498080" cy="2387600"/>
          </a:xfrm>
        </p:spPr>
        <p:txBody>
          <a:bodyPr anchor="b"/>
          <a:lstStyle>
            <a:lvl1pPr algn="ctr">
              <a:defRPr sz="6000">
                <a:solidFill>
                  <a:srgbClr val="00447C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EB8F2-660D-4931-A6BB-B74F8FE0B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602038"/>
            <a:ext cx="7498080" cy="1655762"/>
          </a:xfrm>
        </p:spPr>
        <p:txBody>
          <a:bodyPr/>
          <a:lstStyle>
            <a:lvl1pPr marL="0" indent="0" algn="ctr">
              <a:buNone/>
              <a:defRPr lang="en-US">
                <a:solidFill>
                  <a:srgbClr val="00447C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CA0D8-6E45-4D23-8F6C-2063F8F7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9276A-D7CC-4FDB-ABC5-7DAC605136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13C3262-E9CA-4264-BC01-06BBC9EFEC29}" type="datetime1">
              <a:rPr lang="en-US" smtClean="0"/>
              <a:t>12/2/21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4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ydropower Gene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APA Logo with Western Area Power Administration to the right of logo that includes a lightning bolt.">
            <a:extLst>
              <a:ext uri="{FF2B5EF4-FFF2-40B4-BE49-F238E27FC236}">
                <a16:creationId xmlns:a16="http://schemas.microsoft.com/office/drawing/2014/main" id="{229B243C-E2A9-478A-A331-75B01A8F32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3657600" cy="766354"/>
          </a:xfrm>
          <a:prstGeom prst="rect">
            <a:avLst/>
          </a:prstGeom>
        </p:spPr>
      </p:pic>
      <p:pic>
        <p:nvPicPr>
          <p:cNvPr id="8" name="Picture 7" descr="Hydropower generators">
            <a:extLst>
              <a:ext uri="{FF2B5EF4-FFF2-40B4-BE49-F238E27FC236}">
                <a16:creationId xmlns:a16="http://schemas.microsoft.com/office/drawing/2014/main" id="{424EC5EC-6EBE-4290-A083-5046748754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46" r="52532"/>
          <a:stretch/>
        </p:blipFill>
        <p:spPr>
          <a:xfrm>
            <a:off x="7879308" y="-16552"/>
            <a:ext cx="4319227" cy="6881376"/>
          </a:xfrm>
          <a:custGeom>
            <a:avLst/>
            <a:gdLst>
              <a:gd name="connsiteX0" fmla="*/ 1092451 w 4319227"/>
              <a:gd name="connsiteY0" fmla="*/ 0 h 6881376"/>
              <a:gd name="connsiteX1" fmla="*/ 4319131 w 4319227"/>
              <a:gd name="connsiteY1" fmla="*/ 1 h 6881376"/>
              <a:gd name="connsiteX2" fmla="*/ 4312693 w 4319227"/>
              <a:gd name="connsiteY2" fmla="*/ 6881376 h 6881376"/>
              <a:gd name="connsiteX3" fmla="*/ 0 w 4319227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227" h="6881376">
                <a:moveTo>
                  <a:pt x="1092451" y="0"/>
                </a:moveTo>
                <a:lnTo>
                  <a:pt x="4319131" y="1"/>
                </a:lnTo>
                <a:cubicBezTo>
                  <a:pt x="4320228" y="2290550"/>
                  <a:pt x="4311596" y="4590827"/>
                  <a:pt x="4312693" y="6881376"/>
                </a:cubicBezTo>
                <a:lnTo>
                  <a:pt x="0" y="6881376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6F6908-7D79-4C32-BD90-175E208F6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051560"/>
            <a:ext cx="7498080" cy="2387600"/>
          </a:xfrm>
        </p:spPr>
        <p:txBody>
          <a:bodyPr anchor="b"/>
          <a:lstStyle>
            <a:lvl1pPr algn="ctr">
              <a:defRPr sz="6000">
                <a:solidFill>
                  <a:srgbClr val="00447C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EB8F2-660D-4931-A6BB-B74F8FE0B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602038"/>
            <a:ext cx="7498080" cy="1655762"/>
          </a:xfrm>
        </p:spPr>
        <p:txBody>
          <a:bodyPr/>
          <a:lstStyle>
            <a:lvl1pPr marL="0" indent="0" algn="ctr">
              <a:buNone/>
              <a:defRPr lang="en-US">
                <a:solidFill>
                  <a:srgbClr val="00447C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CA0D8-6E45-4D23-8F6C-2063F8F7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9276A-D7CC-4FDB-ABC5-7DAC605136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F25C128-EEE4-4AB7-A040-FD52530B57AE}" type="datetime1">
              <a:rPr lang="en-US" smtClean="0"/>
              <a:t>12/2/21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0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F6908-7D79-4C32-BD90-175E208F6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051560"/>
            <a:ext cx="10972800" cy="2387600"/>
          </a:xfrm>
        </p:spPr>
        <p:txBody>
          <a:bodyPr anchor="b"/>
          <a:lstStyle>
            <a:lvl1pPr algn="ctr">
              <a:defRPr sz="6000">
                <a:solidFill>
                  <a:srgbClr val="00447C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EB8F2-660D-4931-A6BB-B74F8FE0B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602038"/>
            <a:ext cx="10972800" cy="1655762"/>
          </a:xfrm>
        </p:spPr>
        <p:txBody>
          <a:bodyPr/>
          <a:lstStyle>
            <a:lvl1pPr marL="0" indent="0" algn="ctr">
              <a:buNone/>
              <a:defRPr lang="en-US">
                <a:solidFill>
                  <a:srgbClr val="00447C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9276A-D7CC-4FDB-ABC5-7DAC605136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B16872D-0897-4FB3-B5F0-5CD339C01842}" type="datetime1">
              <a:rPr lang="en-US" smtClean="0"/>
              <a:t>12/2/21</a:t>
            </a:fld>
            <a:endParaRPr lang="en-US"/>
          </a:p>
        </p:txBody>
      </p:sp>
      <p:pic>
        <p:nvPicPr>
          <p:cNvPr id="6" name="Picture 5" descr="WAPA Logo with Western Area Power Administration to the right of logo that includes a lightning bolt.">
            <a:extLst>
              <a:ext uri="{FF2B5EF4-FFF2-40B4-BE49-F238E27FC236}">
                <a16:creationId xmlns:a16="http://schemas.microsoft.com/office/drawing/2014/main" id="{2ECCFED8-7F0C-47A6-A75A-FE4DBEC49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3657600" cy="76635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CAB9FC-7E17-4DEC-A8E2-3A0DB7E7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3F695E62-246E-462B-9E4A-5D3B36BC3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22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978AF-0DF7-43B3-83C8-5E135B28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3E9BD-ED1A-4E1F-A565-8E4894A32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2544"/>
          </a:xfrm>
        </p:spPr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  <a:lvl2pPr>
              <a:defRPr>
                <a:solidFill>
                  <a:srgbClr val="00447C"/>
                </a:solidFill>
              </a:defRPr>
            </a:lvl2pPr>
            <a:lvl3pPr>
              <a:defRPr>
                <a:solidFill>
                  <a:srgbClr val="00447C"/>
                </a:solidFill>
              </a:defRPr>
            </a:lvl3pPr>
            <a:lvl4pPr>
              <a:defRPr>
                <a:solidFill>
                  <a:srgbClr val="00447C"/>
                </a:solidFill>
              </a:defRPr>
            </a:lvl4pPr>
            <a:lvl5pPr>
              <a:defRPr>
                <a:solidFill>
                  <a:srgbClr val="00447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13434-C28D-43A5-AAA2-A58DF2A7B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0" y="6356348"/>
            <a:ext cx="2743200" cy="365125"/>
          </a:xfrm>
        </p:spPr>
        <p:txBody>
          <a:bodyPr/>
          <a:lstStyle/>
          <a:p>
            <a:fld id="{7EC9C7C3-1E14-44F5-9CE7-901E7614077F}" type="datetime1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02620-29BC-4B29-8851-CAC6845CC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356349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0C4B0-3DB9-4676-ACAC-07A31AA7E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3F695E62-246E-462B-9E4A-5D3B36BC339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The WAPA graphic with green and blue and a white lightning bolt.">
            <a:extLst>
              <a:ext uri="{FF2B5EF4-FFF2-40B4-BE49-F238E27FC236}">
                <a16:creationId xmlns:a16="http://schemas.microsoft.com/office/drawing/2014/main" id="{693E3ABF-4EC5-4DC5-A435-C49D04D73A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3504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4F2FA2-6B14-4473-B169-F47ADB1DB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7FD97-1918-4D8A-AF01-54AABEC56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CA9F6-361B-4E07-816B-A6E680120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00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AB853CB-F041-4F23-88EF-F968F076D64B}" type="datetime1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90C00-64B7-4060-A7AC-105BB12D2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72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7AA90-640C-47E2-8AC0-9DCFFDE51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7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70" r:id="rId6"/>
    <p:sldLayoutId id="2147483669" r:id="rId7"/>
    <p:sldLayoutId id="2147483660" r:id="rId8"/>
    <p:sldLayoutId id="2147483650" r:id="rId9"/>
    <p:sldLayoutId id="2147483651" r:id="rId10"/>
    <p:sldLayoutId id="2147483652" r:id="rId11"/>
    <p:sldLayoutId id="2147483661" r:id="rId12"/>
    <p:sldLayoutId id="2147483653" r:id="rId13"/>
    <p:sldLayoutId id="2147483654" r:id="rId14"/>
    <p:sldLayoutId id="2147483655" r:id="rId15"/>
    <p:sldLayoutId id="2147483667" r:id="rId16"/>
    <p:sldLayoutId id="2147483668" r:id="rId17"/>
    <p:sldLayoutId id="2147483656" r:id="rId18"/>
    <p:sldLayoutId id="2147483657" r:id="rId19"/>
    <p:sldLayoutId id="2147483666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447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447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447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447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47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47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D1113-C7EA-426F-912A-A689CED6D5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Rocky Mountain Region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FDB00-407A-4DA1-A55E-1301D6907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704780"/>
            <a:ext cx="7498080" cy="220440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+mn-lt"/>
              </a:rPr>
              <a:t>Barton V. Barnhart</a:t>
            </a:r>
          </a:p>
          <a:p>
            <a:r>
              <a:rPr lang="en-US" dirty="0">
                <a:latin typeface="+mn-lt"/>
              </a:rPr>
              <a:t>Senior VP and Rocky Mountain Regional Manager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Mid-West Annual Meeting</a:t>
            </a:r>
          </a:p>
          <a:p>
            <a:r>
              <a:rPr lang="en-US" dirty="0">
                <a:latin typeface="+mn-lt"/>
              </a:rPr>
              <a:t>Dec. 8, 2021</a:t>
            </a:r>
          </a:p>
          <a:p>
            <a:endParaRPr lang="en-US" dirty="0"/>
          </a:p>
        </p:txBody>
      </p:sp>
      <p:pic>
        <p:nvPicPr>
          <p:cNvPr id="21" name="Picture Placeholder 20" descr="A picture containing grass, sky, outdoor, sunset&#10;&#10;Description automatically generated">
            <a:extLst>
              <a:ext uri="{FF2B5EF4-FFF2-40B4-BE49-F238E27FC236}">
                <a16:creationId xmlns:a16="http://schemas.microsoft.com/office/drawing/2014/main" id="{8AB2A463-57CE-4808-A59A-9876271A49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17" r="13096"/>
          <a:stretch/>
        </p:blipFill>
        <p:spPr>
          <a:xfrm>
            <a:off x="7897504" y="0"/>
            <a:ext cx="4319517" cy="688529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07ACA-0389-41C2-9B4F-5E95F1577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5E62-246E-462B-9E4A-5D3B36BC33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78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B043A-0540-494F-B7CB-33BF2849C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051560"/>
            <a:ext cx="7498080" cy="123444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+mn-lt"/>
              </a:rPr>
              <a:t>Topics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836EF3-164D-4D02-9061-B43120445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2460417"/>
            <a:ext cx="8034688" cy="3741821"/>
          </a:xfrm>
        </p:spPr>
        <p:txBody>
          <a:bodyPr>
            <a:normAutofit/>
          </a:bodyPr>
          <a:lstStyle/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New Senior </a:t>
            </a:r>
            <a:r>
              <a:rPr lang="en-US" dirty="0">
                <a:latin typeface="+mn-lt"/>
              </a:rPr>
              <a:t>V</a:t>
            </a:r>
            <a:r>
              <a:rPr lang="en-US" sz="2800" dirty="0">
                <a:latin typeface="+mn-lt"/>
              </a:rPr>
              <a:t>P and Rocky Mountain Regional Manager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Loveland Area Projects Rates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Loveland Area Projects Resource Pool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SPP Markets (WEIS and RTO)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RMR Balancing Authority Changes</a:t>
            </a:r>
          </a:p>
          <a:p>
            <a:pPr algn="l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24D82-627A-4F0E-B390-169529AC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5E62-246E-462B-9E4A-5D3B36BC339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07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0FB3FAD-C0E9-4699-A160-D4FE75A4AB34}"/>
              </a:ext>
            </a:extLst>
          </p:cNvPr>
          <p:cNvSpPr txBox="1">
            <a:spLocks/>
          </p:cNvSpPr>
          <p:nvPr/>
        </p:nvSpPr>
        <p:spPr>
          <a:xfrm>
            <a:off x="7981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A0FA2AF6-F644-264A-A9AD-146141065997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7" name="Picture 6" descr="A person standing next to a row of motorcycles&#10;&#10;Description automatically generated with medium confidence">
            <a:extLst>
              <a:ext uri="{FF2B5EF4-FFF2-40B4-BE49-F238E27FC236}">
                <a16:creationId xmlns:a16="http://schemas.microsoft.com/office/drawing/2014/main" id="{B88747A5-18B6-4E8A-8BA3-517912EF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C42B37-2C3D-4292-8F45-355D68F1B16F}"/>
              </a:ext>
            </a:extLst>
          </p:cNvPr>
          <p:cNvSpPr txBox="1"/>
          <p:nvPr/>
        </p:nvSpPr>
        <p:spPr>
          <a:xfrm>
            <a:off x="494133" y="2249955"/>
            <a:ext cx="6093618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2060"/>
                </a:solidFill>
                <a:effectLst/>
              </a:rPr>
              <a:t>"Always bear in mind that your own resolution to succeed is more important than any other one thing." </a:t>
            </a:r>
          </a:p>
          <a:p>
            <a:endParaRPr lang="en-US" sz="1100" b="0" i="0" dirty="0">
              <a:solidFill>
                <a:srgbClr val="002060"/>
              </a:solidFill>
              <a:effectLst/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-</a:t>
            </a:r>
            <a:r>
              <a:rPr lang="en-US" sz="2800" b="0" i="0" dirty="0">
                <a:solidFill>
                  <a:srgbClr val="002060"/>
                </a:solidFill>
                <a:effectLst/>
              </a:rPr>
              <a:t>Abraham Lincoln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89E6FF-E778-4E55-B0AD-67F874766166}"/>
              </a:ext>
            </a:extLst>
          </p:cNvPr>
          <p:cNvSpPr txBox="1"/>
          <p:nvPr/>
        </p:nvSpPr>
        <p:spPr>
          <a:xfrm>
            <a:off x="647038" y="5892583"/>
            <a:ext cx="6374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Barton V. Barnhart</a:t>
            </a:r>
          </a:p>
          <a:p>
            <a:pPr lvl="3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Senior VP and Rocky Mountain Regional Manager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2BB02500-816D-4E08-ABA7-F57F11992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B7D11B66-527B-421E-9A34-B54A21DCAA11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56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0FB3FAD-C0E9-4699-A160-D4FE75A4AB34}"/>
              </a:ext>
            </a:extLst>
          </p:cNvPr>
          <p:cNvSpPr txBox="1">
            <a:spLocks/>
          </p:cNvSpPr>
          <p:nvPr/>
        </p:nvSpPr>
        <p:spPr>
          <a:xfrm>
            <a:off x="9763042" y="63404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A0FA2AF6-F644-264A-A9AD-146141065997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D453B6-8918-487A-BC38-07674B831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68" y="79649"/>
            <a:ext cx="11512296" cy="960120"/>
          </a:xfrm>
        </p:spPr>
        <p:txBody>
          <a:bodyPr anchor="ctr">
            <a:noAutofit/>
          </a:bodyPr>
          <a:lstStyle/>
          <a:p>
            <a:r>
              <a:rPr lang="en-US" sz="3600" b="1" dirty="0"/>
              <a:t>Loveland Area Projects (LAP) Rate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F081CE-B170-45B8-A1C1-98F7929D4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440" y="1405212"/>
            <a:ext cx="11349560" cy="4486274"/>
          </a:xfrm>
        </p:spPr>
        <p:txBody>
          <a:bodyPr>
            <a:noAutofit/>
          </a:bodyPr>
          <a:lstStyle/>
          <a:p>
            <a:r>
              <a:rPr lang="en-US" sz="2400" dirty="0"/>
              <a:t>Existing Composite Rate 31.44 mills/kWh (since January 2018)</a:t>
            </a:r>
          </a:p>
          <a:p>
            <a:r>
              <a:rPr lang="en-US" sz="2400" dirty="0"/>
              <a:t>No composite rate increase since January 1, 2010</a:t>
            </a:r>
          </a:p>
          <a:p>
            <a:r>
              <a:rPr lang="en-US" sz="2400" dirty="0"/>
              <a:t>Rate adjustment will be needed for January 1, 2023 </a:t>
            </a:r>
          </a:p>
          <a:p>
            <a:pPr lvl="1"/>
            <a:r>
              <a:rPr lang="en-US" sz="2000" dirty="0"/>
              <a:t>– public process will begin Spring 2022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endParaRPr lang="en-US" sz="2400" dirty="0">
              <a:cs typeface="Arial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CA9987-8DEB-4DEF-988B-89BC91896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71657"/>
            <a:ext cx="11049000" cy="295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88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77477A2-7615-4AD8-AD2E-8E4EAA95E5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1000"/>
          </a:blip>
          <a:srcRect r="2" b="2187"/>
          <a:stretch/>
        </p:blipFill>
        <p:spPr>
          <a:xfrm>
            <a:off x="-75208" y="-7216"/>
            <a:ext cx="10026594" cy="6865216"/>
          </a:xfrm>
          <a:prstGeom prst="rect">
            <a:avLst/>
          </a:prstGeom>
          <a:noFill/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0FB3FAD-C0E9-4699-A160-D4FE75A4AB34}"/>
              </a:ext>
            </a:extLst>
          </p:cNvPr>
          <p:cNvSpPr txBox="1">
            <a:spLocks/>
          </p:cNvSpPr>
          <p:nvPr/>
        </p:nvSpPr>
        <p:spPr>
          <a:xfrm>
            <a:off x="9144000" y="63550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3CC5374-D5FE-4445-9904-ECBF875830B9}"/>
              </a:ext>
            </a:extLst>
          </p:cNvPr>
          <p:cNvSpPr txBox="1">
            <a:spLocks/>
          </p:cNvSpPr>
          <p:nvPr/>
        </p:nvSpPr>
        <p:spPr>
          <a:xfrm>
            <a:off x="515566" y="228600"/>
            <a:ext cx="11512296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447C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LAP resource pool for new customers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083B22F-0ADB-419C-9EBA-223A6E0CA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391" y="1306445"/>
            <a:ext cx="11347704" cy="4489704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LAP 2025 Power Marketing Initiative resource pools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Oct. 1, 2024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Oct. 1, 2034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Oct. 1, 2044</a:t>
            </a:r>
          </a:p>
          <a:p>
            <a:pPr marL="457200" lvl="1" indent="0">
              <a:buNone/>
            </a:pPr>
            <a:endParaRPr lang="en-US" sz="2600" dirty="0"/>
          </a:p>
          <a:p>
            <a:pPr marL="228600" lvl="1">
              <a:spcAft>
                <a:spcPts val="1200"/>
              </a:spcAft>
            </a:pPr>
            <a:r>
              <a:rPr lang="en-US" sz="2600" dirty="0"/>
              <a:t>Sept. 20, 2021 – FRN on 2025 resource pool criteria and call for applications </a:t>
            </a:r>
          </a:p>
          <a:p>
            <a:pPr marL="228600" lvl="1">
              <a:spcAft>
                <a:spcPts val="1200"/>
              </a:spcAft>
            </a:pPr>
            <a:r>
              <a:rPr lang="en-US" sz="2600" dirty="0"/>
              <a:t>Oct. 6, 2021 – Virtual public information forum held</a:t>
            </a:r>
          </a:p>
          <a:p>
            <a:pPr marL="228600" lvl="1">
              <a:spcAft>
                <a:spcPts val="1200"/>
              </a:spcAft>
            </a:pPr>
            <a:r>
              <a:rPr lang="en-US" sz="2600" dirty="0"/>
              <a:t>Nov. 15, 2021 – 13 applications received by deadline</a:t>
            </a:r>
          </a:p>
          <a:p>
            <a:pPr marL="228600" lvl="1">
              <a:spcAft>
                <a:spcPts val="1200"/>
              </a:spcAft>
            </a:pPr>
            <a:r>
              <a:rPr lang="en-US" sz="2600" dirty="0"/>
              <a:t>Ahead: proposal and final FRN’s in 2022</a:t>
            </a:r>
          </a:p>
          <a:p>
            <a:pPr marL="228600" lvl="1">
              <a:spcAft>
                <a:spcPts val="1200"/>
              </a:spcAft>
            </a:pPr>
            <a:r>
              <a:rPr lang="en-US" sz="2600" dirty="0"/>
              <a:t>Allocations of power to eligible new preference entities effective Oct. 1, 2024</a:t>
            </a:r>
          </a:p>
          <a:p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3683935-6F58-42ED-AF35-363257ABA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B7D11B66-527B-421E-9A34-B54A21DCAA1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09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Map&#10;&#10;Description automatically generated">
            <a:extLst>
              <a:ext uri="{FF2B5EF4-FFF2-40B4-BE49-F238E27FC236}">
                <a16:creationId xmlns:a16="http://schemas.microsoft.com/office/drawing/2014/main" id="{C9FCA403-BD1E-4028-B05C-C35C603128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3" r="26913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FF17914-9BE7-4072-9584-B0C99AD7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" y="228600"/>
            <a:ext cx="11512296" cy="960120"/>
          </a:xfrm>
        </p:spPr>
        <p:txBody>
          <a:bodyPr>
            <a:normAutofit/>
          </a:bodyPr>
          <a:lstStyle/>
          <a:p>
            <a:r>
              <a:rPr lang="en-US" sz="3600" b="1" dirty="0"/>
              <a:t>Southwest Power Pool  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BB8E3-5FA5-462E-BA71-6F78B98D02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9541"/>
            <a:ext cx="5392918" cy="4489704"/>
          </a:xfrm>
        </p:spPr>
        <p:txBody>
          <a:bodyPr/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Western Energy Imbalance Service (WEIS)</a:t>
            </a:r>
          </a:p>
          <a:p>
            <a:pPr lvl="1"/>
            <a:r>
              <a:rPr lang="en-US" sz="2000" dirty="0">
                <a:latin typeface="Calibri" panose="020F0502020204030204"/>
              </a:rPr>
              <a:t>L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aunched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Feb. 1, 2021</a:t>
            </a:r>
          </a:p>
          <a:p>
            <a:r>
              <a:rPr lang="en-US" sz="2400" dirty="0"/>
              <a:t>RTO expands to RMR/CRSP/UGP-West</a:t>
            </a:r>
          </a:p>
          <a:p>
            <a:pPr lvl="1"/>
            <a:r>
              <a:rPr lang="en-US" sz="2000" dirty="0"/>
              <a:t>Work began in October 2020</a:t>
            </a:r>
          </a:p>
          <a:p>
            <a:pPr lvl="1"/>
            <a:r>
              <a:rPr lang="en-US" sz="2000" dirty="0"/>
              <a:t>RMR/CRSP/UGP-West may propose membership; public process in early 2022</a:t>
            </a:r>
          </a:p>
          <a:p>
            <a:pPr lvl="1"/>
            <a:r>
              <a:rPr lang="en-US" sz="2000" dirty="0"/>
              <a:t>Possible SPP RTO expansion to West by 2024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593679-9A94-43AC-BD1F-B8767F0BC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5E62-246E-462B-9E4A-5D3B36BC339D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986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FF7048-41CA-46B8-8C1E-A9EE29A12C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48" r="-10148"/>
          <a:stretch/>
        </p:blipFill>
        <p:spPr>
          <a:xfrm>
            <a:off x="6215408" y="0"/>
            <a:ext cx="664077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9CB00B-86E3-4596-BEC4-7B397CAC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" y="228600"/>
            <a:ext cx="11512296" cy="960120"/>
          </a:xfrm>
        </p:spPr>
        <p:txBody>
          <a:bodyPr>
            <a:normAutofit/>
          </a:bodyPr>
          <a:lstStyle/>
          <a:p>
            <a:r>
              <a:rPr lang="en-US" sz="3600" b="1" dirty="0"/>
              <a:t>WACM Balancing Authority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9C389-D8F4-4D0C-B872-B303DCE8D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1B66-527B-421E-9A34-B54A21DCAA11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1A764-AD51-44A8-BDDF-E343E6A84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678" y="1342596"/>
            <a:ext cx="5082916" cy="448970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CSU returning to WACM </a:t>
            </a:r>
          </a:p>
          <a:p>
            <a:pPr lvl="1"/>
            <a:r>
              <a:rPr lang="en-US" sz="2000" dirty="0"/>
              <a:t>to join WEIS mid-2022</a:t>
            </a:r>
          </a:p>
          <a:p>
            <a:r>
              <a:rPr lang="en-US" sz="2400" dirty="0"/>
              <a:t>Expanding new ancillary service options for self provision</a:t>
            </a:r>
          </a:p>
          <a:p>
            <a:r>
              <a:rPr lang="en-US" sz="2400" dirty="0"/>
              <a:t>609 MW of wind renewables added</a:t>
            </a:r>
          </a:p>
          <a:p>
            <a:pPr lvl="1"/>
            <a:r>
              <a:rPr lang="en-US" sz="1800" dirty="0" err="1"/>
              <a:t>Niyol</a:t>
            </a:r>
            <a:r>
              <a:rPr lang="en-US" sz="1800" dirty="0"/>
              <a:t>, Corriedale, Crossing Tails  </a:t>
            </a:r>
          </a:p>
          <a:p>
            <a:r>
              <a:rPr lang="en-US" sz="2400" dirty="0"/>
              <a:t>~355 MW renewables scheduled for 2022 </a:t>
            </a:r>
          </a:p>
          <a:p>
            <a:pPr lvl="1"/>
            <a:r>
              <a:rPr lang="en-US" sz="1700" dirty="0"/>
              <a:t>Wind - Panorama  </a:t>
            </a:r>
          </a:p>
          <a:p>
            <a:pPr lvl="1"/>
            <a:r>
              <a:rPr lang="en-US" sz="1700" dirty="0"/>
              <a:t>Solar - Fall River, Dolores Canyon  </a:t>
            </a:r>
          </a:p>
          <a:p>
            <a:pPr lvl="1"/>
            <a:r>
              <a:rPr lang="en-US" sz="1800" dirty="0"/>
              <a:t>+ a few small behind the meter</a:t>
            </a:r>
          </a:p>
          <a:p>
            <a:r>
              <a:rPr lang="en-US" sz="2400" dirty="0"/>
              <a:t>Metering changes brought new load to WACM (from PSCO)</a:t>
            </a:r>
          </a:p>
        </p:txBody>
      </p:sp>
    </p:spTree>
    <p:extLst>
      <p:ext uri="{BB962C8B-B14F-4D97-AF65-F5344CB8AC3E}">
        <p14:creationId xmlns:p14="http://schemas.microsoft.com/office/powerpoint/2010/main" val="2882335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9C389-D8F4-4D0C-B872-B303DCE8D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1B66-527B-421E-9A34-B54A21DCAA11}" type="slidenum">
              <a:rPr lang="en-US" smtClean="0"/>
              <a:t>8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6E8FC96-A160-42D5-AB9D-42AE0F3EA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sz="5400" dirty="0"/>
              <a:t>Questions</a:t>
            </a:r>
          </a:p>
        </p:txBody>
      </p:sp>
      <p:pic>
        <p:nvPicPr>
          <p:cNvPr id="11" name="Content Placeholder 3" descr="question.png">
            <a:extLst>
              <a:ext uri="{FF2B5EF4-FFF2-40B4-BE49-F238E27FC236}">
                <a16:creationId xmlns:a16="http://schemas.microsoft.com/office/drawing/2014/main" id="{84E22F35-0441-47E6-B170-AB0AA751F6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9BBB59">
                <a:tint val="45000"/>
                <a:satMod val="400000"/>
              </a:srgbClr>
            </a:duotone>
            <a:lum bright="-30000"/>
          </a:blip>
          <a:srcRect/>
          <a:stretch>
            <a:fillRect/>
          </a:stretch>
        </p:blipFill>
        <p:spPr>
          <a:xfrm>
            <a:off x="4953000" y="25146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38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8FC503EE364448A989AFB4678EBA3C" ma:contentTypeVersion="9" ma:contentTypeDescription="Create a new document." ma:contentTypeScope="" ma:versionID="3b6d76efedaf7dd73fba0529088af625">
  <xsd:schema xmlns:xsd="http://www.w3.org/2001/XMLSchema" xmlns:xs="http://www.w3.org/2001/XMLSchema" xmlns:p="http://schemas.microsoft.com/office/2006/metadata/properties" xmlns:ns3="0af8ee29-9a91-4d8d-8c43-fe1c1ae2b499" xmlns:ns4="53784fbd-b375-4017-8f2e-e3f791e3fca3" targetNamespace="http://schemas.microsoft.com/office/2006/metadata/properties" ma:root="true" ma:fieldsID="9c1f25f095964e47808da4f04a71a4e8" ns3:_="" ns4:_="">
    <xsd:import namespace="0af8ee29-9a91-4d8d-8c43-fe1c1ae2b499"/>
    <xsd:import namespace="53784fbd-b375-4017-8f2e-e3f791e3fca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8ee29-9a91-4d8d-8c43-fe1c1ae2b4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84fbd-b375-4017-8f2e-e3f791e3fca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89028C-211A-4416-BD7A-D4C9F8D872EA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53784fbd-b375-4017-8f2e-e3f791e3fca3"/>
    <ds:schemaRef ds:uri="0af8ee29-9a91-4d8d-8c43-fe1c1ae2b499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CC35394-3FE2-4CAE-9464-31D209EE77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24B640-4D71-47D4-B7C6-E41EC5E95E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f8ee29-9a91-4d8d-8c43-fe1c1ae2b499"/>
    <ds:schemaRef ds:uri="53784fbd-b375-4017-8f2e-e3f791e3fc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2055</TotalTime>
  <Words>351</Words>
  <Application>Microsoft Macintosh PowerPoint</Application>
  <PresentationFormat>Widescreen</PresentationFormat>
  <Paragraphs>65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Office Theme</vt:lpstr>
      <vt:lpstr>Rocky Mountain Region Update</vt:lpstr>
      <vt:lpstr>Topics</vt:lpstr>
      <vt:lpstr>PowerPoint Presentation</vt:lpstr>
      <vt:lpstr>Loveland Area Projects (LAP) Rate</vt:lpstr>
      <vt:lpstr>PowerPoint Presentation</vt:lpstr>
      <vt:lpstr>Southwest Power Pool  </vt:lpstr>
      <vt:lpstr>WACM Balancing Authority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WAPA PowerPoint Presentation</dc:title>
  <dc:creator>Soeth, Peter</dc:creator>
  <cp:lastModifiedBy>Microsoft Office User</cp:lastModifiedBy>
  <cp:revision>33</cp:revision>
  <dcterms:created xsi:type="dcterms:W3CDTF">2021-11-10T18:41:38Z</dcterms:created>
  <dcterms:modified xsi:type="dcterms:W3CDTF">2021-12-03T02:13:58Z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0x010100458FC503EE364448A989AFB4678EBA3C</vt:lpwstr>
  </property>
  <property fmtid="{D5CDD505-2E9C-101B-9397-08002B2CF9AE}" pid="3" name="Departments">
    <vt:lpwstr>5;#Public Affairs|fb9ab377-c21d-4c38-99f9-71089d56e35e</vt:lpwstr>
  </property>
</Properties>
</file>