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8" r:id="rId5"/>
    <p:sldId id="7010" r:id="rId6"/>
    <p:sldId id="7015" r:id="rId7"/>
    <p:sldId id="635" r:id="rId8"/>
    <p:sldId id="629" r:id="rId9"/>
    <p:sldId id="7020" r:id="rId10"/>
    <p:sldId id="489" r:id="rId11"/>
    <p:sldId id="7021" r:id="rId12"/>
    <p:sldId id="259" r:id="rId13"/>
    <p:sldId id="260" r:id="rId14"/>
    <p:sldId id="321" r:id="rId15"/>
    <p:sldId id="347" r:id="rId16"/>
    <p:sldId id="269" r:id="rId17"/>
    <p:sldId id="272" r:id="rId18"/>
    <p:sldId id="263" r:id="rId19"/>
    <p:sldId id="262" r:id="rId20"/>
    <p:sldId id="270" r:id="rId21"/>
    <p:sldId id="271" r:id="rId22"/>
    <p:sldId id="827" r:id="rId23"/>
    <p:sldId id="264" r:id="rId24"/>
    <p:sldId id="261" r:id="rId25"/>
    <p:sldId id="274" r:id="rId26"/>
    <p:sldId id="7022" r:id="rId27"/>
    <p:sldId id="382" r:id="rId28"/>
    <p:sldId id="70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ffey, Frances E (Beth) SES USARMY CENWD (USA)" initials="CFE(SUC(" lastIdx="11" clrIdx="0">
    <p:extLst>
      <p:ext uri="{19B8F6BF-5375-455C-9EA6-DF929625EA0E}">
        <p15:presenceInfo xmlns:p15="http://schemas.microsoft.com/office/powerpoint/2012/main" userId="S-1-5-21-2950984858-2914444344-2099276330-67667" providerId="AD"/>
      </p:ext>
    </p:extLst>
  </p:cmAuthor>
  <p:cmAuthor id="2" name="Remus, John I II CIV USARMY CENWD (USA)" initials="RJIICUC(" lastIdx="2" clrIdx="1">
    <p:extLst>
      <p:ext uri="{19B8F6BF-5375-455C-9EA6-DF929625EA0E}">
        <p15:presenceInfo xmlns:p15="http://schemas.microsoft.com/office/powerpoint/2012/main" userId="S-1-5-21-2950984858-2914444344-2099276330-15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F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7" autoAdjust="0"/>
    <p:restoredTop sz="79048" autoAdjust="0"/>
  </p:normalViewPr>
  <p:slideViewPr>
    <p:cSldViewPr snapToGrid="0">
      <p:cViewPr varScale="1">
        <p:scale>
          <a:sx n="100" d="100"/>
          <a:sy n="100" d="100"/>
        </p:scale>
        <p:origin x="1160" y="160"/>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9B2A0-7E5D-4FC4-A3D0-8E9D50406A84}"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en-US"/>
        </a:p>
      </dgm:t>
    </dgm:pt>
    <dgm:pt modelId="{A34927EB-775D-439F-8BE5-674A92D905AF}">
      <dgm:prSet phldrT="[Text]" phldr="1"/>
      <dgm:spPr/>
      <dgm:t>
        <a:bodyPr/>
        <a:lstStyle/>
        <a:p>
          <a:endParaRPr lang="en-US"/>
        </a:p>
      </dgm:t>
    </dgm:pt>
    <dgm:pt modelId="{4B10C730-D593-4D75-8D30-4CCECD7CA15A}" type="parTrans" cxnId="{83CB7BE5-C0AB-4450-8E2D-04C67CD8C4A5}">
      <dgm:prSet/>
      <dgm:spPr/>
      <dgm:t>
        <a:bodyPr/>
        <a:lstStyle/>
        <a:p>
          <a:endParaRPr lang="en-US"/>
        </a:p>
      </dgm:t>
    </dgm:pt>
    <dgm:pt modelId="{A0E0BFEC-8699-4CCB-9EF6-F530C6EAB09B}" type="sibTrans" cxnId="{83CB7BE5-C0AB-4450-8E2D-04C67CD8C4A5}">
      <dgm:prSet/>
      <dgm:spPr/>
      <dgm:t>
        <a:bodyPr/>
        <a:lstStyle/>
        <a:p>
          <a:endParaRPr lang="en-US"/>
        </a:p>
      </dgm:t>
    </dgm:pt>
    <dgm:pt modelId="{A67D8C8E-D69F-4FAE-BC7B-8C25F7E318A3}">
      <dgm:prSet phldrT="[Text]" phldr="1"/>
      <dgm:spPr/>
      <dgm:t>
        <a:bodyPr/>
        <a:lstStyle/>
        <a:p>
          <a:endParaRPr lang="en-US"/>
        </a:p>
      </dgm:t>
    </dgm:pt>
    <dgm:pt modelId="{FBE58C06-E86E-42ED-A447-18E9220A4963}" type="parTrans" cxnId="{36310826-D119-417A-9725-88757FE35C83}">
      <dgm:prSet/>
      <dgm:spPr/>
      <dgm:t>
        <a:bodyPr/>
        <a:lstStyle/>
        <a:p>
          <a:endParaRPr lang="en-US"/>
        </a:p>
      </dgm:t>
    </dgm:pt>
    <dgm:pt modelId="{B6790D99-1DF5-474D-ADFB-BAFF398A4EAA}" type="sibTrans" cxnId="{36310826-D119-417A-9725-88757FE35C83}">
      <dgm:prSet/>
      <dgm:spPr/>
      <dgm:t>
        <a:bodyPr/>
        <a:lstStyle/>
        <a:p>
          <a:endParaRPr lang="en-US"/>
        </a:p>
      </dgm:t>
    </dgm:pt>
    <dgm:pt modelId="{6347678A-3F2D-4391-8CEB-1B84D6F80509}">
      <dgm:prSet phldrT="[Text]" phldr="1"/>
      <dgm:spPr/>
      <dgm:t>
        <a:bodyPr/>
        <a:lstStyle/>
        <a:p>
          <a:endParaRPr lang="en-US"/>
        </a:p>
      </dgm:t>
    </dgm:pt>
    <dgm:pt modelId="{6E77F2F9-3E14-431A-A91E-829454D056B5}" type="parTrans" cxnId="{B7576E7D-F0BF-48DF-9AD0-C66BED2BA057}">
      <dgm:prSet/>
      <dgm:spPr/>
      <dgm:t>
        <a:bodyPr/>
        <a:lstStyle/>
        <a:p>
          <a:endParaRPr lang="en-US"/>
        </a:p>
      </dgm:t>
    </dgm:pt>
    <dgm:pt modelId="{4F4DD4E8-D5B9-475C-9A39-56AF4A524C81}" type="sibTrans" cxnId="{B7576E7D-F0BF-48DF-9AD0-C66BED2BA057}">
      <dgm:prSet/>
      <dgm:spPr/>
      <dgm:t>
        <a:bodyPr/>
        <a:lstStyle/>
        <a:p>
          <a:endParaRPr lang="en-US"/>
        </a:p>
      </dgm:t>
    </dgm:pt>
    <dgm:pt modelId="{C31AD475-8A96-47E0-931B-8C68F9B2AB4E}">
      <dgm:prSet phldrT="[Text]" phldr="1"/>
      <dgm:spPr/>
      <dgm:t>
        <a:bodyPr/>
        <a:lstStyle/>
        <a:p>
          <a:endParaRPr lang="en-US"/>
        </a:p>
      </dgm:t>
    </dgm:pt>
    <dgm:pt modelId="{567CF059-A256-4429-9B3E-F6FFA719B1B2}" type="parTrans" cxnId="{664E8F47-CFDB-4C6E-8EA7-7320512BF596}">
      <dgm:prSet/>
      <dgm:spPr/>
      <dgm:t>
        <a:bodyPr/>
        <a:lstStyle/>
        <a:p>
          <a:endParaRPr lang="en-US"/>
        </a:p>
      </dgm:t>
    </dgm:pt>
    <dgm:pt modelId="{73B57D17-5BE9-4DA7-A8D9-C9FF4288E523}" type="sibTrans" cxnId="{664E8F47-CFDB-4C6E-8EA7-7320512BF596}">
      <dgm:prSet/>
      <dgm:spPr/>
      <dgm:t>
        <a:bodyPr/>
        <a:lstStyle/>
        <a:p>
          <a:endParaRPr lang="en-US"/>
        </a:p>
      </dgm:t>
    </dgm:pt>
    <dgm:pt modelId="{D3DA3F06-C8F5-469D-99B0-D0F2D2034F37}" type="pres">
      <dgm:prSet presAssocID="{2339B2A0-7E5D-4FC4-A3D0-8E9D50406A84}" presName="linear" presStyleCnt="0">
        <dgm:presLayoutVars>
          <dgm:animLvl val="lvl"/>
          <dgm:resizeHandles val="exact"/>
        </dgm:presLayoutVars>
      </dgm:prSet>
      <dgm:spPr/>
    </dgm:pt>
    <dgm:pt modelId="{B5D61C61-9510-405C-A2D8-3CAC5A8F046E}" type="pres">
      <dgm:prSet presAssocID="{A34927EB-775D-439F-8BE5-674A92D905AF}" presName="parentText" presStyleLbl="node1" presStyleIdx="0" presStyleCnt="2">
        <dgm:presLayoutVars>
          <dgm:chMax val="0"/>
          <dgm:bulletEnabled val="1"/>
        </dgm:presLayoutVars>
      </dgm:prSet>
      <dgm:spPr/>
    </dgm:pt>
    <dgm:pt modelId="{6FE5DFDA-8889-4622-86AF-E86400220C3E}" type="pres">
      <dgm:prSet presAssocID="{A34927EB-775D-439F-8BE5-674A92D905AF}" presName="childText" presStyleLbl="revTx" presStyleIdx="0" presStyleCnt="2">
        <dgm:presLayoutVars>
          <dgm:bulletEnabled val="1"/>
        </dgm:presLayoutVars>
      </dgm:prSet>
      <dgm:spPr/>
    </dgm:pt>
    <dgm:pt modelId="{D2B4337E-09B1-4EA5-A46D-0D35F8ACF067}" type="pres">
      <dgm:prSet presAssocID="{6347678A-3F2D-4391-8CEB-1B84D6F80509}" presName="parentText" presStyleLbl="node1" presStyleIdx="1" presStyleCnt="2">
        <dgm:presLayoutVars>
          <dgm:chMax val="0"/>
          <dgm:bulletEnabled val="1"/>
        </dgm:presLayoutVars>
      </dgm:prSet>
      <dgm:spPr/>
    </dgm:pt>
    <dgm:pt modelId="{6F7ED5EA-4F51-4F3F-B740-E0C17EB2F810}" type="pres">
      <dgm:prSet presAssocID="{6347678A-3F2D-4391-8CEB-1B84D6F80509}" presName="childText" presStyleLbl="revTx" presStyleIdx="1" presStyleCnt="2">
        <dgm:presLayoutVars>
          <dgm:bulletEnabled val="1"/>
        </dgm:presLayoutVars>
      </dgm:prSet>
      <dgm:spPr/>
    </dgm:pt>
  </dgm:ptLst>
  <dgm:cxnLst>
    <dgm:cxn modelId="{36310826-D119-417A-9725-88757FE35C83}" srcId="{A34927EB-775D-439F-8BE5-674A92D905AF}" destId="{A67D8C8E-D69F-4FAE-BC7B-8C25F7E318A3}" srcOrd="0" destOrd="0" parTransId="{FBE58C06-E86E-42ED-A447-18E9220A4963}" sibTransId="{B6790D99-1DF5-474D-ADFB-BAFF398A4EAA}"/>
    <dgm:cxn modelId="{66C83F3D-FACF-483B-96E9-2EC124CBE5C6}" type="presOf" srcId="{6347678A-3F2D-4391-8CEB-1B84D6F80509}" destId="{D2B4337E-09B1-4EA5-A46D-0D35F8ACF067}" srcOrd="0" destOrd="0" presId="urn:microsoft.com/office/officeart/2005/8/layout/vList2"/>
    <dgm:cxn modelId="{664E8F47-CFDB-4C6E-8EA7-7320512BF596}" srcId="{6347678A-3F2D-4391-8CEB-1B84D6F80509}" destId="{C31AD475-8A96-47E0-931B-8C68F9B2AB4E}" srcOrd="0" destOrd="0" parTransId="{567CF059-A256-4429-9B3E-F6FFA719B1B2}" sibTransId="{73B57D17-5BE9-4DA7-A8D9-C9FF4288E523}"/>
    <dgm:cxn modelId="{B7576E7D-F0BF-48DF-9AD0-C66BED2BA057}" srcId="{2339B2A0-7E5D-4FC4-A3D0-8E9D50406A84}" destId="{6347678A-3F2D-4391-8CEB-1B84D6F80509}" srcOrd="1" destOrd="0" parTransId="{6E77F2F9-3E14-431A-A91E-829454D056B5}" sibTransId="{4F4DD4E8-D5B9-475C-9A39-56AF4A524C81}"/>
    <dgm:cxn modelId="{9AE42E81-E1B8-4AF1-9CA3-D7045CD9B063}" type="presOf" srcId="{C31AD475-8A96-47E0-931B-8C68F9B2AB4E}" destId="{6F7ED5EA-4F51-4F3F-B740-E0C17EB2F810}" srcOrd="0" destOrd="0" presId="urn:microsoft.com/office/officeart/2005/8/layout/vList2"/>
    <dgm:cxn modelId="{F81FC483-FD67-4FE3-A53C-3DE2B7FCC601}" type="presOf" srcId="{2339B2A0-7E5D-4FC4-A3D0-8E9D50406A84}" destId="{D3DA3F06-C8F5-469D-99B0-D0F2D2034F37}" srcOrd="0" destOrd="0" presId="urn:microsoft.com/office/officeart/2005/8/layout/vList2"/>
    <dgm:cxn modelId="{9D345EAF-59E9-4835-A7FA-5A78DC8AF361}" type="presOf" srcId="{A34927EB-775D-439F-8BE5-674A92D905AF}" destId="{B5D61C61-9510-405C-A2D8-3CAC5A8F046E}" srcOrd="0" destOrd="0" presId="urn:microsoft.com/office/officeart/2005/8/layout/vList2"/>
    <dgm:cxn modelId="{AD0990BE-DF4E-4FDA-958E-96251544D344}" type="presOf" srcId="{A67D8C8E-D69F-4FAE-BC7B-8C25F7E318A3}" destId="{6FE5DFDA-8889-4622-86AF-E86400220C3E}" srcOrd="0" destOrd="0" presId="urn:microsoft.com/office/officeart/2005/8/layout/vList2"/>
    <dgm:cxn modelId="{83CB7BE5-C0AB-4450-8E2D-04C67CD8C4A5}" srcId="{2339B2A0-7E5D-4FC4-A3D0-8E9D50406A84}" destId="{A34927EB-775D-439F-8BE5-674A92D905AF}" srcOrd="0" destOrd="0" parTransId="{4B10C730-D593-4D75-8D30-4CCECD7CA15A}" sibTransId="{A0E0BFEC-8699-4CCB-9EF6-F530C6EAB09B}"/>
    <dgm:cxn modelId="{0C92AC52-09F0-450B-900B-47179C11B3E7}" type="presParOf" srcId="{D3DA3F06-C8F5-469D-99B0-D0F2D2034F37}" destId="{B5D61C61-9510-405C-A2D8-3CAC5A8F046E}" srcOrd="0" destOrd="0" presId="urn:microsoft.com/office/officeart/2005/8/layout/vList2"/>
    <dgm:cxn modelId="{639CDFD1-149E-4B87-8608-6F5C9433BD1A}" type="presParOf" srcId="{D3DA3F06-C8F5-469D-99B0-D0F2D2034F37}" destId="{6FE5DFDA-8889-4622-86AF-E86400220C3E}" srcOrd="1" destOrd="0" presId="urn:microsoft.com/office/officeart/2005/8/layout/vList2"/>
    <dgm:cxn modelId="{7204D386-8668-4E6D-B5D4-BC30BE595A50}" type="presParOf" srcId="{D3DA3F06-C8F5-469D-99B0-D0F2D2034F37}" destId="{D2B4337E-09B1-4EA5-A46D-0D35F8ACF067}" srcOrd="2" destOrd="0" presId="urn:microsoft.com/office/officeart/2005/8/layout/vList2"/>
    <dgm:cxn modelId="{699E2948-DD06-4482-AB68-E701554327DE}" type="presParOf" srcId="{D3DA3F06-C8F5-469D-99B0-D0F2D2034F37}" destId="{6F7ED5EA-4F51-4F3F-B740-E0C17EB2F81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1C61-9510-405C-A2D8-3CAC5A8F046E}">
      <dsp:nvSpPr>
        <dsp:cNvPr id="0" name=""/>
        <dsp:cNvSpPr/>
      </dsp:nvSpPr>
      <dsp:spPr>
        <a:xfrm>
          <a:off x="0" y="2742080"/>
          <a:ext cx="10000000"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endParaRPr lang="en-US" sz="5200" kern="1200"/>
        </a:p>
      </dsp:txBody>
      <dsp:txXfrm>
        <a:off x="58485" y="2800565"/>
        <a:ext cx="9883030" cy="1081110"/>
      </dsp:txXfrm>
    </dsp:sp>
    <dsp:sp modelId="{6FE5DFDA-8889-4622-86AF-E86400220C3E}">
      <dsp:nvSpPr>
        <dsp:cNvPr id="0" name=""/>
        <dsp:cNvSpPr/>
      </dsp:nvSpPr>
      <dsp:spPr>
        <a:xfrm>
          <a:off x="0" y="3940160"/>
          <a:ext cx="10000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0" tIns="66040" rIns="369824" bIns="66040" numCol="1" spcCol="1270" anchor="t" anchorCtr="0">
          <a:noAutofit/>
        </a:bodyPr>
        <a:lstStyle/>
        <a:p>
          <a:pPr marL="285750" lvl="1" indent="-285750" algn="l" defTabSz="1822450">
            <a:lnSpc>
              <a:spcPct val="90000"/>
            </a:lnSpc>
            <a:spcBef>
              <a:spcPct val="0"/>
            </a:spcBef>
            <a:spcAft>
              <a:spcPct val="20000"/>
            </a:spcAft>
            <a:buChar char="•"/>
          </a:pPr>
          <a:endParaRPr lang="en-US" sz="4100" kern="1200"/>
        </a:p>
      </dsp:txBody>
      <dsp:txXfrm>
        <a:off x="0" y="3940160"/>
        <a:ext cx="10000000" cy="1059840"/>
      </dsp:txXfrm>
    </dsp:sp>
    <dsp:sp modelId="{D2B4337E-09B1-4EA5-A46D-0D35F8ACF067}">
      <dsp:nvSpPr>
        <dsp:cNvPr id="0" name=""/>
        <dsp:cNvSpPr/>
      </dsp:nvSpPr>
      <dsp:spPr>
        <a:xfrm>
          <a:off x="0" y="5000000"/>
          <a:ext cx="10000000"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endParaRPr lang="en-US" sz="5200" kern="1200"/>
        </a:p>
      </dsp:txBody>
      <dsp:txXfrm>
        <a:off x="58485" y="5058485"/>
        <a:ext cx="9883030" cy="1081110"/>
      </dsp:txXfrm>
    </dsp:sp>
    <dsp:sp modelId="{6F7ED5EA-4F51-4F3F-B740-E0C17EB2F810}">
      <dsp:nvSpPr>
        <dsp:cNvPr id="0" name=""/>
        <dsp:cNvSpPr/>
      </dsp:nvSpPr>
      <dsp:spPr>
        <a:xfrm>
          <a:off x="0" y="6198080"/>
          <a:ext cx="10000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0" tIns="66040" rIns="369824" bIns="66040" numCol="1" spcCol="1270" anchor="t" anchorCtr="0">
          <a:noAutofit/>
        </a:bodyPr>
        <a:lstStyle/>
        <a:p>
          <a:pPr marL="285750" lvl="1" indent="-285750" algn="l" defTabSz="1822450">
            <a:lnSpc>
              <a:spcPct val="90000"/>
            </a:lnSpc>
            <a:spcBef>
              <a:spcPct val="0"/>
            </a:spcBef>
            <a:spcAft>
              <a:spcPct val="20000"/>
            </a:spcAft>
            <a:buChar char="•"/>
          </a:pPr>
          <a:endParaRPr lang="en-US" sz="4100" kern="1200"/>
        </a:p>
      </dsp:txBody>
      <dsp:txXfrm>
        <a:off x="0" y="6198080"/>
        <a:ext cx="10000000"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FF962-5069-4646-9320-F0781842C262}"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4EF5A-DC37-45B5-9BAB-6214601918E7}" type="slidenum">
              <a:rPr lang="en-US" smtClean="0"/>
              <a:t>‹#›</a:t>
            </a:fld>
            <a:endParaRPr lang="en-US"/>
          </a:p>
        </p:txBody>
      </p:sp>
    </p:spTree>
    <p:extLst>
      <p:ext uri="{BB962C8B-B14F-4D97-AF65-F5344CB8AC3E}">
        <p14:creationId xmlns:p14="http://schemas.microsoft.com/office/powerpoint/2010/main" val="158354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415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E50DC-AB38-45D2-B32A-A141D80FABE7}" type="slidenum">
              <a:rPr lang="en-US" smtClean="0"/>
              <a:t>12</a:t>
            </a:fld>
            <a:endParaRPr lang="en-US"/>
          </a:p>
        </p:txBody>
      </p:sp>
    </p:spTree>
    <p:extLst>
      <p:ext uri="{BB962C8B-B14F-4D97-AF65-F5344CB8AC3E}">
        <p14:creationId xmlns:p14="http://schemas.microsoft.com/office/powerpoint/2010/main" val="43583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3A86D8-1D95-4DFF-A26B-8F86AC3AC58E}" type="slidenum">
              <a:rPr lang="en-US" smtClean="0"/>
              <a:t>13</a:t>
            </a:fld>
            <a:endParaRPr lang="en-US"/>
          </a:p>
        </p:txBody>
      </p:sp>
    </p:spTree>
    <p:extLst>
      <p:ext uri="{BB962C8B-B14F-4D97-AF65-F5344CB8AC3E}">
        <p14:creationId xmlns:p14="http://schemas.microsoft.com/office/powerpoint/2010/main" val="70984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14</a:t>
            </a:fld>
            <a:endParaRPr lang="en-US"/>
          </a:p>
        </p:txBody>
      </p:sp>
    </p:spTree>
    <p:extLst>
      <p:ext uri="{BB962C8B-B14F-4D97-AF65-F5344CB8AC3E}">
        <p14:creationId xmlns:p14="http://schemas.microsoft.com/office/powerpoint/2010/main" val="28847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15</a:t>
            </a:fld>
            <a:endParaRPr lang="en-US"/>
          </a:p>
        </p:txBody>
      </p:sp>
    </p:spTree>
    <p:extLst>
      <p:ext uri="{BB962C8B-B14F-4D97-AF65-F5344CB8AC3E}">
        <p14:creationId xmlns:p14="http://schemas.microsoft.com/office/powerpoint/2010/main" val="268829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144447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17</a:t>
            </a:fld>
            <a:endParaRPr lang="en-US"/>
          </a:p>
        </p:txBody>
      </p:sp>
    </p:spTree>
    <p:extLst>
      <p:ext uri="{BB962C8B-B14F-4D97-AF65-F5344CB8AC3E}">
        <p14:creationId xmlns:p14="http://schemas.microsoft.com/office/powerpoint/2010/main" val="198056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18</a:t>
            </a:fld>
            <a:endParaRPr lang="en-US"/>
          </a:p>
        </p:txBody>
      </p:sp>
    </p:spTree>
    <p:extLst>
      <p:ext uri="{BB962C8B-B14F-4D97-AF65-F5344CB8AC3E}">
        <p14:creationId xmlns:p14="http://schemas.microsoft.com/office/powerpoint/2010/main" val="378914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19</a:t>
            </a:fld>
            <a:endParaRPr lang="en-US"/>
          </a:p>
        </p:txBody>
      </p:sp>
    </p:spTree>
    <p:extLst>
      <p:ext uri="{BB962C8B-B14F-4D97-AF65-F5344CB8AC3E}">
        <p14:creationId xmlns:p14="http://schemas.microsoft.com/office/powerpoint/2010/main" val="266182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20</a:t>
            </a:fld>
            <a:endParaRPr lang="en-US"/>
          </a:p>
        </p:txBody>
      </p:sp>
    </p:spTree>
    <p:extLst>
      <p:ext uri="{BB962C8B-B14F-4D97-AF65-F5344CB8AC3E}">
        <p14:creationId xmlns:p14="http://schemas.microsoft.com/office/powerpoint/2010/main" val="2736196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21</a:t>
            </a:fld>
            <a:endParaRPr lang="en-US"/>
          </a:p>
        </p:txBody>
      </p:sp>
    </p:spTree>
    <p:extLst>
      <p:ext uri="{BB962C8B-B14F-4D97-AF65-F5344CB8AC3E}">
        <p14:creationId xmlns:p14="http://schemas.microsoft.com/office/powerpoint/2010/main" val="363008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58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3A86D8-1D95-4DFF-A26B-8F86AC3AC58E}" type="slidenum">
              <a:rPr lang="en-US" smtClean="0"/>
              <a:t>22</a:t>
            </a:fld>
            <a:endParaRPr lang="en-US"/>
          </a:p>
        </p:txBody>
      </p:sp>
    </p:spTree>
    <p:extLst>
      <p:ext uri="{BB962C8B-B14F-4D97-AF65-F5344CB8AC3E}">
        <p14:creationId xmlns:p14="http://schemas.microsoft.com/office/powerpoint/2010/main" val="94935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651ACC-ADC8-4FFA-AAC9-BEED1D557133}" type="slidenum">
              <a:rPr lang="en-US"/>
              <a:pPr/>
              <a:t>24</a:t>
            </a:fld>
            <a:endParaRPr lang="en-US"/>
          </a:p>
        </p:txBody>
      </p:sp>
      <p:sp>
        <p:nvSpPr>
          <p:cNvPr id="4813826" name="Rectangle 2"/>
          <p:cNvSpPr>
            <a:spLocks noGrp="1" noRot="1" noChangeAspect="1" noChangeArrowheads="1" noTextEdit="1"/>
          </p:cNvSpPr>
          <p:nvPr>
            <p:ph type="sldImg"/>
          </p:nvPr>
        </p:nvSpPr>
        <p:spPr>
          <a:xfrm>
            <a:off x="422275" y="703263"/>
            <a:ext cx="6257925" cy="3521075"/>
          </a:xfrm>
          <a:ln/>
        </p:spPr>
      </p:sp>
      <p:sp>
        <p:nvSpPr>
          <p:cNvPr id="4813827" name="Rectangle 3"/>
          <p:cNvSpPr>
            <a:spLocks noGrp="1" noChangeArrowheads="1"/>
          </p:cNvSpPr>
          <p:nvPr>
            <p:ph type="body" idx="1"/>
          </p:nvPr>
        </p:nvSpPr>
        <p:spPr>
          <a:xfrm>
            <a:off x="710248" y="4459526"/>
            <a:ext cx="5681980" cy="4224814"/>
          </a:xfrm>
        </p:spPr>
        <p:txBody>
          <a:bodyPr>
            <a:normAutofit/>
          </a:bodyPr>
          <a:lstStyle/>
          <a:p>
            <a:endParaRPr lang="en-US" dirty="0"/>
          </a:p>
        </p:txBody>
      </p:sp>
    </p:spTree>
    <p:extLst>
      <p:ext uri="{BB962C8B-B14F-4D97-AF65-F5344CB8AC3E}">
        <p14:creationId xmlns:p14="http://schemas.microsoft.com/office/powerpoint/2010/main" val="137412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a:p>
        </p:txBody>
      </p:sp>
    </p:spTree>
    <p:extLst>
      <p:ext uri="{BB962C8B-B14F-4D97-AF65-F5344CB8AC3E}">
        <p14:creationId xmlns:p14="http://schemas.microsoft.com/office/powerpoint/2010/main" val="422185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71C84-1ABA-4A4A-BA49-A7662094AA69}" type="slidenum">
              <a:rPr lang="en-US" smtClean="0"/>
              <a:t>5</a:t>
            </a:fld>
            <a:endParaRPr lang="en-US"/>
          </a:p>
        </p:txBody>
      </p:sp>
    </p:spTree>
    <p:extLst>
      <p:ext uri="{BB962C8B-B14F-4D97-AF65-F5344CB8AC3E}">
        <p14:creationId xmlns:p14="http://schemas.microsoft.com/office/powerpoint/2010/main" val="415463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FE508-FE37-401B-99CE-D0C742DD68F8}" type="slidenum">
              <a:rPr lang="en-US" smtClean="0"/>
              <a:t>6</a:t>
            </a:fld>
            <a:endParaRPr lang="en-US"/>
          </a:p>
        </p:txBody>
      </p:sp>
    </p:spTree>
    <p:extLst>
      <p:ext uri="{BB962C8B-B14F-4D97-AF65-F5344CB8AC3E}">
        <p14:creationId xmlns:p14="http://schemas.microsoft.com/office/powerpoint/2010/main" val="7800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a:p>
        </p:txBody>
      </p:sp>
    </p:spTree>
    <p:extLst>
      <p:ext uri="{BB962C8B-B14F-4D97-AF65-F5344CB8AC3E}">
        <p14:creationId xmlns:p14="http://schemas.microsoft.com/office/powerpoint/2010/main" val="360972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417624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195158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11</a:t>
            </a:fld>
            <a:endParaRPr lang="en-US"/>
          </a:p>
        </p:txBody>
      </p:sp>
    </p:spTree>
    <p:extLst>
      <p:ext uri="{BB962C8B-B14F-4D97-AF65-F5344CB8AC3E}">
        <p14:creationId xmlns:p14="http://schemas.microsoft.com/office/powerpoint/2010/main" val="275274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00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7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605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137737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71780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41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627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0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00960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3660732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7305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7892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34743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927698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20321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62673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467712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046338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9606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 y="40341"/>
            <a:ext cx="12191999" cy="363071"/>
          </a:xfrm>
          <a:prstGeom prst="rect">
            <a:avLst/>
          </a:prstGeom>
          <a:noFill/>
        </p:spPr>
        <p:txBody>
          <a:bodyPr wrap="none" lIns="101267" tIns="0" rIns="101267" bIns="0" anchor="ctr" anchorCtr="1"/>
          <a:lstStyle>
            <a:lvl1pPr algn="ctr" rtl="0" eaLnBrk="1" fontAlgn="base" hangingPunct="1">
              <a:spcBef>
                <a:spcPct val="0"/>
              </a:spcBef>
              <a:spcAft>
                <a:spcPct val="0"/>
              </a:spcAft>
              <a:defRPr lang="en-US" sz="1765" b="1" kern="1200">
                <a:solidFill>
                  <a:schemeClr val="tx1"/>
                </a:solidFill>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015860350"/>
      </p:ext>
    </p:extLst>
  </p:cSld>
  <p:clrMapOvr>
    <a:masterClrMapping/>
  </p:clrMapOvr>
  <p:extLst>
    <p:ext uri="{DCECCB84-F9BA-43D5-87BE-67443E8EF086}">
      <p15:sldGuideLst xmlns:p15="http://schemas.microsoft.com/office/powerpoint/2012/main">
        <p15:guide id="1" orient="horz" pos="24">
          <p15:clr>
            <a:srgbClr val="FDE53C"/>
          </p15:clr>
        </p15:guide>
        <p15:guide id="2" pos="3168">
          <p15:clr>
            <a:srgbClr val="FDE53C"/>
          </p15:clr>
        </p15:guide>
        <p15:guide id="3" orient="horz" pos="288">
          <p15:clr>
            <a:srgbClr val="FDE53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563462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39704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090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6675120"/>
            <a:ext cx="12192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a:xfrm>
            <a:off x="9291436" y="6692348"/>
            <a:ext cx="2844800" cy="148673"/>
          </a:xfrm>
          <a:prstGeom prst="rect">
            <a:avLst/>
          </a:prstGeom>
        </p:spPr>
        <p:txBody>
          <a:bodyPr/>
          <a:lstStyle/>
          <a:p>
            <a:fld id="{DECA01BE-68CF-47E1-BAAC-80CCB4A1078E}" type="slidenum">
              <a:rPr lang="en-US" smtClean="0"/>
              <a:pPr/>
              <a:t>‹#›</a:t>
            </a:fld>
            <a:endParaRPr lang="en-US"/>
          </a:p>
        </p:txBody>
      </p:sp>
    </p:spTree>
    <p:extLst>
      <p:ext uri="{BB962C8B-B14F-4D97-AF65-F5344CB8AC3E}">
        <p14:creationId xmlns:p14="http://schemas.microsoft.com/office/powerpoint/2010/main" val="4246069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E3E3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12/2/21</a:t>
            </a:fld>
            <a:endParaRPr lang="en-US" dirty="0"/>
          </a:p>
        </p:txBody>
      </p:sp>
      <p:sp>
        <p:nvSpPr>
          <p:cNvPr id="6" name="Holder 6"/>
          <p:cNvSpPr>
            <a:spLocks noGrp="1"/>
          </p:cNvSpPr>
          <p:nvPr>
            <p:ph type="sldNum" sz="quarter" idx="7"/>
          </p:nvPr>
        </p:nvSpPr>
        <p:spPr>
          <a:xfrm>
            <a:off x="5876620" y="6488588"/>
            <a:ext cx="123825" cy="113029"/>
          </a:xfrm>
          <a:prstGeom prst="rect">
            <a:avLst/>
          </a:prstGeom>
        </p:spPr>
        <p:txBody>
          <a:bodyPr lIns="0" tIns="0" rIns="0" bIns="0"/>
          <a:lstStyle>
            <a:lvl1pPr>
              <a:defRPr sz="400" b="0" i="0">
                <a:solidFill>
                  <a:srgbClr val="3E3E3E"/>
                </a:solidFill>
                <a:latin typeface="Arial"/>
                <a:cs typeface="Arial"/>
              </a:defRPr>
            </a:lvl1pPr>
          </a:lstStyle>
          <a:p>
            <a:pPr marL="57150">
              <a:lnSpc>
                <a:spcPct val="100000"/>
              </a:lnSpc>
              <a:spcBef>
                <a:spcPts val="200"/>
              </a:spcBef>
            </a:pPr>
            <a:fld id="{81D60167-4931-47E6-BA6A-407CBD079E47}" type="slidenum">
              <a:rPr spc="-5" dirty="0"/>
              <a:t>‹#›</a:t>
            </a:fld>
            <a:endParaRPr spc="-5" dirty="0"/>
          </a:p>
        </p:txBody>
      </p:sp>
    </p:spTree>
    <p:extLst>
      <p:ext uri="{BB962C8B-B14F-4D97-AF65-F5344CB8AC3E}">
        <p14:creationId xmlns:p14="http://schemas.microsoft.com/office/powerpoint/2010/main" val="1236651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A4B1AA5-3486-44E7-9722-CB5F34E9EA35}" type="datetime1">
              <a:rPr lang="en-US" smtClean="0">
                <a:solidFill>
                  <a:srgbClr val="000000">
                    <a:tint val="75000"/>
                  </a:srgbClr>
                </a:solidFill>
              </a:rPr>
              <a:pPr>
                <a:defRPr/>
              </a:pPr>
              <a:t>12/2/21</a:t>
            </a:fld>
            <a:endParaRPr lang="en-US">
              <a:solidFill>
                <a:srgbClr val="000000">
                  <a:tint val="75000"/>
                </a:srgbClr>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tint val="75000"/>
                </a:srgbClr>
              </a:solidFill>
            </a:endParaRPr>
          </a:p>
        </p:txBody>
      </p:sp>
      <p:sp>
        <p:nvSpPr>
          <p:cNvPr id="4" name="Rectangle 4"/>
          <p:cNvSpPr>
            <a:spLocks noGrp="1" noChangeArrowheads="1"/>
          </p:cNvSpPr>
          <p:nvPr>
            <p:ph type="sldNum" sz="quarter" idx="12"/>
          </p:nvPr>
        </p:nvSpPr>
        <p:spPr>
          <a:xfrm>
            <a:off x="9753600" y="6553200"/>
            <a:ext cx="2540000" cy="457200"/>
          </a:xfrm>
          <a:prstGeom prst="rect">
            <a:avLst/>
          </a:prstGeom>
          <a:ln/>
        </p:spPr>
        <p:txBody>
          <a:bodyPr/>
          <a:lstStyle>
            <a:lvl1pPr>
              <a:defRPr/>
            </a:lvl1pPr>
          </a:lstStyle>
          <a:p>
            <a:pPr>
              <a:defRPr/>
            </a:pPr>
            <a:r>
              <a:rPr lang="en-US" dirty="0">
                <a:solidFill>
                  <a:srgbClr val="000000"/>
                </a:solidFill>
              </a:rPr>
              <a:t>icri14.ppt     </a:t>
            </a:r>
            <a:fld id="{7E287B2F-D367-44F7-8E59-FE8622686DE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403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55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13735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54229266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95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9334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29820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5"/>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12/2/21</a:t>
            </a:fld>
            <a:endParaRPr lang="en-US" dirty="0">
              <a:solidFill>
                <a:srgbClr val="000000">
                  <a:tint val="75000"/>
                </a:srgbClr>
              </a:solidFill>
            </a:endParaRPr>
          </a:p>
        </p:txBody>
      </p:sp>
    </p:spTree>
    <p:extLst>
      <p:ext uri="{BB962C8B-B14F-4D97-AF65-F5344CB8AC3E}">
        <p14:creationId xmlns:p14="http://schemas.microsoft.com/office/powerpoint/2010/main" val="2576693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90" r:id="rId28"/>
    <p:sldLayoutId id="2147483691" r:id="rId29"/>
    <p:sldLayoutId id="2147483692" r:id="rId30"/>
    <p:sldLayoutId id="2147483693" r:id="rId31"/>
    <p:sldLayoutId id="2147483694" r:id="rId3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2" y="423386"/>
            <a:ext cx="4609035" cy="1722986"/>
          </a:xfrm>
        </p:spPr>
        <p:txBody>
          <a:bodyPr/>
          <a:lstStyle/>
          <a:p>
            <a:r>
              <a:rPr lang="en-US" sz="2400" dirty="0">
                <a:solidFill>
                  <a:schemeClr val="tx1"/>
                </a:solidFill>
              </a:rPr>
              <a:t>Role of Endangered species Act Compliance in Missouri river Management</a:t>
            </a:r>
          </a:p>
        </p:txBody>
      </p:sp>
      <p:pic>
        <p:nvPicPr>
          <p:cNvPr id="10" name="Picture Placeholder 8"/>
          <p:cNvPicPr>
            <a:picLocks noChangeAspect="1"/>
          </p:cNvPicPr>
          <p:nvPr/>
        </p:nvPicPr>
        <p:blipFill rotWithShape="1">
          <a:blip r:embed="rId2" cstate="email">
            <a:extLst>
              <a:ext uri="{28A0092B-C50C-407E-A947-70E740481C1C}">
                <a14:useLocalDpi xmlns:a14="http://schemas.microsoft.com/office/drawing/2010/main"/>
              </a:ext>
            </a:extLst>
          </a:blip>
          <a:srcRect l="-779" r="-405"/>
          <a:stretch/>
        </p:blipFill>
        <p:spPr bwMode="auto">
          <a:xfrm>
            <a:off x="11176000" y="6502712"/>
            <a:ext cx="749300" cy="256761"/>
          </a:xfrm>
          <a:prstGeom prst="rect">
            <a:avLst/>
          </a:prstGeom>
          <a:noFill/>
          <a:ln w="38100" cap="flat" cmpd="sng" algn="ctr">
            <a:noFill/>
            <a:prstDash val="solid"/>
            <a:miter lim="800000"/>
            <a:headEnd/>
            <a:tailEnd/>
          </a:ln>
          <a:effectLst>
            <a:outerShdw blurRad="63500" dist="50800" dir="2700000" algn="tl" rotWithShape="0">
              <a:schemeClr val="tx2">
                <a:alpha val="90000"/>
              </a:schemeClr>
            </a:outerShdw>
          </a:effectLst>
        </p:spPr>
      </p:pic>
      <p:sp>
        <p:nvSpPr>
          <p:cNvPr id="4" name="TextBox 3">
            <a:extLst>
              <a:ext uri="{FF2B5EF4-FFF2-40B4-BE49-F238E27FC236}">
                <a16:creationId xmlns:a16="http://schemas.microsoft.com/office/drawing/2014/main" id="{B679BACD-51B8-4AA9-B64E-14E65B6AD7D2}"/>
              </a:ext>
            </a:extLst>
          </p:cNvPr>
          <p:cNvSpPr txBox="1"/>
          <p:nvPr/>
        </p:nvSpPr>
        <p:spPr>
          <a:xfrm>
            <a:off x="266700" y="3429000"/>
            <a:ext cx="184731" cy="1569660"/>
          </a:xfrm>
          <a:prstGeom prst="rect">
            <a:avLst/>
          </a:prstGeom>
          <a:noFill/>
        </p:spPr>
        <p:txBody>
          <a:bodyPr wrap="none" rtlCol="0">
            <a:spAutoFit/>
          </a:bodyPr>
          <a:lstStyle/>
          <a:p>
            <a:endParaRPr lang="en-US" sz="2400" b="1" dirty="0">
              <a:solidFill>
                <a:schemeClr val="tx1">
                  <a:lumMod val="75000"/>
                  <a:lumOff val="25000"/>
                </a:schemeClr>
              </a:solidFill>
              <a:highlight>
                <a:srgbClr val="FFFF00"/>
              </a:highlight>
              <a:latin typeface="Arial" panose="020B0604020202020204" pitchFamily="34" charset="0"/>
              <a:cs typeface="Arial" panose="020B0604020202020204" pitchFamily="34" charset="0"/>
            </a:endParaRPr>
          </a:p>
          <a:p>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1" name="Picture Placeholder 10">
            <a:extLst>
              <a:ext uri="{FF2B5EF4-FFF2-40B4-BE49-F238E27FC236}">
                <a16:creationId xmlns:a16="http://schemas.microsoft.com/office/drawing/2014/main" id="{1D846BA6-A2DE-4F4D-9D40-21A6D78CAF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234942" y="554933"/>
            <a:ext cx="6928483" cy="3741738"/>
          </a:xfrm>
          <a:prstGeom prst="rect">
            <a:avLst/>
          </a:prstGeom>
          <a:solidFill>
            <a:schemeClr val="tx2"/>
          </a:solidFill>
          <a:ln w="25400" cap="flat" cmpd="sng" algn="ctr">
            <a:noFill/>
            <a:prstDash val="solid"/>
            <a:miter lim="800000"/>
            <a:headEnd/>
            <a:tailEnd/>
          </a:ln>
          <a:effectLst>
            <a:outerShdw blurRad="50800" dist="165100" dir="2700000" algn="tl" rotWithShape="0">
              <a:prstClr val="black">
                <a:alpha val="30000"/>
              </a:prstClr>
            </a:outerShdw>
          </a:effectLst>
        </p:spPr>
      </p:pic>
      <p:pic>
        <p:nvPicPr>
          <p:cNvPr id="9" name="Picture 8" descr="A train crossing a bridge over a body of water&#10;&#10;Description automatically generated">
            <a:extLst>
              <a:ext uri="{FF2B5EF4-FFF2-40B4-BE49-F238E27FC236}">
                <a16:creationId xmlns:a16="http://schemas.microsoft.com/office/drawing/2014/main" id="{34C54BA1-3125-49E3-AB8D-5CD1587A71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9200" y="4296671"/>
            <a:ext cx="3352800" cy="2514600"/>
          </a:xfrm>
          <a:prstGeom prst="rect">
            <a:avLst/>
          </a:prstGeom>
          <a:ln w="25400">
            <a:noFill/>
          </a:ln>
          <a:effectLst>
            <a:outerShdw blurRad="50800" dist="165100" dir="2700000" algn="tl" rotWithShape="0">
              <a:prstClr val="black">
                <a:alpha val="30000"/>
              </a:prstClr>
            </a:outerShdw>
          </a:effectLst>
        </p:spPr>
      </p:pic>
      <p:pic>
        <p:nvPicPr>
          <p:cNvPr id="19" name="Picture 6" descr="16">
            <a:extLst>
              <a:ext uri="{FF2B5EF4-FFF2-40B4-BE49-F238E27FC236}">
                <a16:creationId xmlns:a16="http://schemas.microsoft.com/office/drawing/2014/main" id="{D61EDB46-70FF-4003-B33E-D91D3FF28FAC}"/>
              </a:ext>
            </a:extLst>
          </p:cNvPr>
          <p:cNvPicPr>
            <a:picLocks noChangeAspect="1" noChangeArrowheads="1"/>
          </p:cNvPicPr>
          <p:nvPr/>
        </p:nvPicPr>
        <p:blipFill>
          <a:blip r:embed="rId5" cstate="email">
            <a:lum bright="14000"/>
            <a:extLst>
              <a:ext uri="{28A0092B-C50C-407E-A947-70E740481C1C}">
                <a14:useLocalDpi xmlns:a14="http://schemas.microsoft.com/office/drawing/2010/main"/>
              </a:ext>
            </a:extLst>
          </a:blip>
          <a:srcRect/>
          <a:stretch>
            <a:fillRect/>
          </a:stretch>
        </p:blipFill>
        <p:spPr bwMode="auto">
          <a:xfrm>
            <a:off x="5234943" y="4325693"/>
            <a:ext cx="3604258" cy="1232133"/>
          </a:xfrm>
          <a:prstGeom prst="rect">
            <a:avLst/>
          </a:prstGeom>
          <a:noFill/>
          <a:ln w="25400">
            <a:noFill/>
            <a:miter lim="800000"/>
            <a:headEnd/>
            <a:tailEnd/>
          </a:ln>
          <a:effectLst>
            <a:outerShdw blurRad="50800" dist="38100" dir="2700000" algn="tl" rotWithShape="0">
              <a:prstClr val="black">
                <a:alpha val="40000"/>
              </a:prstClr>
            </a:outerShdw>
          </a:effectLst>
        </p:spPr>
      </p:pic>
      <p:pic>
        <p:nvPicPr>
          <p:cNvPr id="21" name="Picture 5" descr="PLOVCHIK">
            <a:extLst>
              <a:ext uri="{FF2B5EF4-FFF2-40B4-BE49-F238E27FC236}">
                <a16:creationId xmlns:a16="http://schemas.microsoft.com/office/drawing/2014/main" id="{8FD462F2-8127-412B-91B9-5E208307E25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10400" y="5553971"/>
            <a:ext cx="1828800" cy="1263458"/>
          </a:xfrm>
          <a:prstGeom prst="rect">
            <a:avLst/>
          </a:prstGeom>
          <a:noFill/>
          <a:ln w="25400">
            <a:noFill/>
            <a:miter lim="800000"/>
            <a:headEnd/>
            <a:tailEnd/>
          </a:ln>
          <a:effectLst>
            <a:outerShdw blurRad="50800" dist="165100" dir="2700000" algn="tl" rotWithShape="0">
              <a:prstClr val="black">
                <a:alpha val="30000"/>
              </a:prstClr>
            </a:outerShdw>
          </a:effectLst>
        </p:spPr>
      </p:pic>
      <p:sp>
        <p:nvSpPr>
          <p:cNvPr id="2" name="Rectangle 1">
            <a:extLst>
              <a:ext uri="{FF2B5EF4-FFF2-40B4-BE49-F238E27FC236}">
                <a16:creationId xmlns:a16="http://schemas.microsoft.com/office/drawing/2014/main" id="{DADDC2E2-AB5F-4BC7-AB3E-2AA4C60642C8}"/>
              </a:ext>
            </a:extLst>
          </p:cNvPr>
          <p:cNvSpPr/>
          <p:nvPr/>
        </p:nvSpPr>
        <p:spPr>
          <a:xfrm>
            <a:off x="201384" y="2657867"/>
            <a:ext cx="5056416" cy="1938992"/>
          </a:xfrm>
          <a:prstGeom prst="rect">
            <a:avLst/>
          </a:prstGeom>
        </p:spPr>
        <p:txBody>
          <a:bodyPr wrap="square">
            <a:spAutoFit/>
          </a:bodyPr>
          <a:lstStyle/>
          <a:p>
            <a:r>
              <a:rPr lang="en-US" b="1" dirty="0"/>
              <a:t>Joe Bonneau</a:t>
            </a:r>
          </a:p>
          <a:p>
            <a:r>
              <a:rPr lang="en-US" b="1" dirty="0"/>
              <a:t>Missouri River Recovery Program Manager</a:t>
            </a:r>
          </a:p>
          <a:p>
            <a:endParaRPr lang="en-US" b="1" dirty="0"/>
          </a:p>
          <a:p>
            <a:endParaRPr lang="en-US" b="1" dirty="0"/>
          </a:p>
          <a:p>
            <a:r>
              <a:rPr lang="en-US" sz="1600" dirty="0"/>
              <a:t>Presentation to Midwest Electric </a:t>
            </a:r>
          </a:p>
          <a:p>
            <a:r>
              <a:rPr lang="en-US" sz="1600" dirty="0"/>
              <a:t>Consumers Association</a:t>
            </a:r>
          </a:p>
          <a:p>
            <a:r>
              <a:rPr lang="en-US" sz="1600" dirty="0"/>
              <a:t>December 8, 2021</a:t>
            </a:r>
          </a:p>
        </p:txBody>
      </p:sp>
    </p:spTree>
    <p:extLst>
      <p:ext uri="{BB962C8B-B14F-4D97-AF65-F5344CB8AC3E}">
        <p14:creationId xmlns:p14="http://schemas.microsoft.com/office/powerpoint/2010/main" val="305791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117" y="270590"/>
            <a:ext cx="10418867" cy="797442"/>
          </a:xfrm>
        </p:spPr>
        <p:txBody>
          <a:bodyPr>
            <a:normAutofit/>
          </a:bodyPr>
          <a:lstStyle/>
          <a:p>
            <a:pPr algn="ctr"/>
            <a:r>
              <a:rPr lang="en-US" u="sng" dirty="0">
                <a:solidFill>
                  <a:srgbClr val="002060"/>
                </a:solidFill>
              </a:rPr>
              <a:t>Current</a:t>
            </a:r>
            <a:r>
              <a:rPr lang="en-US" dirty="0">
                <a:solidFill>
                  <a:srgbClr val="002060"/>
                </a:solidFill>
              </a:rPr>
              <a:t> ESA compliance requirements</a:t>
            </a:r>
            <a:endParaRPr lang="en-US" dirty="0"/>
          </a:p>
        </p:txBody>
      </p:sp>
      <p:pic>
        <p:nvPicPr>
          <p:cNvPr id="9" name="Picture 8">
            <a:extLst>
              <a:ext uri="{FF2B5EF4-FFF2-40B4-BE49-F238E27FC236}">
                <a16:creationId xmlns:a16="http://schemas.microsoft.com/office/drawing/2014/main" id="{26636843-5C05-460B-AC0C-BFBF4662E3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952" y="3862842"/>
            <a:ext cx="4081862" cy="2803771"/>
          </a:xfrm>
          <a:prstGeom prst="rect">
            <a:avLst/>
          </a:prstGeom>
        </p:spPr>
      </p:pic>
      <p:pic>
        <p:nvPicPr>
          <p:cNvPr id="2" name="Picture 1">
            <a:extLst>
              <a:ext uri="{FF2B5EF4-FFF2-40B4-BE49-F238E27FC236}">
                <a16:creationId xmlns:a16="http://schemas.microsoft.com/office/drawing/2014/main" id="{43AC6364-CF8A-484F-9AA3-3B477F9D14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7885" y="2115880"/>
            <a:ext cx="6392844" cy="4242390"/>
          </a:xfrm>
          <a:prstGeom prst="rect">
            <a:avLst/>
          </a:prstGeom>
        </p:spPr>
      </p:pic>
      <p:sp>
        <p:nvSpPr>
          <p:cNvPr id="4" name="TextBox 3">
            <a:extLst>
              <a:ext uri="{FF2B5EF4-FFF2-40B4-BE49-F238E27FC236}">
                <a16:creationId xmlns:a16="http://schemas.microsoft.com/office/drawing/2014/main" id="{97F3ADDD-3854-47C8-AF97-7C40FEBCC81A}"/>
              </a:ext>
            </a:extLst>
          </p:cNvPr>
          <p:cNvSpPr txBox="1"/>
          <p:nvPr/>
        </p:nvSpPr>
        <p:spPr>
          <a:xfrm>
            <a:off x="455822" y="1280497"/>
            <a:ext cx="9229061" cy="2369880"/>
          </a:xfrm>
          <a:prstGeom prst="rect">
            <a:avLst/>
          </a:prstGeom>
          <a:noFill/>
        </p:spPr>
        <p:txBody>
          <a:bodyPr wrap="square" rtlCol="0">
            <a:spAutoFit/>
          </a:bodyPr>
          <a:lstStyle/>
          <a:p>
            <a:r>
              <a:rPr lang="en-US" sz="2800" b="0" u="sng" cap="none" dirty="0">
                <a:solidFill>
                  <a:srgbClr val="0070C0"/>
                </a:solidFill>
              </a:rPr>
              <a:t>PALLID STURGEON </a:t>
            </a:r>
            <a:r>
              <a:rPr lang="en-US" sz="2800" u="sng" dirty="0">
                <a:solidFill>
                  <a:srgbClr val="0070C0"/>
                </a:solidFill>
              </a:rPr>
              <a:t>– </a:t>
            </a:r>
            <a:r>
              <a:rPr lang="en-US" sz="2800" b="1" u="sng" dirty="0">
                <a:solidFill>
                  <a:srgbClr val="0070C0"/>
                </a:solidFill>
              </a:rPr>
              <a:t>Lower Missouri River</a:t>
            </a:r>
            <a:br>
              <a:rPr lang="en-US" sz="2000" dirty="0">
                <a:solidFill>
                  <a:srgbClr val="0070C0"/>
                </a:solidFill>
              </a:rPr>
            </a:br>
            <a:r>
              <a:rPr lang="en-US" sz="2400" b="0" dirty="0">
                <a:solidFill>
                  <a:schemeClr val="tx1"/>
                </a:solidFill>
              </a:rPr>
              <a:t>1. Pallid sturgeon habitat projects</a:t>
            </a:r>
            <a:br>
              <a:rPr lang="en-US" sz="2400" b="0" dirty="0"/>
            </a:br>
            <a:r>
              <a:rPr lang="en-US" sz="2400" b="0" dirty="0"/>
              <a:t>2. Evaluation of natural flows</a:t>
            </a:r>
            <a:br>
              <a:rPr lang="en-US" sz="2400" b="0" dirty="0"/>
            </a:br>
            <a:r>
              <a:rPr lang="en-US" sz="2400" b="0" dirty="0"/>
              <a:t>3. Pallid sturgeon propagation and </a:t>
            </a:r>
            <a:br>
              <a:rPr lang="en-US" sz="2400" b="0" dirty="0"/>
            </a:br>
            <a:r>
              <a:rPr lang="en-US" sz="2400" b="0" dirty="0"/>
              <a:t>    stocking</a:t>
            </a:r>
            <a:br>
              <a:rPr lang="en-US" sz="2400" b="0" dirty="0"/>
            </a:br>
            <a:r>
              <a:rPr lang="en-US" sz="2400" b="0" dirty="0"/>
              <a:t>4. Monitoring</a:t>
            </a:r>
            <a:endParaRPr lang="en-US" sz="2400" dirty="0"/>
          </a:p>
        </p:txBody>
      </p:sp>
      <p:sp>
        <p:nvSpPr>
          <p:cNvPr id="5" name="Oval 4">
            <a:extLst>
              <a:ext uri="{FF2B5EF4-FFF2-40B4-BE49-F238E27FC236}">
                <a16:creationId xmlns:a16="http://schemas.microsoft.com/office/drawing/2014/main" id="{7AED6278-331B-4E3D-85EE-515E5F8C0466}"/>
              </a:ext>
            </a:extLst>
          </p:cNvPr>
          <p:cNvSpPr/>
          <p:nvPr/>
        </p:nvSpPr>
        <p:spPr>
          <a:xfrm rot="1567473">
            <a:off x="9229060" y="4253025"/>
            <a:ext cx="2206988" cy="1477926"/>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127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360" y="356765"/>
            <a:ext cx="10099040" cy="611483"/>
          </a:xfrm>
        </p:spPr>
        <p:txBody>
          <a:bodyPr/>
          <a:lstStyle/>
          <a:p>
            <a:pPr algn="ctr"/>
            <a:r>
              <a:rPr lang="en-US" sz="3600" dirty="0">
                <a:solidFill>
                  <a:srgbClr val="002060"/>
                </a:solidFill>
              </a:rPr>
              <a:t>Pallid sturgeon habitat projects</a:t>
            </a:r>
          </a:p>
        </p:txBody>
      </p:sp>
      <p:sp>
        <p:nvSpPr>
          <p:cNvPr id="5" name="Content Placeholder 4"/>
          <p:cNvSpPr>
            <a:spLocks noGrp="1"/>
          </p:cNvSpPr>
          <p:nvPr>
            <p:ph idx="1"/>
          </p:nvPr>
        </p:nvSpPr>
        <p:spPr>
          <a:xfrm>
            <a:off x="691386" y="1678073"/>
            <a:ext cx="10624457" cy="4350587"/>
          </a:xfrm>
        </p:spPr>
        <p:txBody>
          <a:bodyPr/>
          <a:lstStyle/>
          <a:p>
            <a:pPr marL="342900" indent="-342900">
              <a:buFont typeface="Arial" panose="020B0604020202020204" pitchFamily="34" charset="0"/>
              <a:buChar char="•"/>
            </a:pPr>
            <a:r>
              <a:rPr lang="en-US" b="1" dirty="0">
                <a:solidFill>
                  <a:schemeClr val="tx1"/>
                </a:solidFill>
              </a:rPr>
              <a:t>Requirement to construct 12 projects in 2018 Biological Opinion at rate of two per year</a:t>
            </a:r>
          </a:p>
          <a:p>
            <a:pPr marL="687388" indent="-344488">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Site selection for pallid habitat projects</a:t>
            </a:r>
          </a:p>
          <a:p>
            <a:pPr marL="687388" indent="-342900">
              <a:buFont typeface="Courier New" panose="02070309020205020404" pitchFamily="49" charset="0"/>
              <a:buChar char="o"/>
            </a:pPr>
            <a:r>
              <a:rPr lang="en-US" dirty="0">
                <a:solidFill>
                  <a:schemeClr val="tx1"/>
                </a:solidFill>
              </a:rPr>
              <a:t>Minimize impacts to authorized purposes and other economic interests</a:t>
            </a:r>
          </a:p>
          <a:p>
            <a:pPr marL="687388" indent="-342900">
              <a:buFont typeface="Courier New" panose="02070309020205020404" pitchFamily="49" charset="0"/>
              <a:buChar char="o"/>
            </a:pPr>
            <a:r>
              <a:rPr lang="en-US" dirty="0">
                <a:solidFill>
                  <a:schemeClr val="tx1"/>
                </a:solidFill>
              </a:rPr>
              <a:t>Adjacent to publicly owned land</a:t>
            </a:r>
          </a:p>
          <a:p>
            <a:pPr marL="687388" indent="-342900">
              <a:buFont typeface="Courier New" panose="02070309020205020404" pitchFamily="49" charset="0"/>
              <a:buChar char="o"/>
            </a:pPr>
            <a:endParaRPr lang="en-US" dirty="0">
              <a:solidFill>
                <a:schemeClr val="tx1"/>
              </a:solidFill>
            </a:endParaRPr>
          </a:p>
          <a:p>
            <a:pPr marL="342900" indent="-342900">
              <a:buFont typeface="Arial" panose="020B0604020202020204" pitchFamily="34" charset="0"/>
              <a:buChar char="•"/>
            </a:pPr>
            <a:r>
              <a:rPr lang="en-US" b="1" dirty="0">
                <a:solidFill>
                  <a:schemeClr val="tx1"/>
                </a:solidFill>
              </a:rPr>
              <a:t>Outreach and stakeholder coordination</a:t>
            </a:r>
          </a:p>
          <a:p>
            <a:pPr marL="687388" indent="-342900">
              <a:buFont typeface="Courier New" panose="02070309020205020404" pitchFamily="49" charset="0"/>
              <a:buChar char="o"/>
            </a:pPr>
            <a:r>
              <a:rPr lang="en-US" dirty="0">
                <a:solidFill>
                  <a:schemeClr val="tx1"/>
                </a:solidFill>
              </a:rPr>
              <a:t>Navigators, Tribes, Agriculture, Commercial sand &amp; gravel dredgers, Levee Districts, Fish and Wildlife interests, other agencies…</a:t>
            </a:r>
          </a:p>
          <a:p>
            <a:pPr marL="687388" indent="-342900">
              <a:buFont typeface="Courier New" panose="02070309020205020404" pitchFamily="49" charset="0"/>
              <a:buChar char="o"/>
            </a:pPr>
            <a:r>
              <a:rPr lang="en-US" dirty="0">
                <a:solidFill>
                  <a:schemeClr val="tx1"/>
                </a:solidFill>
              </a:rPr>
              <a:t>Focus on location of projects and project design  </a:t>
            </a:r>
          </a:p>
        </p:txBody>
      </p:sp>
    </p:spTree>
    <p:extLst>
      <p:ext uri="{BB962C8B-B14F-4D97-AF65-F5344CB8AC3E}">
        <p14:creationId xmlns:p14="http://schemas.microsoft.com/office/powerpoint/2010/main" val="306039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551981" y="1321810"/>
            <a:ext cx="8024238" cy="4508937"/>
          </a:xfrm>
        </p:spPr>
      </p:pic>
      <p:graphicFrame>
        <p:nvGraphicFramePr>
          <p:cNvPr id="8" name="Diagram 7">
            <a:extLst>
              <a:ext uri="{FF2B5EF4-FFF2-40B4-BE49-F238E27FC236}">
                <a16:creationId xmlns:a16="http://schemas.microsoft.com/office/drawing/2014/main" id="{3989FB09-08E7-440C-9507-5F75E57A7CB8}"/>
              </a:ext>
            </a:extLst>
          </p:cNvPr>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3">
            <a:extLst>
              <a:ext uri="{FF2B5EF4-FFF2-40B4-BE49-F238E27FC236}">
                <a16:creationId xmlns:a16="http://schemas.microsoft.com/office/drawing/2014/main" id="{812E27F1-97DA-4490-92F8-A91DA5E65AB0}"/>
              </a:ext>
            </a:extLst>
          </p:cNvPr>
          <p:cNvSpPr>
            <a:spLocks noGrp="1"/>
          </p:cNvSpPr>
          <p:nvPr>
            <p:ph type="title"/>
          </p:nvPr>
        </p:nvSpPr>
        <p:spPr>
          <a:xfrm>
            <a:off x="975360" y="239802"/>
            <a:ext cx="10099040" cy="993575"/>
          </a:xfrm>
        </p:spPr>
        <p:txBody>
          <a:bodyPr/>
          <a:lstStyle/>
          <a:p>
            <a:pPr algn="ctr"/>
            <a:r>
              <a:rPr lang="en-US" sz="3600" dirty="0">
                <a:solidFill>
                  <a:srgbClr val="002060"/>
                </a:solidFill>
              </a:rPr>
              <a:t>Pallid sturgeon habitat projects </a:t>
            </a:r>
            <a:br>
              <a:rPr lang="en-US" sz="3000" dirty="0">
                <a:solidFill>
                  <a:srgbClr val="002060"/>
                </a:solidFill>
              </a:rPr>
            </a:br>
            <a:r>
              <a:rPr lang="en-US" sz="1800" dirty="0">
                <a:solidFill>
                  <a:srgbClr val="002060"/>
                </a:solidFill>
              </a:rPr>
              <a:t>[Interception and Rearing Complexes (IRC)]</a:t>
            </a:r>
          </a:p>
        </p:txBody>
      </p:sp>
      <p:sp>
        <p:nvSpPr>
          <p:cNvPr id="10" name="Rectangle 9">
            <a:extLst>
              <a:ext uri="{FF2B5EF4-FFF2-40B4-BE49-F238E27FC236}">
                <a16:creationId xmlns:a16="http://schemas.microsoft.com/office/drawing/2014/main" id="{03218511-D4E2-435F-A915-483E1FBC69F0}"/>
              </a:ext>
            </a:extLst>
          </p:cNvPr>
          <p:cNvSpPr/>
          <p:nvPr/>
        </p:nvSpPr>
        <p:spPr>
          <a:xfrm>
            <a:off x="307428" y="1443841"/>
            <a:ext cx="3163369" cy="4093428"/>
          </a:xfrm>
          <a:prstGeom prst="rect">
            <a:avLst/>
          </a:prstGeom>
        </p:spPr>
        <p:txBody>
          <a:bodyPr wrap="square">
            <a:spAutoFit/>
          </a:bodyPr>
          <a:lstStyle/>
          <a:p>
            <a:pPr marL="342900" indent="-342900">
              <a:buFont typeface="Arial" panose="020B0604020202020204" pitchFamily="34" charset="0"/>
              <a:buChar char="•"/>
            </a:pPr>
            <a:r>
              <a:rPr lang="en-US" sz="2000" dirty="0"/>
              <a:t>Located outside of the navigation channel </a:t>
            </a:r>
          </a:p>
          <a:p>
            <a:pPr marL="342900" indent="-342900">
              <a:buFont typeface="Arial" panose="020B0604020202020204" pitchFamily="34" charset="0"/>
              <a:buChar char="•"/>
            </a:pPr>
            <a:r>
              <a:rPr lang="en-US" sz="2000" dirty="0"/>
              <a:t>Purpose is to benefit young sturgeon</a:t>
            </a:r>
          </a:p>
          <a:p>
            <a:pPr marL="342900" indent="-342900">
              <a:buFont typeface="Arial" panose="020B0604020202020204" pitchFamily="34" charset="0"/>
              <a:buChar char="•"/>
            </a:pPr>
            <a:r>
              <a:rPr lang="en-US" sz="2000" dirty="0"/>
              <a:t>Entail modifications to river structures</a:t>
            </a:r>
          </a:p>
          <a:p>
            <a:pPr marL="342900" indent="-342900">
              <a:buFont typeface="Arial" panose="020B0604020202020204" pitchFamily="34" charset="0"/>
              <a:buChar char="•"/>
            </a:pPr>
            <a:r>
              <a:rPr lang="en-US" sz="2000" dirty="0"/>
              <a:t>Designs are based on extensive modeling</a:t>
            </a:r>
          </a:p>
          <a:p>
            <a:pPr marL="342900" indent="-342900">
              <a:buFont typeface="Arial" panose="020B0604020202020204" pitchFamily="34" charset="0"/>
              <a:buChar char="•"/>
            </a:pPr>
            <a:r>
              <a:rPr lang="en-US" sz="2000" dirty="0"/>
              <a:t>Designed to continue to maintain navigation channel while providing pallid sturgeon benefits</a:t>
            </a:r>
          </a:p>
        </p:txBody>
      </p:sp>
      <p:sp>
        <p:nvSpPr>
          <p:cNvPr id="2" name="TextBox 1">
            <a:extLst>
              <a:ext uri="{FF2B5EF4-FFF2-40B4-BE49-F238E27FC236}">
                <a16:creationId xmlns:a16="http://schemas.microsoft.com/office/drawing/2014/main" id="{6FC0F139-E2D2-4602-B739-757FEAA64A91}"/>
              </a:ext>
            </a:extLst>
          </p:cNvPr>
          <p:cNvSpPr txBox="1"/>
          <p:nvPr/>
        </p:nvSpPr>
        <p:spPr>
          <a:xfrm>
            <a:off x="3551981" y="5774839"/>
            <a:ext cx="8024238" cy="1754326"/>
          </a:xfrm>
          <a:prstGeom prst="rect">
            <a:avLst/>
          </a:prstGeom>
          <a:noFill/>
        </p:spPr>
        <p:txBody>
          <a:bodyPr wrap="square" rtlCol="0">
            <a:spAutoFit/>
          </a:bodyPr>
          <a:lstStyle/>
          <a:p>
            <a:r>
              <a:rPr lang="en-US" b="1" dirty="0"/>
              <a:t>Baltimore Bend (RM 299- 297): </a:t>
            </a:r>
            <a:r>
              <a:rPr lang="en-US" dirty="0"/>
              <a:t>Black lines indicate preexisting BSNP rock structures; Red lines indicate raising or adding a dike structure; Yellow lines indicate lowering a dike structure</a:t>
            </a:r>
          </a:p>
          <a:p>
            <a:endParaRPr lang="en-US" dirty="0"/>
          </a:p>
          <a:p>
            <a:endParaRPr lang="en-US" dirty="0"/>
          </a:p>
          <a:p>
            <a:endParaRPr lang="en-US" dirty="0"/>
          </a:p>
        </p:txBody>
      </p:sp>
    </p:spTree>
    <p:extLst>
      <p:ext uri="{BB962C8B-B14F-4D97-AF65-F5344CB8AC3E}">
        <p14:creationId xmlns:p14="http://schemas.microsoft.com/office/powerpoint/2010/main" val="218833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121184-4811-41D7-A4E8-EAAD6B609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606" y="1271285"/>
            <a:ext cx="7092321" cy="4939166"/>
          </a:xfrm>
          <a:prstGeom prst="rect">
            <a:avLst/>
          </a:prstGeom>
        </p:spPr>
      </p:pic>
      <p:sp>
        <p:nvSpPr>
          <p:cNvPr id="3" name="Title 2">
            <a:extLst>
              <a:ext uri="{FF2B5EF4-FFF2-40B4-BE49-F238E27FC236}">
                <a16:creationId xmlns:a16="http://schemas.microsoft.com/office/drawing/2014/main" id="{4F1C0485-8463-4D87-9490-7AF2A94CAE66}"/>
              </a:ext>
            </a:extLst>
          </p:cNvPr>
          <p:cNvSpPr>
            <a:spLocks noGrp="1"/>
          </p:cNvSpPr>
          <p:nvPr>
            <p:ph type="title"/>
          </p:nvPr>
        </p:nvSpPr>
        <p:spPr>
          <a:xfrm>
            <a:off x="956930" y="205406"/>
            <a:ext cx="10333625" cy="1142304"/>
          </a:xfrm>
        </p:spPr>
        <p:txBody>
          <a:bodyPr/>
          <a:lstStyle/>
          <a:p>
            <a:pPr algn="ctr"/>
            <a:r>
              <a:rPr lang="en-US" dirty="0">
                <a:solidFill>
                  <a:srgbClr val="002060"/>
                </a:solidFill>
              </a:rPr>
              <a:t>Evaluation of natural flows on lower Missouri River</a:t>
            </a:r>
          </a:p>
        </p:txBody>
      </p:sp>
      <p:sp>
        <p:nvSpPr>
          <p:cNvPr id="5" name="TextBox 4">
            <a:extLst>
              <a:ext uri="{FF2B5EF4-FFF2-40B4-BE49-F238E27FC236}">
                <a16:creationId xmlns:a16="http://schemas.microsoft.com/office/drawing/2014/main" id="{8BE92DF6-7229-4899-8B45-EFC3FAE2BA51}"/>
              </a:ext>
            </a:extLst>
          </p:cNvPr>
          <p:cNvSpPr txBox="1"/>
          <p:nvPr/>
        </p:nvSpPr>
        <p:spPr>
          <a:xfrm>
            <a:off x="143435" y="1934103"/>
            <a:ext cx="4805082" cy="378565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t>Currently, the decision is that a spring pulse is not needed from </a:t>
            </a:r>
            <a:r>
              <a:rPr lang="en-US" sz="2000" dirty="0" err="1"/>
              <a:t>Gavins</a:t>
            </a:r>
            <a:r>
              <a:rPr lang="en-US" sz="2000" dirty="0"/>
              <a:t> Point</a:t>
            </a:r>
          </a:p>
          <a:p>
            <a:endParaRPr lang="en-US" sz="2000" dirty="0"/>
          </a:p>
          <a:p>
            <a:pPr marL="285750" indent="-285750">
              <a:buFont typeface="Wingdings" panose="05000000000000000000" pitchFamily="2" charset="2"/>
              <a:buChar char="ü"/>
            </a:pPr>
            <a:r>
              <a:rPr lang="en-US" sz="2000" dirty="0"/>
              <a:t>Evaluation of natural flow events continues</a:t>
            </a:r>
          </a:p>
          <a:p>
            <a:r>
              <a:rPr lang="en-US" sz="2000" dirty="0"/>
              <a:t>	</a:t>
            </a:r>
          </a:p>
          <a:p>
            <a:pPr marL="285750" indent="-285750">
              <a:buFont typeface="Wingdings" panose="05000000000000000000" pitchFamily="2" charset="2"/>
              <a:buChar char="ü"/>
            </a:pPr>
            <a:r>
              <a:rPr lang="en-US" sz="2000" dirty="0"/>
              <a:t>Re-evaluate after 9 years post Record of Decision</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The science would need to change to support a managed spring pulse in the future</a:t>
            </a:r>
          </a:p>
        </p:txBody>
      </p:sp>
    </p:spTree>
    <p:extLst>
      <p:ext uri="{BB962C8B-B14F-4D97-AF65-F5344CB8AC3E}">
        <p14:creationId xmlns:p14="http://schemas.microsoft.com/office/powerpoint/2010/main" val="105110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6383B-CB5C-4B12-9CD6-2D3BD3BCA439}"/>
              </a:ext>
            </a:extLst>
          </p:cNvPr>
          <p:cNvSpPr>
            <a:spLocks noGrp="1"/>
          </p:cNvSpPr>
          <p:nvPr>
            <p:ph type="title"/>
          </p:nvPr>
        </p:nvSpPr>
        <p:spPr>
          <a:xfrm>
            <a:off x="2267293" y="127777"/>
            <a:ext cx="8296716" cy="785419"/>
          </a:xfrm>
        </p:spPr>
        <p:txBody>
          <a:bodyPr/>
          <a:lstStyle/>
          <a:p>
            <a:r>
              <a:rPr lang="en-US" sz="3600" dirty="0">
                <a:solidFill>
                  <a:srgbClr val="002060"/>
                </a:solidFill>
              </a:rPr>
              <a:t>Pallid Sturgeon Propagation</a:t>
            </a:r>
          </a:p>
        </p:txBody>
      </p:sp>
      <p:pic>
        <p:nvPicPr>
          <p:cNvPr id="5" name="Picture 4">
            <a:extLst>
              <a:ext uri="{FF2B5EF4-FFF2-40B4-BE49-F238E27FC236}">
                <a16:creationId xmlns:a16="http://schemas.microsoft.com/office/drawing/2014/main" id="{DC7B010B-60AB-4A65-9241-2E39556271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4860" y="1025887"/>
            <a:ext cx="6908980" cy="4976665"/>
          </a:xfrm>
          <a:prstGeom prst="rect">
            <a:avLst/>
          </a:prstGeom>
        </p:spPr>
      </p:pic>
      <p:sp>
        <p:nvSpPr>
          <p:cNvPr id="6" name="TextBox 5">
            <a:extLst>
              <a:ext uri="{FF2B5EF4-FFF2-40B4-BE49-F238E27FC236}">
                <a16:creationId xmlns:a16="http://schemas.microsoft.com/office/drawing/2014/main" id="{DE6BFD6B-0B88-413F-A46B-361928EFE0F1}"/>
              </a:ext>
            </a:extLst>
          </p:cNvPr>
          <p:cNvSpPr txBox="1"/>
          <p:nvPr/>
        </p:nvSpPr>
        <p:spPr>
          <a:xfrm>
            <a:off x="347898" y="6207003"/>
            <a:ext cx="6019800" cy="523220"/>
          </a:xfrm>
          <a:prstGeom prst="rect">
            <a:avLst/>
          </a:prstGeom>
          <a:noFill/>
        </p:spPr>
        <p:txBody>
          <a:bodyPr wrap="square" rtlCol="0">
            <a:spAutoFit/>
          </a:bodyPr>
          <a:lstStyle/>
          <a:p>
            <a:r>
              <a:rPr lang="en-US" sz="1400" dirty="0"/>
              <a:t>Stocking history of the Lower River downstream from </a:t>
            </a:r>
            <a:r>
              <a:rPr lang="en-US" sz="1400" dirty="0" err="1"/>
              <a:t>Gavins</a:t>
            </a:r>
            <a:r>
              <a:rPr lang="en-US" sz="1400" dirty="0"/>
              <a:t> Point Dam</a:t>
            </a:r>
          </a:p>
          <a:p>
            <a:r>
              <a:rPr lang="en-US" sz="1400" i="1" dirty="0"/>
              <a:t>Source: USFWS National Pallid Sturgeon Database</a:t>
            </a:r>
          </a:p>
        </p:txBody>
      </p:sp>
      <p:pic>
        <p:nvPicPr>
          <p:cNvPr id="8" name="Picture 7">
            <a:extLst>
              <a:ext uri="{FF2B5EF4-FFF2-40B4-BE49-F238E27FC236}">
                <a16:creationId xmlns:a16="http://schemas.microsoft.com/office/drawing/2014/main" id="{E70C0531-B433-4E00-9E96-7D4E4E407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1064" y="1602272"/>
            <a:ext cx="3087743" cy="3823894"/>
          </a:xfrm>
          <a:prstGeom prst="rect">
            <a:avLst/>
          </a:prstGeom>
        </p:spPr>
      </p:pic>
      <p:sp>
        <p:nvSpPr>
          <p:cNvPr id="9" name="TextBox 8">
            <a:extLst>
              <a:ext uri="{FF2B5EF4-FFF2-40B4-BE49-F238E27FC236}">
                <a16:creationId xmlns:a16="http://schemas.microsoft.com/office/drawing/2014/main" id="{78F5DF5F-852A-482E-B669-F3B4F1A2AF17}"/>
              </a:ext>
            </a:extLst>
          </p:cNvPr>
          <p:cNvSpPr txBox="1"/>
          <p:nvPr/>
        </p:nvSpPr>
        <p:spPr>
          <a:xfrm rot="16200000">
            <a:off x="23128" y="2987181"/>
            <a:ext cx="1487908" cy="307777"/>
          </a:xfrm>
          <a:prstGeom prst="rect">
            <a:avLst/>
          </a:prstGeom>
          <a:noFill/>
        </p:spPr>
        <p:txBody>
          <a:bodyPr wrap="none" rtlCol="0">
            <a:spAutoFit/>
          </a:bodyPr>
          <a:lstStyle/>
          <a:p>
            <a:r>
              <a:rPr lang="en-US" sz="1400" dirty="0"/>
              <a:t>Number stocked</a:t>
            </a:r>
          </a:p>
        </p:txBody>
      </p:sp>
    </p:spTree>
    <p:extLst>
      <p:ext uri="{BB962C8B-B14F-4D97-AF65-F5344CB8AC3E}">
        <p14:creationId xmlns:p14="http://schemas.microsoft.com/office/powerpoint/2010/main" val="65224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AB1406-76E9-48B2-B3FB-FB5E34401021}"/>
              </a:ext>
            </a:extLst>
          </p:cNvPr>
          <p:cNvPicPr>
            <a:picLocks noChangeAspect="1"/>
          </p:cNvPicPr>
          <p:nvPr/>
        </p:nvPicPr>
        <p:blipFill>
          <a:blip r:embed="rId3"/>
          <a:stretch>
            <a:fillRect/>
          </a:stretch>
        </p:blipFill>
        <p:spPr>
          <a:xfrm>
            <a:off x="5440708" y="1100048"/>
            <a:ext cx="5905948" cy="4986810"/>
          </a:xfrm>
          <a:prstGeom prst="rect">
            <a:avLst/>
          </a:prstGeom>
        </p:spPr>
      </p:pic>
      <p:sp>
        <p:nvSpPr>
          <p:cNvPr id="7" name="Rectangle 6">
            <a:extLst>
              <a:ext uri="{FF2B5EF4-FFF2-40B4-BE49-F238E27FC236}">
                <a16:creationId xmlns:a16="http://schemas.microsoft.com/office/drawing/2014/main" id="{65CBE940-2D71-4B11-B2D1-9CF6734B4E4E}"/>
              </a:ext>
            </a:extLst>
          </p:cNvPr>
          <p:cNvSpPr/>
          <p:nvPr/>
        </p:nvSpPr>
        <p:spPr>
          <a:xfrm>
            <a:off x="6020585" y="6190512"/>
            <a:ext cx="5658522" cy="260328"/>
          </a:xfrm>
          <a:prstGeom prst="rect">
            <a:avLst/>
          </a:prstGeom>
        </p:spPr>
        <p:txBody>
          <a:bodyPr wrap="square">
            <a:spAutoFit/>
          </a:bodyPr>
          <a:lstStyle/>
          <a:p>
            <a:pPr>
              <a:lnSpc>
                <a:spcPts val="1200"/>
              </a:lnSpc>
              <a:spcBef>
                <a:spcPts val="300"/>
              </a:spcBef>
              <a:spcAft>
                <a:spcPts val="300"/>
              </a:spcAft>
              <a:tabLst>
                <a:tab pos="731520" algn="l"/>
                <a:tab pos="685800" algn="l"/>
              </a:tabLst>
            </a:pPr>
            <a:r>
              <a:rPr lang="en-US" kern="1100" dirty="0">
                <a:ea typeface="Times New Roman" panose="02020603050405020304" pitchFamily="18" charset="0"/>
                <a:cs typeface="Calibri" panose="020F0502020204030204" pitchFamily="34" charset="0"/>
              </a:rPr>
              <a:t>Trend in </a:t>
            </a:r>
            <a:r>
              <a:rPr lang="en-US" b="1" kern="1100" dirty="0">
                <a:ea typeface="Times New Roman" panose="02020603050405020304" pitchFamily="18" charset="0"/>
                <a:cs typeface="Calibri" panose="020F0502020204030204" pitchFamily="34" charset="0"/>
              </a:rPr>
              <a:t>wild</a:t>
            </a:r>
            <a:r>
              <a:rPr lang="en-US" kern="1100" dirty="0">
                <a:ea typeface="Times New Roman" panose="02020603050405020304" pitchFamily="18" charset="0"/>
                <a:cs typeface="Calibri" panose="020F0502020204030204" pitchFamily="34" charset="0"/>
              </a:rPr>
              <a:t> pallid sturgeon in lower Missouri River. </a:t>
            </a:r>
          </a:p>
        </p:txBody>
      </p:sp>
      <p:sp>
        <p:nvSpPr>
          <p:cNvPr id="3" name="Title 2"/>
          <p:cNvSpPr>
            <a:spLocks noGrp="1"/>
          </p:cNvSpPr>
          <p:nvPr>
            <p:ph type="title"/>
          </p:nvPr>
        </p:nvSpPr>
        <p:spPr>
          <a:xfrm>
            <a:off x="1150209" y="148956"/>
            <a:ext cx="9891581" cy="1129553"/>
          </a:xfrm>
        </p:spPr>
        <p:txBody>
          <a:bodyPr>
            <a:normAutofit/>
          </a:bodyPr>
          <a:lstStyle/>
          <a:p>
            <a:r>
              <a:rPr lang="en-US" dirty="0">
                <a:solidFill>
                  <a:srgbClr val="002060"/>
                </a:solidFill>
              </a:rPr>
              <a:t>Where are we?  Are we seeing progress?  </a:t>
            </a:r>
            <a:endParaRPr lang="en-US" sz="2200" dirty="0">
              <a:solidFill>
                <a:srgbClr val="002060"/>
              </a:solidFill>
            </a:endParaRPr>
          </a:p>
        </p:txBody>
      </p:sp>
      <p:sp>
        <p:nvSpPr>
          <p:cNvPr id="4" name="Rectangle 3">
            <a:extLst>
              <a:ext uri="{FF2B5EF4-FFF2-40B4-BE49-F238E27FC236}">
                <a16:creationId xmlns:a16="http://schemas.microsoft.com/office/drawing/2014/main" id="{41474790-57EE-437B-8AC2-F1DD70DB2C65}"/>
              </a:ext>
            </a:extLst>
          </p:cNvPr>
          <p:cNvSpPr/>
          <p:nvPr/>
        </p:nvSpPr>
        <p:spPr>
          <a:xfrm>
            <a:off x="6565750" y="2159162"/>
            <a:ext cx="4095078" cy="646331"/>
          </a:xfrm>
          <a:prstGeom prst="rect">
            <a:avLst/>
          </a:prstGeom>
        </p:spPr>
        <p:txBody>
          <a:bodyPr wrap="square">
            <a:spAutoFit/>
          </a:bodyPr>
          <a:lstStyle/>
          <a:p>
            <a:r>
              <a:rPr lang="en-US" sz="1200" i="1" kern="1100" dirty="0">
                <a:ea typeface="Times New Roman" panose="02020603050405020304" pitchFamily="18" charset="0"/>
                <a:cs typeface="Calibri" panose="020F0502020204030204" pitchFamily="34" charset="0"/>
              </a:rPr>
              <a:t>Take will be exceeded if CPUE values are less than the Lower CI for the baseline CPUE for three consecutive years</a:t>
            </a:r>
            <a:endParaRPr lang="en-US" sz="1200" i="1" dirty="0"/>
          </a:p>
        </p:txBody>
      </p:sp>
      <p:pic>
        <p:nvPicPr>
          <p:cNvPr id="6" name="Picture 5">
            <a:extLst>
              <a:ext uri="{FF2B5EF4-FFF2-40B4-BE49-F238E27FC236}">
                <a16:creationId xmlns:a16="http://schemas.microsoft.com/office/drawing/2014/main" id="{6E6B6FD2-E5A6-4F2F-8535-C0A2E918B6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247" y="2159162"/>
            <a:ext cx="4168210" cy="3167524"/>
          </a:xfrm>
          <a:prstGeom prst="rect">
            <a:avLst/>
          </a:prstGeom>
        </p:spPr>
      </p:pic>
    </p:spTree>
    <p:extLst>
      <p:ext uri="{BB962C8B-B14F-4D97-AF65-F5344CB8AC3E}">
        <p14:creationId xmlns:p14="http://schemas.microsoft.com/office/powerpoint/2010/main" val="348467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F927B88-437F-4332-9D56-CB29EE1EDB69}"/>
              </a:ext>
            </a:extLst>
          </p:cNvPr>
          <p:cNvSpPr>
            <a:spLocks noGrp="1"/>
          </p:cNvSpPr>
          <p:nvPr>
            <p:ph type="title"/>
          </p:nvPr>
        </p:nvSpPr>
        <p:spPr>
          <a:xfrm>
            <a:off x="750909" y="222284"/>
            <a:ext cx="10466440" cy="734647"/>
          </a:xfrm>
        </p:spPr>
        <p:txBody>
          <a:bodyPr>
            <a:normAutofit fontScale="90000"/>
          </a:bodyPr>
          <a:lstStyle/>
          <a:p>
            <a:pPr algn="ctr"/>
            <a:r>
              <a:rPr lang="en-US" sz="3600" u="sng" dirty="0">
                <a:solidFill>
                  <a:srgbClr val="002060"/>
                </a:solidFill>
              </a:rPr>
              <a:t>Current</a:t>
            </a:r>
            <a:r>
              <a:rPr lang="en-US" sz="3600" dirty="0">
                <a:solidFill>
                  <a:srgbClr val="002060"/>
                </a:solidFill>
              </a:rPr>
              <a:t> ESA compliance requirements</a:t>
            </a:r>
            <a:endParaRPr lang="en-US" sz="2400" b="0" dirty="0"/>
          </a:p>
        </p:txBody>
      </p:sp>
      <p:pic>
        <p:nvPicPr>
          <p:cNvPr id="3" name="Picture 2">
            <a:extLst>
              <a:ext uri="{FF2B5EF4-FFF2-40B4-BE49-F238E27FC236}">
                <a16:creationId xmlns:a16="http://schemas.microsoft.com/office/drawing/2014/main" id="{85DD8BA6-9BDF-4FC7-B91B-FB0AD00A1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633" y="3429000"/>
            <a:ext cx="3603999" cy="2702999"/>
          </a:xfrm>
          <a:prstGeom prst="rect">
            <a:avLst/>
          </a:prstGeom>
          <a:effectLst>
            <a:outerShdw blurRad="50800" dist="152400" dir="2700000" algn="tl" rotWithShape="0">
              <a:prstClr val="black">
                <a:alpha val="40000"/>
              </a:prstClr>
            </a:outerShdw>
          </a:effectLst>
        </p:spPr>
      </p:pic>
      <p:pic>
        <p:nvPicPr>
          <p:cNvPr id="2" name="Picture 1">
            <a:extLst>
              <a:ext uri="{FF2B5EF4-FFF2-40B4-BE49-F238E27FC236}">
                <a16:creationId xmlns:a16="http://schemas.microsoft.com/office/drawing/2014/main" id="{A9B11119-7C96-444A-A937-7B6CF52697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6255" y="1981843"/>
            <a:ext cx="6482607" cy="4307187"/>
          </a:xfrm>
          <a:prstGeom prst="rect">
            <a:avLst/>
          </a:prstGeom>
        </p:spPr>
      </p:pic>
      <p:sp>
        <p:nvSpPr>
          <p:cNvPr id="4" name="TextBox 3">
            <a:extLst>
              <a:ext uri="{FF2B5EF4-FFF2-40B4-BE49-F238E27FC236}">
                <a16:creationId xmlns:a16="http://schemas.microsoft.com/office/drawing/2014/main" id="{B533485C-346D-48DC-8E3D-FB76FFC9F0F5}"/>
              </a:ext>
            </a:extLst>
          </p:cNvPr>
          <p:cNvSpPr txBox="1"/>
          <p:nvPr/>
        </p:nvSpPr>
        <p:spPr>
          <a:xfrm>
            <a:off x="393404" y="1104159"/>
            <a:ext cx="9090837" cy="2000548"/>
          </a:xfrm>
          <a:prstGeom prst="rect">
            <a:avLst/>
          </a:prstGeom>
          <a:noFill/>
        </p:spPr>
        <p:txBody>
          <a:bodyPr wrap="square" rtlCol="0">
            <a:spAutoFit/>
          </a:bodyPr>
          <a:lstStyle/>
          <a:p>
            <a:r>
              <a:rPr lang="en-US" sz="2800" b="0" u="sng" dirty="0">
                <a:solidFill>
                  <a:srgbClr val="0070C0"/>
                </a:solidFill>
              </a:rPr>
              <a:t>Pallid Sturgeon </a:t>
            </a:r>
            <a:r>
              <a:rPr lang="en-US" sz="2800" u="sng" dirty="0">
                <a:solidFill>
                  <a:srgbClr val="0070C0"/>
                </a:solidFill>
              </a:rPr>
              <a:t>– </a:t>
            </a:r>
            <a:r>
              <a:rPr lang="en-US" sz="2800" b="1" u="sng" dirty="0">
                <a:solidFill>
                  <a:srgbClr val="0070C0"/>
                </a:solidFill>
              </a:rPr>
              <a:t>Upper Missouri River</a:t>
            </a:r>
            <a:br>
              <a:rPr lang="en-US" sz="2800" dirty="0"/>
            </a:br>
            <a:r>
              <a:rPr lang="en-US" sz="2400" b="0" dirty="0"/>
              <a:t>1. Ft. Peck test flows</a:t>
            </a:r>
            <a:br>
              <a:rPr lang="en-US" sz="2400" b="0" dirty="0"/>
            </a:br>
            <a:r>
              <a:rPr lang="en-US" sz="2400" b="0" dirty="0"/>
              <a:t>2. Completion of Intake fish bypass</a:t>
            </a:r>
            <a:br>
              <a:rPr lang="en-US" sz="2400" b="0" dirty="0"/>
            </a:br>
            <a:r>
              <a:rPr lang="en-US" sz="2400" b="0" dirty="0"/>
              <a:t>3. Pallid sturgeon propagation</a:t>
            </a:r>
            <a:br>
              <a:rPr lang="en-US" sz="2400" b="0" dirty="0"/>
            </a:br>
            <a:r>
              <a:rPr lang="en-US" sz="2400" b="0" dirty="0"/>
              <a:t>4. Monitoring</a:t>
            </a:r>
            <a:endParaRPr lang="en-US" sz="2400" dirty="0"/>
          </a:p>
        </p:txBody>
      </p:sp>
      <p:sp>
        <p:nvSpPr>
          <p:cNvPr id="6" name="Oval 5">
            <a:extLst>
              <a:ext uri="{FF2B5EF4-FFF2-40B4-BE49-F238E27FC236}">
                <a16:creationId xmlns:a16="http://schemas.microsoft.com/office/drawing/2014/main" id="{474333C0-BD8E-4682-B9A8-66FA32A12E30}"/>
              </a:ext>
            </a:extLst>
          </p:cNvPr>
          <p:cNvSpPr/>
          <p:nvPr/>
        </p:nvSpPr>
        <p:spPr>
          <a:xfrm rot="20406389">
            <a:off x="7296046" y="2498670"/>
            <a:ext cx="973588" cy="801022"/>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30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F19B2-C0E7-42FE-AF70-2E3AF1E84B89}"/>
              </a:ext>
            </a:extLst>
          </p:cNvPr>
          <p:cNvSpPr>
            <a:spLocks noGrp="1"/>
          </p:cNvSpPr>
          <p:nvPr>
            <p:ph type="title"/>
          </p:nvPr>
        </p:nvSpPr>
        <p:spPr>
          <a:xfrm>
            <a:off x="2173045" y="219205"/>
            <a:ext cx="8111266" cy="785419"/>
          </a:xfrm>
        </p:spPr>
        <p:txBody>
          <a:bodyPr/>
          <a:lstStyle/>
          <a:p>
            <a:r>
              <a:rPr lang="en-US" sz="4000" dirty="0">
                <a:solidFill>
                  <a:srgbClr val="002060"/>
                </a:solidFill>
              </a:rPr>
              <a:t>Intake Fish Bypass Project</a:t>
            </a:r>
          </a:p>
        </p:txBody>
      </p:sp>
      <p:pic>
        <p:nvPicPr>
          <p:cNvPr id="5" name="Picture 4">
            <a:extLst>
              <a:ext uri="{FF2B5EF4-FFF2-40B4-BE49-F238E27FC236}">
                <a16:creationId xmlns:a16="http://schemas.microsoft.com/office/drawing/2014/main" id="{AF288791-7873-44BD-8143-608F185201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5417" y="1390078"/>
            <a:ext cx="6401355" cy="3889585"/>
          </a:xfrm>
          <a:prstGeom prst="rect">
            <a:avLst/>
          </a:prstGeom>
        </p:spPr>
      </p:pic>
      <p:pic>
        <p:nvPicPr>
          <p:cNvPr id="6" name="Picture 5">
            <a:extLst>
              <a:ext uri="{FF2B5EF4-FFF2-40B4-BE49-F238E27FC236}">
                <a16:creationId xmlns:a16="http://schemas.microsoft.com/office/drawing/2014/main" id="{1BB91C99-E8D2-41E0-ACE0-B34C928A55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827" y="3199035"/>
            <a:ext cx="5867173" cy="3359999"/>
          </a:xfrm>
          <a:prstGeom prst="rect">
            <a:avLst/>
          </a:prstGeom>
          <a:effectLst>
            <a:outerShdw blurRad="50800" dist="1905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CE07E9F5-D6BF-40E5-8CCB-3DBF3A4EC5C8}"/>
              </a:ext>
            </a:extLst>
          </p:cNvPr>
          <p:cNvCxnSpPr>
            <a:cxnSpLocks/>
          </p:cNvCxnSpPr>
          <p:nvPr/>
        </p:nvCxnSpPr>
        <p:spPr>
          <a:xfrm flipV="1">
            <a:off x="5981252" y="2946405"/>
            <a:ext cx="3291840" cy="482595"/>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3262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76D3B-9BE7-4911-8D8E-8591FEDC700E}"/>
              </a:ext>
            </a:extLst>
          </p:cNvPr>
          <p:cNvSpPr>
            <a:spLocks noGrp="1"/>
          </p:cNvSpPr>
          <p:nvPr>
            <p:ph type="title"/>
          </p:nvPr>
        </p:nvSpPr>
        <p:spPr>
          <a:xfrm>
            <a:off x="2958353" y="255844"/>
            <a:ext cx="6250556" cy="785419"/>
          </a:xfrm>
        </p:spPr>
        <p:txBody>
          <a:bodyPr/>
          <a:lstStyle/>
          <a:p>
            <a:r>
              <a:rPr lang="en-US" sz="4400" dirty="0">
                <a:solidFill>
                  <a:srgbClr val="002060"/>
                </a:solidFill>
              </a:rPr>
              <a:t>Ft. Peck Test Flow</a:t>
            </a:r>
          </a:p>
        </p:txBody>
      </p:sp>
      <p:sp>
        <p:nvSpPr>
          <p:cNvPr id="4" name="TextBox 3">
            <a:extLst>
              <a:ext uri="{FF2B5EF4-FFF2-40B4-BE49-F238E27FC236}">
                <a16:creationId xmlns:a16="http://schemas.microsoft.com/office/drawing/2014/main" id="{EC6D53D5-9F29-4F3B-98CF-4FEBF6170574}"/>
              </a:ext>
            </a:extLst>
          </p:cNvPr>
          <p:cNvSpPr txBox="1"/>
          <p:nvPr/>
        </p:nvSpPr>
        <p:spPr>
          <a:xfrm>
            <a:off x="317351" y="1376979"/>
            <a:ext cx="5261920"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t>Increased flow pulse in spring to initially attract fish away from the Yellowstone.</a:t>
            </a:r>
          </a:p>
          <a:p>
            <a:r>
              <a:rPr lang="en-US" dirty="0"/>
              <a:t> </a:t>
            </a:r>
          </a:p>
          <a:p>
            <a:pPr marL="285750" indent="-285750">
              <a:buFont typeface="Wingdings" panose="05000000000000000000" pitchFamily="2" charset="2"/>
              <a:buChar char="Ø"/>
            </a:pPr>
            <a:r>
              <a:rPr lang="en-US" dirty="0"/>
              <a:t>Second pulse to induce spawning near the dam. </a:t>
            </a:r>
          </a:p>
          <a:p>
            <a:endParaRPr lang="en-US" dirty="0"/>
          </a:p>
          <a:p>
            <a:pPr marL="285750" indent="-285750">
              <a:buFont typeface="Wingdings" panose="05000000000000000000" pitchFamily="2" charset="2"/>
              <a:buChar char="Ø"/>
            </a:pPr>
            <a:r>
              <a:rPr lang="en-US" dirty="0"/>
              <a:t>Decreased flows following spawning to slow </a:t>
            </a:r>
          </a:p>
          <a:p>
            <a:r>
              <a:rPr lang="en-US" dirty="0"/>
              <a:t>    drift of embryos to Lake Sakakawea</a:t>
            </a:r>
          </a:p>
          <a:p>
            <a:endParaRPr lang="en-US" dirty="0"/>
          </a:p>
          <a:p>
            <a:pPr marL="285750" indent="-285750">
              <a:buFont typeface="Wingdings" panose="05000000000000000000" pitchFamily="2" charset="2"/>
              <a:buChar char="Ø"/>
            </a:pPr>
            <a:r>
              <a:rPr lang="en-US" dirty="0"/>
              <a:t>Drift models predict some recruitment in warm years (if pallid sturgeon spawn in new locations farther upstream)</a:t>
            </a:r>
          </a:p>
          <a:p>
            <a:endParaRPr lang="en-US" dirty="0"/>
          </a:p>
          <a:p>
            <a:pPr marL="285750" indent="-285750">
              <a:buFont typeface="Wingdings" panose="05000000000000000000" pitchFamily="2" charset="2"/>
              <a:buChar char="Ø"/>
            </a:pPr>
            <a:r>
              <a:rPr lang="en-US" dirty="0"/>
              <a:t>Monitoring to track fish response in real-time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Monitoring for impacts</a:t>
            </a:r>
          </a:p>
          <a:p>
            <a:endParaRPr lang="en-US" dirty="0"/>
          </a:p>
        </p:txBody>
      </p:sp>
      <p:pic>
        <p:nvPicPr>
          <p:cNvPr id="5" name="Picture 4">
            <a:extLst>
              <a:ext uri="{FF2B5EF4-FFF2-40B4-BE49-F238E27FC236}">
                <a16:creationId xmlns:a16="http://schemas.microsoft.com/office/drawing/2014/main" id="{E5DC9924-0FD5-4CA7-9EF5-4FC3643B1A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9271" y="1653113"/>
            <a:ext cx="6250556" cy="4526044"/>
          </a:xfrm>
          <a:prstGeom prst="rect">
            <a:avLst/>
          </a:prstGeom>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80918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6383B-CB5C-4B12-9CD6-2D3BD3BCA439}"/>
              </a:ext>
            </a:extLst>
          </p:cNvPr>
          <p:cNvSpPr>
            <a:spLocks noGrp="1"/>
          </p:cNvSpPr>
          <p:nvPr>
            <p:ph type="title"/>
          </p:nvPr>
        </p:nvSpPr>
        <p:spPr>
          <a:xfrm>
            <a:off x="1656679" y="314980"/>
            <a:ext cx="9025666" cy="785419"/>
          </a:xfrm>
        </p:spPr>
        <p:txBody>
          <a:bodyPr/>
          <a:lstStyle/>
          <a:p>
            <a:r>
              <a:rPr lang="en-US" sz="4000" dirty="0">
                <a:solidFill>
                  <a:srgbClr val="002060"/>
                </a:solidFill>
              </a:rPr>
              <a:t>Pallid Sturgeon Propagation</a:t>
            </a:r>
          </a:p>
        </p:txBody>
      </p:sp>
      <p:pic>
        <p:nvPicPr>
          <p:cNvPr id="2" name="Picture 1">
            <a:extLst>
              <a:ext uri="{FF2B5EF4-FFF2-40B4-BE49-F238E27FC236}">
                <a16:creationId xmlns:a16="http://schemas.microsoft.com/office/drawing/2014/main" id="{2312E04D-08ED-44E9-B292-0CEFCFBA0C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7958" y="1471681"/>
            <a:ext cx="5908146" cy="4284414"/>
          </a:xfrm>
          <a:prstGeom prst="rect">
            <a:avLst/>
          </a:prstGeom>
        </p:spPr>
      </p:pic>
      <p:sp>
        <p:nvSpPr>
          <p:cNvPr id="4" name="TextBox 3">
            <a:extLst>
              <a:ext uri="{FF2B5EF4-FFF2-40B4-BE49-F238E27FC236}">
                <a16:creationId xmlns:a16="http://schemas.microsoft.com/office/drawing/2014/main" id="{5D700EB9-C35A-49F6-AE92-489CB5BE3354}"/>
              </a:ext>
            </a:extLst>
          </p:cNvPr>
          <p:cNvSpPr txBox="1"/>
          <p:nvPr/>
        </p:nvSpPr>
        <p:spPr>
          <a:xfrm>
            <a:off x="322446" y="6127377"/>
            <a:ext cx="6019800" cy="523220"/>
          </a:xfrm>
          <a:prstGeom prst="rect">
            <a:avLst/>
          </a:prstGeom>
          <a:noFill/>
        </p:spPr>
        <p:txBody>
          <a:bodyPr wrap="square" rtlCol="0">
            <a:spAutoFit/>
          </a:bodyPr>
          <a:lstStyle/>
          <a:p>
            <a:r>
              <a:rPr lang="en-US" sz="1400" dirty="0"/>
              <a:t>Stocking history of the Upper Missouri River</a:t>
            </a:r>
          </a:p>
          <a:p>
            <a:r>
              <a:rPr lang="en-US" sz="1400" i="1" dirty="0"/>
              <a:t>Source: USFWS National Pallid Sturgeon Database</a:t>
            </a:r>
          </a:p>
        </p:txBody>
      </p:sp>
      <p:pic>
        <p:nvPicPr>
          <p:cNvPr id="5" name="Picture 4">
            <a:extLst>
              <a:ext uri="{FF2B5EF4-FFF2-40B4-BE49-F238E27FC236}">
                <a16:creationId xmlns:a16="http://schemas.microsoft.com/office/drawing/2014/main" id="{19EE091A-C2C3-4CDC-AACF-C169F81299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1145" y="2644109"/>
            <a:ext cx="4865030" cy="3688400"/>
          </a:xfrm>
          <a:prstGeom prst="rect">
            <a:avLst/>
          </a:prstGeom>
          <a:effectLst>
            <a:outerShdw blurRad="50800" dist="139700" dir="2700000" algn="tl" rotWithShape="0">
              <a:prstClr val="black">
                <a:alpha val="40000"/>
              </a:prstClr>
            </a:outerShdw>
          </a:effectLst>
        </p:spPr>
      </p:pic>
      <p:sp>
        <p:nvSpPr>
          <p:cNvPr id="7" name="TextBox 6">
            <a:extLst>
              <a:ext uri="{FF2B5EF4-FFF2-40B4-BE49-F238E27FC236}">
                <a16:creationId xmlns:a16="http://schemas.microsoft.com/office/drawing/2014/main" id="{C7729940-9779-4C3B-BE7E-60ECBB4557E6}"/>
              </a:ext>
            </a:extLst>
          </p:cNvPr>
          <p:cNvSpPr txBox="1"/>
          <p:nvPr/>
        </p:nvSpPr>
        <p:spPr>
          <a:xfrm rot="16200000">
            <a:off x="-274240" y="3053675"/>
            <a:ext cx="1487908" cy="307777"/>
          </a:xfrm>
          <a:prstGeom prst="rect">
            <a:avLst/>
          </a:prstGeom>
          <a:noFill/>
        </p:spPr>
        <p:txBody>
          <a:bodyPr wrap="none" rtlCol="0">
            <a:spAutoFit/>
          </a:bodyPr>
          <a:lstStyle/>
          <a:p>
            <a:r>
              <a:rPr lang="en-US" sz="1400" dirty="0"/>
              <a:t>Number stocked</a:t>
            </a:r>
          </a:p>
        </p:txBody>
      </p:sp>
    </p:spTree>
    <p:extLst>
      <p:ext uri="{BB962C8B-B14F-4D97-AF65-F5344CB8AC3E}">
        <p14:creationId xmlns:p14="http://schemas.microsoft.com/office/powerpoint/2010/main" val="241279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prstGeom prst="rect">
            <a:avLst/>
          </a:prstGeom>
        </p:spPr>
        <p:txBody>
          <a:bodyPr/>
          <a:lstStyle/>
          <a:p>
            <a:pPr algn="ctr"/>
            <a:r>
              <a:rPr lang="en-US" dirty="0">
                <a:solidFill>
                  <a:srgbClr val="002060"/>
                </a:solidFill>
              </a:rPr>
              <a:t>Missouri River </a:t>
            </a:r>
            <a:r>
              <a:rPr lang="en-US" dirty="0" err="1">
                <a:solidFill>
                  <a:srgbClr val="002060"/>
                </a:solidFill>
              </a:rPr>
              <a:t>mainstem</a:t>
            </a:r>
            <a:r>
              <a:rPr lang="en-US" dirty="0">
                <a:solidFill>
                  <a:srgbClr val="002060"/>
                </a:solidFill>
              </a:rPr>
              <a:t> reservoir system</a:t>
            </a:r>
          </a:p>
        </p:txBody>
      </p:sp>
      <p:sp>
        <p:nvSpPr>
          <p:cNvPr id="2" name="Content Placeholder 1">
            <a:extLst>
              <a:ext uri="{FF2B5EF4-FFF2-40B4-BE49-F238E27FC236}">
                <a16:creationId xmlns:a16="http://schemas.microsoft.com/office/drawing/2014/main" id="{77F353B6-F2DE-4202-853C-D0C2E8ACBCB1}"/>
              </a:ext>
            </a:extLst>
          </p:cNvPr>
          <p:cNvSpPr>
            <a:spLocks noGrp="1"/>
          </p:cNvSpPr>
          <p:nvPr>
            <p:ph sz="quarter" idx="15"/>
          </p:nvPr>
        </p:nvSpPr>
        <p:spPr>
          <a:xfrm>
            <a:off x="8259097" y="957724"/>
            <a:ext cx="3803855" cy="5547552"/>
          </a:xfrm>
        </p:spPr>
        <p:txBody>
          <a:bodyPr/>
          <a:lstStyle/>
          <a:p>
            <a:pPr lvl="1"/>
            <a:r>
              <a:rPr lang="en-US" sz="1600" b="1" dirty="0"/>
              <a:t>529,350</a:t>
            </a:r>
            <a:r>
              <a:rPr lang="en-US" sz="1600" dirty="0"/>
              <a:t> square miles</a:t>
            </a:r>
          </a:p>
          <a:p>
            <a:pPr lvl="1"/>
            <a:endParaRPr lang="en-US" sz="1600" dirty="0"/>
          </a:p>
          <a:p>
            <a:pPr lvl="1"/>
            <a:r>
              <a:rPr lang="en-US" sz="1600" b="1" dirty="0"/>
              <a:t>2,341</a:t>
            </a:r>
            <a:r>
              <a:rPr lang="en-US" sz="1600" dirty="0"/>
              <a:t> miles long</a:t>
            </a:r>
          </a:p>
          <a:p>
            <a:pPr lvl="1"/>
            <a:endParaRPr lang="en-US" sz="1600" dirty="0"/>
          </a:p>
          <a:p>
            <a:pPr lvl="1"/>
            <a:r>
              <a:rPr lang="en-US" sz="1600" b="1" dirty="0"/>
              <a:t>10</a:t>
            </a:r>
            <a:r>
              <a:rPr lang="en-US" sz="1600" dirty="0"/>
              <a:t> states, </a:t>
            </a:r>
            <a:r>
              <a:rPr lang="en-US" sz="1600" b="1" dirty="0"/>
              <a:t>2</a:t>
            </a:r>
            <a:r>
              <a:rPr lang="en-US" sz="1600" dirty="0"/>
              <a:t> Canadian provinces</a:t>
            </a:r>
          </a:p>
          <a:p>
            <a:pPr lvl="1"/>
            <a:endParaRPr lang="en-US" sz="1600" dirty="0"/>
          </a:p>
          <a:p>
            <a:pPr lvl="1"/>
            <a:r>
              <a:rPr lang="en-US" sz="1600" b="1" dirty="0"/>
              <a:t>Highly diverse</a:t>
            </a:r>
          </a:p>
          <a:p>
            <a:pPr lvl="2"/>
            <a:r>
              <a:rPr lang="en-US" sz="1500" dirty="0"/>
              <a:t>Geographically/geologically</a:t>
            </a:r>
          </a:p>
          <a:p>
            <a:pPr lvl="2"/>
            <a:r>
              <a:rPr lang="en-US" sz="1500" dirty="0"/>
              <a:t>Meteorologically/hydrologically</a:t>
            </a:r>
          </a:p>
          <a:p>
            <a:pPr lvl="1"/>
            <a:endParaRPr lang="en-US" sz="1600" dirty="0"/>
          </a:p>
          <a:p>
            <a:pPr lvl="1"/>
            <a:r>
              <a:rPr lang="en-US" sz="1600" b="1" dirty="0"/>
              <a:t>River of thirds</a:t>
            </a:r>
          </a:p>
          <a:p>
            <a:pPr lvl="2"/>
            <a:r>
              <a:rPr lang="en-US" sz="1400" dirty="0"/>
              <a:t>1/3 channelized</a:t>
            </a:r>
          </a:p>
          <a:p>
            <a:pPr lvl="2"/>
            <a:r>
              <a:rPr lang="en-US" sz="1400" dirty="0"/>
              <a:t>1/3 impounded</a:t>
            </a:r>
          </a:p>
          <a:p>
            <a:pPr lvl="2"/>
            <a:r>
              <a:rPr lang="en-US" sz="1400" dirty="0"/>
              <a:t>1/3 natural state</a:t>
            </a:r>
          </a:p>
          <a:p>
            <a:pPr lvl="1"/>
            <a:endParaRPr lang="en-US" sz="1600" dirty="0"/>
          </a:p>
          <a:p>
            <a:pPr lvl="1"/>
            <a:r>
              <a:rPr lang="en-US" sz="1600" b="1" dirty="0"/>
              <a:t>279,480 mi</a:t>
            </a:r>
            <a:r>
              <a:rPr lang="en-US" sz="1600" b="1" baseline="30000" dirty="0"/>
              <a:t>2</a:t>
            </a:r>
            <a:r>
              <a:rPr lang="en-US" sz="1600" b="1" dirty="0"/>
              <a:t> </a:t>
            </a:r>
            <a:r>
              <a:rPr lang="en-US" sz="1600" dirty="0"/>
              <a:t>regulated by mainstem projects</a:t>
            </a:r>
          </a:p>
          <a:p>
            <a:pPr lvl="1"/>
            <a:endParaRPr lang="en-US" sz="1600" dirty="0"/>
          </a:p>
          <a:p>
            <a:pPr lvl="1"/>
            <a:r>
              <a:rPr lang="en-US" sz="1600" b="1" dirty="0"/>
              <a:t>83,800 mi</a:t>
            </a:r>
            <a:r>
              <a:rPr lang="en-US" sz="1600" b="1" baseline="30000" dirty="0"/>
              <a:t>2</a:t>
            </a:r>
            <a:r>
              <a:rPr lang="en-US" sz="1600" b="1" dirty="0"/>
              <a:t> </a:t>
            </a:r>
            <a:r>
              <a:rPr lang="en-US" sz="1600" dirty="0"/>
              <a:t>regulated by tributary projects</a:t>
            </a:r>
          </a:p>
          <a:p>
            <a:pPr lvl="1"/>
            <a:endParaRPr lang="en-US" sz="1600" dirty="0"/>
          </a:p>
          <a:p>
            <a:pPr lvl="1"/>
            <a:r>
              <a:rPr lang="en-US" sz="1600" b="1" dirty="0"/>
              <a:t>165,070 mi</a:t>
            </a:r>
            <a:r>
              <a:rPr lang="en-US" sz="1600" b="1" baseline="30000" dirty="0"/>
              <a:t>2</a:t>
            </a:r>
            <a:r>
              <a:rPr lang="en-US" sz="1600" b="1" dirty="0"/>
              <a:t> </a:t>
            </a:r>
            <a:r>
              <a:rPr lang="en-US" sz="1600" dirty="0"/>
              <a:t>unregulated</a:t>
            </a:r>
          </a:p>
          <a:p>
            <a:pPr lvl="1"/>
            <a:endParaRPr lang="en-US" sz="1600" dirty="0"/>
          </a:p>
        </p:txBody>
      </p:sp>
      <p:pic>
        <p:nvPicPr>
          <p:cNvPr id="7" name="Content Placeholder 6">
            <a:extLst>
              <a:ext uri="{FF2B5EF4-FFF2-40B4-BE49-F238E27FC236}">
                <a16:creationId xmlns:a16="http://schemas.microsoft.com/office/drawing/2014/main" id="{652ACBAE-895E-47CF-9149-15ABA57F1572}"/>
              </a:ext>
            </a:extLst>
          </p:cNvPr>
          <p:cNvPicPr>
            <a:picLocks noGrp="1" noChangeAspect="1"/>
          </p:cNvPicPr>
          <p:nvPr>
            <p:ph sz="quarter" idx="16"/>
          </p:nvPr>
        </p:nvPicPr>
        <p:blipFill>
          <a:blip r:embed="rId3" cstate="email">
            <a:extLst>
              <a:ext uri="{28A0092B-C50C-407E-A947-70E740481C1C}">
                <a14:useLocalDpi xmlns:a14="http://schemas.microsoft.com/office/drawing/2010/main"/>
              </a:ext>
            </a:extLst>
          </a:blip>
          <a:stretch>
            <a:fillRect/>
          </a:stretch>
        </p:blipFill>
        <p:spPr>
          <a:xfrm>
            <a:off x="266700" y="1081847"/>
            <a:ext cx="7992397" cy="5299306"/>
          </a:xfrm>
          <a:prstGeom prst="rect">
            <a:avLst/>
          </a:prstGeom>
        </p:spPr>
      </p:pic>
    </p:spTree>
    <p:extLst>
      <p:ext uri="{BB962C8B-B14F-4D97-AF65-F5344CB8AC3E}">
        <p14:creationId xmlns:p14="http://schemas.microsoft.com/office/powerpoint/2010/main" val="20120656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0441" y="249111"/>
            <a:ext cx="9211117" cy="856676"/>
          </a:xfrm>
        </p:spPr>
        <p:txBody>
          <a:bodyPr>
            <a:normAutofit/>
          </a:bodyPr>
          <a:lstStyle/>
          <a:p>
            <a:pPr algn="ctr"/>
            <a:r>
              <a:rPr lang="en-US" sz="4000" dirty="0">
                <a:solidFill>
                  <a:srgbClr val="002060"/>
                </a:solidFill>
              </a:rPr>
              <a:t>Where are we?</a:t>
            </a:r>
          </a:p>
        </p:txBody>
      </p:sp>
      <p:sp>
        <p:nvSpPr>
          <p:cNvPr id="2" name="Rectangle 1">
            <a:extLst>
              <a:ext uri="{FF2B5EF4-FFF2-40B4-BE49-F238E27FC236}">
                <a16:creationId xmlns:a16="http://schemas.microsoft.com/office/drawing/2014/main" id="{E08BB687-8B24-42D3-B6B4-C79F91210912}"/>
              </a:ext>
            </a:extLst>
          </p:cNvPr>
          <p:cNvSpPr/>
          <p:nvPr/>
        </p:nvSpPr>
        <p:spPr>
          <a:xfrm>
            <a:off x="380104" y="1335743"/>
            <a:ext cx="11259670" cy="4832092"/>
          </a:xfrm>
          <a:prstGeom prst="rect">
            <a:avLst/>
          </a:prstGeom>
        </p:spPr>
        <p:txBody>
          <a:bodyPr wrap="square">
            <a:spAutoFit/>
          </a:bodyPr>
          <a:lstStyle/>
          <a:p>
            <a:pPr marL="285750" indent="-285750">
              <a:buFont typeface="Wingdings" panose="05000000000000000000" pitchFamily="2" charset="2"/>
              <a:buChar char="ü"/>
            </a:pPr>
            <a:r>
              <a:rPr lang="en-US" sz="2800" dirty="0"/>
              <a:t>No natural recruitment has been detected in the upper basin since filling of Lake Sakakawea even though successful reproduction has been documented repeatedly.</a:t>
            </a:r>
          </a:p>
          <a:p>
            <a:pPr marL="285750" indent="-285750">
              <a:buFont typeface="Wingdings" panose="05000000000000000000" pitchFamily="2" charset="2"/>
              <a:buChar char="ü"/>
            </a:pPr>
            <a:endParaRPr lang="en-US" sz="2800" dirty="0"/>
          </a:p>
          <a:p>
            <a:pPr marL="285750" indent="-285750">
              <a:buFont typeface="Wingdings" panose="05000000000000000000" pitchFamily="2" charset="2"/>
              <a:buChar char="ü"/>
            </a:pPr>
            <a:r>
              <a:rPr lang="en-US" sz="2800" dirty="0"/>
              <a:t>Wild sturgeon numbers are declining as the remaining old fish die. Numbers of hatchery fish have increased dramatically and will be maturing in coming years. </a:t>
            </a:r>
          </a:p>
          <a:p>
            <a:pPr marL="285750" indent="-285750">
              <a:buFont typeface="Wingdings" panose="05000000000000000000" pitchFamily="2" charset="2"/>
              <a:buChar char="ü"/>
            </a:pPr>
            <a:endParaRPr lang="en-US" sz="2800" dirty="0"/>
          </a:p>
          <a:p>
            <a:pPr marL="285750" indent="-285750">
              <a:buFont typeface="Wingdings" panose="05000000000000000000" pitchFamily="2" charset="2"/>
              <a:buChar char="ü"/>
            </a:pPr>
            <a:r>
              <a:rPr lang="en-US" sz="2800" dirty="0"/>
              <a:t>Fish passage at Intake and/or fish spawning near Ft. Peck Dam could result in recruitment in some years and maturing hatchery fish will help.</a:t>
            </a:r>
          </a:p>
        </p:txBody>
      </p:sp>
    </p:spTree>
    <p:extLst>
      <p:ext uri="{BB962C8B-B14F-4D97-AF65-F5344CB8AC3E}">
        <p14:creationId xmlns:p14="http://schemas.microsoft.com/office/powerpoint/2010/main" val="307376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95FB53F-5920-4462-AF80-B6E3B07A493F}"/>
              </a:ext>
            </a:extLst>
          </p:cNvPr>
          <p:cNvSpPr>
            <a:spLocks noGrp="1"/>
          </p:cNvSpPr>
          <p:nvPr>
            <p:ph type="title"/>
          </p:nvPr>
        </p:nvSpPr>
        <p:spPr>
          <a:xfrm>
            <a:off x="850730" y="302966"/>
            <a:ext cx="10908254" cy="4305910"/>
          </a:xfrm>
        </p:spPr>
        <p:txBody>
          <a:bodyPr>
            <a:normAutofit/>
          </a:bodyPr>
          <a:lstStyle/>
          <a:p>
            <a:r>
              <a:rPr lang="en-US" sz="3600" u="sng" dirty="0">
                <a:solidFill>
                  <a:srgbClr val="002060"/>
                </a:solidFill>
              </a:rPr>
              <a:t>Current</a:t>
            </a:r>
            <a:r>
              <a:rPr lang="en-US" sz="3600" dirty="0">
                <a:solidFill>
                  <a:srgbClr val="002060"/>
                </a:solidFill>
              </a:rPr>
              <a:t> ESA compliance requirements</a:t>
            </a:r>
            <a:br>
              <a:rPr lang="en-US" dirty="0">
                <a:solidFill>
                  <a:srgbClr val="002060"/>
                </a:solidFill>
              </a:rPr>
            </a:br>
            <a:br>
              <a:rPr lang="en-US" dirty="0"/>
            </a:br>
            <a:r>
              <a:rPr lang="en-US" sz="2800" b="0" dirty="0">
                <a:solidFill>
                  <a:srgbClr val="0070C0"/>
                </a:solidFill>
              </a:rPr>
              <a:t>Piping plover</a:t>
            </a:r>
            <a:r>
              <a:rPr lang="en-US" sz="2800" dirty="0">
                <a:solidFill>
                  <a:srgbClr val="0070C0"/>
                </a:solidFill>
              </a:rPr>
              <a:t>– Lower and upper Missouri River</a:t>
            </a:r>
            <a:br>
              <a:rPr lang="en-US" sz="2800" dirty="0"/>
            </a:br>
            <a:r>
              <a:rPr lang="en-US" sz="2400" b="0" dirty="0"/>
              <a:t>1. Emergent Sandbar habitat (ESH) management</a:t>
            </a:r>
            <a:br>
              <a:rPr lang="en-US" sz="2400" b="0" dirty="0"/>
            </a:br>
            <a:r>
              <a:rPr lang="en-US" sz="2400" b="0" dirty="0"/>
              <a:t>2. sandbar construction when needed</a:t>
            </a:r>
            <a:br>
              <a:rPr lang="en-US" sz="2400" b="0" dirty="0"/>
            </a:br>
            <a:r>
              <a:rPr lang="en-US" sz="2400" b="0" dirty="0"/>
              <a:t>3. Flow management to reduce Incidental take </a:t>
            </a:r>
            <a:br>
              <a:rPr lang="en-US" sz="2400" b="0" dirty="0"/>
            </a:br>
            <a:r>
              <a:rPr lang="en-US" sz="2400" b="0" dirty="0"/>
              <a:t>4. Nest moving, signing, predator management</a:t>
            </a:r>
            <a:br>
              <a:rPr lang="en-US" sz="2400" b="0" dirty="0"/>
            </a:br>
            <a:r>
              <a:rPr lang="en-US" sz="2400" b="0" dirty="0"/>
              <a:t>5. monitoring</a:t>
            </a:r>
            <a:br>
              <a:rPr lang="en-US" sz="2200" dirty="0"/>
            </a:br>
            <a:endParaRPr lang="en-US" sz="2200" dirty="0"/>
          </a:p>
        </p:txBody>
      </p:sp>
      <p:pic>
        <p:nvPicPr>
          <p:cNvPr id="6" name="Picture 5">
            <a:extLst>
              <a:ext uri="{FF2B5EF4-FFF2-40B4-BE49-F238E27FC236}">
                <a16:creationId xmlns:a16="http://schemas.microsoft.com/office/drawing/2014/main" id="{85931DE6-46BB-40C2-ABC9-466C5C3D4CBD}"/>
              </a:ext>
            </a:extLst>
          </p:cNvPr>
          <p:cNvPicPr>
            <a:picLocks noChangeAspect="1"/>
          </p:cNvPicPr>
          <p:nvPr/>
        </p:nvPicPr>
        <p:blipFill>
          <a:blip r:embed="rId3"/>
          <a:stretch>
            <a:fillRect/>
          </a:stretch>
        </p:blipFill>
        <p:spPr>
          <a:xfrm>
            <a:off x="7041686" y="3560513"/>
            <a:ext cx="4916470" cy="3297487"/>
          </a:xfrm>
          <a:prstGeom prst="rect">
            <a:avLst/>
          </a:prstGeom>
        </p:spPr>
      </p:pic>
      <p:sp>
        <p:nvSpPr>
          <p:cNvPr id="7" name="Rectangle 6">
            <a:extLst>
              <a:ext uri="{FF2B5EF4-FFF2-40B4-BE49-F238E27FC236}">
                <a16:creationId xmlns:a16="http://schemas.microsoft.com/office/drawing/2014/main" id="{6979BE26-EDC6-44AC-A377-BFA105A704D9}"/>
              </a:ext>
            </a:extLst>
          </p:cNvPr>
          <p:cNvSpPr/>
          <p:nvPr/>
        </p:nvSpPr>
        <p:spPr>
          <a:xfrm>
            <a:off x="693420" y="5585247"/>
            <a:ext cx="5944256" cy="523220"/>
          </a:xfrm>
          <a:prstGeom prst="rect">
            <a:avLst/>
          </a:prstGeom>
        </p:spPr>
        <p:txBody>
          <a:bodyPr wrap="none">
            <a:spAutoFit/>
          </a:bodyPr>
          <a:lstStyle/>
          <a:p>
            <a:r>
              <a:rPr lang="en-US" sz="2800" dirty="0">
                <a:solidFill>
                  <a:srgbClr val="FF0000"/>
                </a:solidFill>
              </a:rPr>
              <a:t>*Interior Least terns delisted in 2021</a:t>
            </a:r>
          </a:p>
        </p:txBody>
      </p:sp>
    </p:spTree>
    <p:extLst>
      <p:ext uri="{BB962C8B-B14F-4D97-AF65-F5344CB8AC3E}">
        <p14:creationId xmlns:p14="http://schemas.microsoft.com/office/powerpoint/2010/main" val="196153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CD6BF-73A8-4DB4-965F-626280CE17D9}"/>
              </a:ext>
            </a:extLst>
          </p:cNvPr>
          <p:cNvSpPr>
            <a:spLocks noGrp="1"/>
          </p:cNvSpPr>
          <p:nvPr>
            <p:ph type="title"/>
          </p:nvPr>
        </p:nvSpPr>
        <p:spPr>
          <a:xfrm>
            <a:off x="829339" y="277589"/>
            <a:ext cx="10388009" cy="785419"/>
          </a:xfrm>
        </p:spPr>
        <p:txBody>
          <a:bodyPr/>
          <a:lstStyle/>
          <a:p>
            <a:pPr algn="ctr"/>
            <a:r>
              <a:rPr lang="en-US" sz="2800" dirty="0">
                <a:solidFill>
                  <a:srgbClr val="002060"/>
                </a:solidFill>
              </a:rPr>
              <a:t>piping plover nesting areas and ESH projections</a:t>
            </a:r>
          </a:p>
        </p:txBody>
      </p:sp>
      <p:pic>
        <p:nvPicPr>
          <p:cNvPr id="4" name="Picture 3">
            <a:extLst>
              <a:ext uri="{FF2B5EF4-FFF2-40B4-BE49-F238E27FC236}">
                <a16:creationId xmlns:a16="http://schemas.microsoft.com/office/drawing/2014/main" id="{70143093-C5AA-457E-AB6F-195FB74F0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410" y="1162328"/>
            <a:ext cx="6623285" cy="5300251"/>
          </a:xfrm>
          <a:prstGeom prst="rect">
            <a:avLst/>
          </a:prstGeom>
        </p:spPr>
      </p:pic>
      <p:pic>
        <p:nvPicPr>
          <p:cNvPr id="5" name="Picture 4">
            <a:extLst>
              <a:ext uri="{FF2B5EF4-FFF2-40B4-BE49-F238E27FC236}">
                <a16:creationId xmlns:a16="http://schemas.microsoft.com/office/drawing/2014/main" id="{C5786062-9EC0-4520-A15E-ED5ED1FD55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26" t="13048" r="1586" b="2641"/>
          <a:stretch/>
        </p:blipFill>
        <p:spPr>
          <a:xfrm>
            <a:off x="7439137" y="3927014"/>
            <a:ext cx="4668593" cy="2769732"/>
          </a:xfrm>
          <a:prstGeom prst="rect">
            <a:avLst/>
          </a:prstGeom>
        </p:spPr>
      </p:pic>
      <p:pic>
        <p:nvPicPr>
          <p:cNvPr id="6" name="Picture 5">
            <a:extLst>
              <a:ext uri="{FF2B5EF4-FFF2-40B4-BE49-F238E27FC236}">
                <a16:creationId xmlns:a16="http://schemas.microsoft.com/office/drawing/2014/main" id="{D696F093-364A-42E9-AE1B-08E4CD3CAA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155"/>
          <a:stretch/>
        </p:blipFill>
        <p:spPr>
          <a:xfrm>
            <a:off x="7439137" y="1172585"/>
            <a:ext cx="4550258" cy="2451176"/>
          </a:xfrm>
          <a:prstGeom prst="rect">
            <a:avLst/>
          </a:prstGeom>
        </p:spPr>
      </p:pic>
      <p:cxnSp>
        <p:nvCxnSpPr>
          <p:cNvPr id="7" name="Straight Arrow Connector 6">
            <a:extLst>
              <a:ext uri="{FF2B5EF4-FFF2-40B4-BE49-F238E27FC236}">
                <a16:creationId xmlns:a16="http://schemas.microsoft.com/office/drawing/2014/main" id="{7CE0920F-925B-459B-82E9-F2BA6B7DE73D}"/>
              </a:ext>
            </a:extLst>
          </p:cNvPr>
          <p:cNvCxnSpPr>
            <a:cxnSpLocks/>
          </p:cNvCxnSpPr>
          <p:nvPr/>
        </p:nvCxnSpPr>
        <p:spPr>
          <a:xfrm flipH="1">
            <a:off x="3625702" y="2216075"/>
            <a:ext cx="3700257" cy="182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6BECAC-62FF-41CB-BB57-6BBF91D16774}"/>
              </a:ext>
            </a:extLst>
          </p:cNvPr>
          <p:cNvCxnSpPr>
            <a:cxnSpLocks/>
            <a:stCxn id="5" idx="1"/>
          </p:cNvCxnSpPr>
          <p:nvPr/>
        </p:nvCxnSpPr>
        <p:spPr>
          <a:xfrm flipH="1" flipV="1">
            <a:off x="5326912" y="5178056"/>
            <a:ext cx="2112225" cy="13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45A8AD0-4F22-45FB-8AD2-3F6144DB7B16}"/>
              </a:ext>
            </a:extLst>
          </p:cNvPr>
          <p:cNvSpPr txBox="1"/>
          <p:nvPr/>
        </p:nvSpPr>
        <p:spPr>
          <a:xfrm>
            <a:off x="9173092" y="1162328"/>
            <a:ext cx="1082348" cy="369332"/>
          </a:xfrm>
          <a:prstGeom prst="rect">
            <a:avLst/>
          </a:prstGeom>
          <a:noFill/>
        </p:spPr>
        <p:txBody>
          <a:bodyPr wrap="none" rtlCol="0">
            <a:spAutoFit/>
          </a:bodyPr>
          <a:lstStyle/>
          <a:p>
            <a:r>
              <a:rPr lang="en-US" dirty="0"/>
              <a:t>Northern</a:t>
            </a:r>
          </a:p>
        </p:txBody>
      </p:sp>
      <p:sp>
        <p:nvSpPr>
          <p:cNvPr id="10" name="TextBox 9">
            <a:extLst>
              <a:ext uri="{FF2B5EF4-FFF2-40B4-BE49-F238E27FC236}">
                <a16:creationId xmlns:a16="http://schemas.microsoft.com/office/drawing/2014/main" id="{C986D24F-1C8F-4314-A956-B92CBBBE2E74}"/>
              </a:ext>
            </a:extLst>
          </p:cNvPr>
          <p:cNvSpPr txBox="1"/>
          <p:nvPr/>
        </p:nvSpPr>
        <p:spPr>
          <a:xfrm>
            <a:off x="9232259" y="3927014"/>
            <a:ext cx="1120820" cy="369332"/>
          </a:xfrm>
          <a:prstGeom prst="rect">
            <a:avLst/>
          </a:prstGeom>
          <a:noFill/>
        </p:spPr>
        <p:txBody>
          <a:bodyPr wrap="none" rtlCol="0">
            <a:spAutoFit/>
          </a:bodyPr>
          <a:lstStyle/>
          <a:p>
            <a:r>
              <a:rPr lang="en-US" dirty="0"/>
              <a:t>Southern</a:t>
            </a:r>
          </a:p>
        </p:txBody>
      </p:sp>
    </p:spTree>
    <p:extLst>
      <p:ext uri="{BB962C8B-B14F-4D97-AF65-F5344CB8AC3E}">
        <p14:creationId xmlns:p14="http://schemas.microsoft.com/office/powerpoint/2010/main" val="152429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C1D4406-8240-4663-A526-484B1B9D5F7D}"/>
              </a:ext>
            </a:extLst>
          </p:cNvPr>
          <p:cNvSpPr>
            <a:spLocks noGrp="1"/>
          </p:cNvSpPr>
          <p:nvPr>
            <p:ph type="title"/>
          </p:nvPr>
        </p:nvSpPr>
        <p:spPr>
          <a:xfrm>
            <a:off x="960926" y="341632"/>
            <a:ext cx="10075670" cy="998070"/>
          </a:xfrm>
        </p:spPr>
        <p:txBody>
          <a:bodyPr/>
          <a:lstStyle/>
          <a:p>
            <a:pPr algn="ctr"/>
            <a:r>
              <a:rPr lang="en-US" dirty="0">
                <a:solidFill>
                  <a:srgbClr val="002060"/>
                </a:solidFill>
              </a:rPr>
              <a:t>Missouri River Recovery </a:t>
            </a:r>
            <a:br>
              <a:rPr lang="en-US" dirty="0">
                <a:solidFill>
                  <a:srgbClr val="002060"/>
                </a:solidFill>
              </a:rPr>
            </a:br>
            <a:r>
              <a:rPr lang="en-US" dirty="0">
                <a:solidFill>
                  <a:srgbClr val="002060"/>
                </a:solidFill>
              </a:rPr>
              <a:t>Implementation Committee (MRRIC)</a:t>
            </a:r>
          </a:p>
        </p:txBody>
      </p:sp>
      <p:sp>
        <p:nvSpPr>
          <p:cNvPr id="5" name="TextBox 4">
            <a:extLst>
              <a:ext uri="{FF2B5EF4-FFF2-40B4-BE49-F238E27FC236}">
                <a16:creationId xmlns:a16="http://schemas.microsoft.com/office/drawing/2014/main" id="{0E87DD32-A5AD-487D-8FD6-D032FE989C6F}"/>
              </a:ext>
            </a:extLst>
          </p:cNvPr>
          <p:cNvSpPr txBox="1"/>
          <p:nvPr/>
        </p:nvSpPr>
        <p:spPr>
          <a:xfrm>
            <a:off x="637949" y="1622721"/>
            <a:ext cx="11128367" cy="4893647"/>
          </a:xfrm>
          <a:prstGeom prst="rect">
            <a:avLst/>
          </a:prstGeom>
          <a:noFill/>
        </p:spPr>
        <p:txBody>
          <a:bodyPr wrap="none" rtlCol="0">
            <a:spAutoFit/>
          </a:bodyPr>
          <a:lstStyle/>
          <a:p>
            <a:pPr marL="285750" indent="-285750">
              <a:buFont typeface="Wingdings" panose="05000000000000000000" pitchFamily="2" charset="2"/>
              <a:buChar char="Ø"/>
            </a:pPr>
            <a:r>
              <a:rPr lang="en-US" sz="2400" dirty="0"/>
              <a:t>Authorized by Section 5018 of 2007 WRDA</a:t>
            </a:r>
          </a:p>
          <a:p>
            <a:pPr marL="285750" indent="-28575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MRRP-funded forum for basin stakeholders to discuss the different interests </a:t>
            </a:r>
          </a:p>
          <a:p>
            <a:r>
              <a:rPr lang="en-US" sz="2400" dirty="0"/>
              <a:t>and needs in the basin and provide unified guidance to USACE in implementing </a:t>
            </a:r>
          </a:p>
          <a:p>
            <a:r>
              <a:rPr lang="en-US" sz="2400" dirty="0"/>
              <a:t>the MRRP</a:t>
            </a:r>
          </a:p>
          <a:p>
            <a:endParaRPr lang="en-US" sz="2400" dirty="0"/>
          </a:p>
          <a:p>
            <a:pPr marL="285750" indent="-285750">
              <a:buFont typeface="Wingdings" panose="05000000000000000000" pitchFamily="2" charset="2"/>
              <a:buChar char="Ø"/>
            </a:pPr>
            <a:r>
              <a:rPr lang="en-US" sz="2400" dirty="0"/>
              <a:t>Charter development – July 2008</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First meeting – September 2008</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Engaged in collaborative efforts with USFWS and USACE in recent Section 7 </a:t>
            </a:r>
          </a:p>
          <a:p>
            <a:r>
              <a:rPr lang="en-US" sz="2400" dirty="0"/>
              <a:t>consultation on the operation and maintenance of the Missouri River System </a:t>
            </a:r>
          </a:p>
          <a:p>
            <a:r>
              <a:rPr lang="en-US" sz="2400" dirty="0"/>
              <a:t>resulting in a </a:t>
            </a:r>
            <a:r>
              <a:rPr lang="en-US" sz="2400" u="sng" dirty="0"/>
              <a:t>NO JEOPARDY OPINION</a:t>
            </a:r>
            <a:r>
              <a:rPr lang="en-US" sz="2400" dirty="0"/>
              <a:t> from the USFWS</a:t>
            </a:r>
          </a:p>
        </p:txBody>
      </p:sp>
    </p:spTree>
    <p:extLst>
      <p:ext uri="{BB962C8B-B14F-4D97-AF65-F5344CB8AC3E}">
        <p14:creationId xmlns:p14="http://schemas.microsoft.com/office/powerpoint/2010/main" val="55784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08" name="Rectangle 8"/>
          <p:cNvSpPr>
            <a:spLocks noGrp="1" noChangeArrowheads="1"/>
          </p:cNvSpPr>
          <p:nvPr>
            <p:ph type="title" idx="4294967295"/>
          </p:nvPr>
        </p:nvSpPr>
        <p:spPr>
          <a:xfrm>
            <a:off x="925033" y="170749"/>
            <a:ext cx="10271051" cy="685800"/>
          </a:xfrm>
          <a:noFill/>
          <a:ln/>
        </p:spPr>
        <p:txBody>
          <a:bodyPr>
            <a:noAutofit/>
          </a:bodyPr>
          <a:lstStyle/>
          <a:p>
            <a:pPr algn="ctr"/>
            <a:r>
              <a:rPr lang="en-US" sz="4000" dirty="0">
                <a:solidFill>
                  <a:srgbClr val="002060"/>
                </a:solidFill>
              </a:rPr>
              <a:t>MRRIC Members</a:t>
            </a:r>
          </a:p>
        </p:txBody>
      </p:sp>
      <p:sp>
        <p:nvSpPr>
          <p:cNvPr id="13" name="Slide Number Placeholder 12"/>
          <p:cNvSpPr>
            <a:spLocks noGrp="1"/>
          </p:cNvSpPr>
          <p:nvPr>
            <p:ph type="sldNum" sz="quarter" idx="12"/>
          </p:nvPr>
        </p:nvSpPr>
        <p:spPr/>
        <p:txBody>
          <a:bodyPr/>
          <a:lstStyle/>
          <a:p>
            <a:pPr>
              <a:defRPr/>
            </a:pPr>
            <a:fld id="{639D7780-47CC-445A-9159-2429B11B934D}" type="slidenum">
              <a:rPr lang="en-US" smtClean="0"/>
              <a:pPr>
                <a:defRPr/>
              </a:pPr>
              <a:t>24</a:t>
            </a:fld>
            <a:endParaRPr lang="en-US" dirty="0"/>
          </a:p>
        </p:txBody>
      </p:sp>
      <p:sp>
        <p:nvSpPr>
          <p:cNvPr id="3" name="TextBox 2">
            <a:extLst>
              <a:ext uri="{FF2B5EF4-FFF2-40B4-BE49-F238E27FC236}">
                <a16:creationId xmlns:a16="http://schemas.microsoft.com/office/drawing/2014/main" id="{D083145A-ABE2-4603-9465-040F2D42AA60}"/>
              </a:ext>
            </a:extLst>
          </p:cNvPr>
          <p:cNvSpPr txBox="1"/>
          <p:nvPr/>
        </p:nvSpPr>
        <p:spPr>
          <a:xfrm>
            <a:off x="332209" y="988524"/>
            <a:ext cx="7571303" cy="5878532"/>
          </a:xfrm>
          <a:prstGeom prst="rect">
            <a:avLst/>
          </a:prstGeom>
          <a:noFill/>
        </p:spPr>
        <p:txBody>
          <a:bodyPr wrap="none" rtlCol="0">
            <a:spAutoFit/>
          </a:bodyPr>
          <a:lstStyle/>
          <a:p>
            <a:pPr marL="285750" indent="-285750">
              <a:buFont typeface="Wingdings" panose="05000000000000000000" pitchFamily="2" charset="2"/>
              <a:buChar char="Ø"/>
            </a:pPr>
            <a:r>
              <a:rPr lang="en-US" sz="2400" dirty="0"/>
              <a:t> </a:t>
            </a:r>
            <a:r>
              <a:rPr lang="en-US" sz="2400" b="1" dirty="0"/>
              <a:t>29 Tribes</a:t>
            </a:r>
          </a:p>
          <a:p>
            <a:r>
              <a:rPr lang="en-US" sz="1600" dirty="0"/>
              <a:t> </a:t>
            </a:r>
          </a:p>
          <a:p>
            <a:pPr marL="285750" indent="-285750">
              <a:buFont typeface="Wingdings" panose="05000000000000000000" pitchFamily="2" charset="2"/>
              <a:buChar char="Ø"/>
            </a:pPr>
            <a:r>
              <a:rPr lang="en-US" sz="2400" b="1" dirty="0"/>
              <a:t>29 Stakeholders (16 categories)</a:t>
            </a:r>
          </a:p>
          <a:p>
            <a:pPr lvl="1"/>
            <a:r>
              <a:rPr lang="en-US" sz="1600" dirty="0"/>
              <a:t>Agriculture (2)					Major Tributaries (2)	</a:t>
            </a:r>
          </a:p>
          <a:p>
            <a:pPr lvl="1"/>
            <a:r>
              <a:rPr lang="en-US" sz="1600" dirty="0"/>
              <a:t>Conservation Districts				Navigation (2)</a:t>
            </a:r>
          </a:p>
          <a:p>
            <a:pPr lvl="1"/>
            <a:r>
              <a:rPr lang="en-US" sz="1600" dirty="0"/>
              <a:t>Environmental/Conservation Orgs (2)		Recreation (2)</a:t>
            </a:r>
          </a:p>
          <a:p>
            <a:pPr lvl="1"/>
            <a:r>
              <a:rPr lang="en-US" sz="1600" dirty="0"/>
              <a:t>Fish and Wildlife (2)				Thermal Power (2)</a:t>
            </a:r>
          </a:p>
          <a:p>
            <a:pPr lvl="1"/>
            <a:r>
              <a:rPr lang="en-US" sz="1600" dirty="0"/>
              <a:t>Flood Control (2)				Water Quantity (2)</a:t>
            </a:r>
          </a:p>
          <a:p>
            <a:pPr lvl="1"/>
            <a:r>
              <a:rPr lang="en-US" sz="1600" dirty="0"/>
              <a:t>Hydropower (2)				Water Supply (2)</a:t>
            </a:r>
          </a:p>
          <a:p>
            <a:pPr lvl="1"/>
            <a:r>
              <a:rPr lang="en-US" sz="1600" dirty="0"/>
              <a:t>Irrigation					Water Industries</a:t>
            </a:r>
          </a:p>
          <a:p>
            <a:pPr lvl="1"/>
            <a:r>
              <a:rPr lang="en-US" sz="1600" dirty="0"/>
              <a:t>Local Government (2)				At Large (2)</a:t>
            </a:r>
          </a:p>
          <a:p>
            <a:r>
              <a:rPr lang="en-US" sz="1600" dirty="0"/>
              <a:t> </a:t>
            </a:r>
          </a:p>
          <a:p>
            <a:pPr marL="285750" indent="-285750">
              <a:buFont typeface="Wingdings" panose="05000000000000000000" pitchFamily="2" charset="2"/>
              <a:buChar char="Ø"/>
            </a:pPr>
            <a:r>
              <a:rPr lang="en-US" sz="2400" b="1" dirty="0"/>
              <a:t>15 Federal Agencies</a:t>
            </a:r>
          </a:p>
          <a:p>
            <a:pPr lvl="1"/>
            <a:r>
              <a:rPr lang="en-US" sz="1600" dirty="0"/>
              <a:t>Bureau of Indian Affairs		USACE		BOR</a:t>
            </a:r>
          </a:p>
          <a:p>
            <a:pPr lvl="1"/>
            <a:r>
              <a:rPr lang="en-US" sz="1600" dirty="0"/>
              <a:t>BLM				USFS		NRCS</a:t>
            </a:r>
          </a:p>
          <a:p>
            <a:pPr lvl="1"/>
            <a:r>
              <a:rPr lang="en-US" sz="1600" dirty="0"/>
              <a:t>USFWS			USGS		NPS</a:t>
            </a:r>
          </a:p>
          <a:p>
            <a:pPr lvl="1"/>
            <a:r>
              <a:rPr lang="en-US" sz="1600" dirty="0"/>
              <a:t>WAPA			NWS/NOAA	EPA</a:t>
            </a:r>
          </a:p>
          <a:p>
            <a:pPr lvl="1"/>
            <a:r>
              <a:rPr lang="en-US" sz="1600" dirty="0"/>
              <a:t>Fed Hwy Admin		Maritime Admin	US Coastguard</a:t>
            </a:r>
          </a:p>
          <a:p>
            <a:pPr lvl="1"/>
            <a:endParaRPr lang="en-US" sz="1600" dirty="0"/>
          </a:p>
          <a:p>
            <a:pPr marL="285750" indent="-285750">
              <a:buFont typeface="Wingdings" panose="05000000000000000000" pitchFamily="2" charset="2"/>
              <a:buChar char="Ø"/>
            </a:pPr>
            <a:r>
              <a:rPr lang="en-US" sz="2400" dirty="0"/>
              <a:t> </a:t>
            </a:r>
            <a:r>
              <a:rPr lang="en-US" sz="2400" b="1" dirty="0"/>
              <a:t>8 States </a:t>
            </a:r>
            <a:r>
              <a:rPr lang="en-US" b="1" dirty="0"/>
              <a:t>(IA, NE, KS, MO, MT, ND, SD, WY)</a:t>
            </a:r>
          </a:p>
          <a:p>
            <a:endParaRPr lang="en-US" sz="2400" dirty="0"/>
          </a:p>
        </p:txBody>
      </p:sp>
      <p:pic>
        <p:nvPicPr>
          <p:cNvPr id="15" name="Picture 7" descr="IMG_0965.JPG">
            <a:extLst>
              <a:ext uri="{FF2B5EF4-FFF2-40B4-BE49-F238E27FC236}">
                <a16:creationId xmlns:a16="http://schemas.microsoft.com/office/drawing/2014/main" id="{3B298182-20F5-4FA0-BB44-BF20C156E1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498080" y="3893854"/>
            <a:ext cx="4361712" cy="247404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23457-D7E0-4BBB-940A-B30857B6D3AB}"/>
              </a:ext>
            </a:extLst>
          </p:cNvPr>
          <p:cNvSpPr>
            <a:spLocks noGrp="1"/>
          </p:cNvSpPr>
          <p:nvPr>
            <p:ph type="title"/>
          </p:nvPr>
        </p:nvSpPr>
        <p:spPr>
          <a:xfrm>
            <a:off x="3825351" y="305774"/>
            <a:ext cx="5028693" cy="1219759"/>
          </a:xfrm>
        </p:spPr>
        <p:txBody>
          <a:bodyPr/>
          <a:lstStyle/>
          <a:p>
            <a:r>
              <a:rPr lang="en-US" sz="5400" dirty="0">
                <a:solidFill>
                  <a:srgbClr val="002060"/>
                </a:solidFill>
              </a:rPr>
              <a:t>Questions</a:t>
            </a:r>
          </a:p>
        </p:txBody>
      </p:sp>
      <p:pic>
        <p:nvPicPr>
          <p:cNvPr id="5" name="Picture Placeholder 11">
            <a:extLst>
              <a:ext uri="{FF2B5EF4-FFF2-40B4-BE49-F238E27FC236}">
                <a16:creationId xmlns:a16="http://schemas.microsoft.com/office/drawing/2014/main" id="{175A4BA2-84BC-41B0-ABCB-10929C0BBB8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43152" y="1609667"/>
            <a:ext cx="8305695" cy="4485503"/>
          </a:xfrm>
          <a:prstGeom prst="rect">
            <a:avLst/>
          </a:prstGeom>
          <a:effectLst>
            <a:outerShdw blurRad="50800" dist="266700" dir="2700000" algn="tl" rotWithShape="0">
              <a:prstClr val="black"/>
            </a:outerShdw>
          </a:effectLst>
        </p:spPr>
      </p:pic>
    </p:spTree>
    <p:extLst>
      <p:ext uri="{BB962C8B-B14F-4D97-AF65-F5344CB8AC3E}">
        <p14:creationId xmlns:p14="http://schemas.microsoft.com/office/powerpoint/2010/main" val="308243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3594" y="282126"/>
            <a:ext cx="10166796" cy="785419"/>
          </a:xfrm>
        </p:spPr>
        <p:txBody>
          <a:bodyPr/>
          <a:lstStyle/>
          <a:p>
            <a:pPr algn="ctr"/>
            <a:r>
              <a:rPr lang="en-US" sz="4000" dirty="0">
                <a:solidFill>
                  <a:srgbClr val="002060"/>
                </a:solidFill>
              </a:rPr>
              <a:t>Authorization / mission</a:t>
            </a:r>
          </a:p>
        </p:txBody>
      </p:sp>
      <p:sp>
        <p:nvSpPr>
          <p:cNvPr id="2" name="Content Placeholder 1"/>
          <p:cNvSpPr>
            <a:spLocks noGrp="1"/>
          </p:cNvSpPr>
          <p:nvPr>
            <p:ph sz="quarter" idx="10"/>
          </p:nvPr>
        </p:nvSpPr>
        <p:spPr>
          <a:xfrm>
            <a:off x="399463" y="1284969"/>
            <a:ext cx="11317616" cy="5307217"/>
          </a:xfrm>
        </p:spPr>
        <p:txBody>
          <a:bodyPr/>
          <a:lstStyle/>
          <a:p>
            <a:pPr marL="342900" indent="-342900">
              <a:spcAft>
                <a:spcPts val="600"/>
              </a:spcAft>
              <a:buSzPct val="130000"/>
              <a:buFont typeface="Arial" panose="020B0604020202020204" pitchFamily="34" charset="0"/>
              <a:buChar char="•"/>
            </a:pPr>
            <a:r>
              <a:rPr lang="en-US" sz="2800" b="1" dirty="0"/>
              <a:t>Eight Authorized Purposes</a:t>
            </a:r>
          </a:p>
          <a:p>
            <a:pPr marL="672406" lvl="3" indent="-285750">
              <a:spcAft>
                <a:spcPts val="600"/>
              </a:spcAft>
              <a:buFont typeface="Wingdings" panose="05000000000000000000" pitchFamily="2" charset="2"/>
              <a:buChar char="Ø"/>
            </a:pPr>
            <a:r>
              <a:rPr lang="en-US" sz="2400" dirty="0"/>
              <a:t>Flood Control – Requires Empty Space</a:t>
            </a:r>
          </a:p>
          <a:p>
            <a:pPr marL="672406" lvl="3" indent="-285750">
              <a:spcAft>
                <a:spcPts val="600"/>
              </a:spcAft>
              <a:buFont typeface="Wingdings" panose="05000000000000000000" pitchFamily="2" charset="2"/>
              <a:buChar char="Ø"/>
            </a:pPr>
            <a:r>
              <a:rPr lang="en-US" sz="2400" dirty="0"/>
              <a:t>Navigation</a:t>
            </a:r>
          </a:p>
          <a:p>
            <a:pPr marL="672406" lvl="3" indent="-285750">
              <a:spcAft>
                <a:spcPts val="600"/>
              </a:spcAft>
              <a:buFont typeface="Wingdings" panose="05000000000000000000" pitchFamily="2" charset="2"/>
              <a:buChar char="Ø"/>
            </a:pPr>
            <a:r>
              <a:rPr lang="en-US" sz="2400" dirty="0"/>
              <a:t>Water Supply</a:t>
            </a:r>
          </a:p>
          <a:p>
            <a:pPr marL="672406" lvl="3" indent="-285750">
              <a:spcAft>
                <a:spcPts val="600"/>
              </a:spcAft>
              <a:buFont typeface="Wingdings" panose="05000000000000000000" pitchFamily="2" charset="2"/>
              <a:buChar char="Ø"/>
            </a:pPr>
            <a:r>
              <a:rPr lang="en-US" sz="2400" dirty="0"/>
              <a:t>Hydropower</a:t>
            </a:r>
          </a:p>
          <a:p>
            <a:pPr marL="672406" lvl="3" indent="-285750">
              <a:spcAft>
                <a:spcPts val="600"/>
              </a:spcAft>
              <a:buFont typeface="Wingdings" panose="05000000000000000000" pitchFamily="2" charset="2"/>
              <a:buChar char="Ø"/>
            </a:pPr>
            <a:r>
              <a:rPr lang="en-US" sz="2400" dirty="0"/>
              <a:t>Water Quality Control</a:t>
            </a:r>
          </a:p>
          <a:p>
            <a:pPr marL="672406" lvl="3" indent="-285750">
              <a:spcAft>
                <a:spcPts val="600"/>
              </a:spcAft>
              <a:buFont typeface="Wingdings" panose="05000000000000000000" pitchFamily="2" charset="2"/>
              <a:buChar char="Ø"/>
            </a:pPr>
            <a:r>
              <a:rPr lang="en-US" sz="2400" dirty="0"/>
              <a:t>Recreation</a:t>
            </a:r>
          </a:p>
          <a:p>
            <a:pPr marL="672406" lvl="3" indent="-285750">
              <a:spcAft>
                <a:spcPts val="600"/>
              </a:spcAft>
              <a:buFont typeface="Wingdings" panose="05000000000000000000" pitchFamily="2" charset="2"/>
              <a:buChar char="Ø"/>
            </a:pPr>
            <a:r>
              <a:rPr lang="en-US" sz="2400" dirty="0"/>
              <a:t>Irrigation</a:t>
            </a:r>
          </a:p>
          <a:p>
            <a:pPr marL="672406" lvl="3" indent="-285750">
              <a:spcAft>
                <a:spcPts val="600"/>
              </a:spcAft>
              <a:buFont typeface="Wingdings" panose="05000000000000000000" pitchFamily="2" charset="2"/>
              <a:buChar char="Ø"/>
            </a:pPr>
            <a:r>
              <a:rPr lang="en-US" sz="2400" dirty="0"/>
              <a:t>Fish and Wildlife</a:t>
            </a:r>
          </a:p>
          <a:p>
            <a:pPr marL="386656" lvl="3" indent="0">
              <a:spcAft>
                <a:spcPts val="600"/>
              </a:spcAft>
              <a:buNone/>
            </a:pPr>
            <a:endParaRPr lang="en-US" sz="800" dirty="0"/>
          </a:p>
          <a:p>
            <a:pPr marL="342900" indent="-342900">
              <a:spcAft>
                <a:spcPts val="600"/>
              </a:spcAft>
              <a:buSzPct val="130000"/>
              <a:buFont typeface="Arial" panose="020B0604020202020204" pitchFamily="34" charset="0"/>
              <a:buChar char="•"/>
            </a:pPr>
            <a:r>
              <a:rPr lang="en-US" sz="2800" b="1" dirty="0"/>
              <a:t>Purpose does not equal Priority: One priority is life safety</a:t>
            </a:r>
          </a:p>
          <a:p>
            <a:pPr marL="285750" indent="-285750">
              <a:spcAft>
                <a:spcPts val="600"/>
              </a:spcAft>
              <a:buFont typeface="Arial" panose="020B0604020202020204" pitchFamily="34" charset="0"/>
              <a:buChar char="•"/>
            </a:pPr>
            <a:endParaRPr lang="en-US" sz="2400" dirty="0"/>
          </a:p>
        </p:txBody>
      </p:sp>
      <p:sp>
        <p:nvSpPr>
          <p:cNvPr id="9" name="Rectangle 8">
            <a:extLst>
              <a:ext uri="{FF2B5EF4-FFF2-40B4-BE49-F238E27FC236}">
                <a16:creationId xmlns:a16="http://schemas.microsoft.com/office/drawing/2014/main" id="{7D11F67D-9066-4A43-B0EF-9782079BA038}"/>
              </a:ext>
            </a:extLst>
          </p:cNvPr>
          <p:cNvSpPr/>
          <p:nvPr/>
        </p:nvSpPr>
        <p:spPr>
          <a:xfrm>
            <a:off x="6651174" y="1635540"/>
            <a:ext cx="1628358" cy="1072792"/>
          </a:xfrm>
          <a:prstGeom prst="rect">
            <a:avLst/>
          </a:prstGeom>
          <a:blipFill>
            <a:blip r:embed="rId3"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FLOOD CONTROL</a:t>
            </a:r>
          </a:p>
        </p:txBody>
      </p:sp>
      <p:sp>
        <p:nvSpPr>
          <p:cNvPr id="10" name="Rectangle 9">
            <a:extLst>
              <a:ext uri="{FF2B5EF4-FFF2-40B4-BE49-F238E27FC236}">
                <a16:creationId xmlns:a16="http://schemas.microsoft.com/office/drawing/2014/main" id="{9E6BBD0A-3BE6-46EA-90A8-5A8DB7014CAD}"/>
              </a:ext>
            </a:extLst>
          </p:cNvPr>
          <p:cNvSpPr/>
          <p:nvPr/>
        </p:nvSpPr>
        <p:spPr>
          <a:xfrm>
            <a:off x="6651174" y="2874065"/>
            <a:ext cx="1628358" cy="1072792"/>
          </a:xfrm>
          <a:prstGeom prst="rect">
            <a:avLst/>
          </a:prstGeom>
          <a:blipFill>
            <a:blip r:embed="rId4"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NAVIGATION</a:t>
            </a:r>
          </a:p>
        </p:txBody>
      </p:sp>
      <p:sp>
        <p:nvSpPr>
          <p:cNvPr id="11" name="Rectangle 10">
            <a:extLst>
              <a:ext uri="{FF2B5EF4-FFF2-40B4-BE49-F238E27FC236}">
                <a16:creationId xmlns:a16="http://schemas.microsoft.com/office/drawing/2014/main" id="{8CC938D3-001D-42A2-BC28-205C70BF73C9}"/>
              </a:ext>
            </a:extLst>
          </p:cNvPr>
          <p:cNvSpPr/>
          <p:nvPr/>
        </p:nvSpPr>
        <p:spPr>
          <a:xfrm>
            <a:off x="6651174" y="4102444"/>
            <a:ext cx="1628358" cy="1072792"/>
          </a:xfrm>
          <a:prstGeom prst="rect">
            <a:avLst/>
          </a:prstGeom>
          <a:blipFill>
            <a:blip r:embed="rId5"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WATER SUPPLY</a:t>
            </a:r>
          </a:p>
        </p:txBody>
      </p:sp>
      <p:sp>
        <p:nvSpPr>
          <p:cNvPr id="12" name="Rectangle 11">
            <a:extLst>
              <a:ext uri="{FF2B5EF4-FFF2-40B4-BE49-F238E27FC236}">
                <a16:creationId xmlns:a16="http://schemas.microsoft.com/office/drawing/2014/main" id="{3CB49941-28C1-41B3-BC9D-7871F3BCCA55}"/>
              </a:ext>
            </a:extLst>
          </p:cNvPr>
          <p:cNvSpPr/>
          <p:nvPr/>
        </p:nvSpPr>
        <p:spPr>
          <a:xfrm>
            <a:off x="8421798" y="1635540"/>
            <a:ext cx="1628358" cy="1072792"/>
          </a:xfrm>
          <a:prstGeom prst="rect">
            <a:avLst/>
          </a:prstGeom>
          <a:blipFill>
            <a:blip r:embed="rId6" cstate="email">
              <a:extLst>
                <a:ext uri="{28A0092B-C50C-407E-A947-70E740481C1C}">
                  <a14:useLocalDpi xmlns:a14="http://schemas.microsoft.com/office/drawing/2010/main"/>
                </a:ext>
              </a:extLst>
            </a:blip>
            <a:srcRect/>
            <a:stretch>
              <a:fillRect r="124"/>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HYDROPOWER</a:t>
            </a:r>
          </a:p>
        </p:txBody>
      </p:sp>
      <p:sp>
        <p:nvSpPr>
          <p:cNvPr id="13" name="Rectangle 12">
            <a:extLst>
              <a:ext uri="{FF2B5EF4-FFF2-40B4-BE49-F238E27FC236}">
                <a16:creationId xmlns:a16="http://schemas.microsoft.com/office/drawing/2014/main" id="{CB6E59FD-3C2D-481D-BC13-38A7C8309045}"/>
              </a:ext>
            </a:extLst>
          </p:cNvPr>
          <p:cNvSpPr/>
          <p:nvPr/>
        </p:nvSpPr>
        <p:spPr>
          <a:xfrm>
            <a:off x="10164179" y="4102300"/>
            <a:ext cx="1628358" cy="1072792"/>
          </a:xfrm>
          <a:prstGeom prst="rect">
            <a:avLst/>
          </a:prstGeom>
          <a:blipFill>
            <a:blip r:embed="rId7"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FISH &amp; WILDLIFE</a:t>
            </a:r>
          </a:p>
        </p:txBody>
      </p:sp>
      <p:sp>
        <p:nvSpPr>
          <p:cNvPr id="14" name="Rectangle 13">
            <a:extLst>
              <a:ext uri="{FF2B5EF4-FFF2-40B4-BE49-F238E27FC236}">
                <a16:creationId xmlns:a16="http://schemas.microsoft.com/office/drawing/2014/main" id="{AFFE7747-217B-45CF-9055-12C387F77BAE}"/>
              </a:ext>
            </a:extLst>
          </p:cNvPr>
          <p:cNvSpPr/>
          <p:nvPr/>
        </p:nvSpPr>
        <p:spPr>
          <a:xfrm>
            <a:off x="8421798" y="2874065"/>
            <a:ext cx="1628358" cy="1072792"/>
          </a:xfrm>
          <a:prstGeom prst="rect">
            <a:avLst/>
          </a:prstGeom>
          <a:blipFill>
            <a:blip r:embed="rId8"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IRRIGATION</a:t>
            </a:r>
          </a:p>
        </p:txBody>
      </p:sp>
      <p:sp>
        <p:nvSpPr>
          <p:cNvPr id="15" name="Rectangle 14">
            <a:extLst>
              <a:ext uri="{FF2B5EF4-FFF2-40B4-BE49-F238E27FC236}">
                <a16:creationId xmlns:a16="http://schemas.microsoft.com/office/drawing/2014/main" id="{8187C009-9A62-4070-8FD3-BEE701718261}"/>
              </a:ext>
            </a:extLst>
          </p:cNvPr>
          <p:cNvSpPr/>
          <p:nvPr/>
        </p:nvSpPr>
        <p:spPr>
          <a:xfrm>
            <a:off x="10164179" y="2874065"/>
            <a:ext cx="1628358" cy="1072792"/>
          </a:xfrm>
          <a:prstGeom prst="rect">
            <a:avLst/>
          </a:prstGeom>
          <a:blipFill>
            <a:blip r:embed="rId9"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RECREATION</a:t>
            </a:r>
          </a:p>
        </p:txBody>
      </p:sp>
      <p:sp>
        <p:nvSpPr>
          <p:cNvPr id="16" name="Rectangle 15">
            <a:extLst>
              <a:ext uri="{FF2B5EF4-FFF2-40B4-BE49-F238E27FC236}">
                <a16:creationId xmlns:a16="http://schemas.microsoft.com/office/drawing/2014/main" id="{C1E285E1-42EF-436B-A89F-8944282DE0EF}"/>
              </a:ext>
            </a:extLst>
          </p:cNvPr>
          <p:cNvSpPr/>
          <p:nvPr/>
        </p:nvSpPr>
        <p:spPr>
          <a:xfrm>
            <a:off x="8421798" y="4102444"/>
            <a:ext cx="1628358" cy="1072792"/>
          </a:xfrm>
          <a:prstGeom prst="rect">
            <a:avLst/>
          </a:prstGeom>
          <a:blipFill>
            <a:blip r:embed="rId10" cstate="email">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WATER QUALITY CONTROL</a:t>
            </a:r>
          </a:p>
        </p:txBody>
      </p:sp>
    </p:spTree>
    <p:extLst>
      <p:ext uri="{BB962C8B-B14F-4D97-AF65-F5344CB8AC3E}">
        <p14:creationId xmlns:p14="http://schemas.microsoft.com/office/powerpoint/2010/main" val="46375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77" y="185913"/>
            <a:ext cx="10536865" cy="806451"/>
          </a:xfrm>
        </p:spPr>
        <p:txBody>
          <a:bodyPr/>
          <a:lstStyle/>
          <a:p>
            <a:pPr algn="ctr"/>
            <a:r>
              <a:rPr lang="en-US" sz="3600" dirty="0">
                <a:solidFill>
                  <a:srgbClr val="002060"/>
                </a:solidFill>
              </a:rPr>
              <a:t>Missouri river before corps projects</a:t>
            </a:r>
          </a:p>
        </p:txBody>
      </p:sp>
      <p:sp>
        <p:nvSpPr>
          <p:cNvPr id="3" name="Content Placeholder 2"/>
          <p:cNvSpPr>
            <a:spLocks noGrp="1"/>
          </p:cNvSpPr>
          <p:nvPr>
            <p:ph idx="1"/>
          </p:nvPr>
        </p:nvSpPr>
        <p:spPr>
          <a:xfrm>
            <a:off x="345063" y="1525666"/>
            <a:ext cx="4577811" cy="4409985"/>
          </a:xfrm>
        </p:spPr>
        <p:txBody>
          <a:bodyPr/>
          <a:lstStyle/>
          <a:p>
            <a:pPr marL="339725" marR="5080" indent="-327025">
              <a:buFont typeface="Arial" panose="020B0604020202020204" pitchFamily="34" charset="0"/>
              <a:buChar char="•"/>
            </a:pPr>
            <a:r>
              <a:rPr lang="en-US" sz="2000" dirty="0">
                <a:solidFill>
                  <a:schemeClr val="tx1"/>
                </a:solidFill>
              </a:rPr>
              <a:t>Missouri River is a sand bed river that historically changed locations on the floodplain frequently</a:t>
            </a:r>
          </a:p>
          <a:p>
            <a:pPr marL="339725" marR="5080" indent="-327025">
              <a:buFont typeface="Arial" panose="020B0604020202020204" pitchFamily="34" charset="0"/>
              <a:buChar char="•"/>
            </a:pPr>
            <a:endParaRPr lang="en-US" sz="800" dirty="0">
              <a:solidFill>
                <a:schemeClr val="tx1"/>
              </a:solidFill>
            </a:endParaRPr>
          </a:p>
          <a:p>
            <a:pPr marL="339725" marR="5080" indent="-327025">
              <a:buFont typeface="Arial" panose="020B0604020202020204" pitchFamily="34" charset="0"/>
              <a:buChar char="•"/>
            </a:pPr>
            <a:r>
              <a:rPr lang="en-US" sz="2000" dirty="0">
                <a:solidFill>
                  <a:schemeClr val="tx1"/>
                </a:solidFill>
              </a:rPr>
              <a:t>The </a:t>
            </a:r>
            <a:r>
              <a:rPr lang="en-US" sz="2000" dirty="0" err="1">
                <a:solidFill>
                  <a:schemeClr val="tx1"/>
                </a:solidFill>
              </a:rPr>
              <a:t>Mainstem</a:t>
            </a:r>
            <a:r>
              <a:rPr lang="en-US" sz="2000" dirty="0">
                <a:solidFill>
                  <a:schemeClr val="tx1"/>
                </a:solidFill>
              </a:rPr>
              <a:t> Reservoir System captures floodwaters and provides reliable flows for navigation and other purposes</a:t>
            </a:r>
          </a:p>
          <a:p>
            <a:pPr marL="339725" marR="5080" indent="-327025">
              <a:buFont typeface="Arial" panose="020B0604020202020204" pitchFamily="34" charset="0"/>
              <a:buChar char="•"/>
            </a:pPr>
            <a:endParaRPr lang="en-US" sz="800" dirty="0">
              <a:solidFill>
                <a:schemeClr val="tx1"/>
              </a:solidFill>
            </a:endParaRPr>
          </a:p>
          <a:p>
            <a:pPr marL="339725" marR="5080" indent="-327025">
              <a:buFont typeface="Arial" panose="020B0604020202020204" pitchFamily="34" charset="0"/>
              <a:buChar char="•"/>
            </a:pPr>
            <a:r>
              <a:rPr lang="en-US" sz="2000" dirty="0">
                <a:solidFill>
                  <a:schemeClr val="tx1"/>
                </a:solidFill>
              </a:rPr>
              <a:t>The Band Stabilization/Navigation Project (BSNP) structures keep the main river channel stationary to create a self scouring navigation channel; also allowed levee construction</a:t>
            </a:r>
          </a:p>
          <a:p>
            <a:endParaRPr lang="en-US" dirty="0">
              <a:solidFill>
                <a:schemeClr val="tx1"/>
              </a:solidFill>
            </a:endParaRPr>
          </a:p>
        </p:txBody>
      </p:sp>
      <p:sp>
        <p:nvSpPr>
          <p:cNvPr id="4" name="Slide Number Placeholder 3" hidden="1"/>
          <p:cNvSpPr>
            <a:spLocks noGrp="1"/>
          </p:cNvSpPr>
          <p:nvPr>
            <p:ph type="sldNum" sz="quarter" idx="11"/>
          </p:nvPr>
        </p:nvSpPr>
        <p:spPr/>
        <p:txBody>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0877" y="1143545"/>
            <a:ext cx="6696060" cy="5174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980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524" y="1048209"/>
            <a:ext cx="9283298" cy="826311"/>
          </a:xfrm>
        </p:spPr>
        <p:txBody>
          <a:bodyPr/>
          <a:lstStyle/>
          <a:p>
            <a:pPr marL="230188" indent="-230188">
              <a:buFont typeface="Arial" panose="020B0604020202020204" pitchFamily="34" charset="0"/>
              <a:buChar char="•"/>
            </a:pPr>
            <a:r>
              <a:rPr lang="en-US" sz="2000" dirty="0">
                <a:solidFill>
                  <a:srgbClr val="111135"/>
                </a:solidFill>
              </a:rPr>
              <a:t>A 1984 Chief’s Report estimated that approximately 522,000 acres of aquatic and terrestrial habitat were lost by construction of BSNP</a:t>
            </a:r>
            <a:endParaRPr lang="en-US" sz="1800" dirty="0"/>
          </a:p>
        </p:txBody>
      </p:sp>
      <p:pic>
        <p:nvPicPr>
          <p:cNvPr id="6" name="Picture 10" descr="MORiver34-77"/>
          <p:cNvPicPr>
            <a:picLocks noChangeAspect="1" noChangeArrowheads="1"/>
          </p:cNvPicPr>
          <p:nvPr/>
        </p:nvPicPr>
        <p:blipFill>
          <a:blip r:embed="rId3" cstate="email"/>
          <a:srcRect/>
          <a:stretch>
            <a:fillRect/>
          </a:stretch>
        </p:blipFill>
        <p:spPr bwMode="auto">
          <a:xfrm>
            <a:off x="1531052" y="1867112"/>
            <a:ext cx="4564788" cy="4589160"/>
          </a:xfrm>
          <a:prstGeom prst="rect">
            <a:avLst/>
          </a:prstGeom>
          <a:ln>
            <a:noFill/>
          </a:ln>
          <a:effectLst>
            <a:outerShdw blurRad="292100" dist="139700" dir="2700000" algn="tl" rotWithShape="0">
              <a:srgbClr val="333333">
                <a:alpha val="65000"/>
              </a:srgbClr>
            </a:outerShdw>
          </a:effectLst>
        </p:spPr>
      </p:pic>
      <p:pic>
        <p:nvPicPr>
          <p:cNvPr id="7" name="Picture 11" descr="MORiver34-77"/>
          <p:cNvPicPr>
            <a:picLocks noChangeAspect="1" noChangeArrowheads="1"/>
          </p:cNvPicPr>
          <p:nvPr/>
        </p:nvPicPr>
        <p:blipFill>
          <a:blip r:embed="rId4" cstate="email">
            <a:extLst>
              <a:ext uri="{28A0092B-C50C-407E-A947-70E740481C1C}">
                <a14:useLocalDpi xmlns:a14="http://schemas.microsoft.com/office/drawing/2010/main"/>
              </a:ext>
            </a:extLst>
          </a:blip>
          <a:srcRect r="-49"/>
          <a:stretch>
            <a:fillRect/>
          </a:stretch>
        </p:blipFill>
        <p:spPr bwMode="auto">
          <a:xfrm>
            <a:off x="6061004" y="1867112"/>
            <a:ext cx="4601527" cy="4601527"/>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967523" y="133982"/>
            <a:ext cx="10143499" cy="804672"/>
          </a:xfrm>
        </p:spPr>
        <p:txBody>
          <a:bodyPr/>
          <a:lstStyle/>
          <a:p>
            <a:pPr algn="ctr"/>
            <a:r>
              <a:rPr lang="en-US" sz="3000" dirty="0">
                <a:solidFill>
                  <a:srgbClr val="002060"/>
                </a:solidFill>
              </a:rPr>
              <a:t>Environmental impacts of corps projects</a:t>
            </a:r>
          </a:p>
        </p:txBody>
      </p:sp>
    </p:spTree>
    <p:extLst>
      <p:ext uri="{BB962C8B-B14F-4D97-AF65-F5344CB8AC3E}">
        <p14:creationId xmlns:p14="http://schemas.microsoft.com/office/powerpoint/2010/main" val="314352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062BB-EEF6-4F19-BD72-4E80BB508C88}"/>
              </a:ext>
            </a:extLst>
          </p:cNvPr>
          <p:cNvSpPr>
            <a:spLocks noGrp="1"/>
          </p:cNvSpPr>
          <p:nvPr>
            <p:ph type="title"/>
          </p:nvPr>
        </p:nvSpPr>
        <p:spPr>
          <a:xfrm>
            <a:off x="1272798" y="372834"/>
            <a:ext cx="9614942" cy="785419"/>
          </a:xfrm>
        </p:spPr>
        <p:txBody>
          <a:bodyPr/>
          <a:lstStyle/>
          <a:p>
            <a:pPr algn="ctr"/>
            <a:r>
              <a:rPr lang="en-US" sz="4400" dirty="0">
                <a:solidFill>
                  <a:srgbClr val="002060"/>
                </a:solidFill>
              </a:rPr>
              <a:t>Implications</a:t>
            </a:r>
          </a:p>
        </p:txBody>
      </p:sp>
      <p:sp>
        <p:nvSpPr>
          <p:cNvPr id="6" name="Content Placeholder 5">
            <a:extLst>
              <a:ext uri="{FF2B5EF4-FFF2-40B4-BE49-F238E27FC236}">
                <a16:creationId xmlns:a16="http://schemas.microsoft.com/office/drawing/2014/main" id="{BFBE3CB3-1C2E-4CF4-B292-4371A4E7138E}"/>
              </a:ext>
            </a:extLst>
          </p:cNvPr>
          <p:cNvSpPr>
            <a:spLocks noGrp="1"/>
          </p:cNvSpPr>
          <p:nvPr>
            <p:ph sz="quarter" idx="10"/>
          </p:nvPr>
        </p:nvSpPr>
        <p:spPr>
          <a:xfrm>
            <a:off x="605060" y="1435356"/>
            <a:ext cx="11229974" cy="4763425"/>
          </a:xfrm>
        </p:spPr>
        <p:txBody>
          <a:bodyPr/>
          <a:lstStyle/>
          <a:p>
            <a:pPr marL="339725" marR="5080" indent="-327025">
              <a:buFont typeface="Arial" panose="020B0604020202020204" pitchFamily="34" charset="0"/>
              <a:buChar char="•"/>
            </a:pPr>
            <a:r>
              <a:rPr lang="en-US" sz="2400" dirty="0">
                <a:solidFill>
                  <a:schemeClr val="tx1"/>
                </a:solidFill>
              </a:rPr>
              <a:t>Bank Stabilization and Navigation Project (BSNP) and Mainstem Reservoir System have fundamentally changed the fish and wildlife habitat of the Missouri River and have impacted federally listed species</a:t>
            </a:r>
          </a:p>
          <a:p>
            <a:pPr marL="339725" marR="5080" indent="-327025">
              <a:buFont typeface="Arial" panose="020B0604020202020204" pitchFamily="34" charset="0"/>
              <a:buChar char="•"/>
            </a:pPr>
            <a:endParaRPr lang="en-US" sz="2400" dirty="0">
              <a:solidFill>
                <a:schemeClr val="tx1"/>
              </a:solidFill>
            </a:endParaRPr>
          </a:p>
          <a:p>
            <a:pPr marL="339725" marR="5080" indent="-327025">
              <a:buFont typeface="Arial" panose="020B0604020202020204" pitchFamily="34" charset="0"/>
              <a:buChar char="•"/>
            </a:pPr>
            <a:r>
              <a:rPr lang="en-US" sz="2400" dirty="0">
                <a:solidFill>
                  <a:schemeClr val="tx1"/>
                </a:solidFill>
              </a:rPr>
              <a:t>As a federal agency, USACE must meet its habitat mitigation and ESA requirements in executing its mission on the Missouri River and this is done through the </a:t>
            </a:r>
            <a:r>
              <a:rPr lang="en-US" sz="2400" u="sng" dirty="0">
                <a:solidFill>
                  <a:schemeClr val="tx1"/>
                </a:solidFill>
              </a:rPr>
              <a:t>Missouri River Recovery Program (MRRP)</a:t>
            </a:r>
          </a:p>
          <a:p>
            <a:pPr marL="339725" marR="5080" indent="-327025">
              <a:buFont typeface="Arial" panose="020B0604020202020204" pitchFamily="34" charset="0"/>
              <a:buChar char="•"/>
            </a:pPr>
            <a:endParaRPr lang="en-US" sz="2400" dirty="0">
              <a:solidFill>
                <a:schemeClr val="tx1"/>
              </a:solidFill>
            </a:endParaRPr>
          </a:p>
          <a:p>
            <a:pPr marL="339725" marR="5080" indent="-327025">
              <a:buFont typeface="Arial" panose="020B0604020202020204" pitchFamily="34" charset="0"/>
              <a:buChar char="•"/>
            </a:pPr>
            <a:r>
              <a:rPr lang="en-US" sz="2400" dirty="0">
                <a:solidFill>
                  <a:schemeClr val="tx1"/>
                </a:solidFill>
              </a:rPr>
              <a:t>From the ESA of 1973: </a:t>
            </a:r>
            <a:r>
              <a:rPr lang="en-US" sz="2400" i="0" u="none" strike="noStrike" baseline="0" dirty="0">
                <a:solidFill>
                  <a:srgbClr val="FF0000"/>
                </a:solidFill>
                <a:latin typeface="CenturyExpandedBT-Roman"/>
              </a:rPr>
              <a:t>“</a:t>
            </a:r>
            <a:r>
              <a:rPr lang="en-US" sz="2400" i="1" u="none" strike="noStrike" baseline="0" dirty="0">
                <a:solidFill>
                  <a:srgbClr val="FF0000"/>
                </a:solidFill>
                <a:latin typeface="CenturyExpandedBT-Roman"/>
              </a:rPr>
              <a:t>Each Federal agency shall, in consultation with and with the assistance of the Secretary, insure that any action authorized, funded, or carried out by such agency is not likely to jeopardize the continued existence of any endangered species</a:t>
            </a:r>
            <a:r>
              <a:rPr lang="en-US" sz="2400" i="0" u="none" strike="noStrike" baseline="0" dirty="0">
                <a:solidFill>
                  <a:srgbClr val="FF0000"/>
                </a:solidFill>
                <a:latin typeface="CenturyExpandedBT-Roman"/>
              </a:rPr>
              <a:t>…”</a:t>
            </a:r>
            <a:endParaRPr lang="en-US" sz="2400" dirty="0">
              <a:solidFill>
                <a:schemeClr val="tx1"/>
              </a:solidFill>
            </a:endParaRPr>
          </a:p>
          <a:p>
            <a:pPr marL="355600" marR="5080" indent="-342900">
              <a:buFont typeface="Arial" panose="020B0604020202020204" pitchFamily="34" charset="0"/>
              <a:buChar char="•"/>
            </a:pPr>
            <a:endParaRPr lang="en-US" sz="2400" dirty="0">
              <a:solidFill>
                <a:schemeClr val="tx1"/>
              </a:solidFill>
            </a:endParaRPr>
          </a:p>
          <a:p>
            <a:pPr marL="339725" marR="5080" indent="-327025">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16678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836" y="269832"/>
            <a:ext cx="10185088" cy="623303"/>
          </a:xfrm>
        </p:spPr>
        <p:txBody>
          <a:bodyPr anchor="t"/>
          <a:lstStyle/>
          <a:p>
            <a:pPr algn="ctr"/>
            <a:r>
              <a:rPr lang="en-US" sz="3600" dirty="0">
                <a:solidFill>
                  <a:srgbClr val="002060"/>
                </a:solidFill>
              </a:rPr>
              <a:t>Missouri river recovery Program</a:t>
            </a:r>
            <a:br>
              <a:rPr lang="en-US" sz="3600" dirty="0">
                <a:solidFill>
                  <a:srgbClr val="002060"/>
                </a:solidFill>
              </a:rPr>
            </a:br>
            <a:endParaRPr lang="en-US" sz="3600" dirty="0">
              <a:solidFill>
                <a:srgbClr val="002060"/>
              </a:solidFill>
            </a:endParaRPr>
          </a:p>
        </p:txBody>
      </p:sp>
      <p:sp>
        <p:nvSpPr>
          <p:cNvPr id="3" name="Content Placeholder 2"/>
          <p:cNvSpPr>
            <a:spLocks noGrp="1"/>
          </p:cNvSpPr>
          <p:nvPr>
            <p:ph idx="1"/>
          </p:nvPr>
        </p:nvSpPr>
        <p:spPr>
          <a:xfrm>
            <a:off x="521152" y="1031603"/>
            <a:ext cx="11054456" cy="5600700"/>
          </a:xfrm>
        </p:spPr>
        <p:txBody>
          <a:bodyPr/>
          <a:lstStyle/>
          <a:p>
            <a:pPr marL="339725" indent="-339725">
              <a:buFont typeface="Arial" panose="020B0604020202020204" pitchFamily="34" charset="0"/>
              <a:buChar char="•"/>
            </a:pPr>
            <a:r>
              <a:rPr lang="en-US" sz="2400" b="1" dirty="0"/>
              <a:t>Allows USACE to meet the environmental compliance requirements of operating and maintaining the Missouri River Mainstem Reservoir System and the BSNP while minimizing impacts to authorized purposes</a:t>
            </a:r>
          </a:p>
          <a:p>
            <a:pPr marL="285750" indent="-285750">
              <a:buFont typeface="Arial" panose="020B0604020202020204" pitchFamily="34" charset="0"/>
              <a:buChar char="•"/>
            </a:pPr>
            <a:endParaRPr lang="en-US" sz="1200" dirty="0">
              <a:solidFill>
                <a:schemeClr val="tx1"/>
              </a:solidFill>
            </a:endParaRPr>
          </a:p>
          <a:p>
            <a:pPr marL="339725" indent="-339725">
              <a:buFont typeface="Arial" panose="020B0604020202020204" pitchFamily="34" charset="0"/>
              <a:buChar char="•"/>
            </a:pPr>
            <a:r>
              <a:rPr lang="en-US" sz="2400" b="1" dirty="0">
                <a:solidFill>
                  <a:schemeClr val="tx1"/>
                </a:solidFill>
              </a:rPr>
              <a:t>Three components of the MRRP</a:t>
            </a:r>
          </a:p>
          <a:p>
            <a:pPr marL="795337" indent="-457200" defTabSz="228600">
              <a:buFont typeface="+mj-lt"/>
              <a:buAutoNum type="arabicPeriod"/>
            </a:pPr>
            <a:r>
              <a:rPr lang="en-US" sz="2000" u="sng" dirty="0">
                <a:solidFill>
                  <a:schemeClr val="tx1"/>
                </a:solidFill>
              </a:rPr>
              <a:t>Fish and Wildlife Mitigation </a:t>
            </a:r>
            <a:r>
              <a:rPr lang="en-US" sz="2000" dirty="0">
                <a:solidFill>
                  <a:schemeClr val="tx1"/>
                </a:solidFill>
              </a:rPr>
              <a:t>– BSNP Fish and Wildlife Mitigation Project</a:t>
            </a:r>
          </a:p>
          <a:p>
            <a:pPr marL="1027112" lvl="2" indent="-342900">
              <a:buFont typeface="Courier New" panose="02070309020205020404" pitchFamily="49" charset="0"/>
              <a:buChar char="o"/>
            </a:pPr>
            <a:r>
              <a:rPr lang="en-US" sz="2000" dirty="0">
                <a:solidFill>
                  <a:schemeClr val="tx1"/>
                </a:solidFill>
              </a:rPr>
              <a:t>WRDA 86 and WRDA 99 authorized USACE to acquire and develop 166,750 acres of fish and wildlife habitat to offset losses</a:t>
            </a:r>
          </a:p>
          <a:p>
            <a:pPr marL="795337" indent="-457200" defTabSz="228600">
              <a:buFont typeface="+mj-lt"/>
              <a:buAutoNum type="arabicPeriod"/>
            </a:pPr>
            <a:r>
              <a:rPr lang="en-US" sz="2000" u="sng" dirty="0">
                <a:solidFill>
                  <a:schemeClr val="tx1"/>
                </a:solidFill>
              </a:rPr>
              <a:t>ESA Compliance </a:t>
            </a:r>
            <a:r>
              <a:rPr lang="en-US" sz="2000" dirty="0">
                <a:solidFill>
                  <a:schemeClr val="tx1"/>
                </a:solidFill>
              </a:rPr>
              <a:t>– Actions to comply with the “No Jeopardy” 2018 Biological Opinion (BiOp) and associated EIS &amp; Record of Decision (Missouri River Recovery Management Plan)</a:t>
            </a:r>
          </a:p>
          <a:p>
            <a:pPr marL="685800" indent="-347663">
              <a:buFont typeface="+mj-lt"/>
              <a:buAutoNum type="arabicPeriod"/>
            </a:pPr>
            <a:r>
              <a:rPr lang="en-US" sz="2000" dirty="0">
                <a:solidFill>
                  <a:schemeClr val="tx1"/>
                </a:solidFill>
              </a:rPr>
              <a:t> </a:t>
            </a:r>
            <a:r>
              <a:rPr lang="en-US" sz="2000" u="sng" dirty="0">
                <a:solidFill>
                  <a:schemeClr val="tx1"/>
                </a:solidFill>
              </a:rPr>
              <a:t>Missouri River Recovery Implementation Committee (MRRIC)</a:t>
            </a:r>
            <a:r>
              <a:rPr lang="en-US" sz="2000" dirty="0">
                <a:solidFill>
                  <a:schemeClr val="tx1"/>
                </a:solidFill>
              </a:rPr>
              <a:t> – WRDA 2007</a:t>
            </a:r>
          </a:p>
          <a:p>
            <a:pPr marL="1028700" lvl="1" indent="-342900">
              <a:buFont typeface="Courier New" panose="02070309020205020404" pitchFamily="49" charset="0"/>
              <a:buChar char="o"/>
            </a:pPr>
            <a:r>
              <a:rPr lang="en-US" sz="2000" dirty="0">
                <a:solidFill>
                  <a:schemeClr val="tx1"/>
                </a:solidFill>
              </a:rPr>
              <a:t>USACE coordinated Stakeholder Committee (FACA Exempt)</a:t>
            </a:r>
          </a:p>
          <a:p>
            <a:pPr marL="1028700" lvl="1" indent="-342900">
              <a:buFont typeface="Courier New" panose="02070309020205020404" pitchFamily="49" charset="0"/>
              <a:buChar char="o"/>
            </a:pPr>
            <a:r>
              <a:rPr lang="en-US" sz="2000" dirty="0">
                <a:solidFill>
                  <a:schemeClr val="tx1"/>
                </a:solidFill>
              </a:rPr>
              <a:t>Represents States, Tribal Governments, User Groups, etc…</a:t>
            </a:r>
          </a:p>
          <a:p>
            <a:pPr marL="1028700" lvl="1" indent="-342900">
              <a:buFont typeface="Courier New" panose="02070309020205020404" pitchFamily="49" charset="0"/>
              <a:buChar char="o"/>
            </a:pPr>
            <a:r>
              <a:rPr lang="en-US" sz="2000" dirty="0">
                <a:solidFill>
                  <a:schemeClr val="tx1"/>
                </a:solidFill>
              </a:rPr>
              <a:t>Critical in developing 2018 Management Plan EIS &amp; associated Proposed Action for ESA compliance</a:t>
            </a:r>
          </a:p>
        </p:txBody>
      </p:sp>
      <p:sp>
        <p:nvSpPr>
          <p:cNvPr id="4" name="Slide Number Placeholder 3" hidden="1"/>
          <p:cNvSpPr>
            <a:spLocks noGrp="1"/>
          </p:cNvSpPr>
          <p:nvPr>
            <p:ph type="sldNum" sz="quarter" idx="10"/>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1AC320-F9D4-49B5-AB9E-2FFC55E833A0}" type="slidenum">
              <a:rPr lang="en-US" smtClean="0"/>
              <a:pPr>
                <a:defRPr/>
              </a:pPr>
              <a:t>7</a:t>
            </a:fld>
            <a:endParaRPr lang="en-US" dirty="0"/>
          </a:p>
        </p:txBody>
      </p:sp>
    </p:spTree>
    <p:extLst>
      <p:ext uri="{BB962C8B-B14F-4D97-AF65-F5344CB8AC3E}">
        <p14:creationId xmlns:p14="http://schemas.microsoft.com/office/powerpoint/2010/main" val="321687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2B37AD-2970-4A8C-8F92-9CF6BE20A1F0}"/>
              </a:ext>
            </a:extLst>
          </p:cNvPr>
          <p:cNvSpPr>
            <a:spLocks noGrp="1"/>
          </p:cNvSpPr>
          <p:nvPr>
            <p:ph type="sldNum" sz="quarter" idx="7"/>
          </p:nvPr>
        </p:nvSpPr>
        <p:spPr/>
        <p:txBody>
          <a:bodyPr/>
          <a:lstStyle/>
          <a:p>
            <a:pPr marL="57150">
              <a:lnSpc>
                <a:spcPct val="100000"/>
              </a:lnSpc>
              <a:spcBef>
                <a:spcPts val="200"/>
              </a:spcBef>
            </a:pPr>
            <a:fld id="{81D60167-4931-47E6-BA6A-407CBD079E47}" type="slidenum">
              <a:rPr lang="en-US" spc="-5" smtClean="0"/>
              <a:t>8</a:t>
            </a:fld>
            <a:endParaRPr lang="en-US" spc="-5" dirty="0"/>
          </a:p>
        </p:txBody>
      </p:sp>
      <p:pic>
        <p:nvPicPr>
          <p:cNvPr id="6" name="Picture 5">
            <a:extLst>
              <a:ext uri="{FF2B5EF4-FFF2-40B4-BE49-F238E27FC236}">
                <a16:creationId xmlns:a16="http://schemas.microsoft.com/office/drawing/2014/main" id="{55C8A43E-7B35-4D00-BDCE-2D2034825BA6}"/>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1668536" y="214843"/>
            <a:ext cx="9081769" cy="5993025"/>
          </a:xfrm>
          <a:prstGeom prst="rect">
            <a:avLst/>
          </a:prstGeom>
        </p:spPr>
      </p:pic>
      <p:sp>
        <p:nvSpPr>
          <p:cNvPr id="7" name="TextBox 6">
            <a:extLst>
              <a:ext uri="{FF2B5EF4-FFF2-40B4-BE49-F238E27FC236}">
                <a16:creationId xmlns:a16="http://schemas.microsoft.com/office/drawing/2014/main" id="{D5A33ED0-422E-4E91-BD0D-D3BB61776A69}"/>
              </a:ext>
            </a:extLst>
          </p:cNvPr>
          <p:cNvSpPr txBox="1"/>
          <p:nvPr/>
        </p:nvSpPr>
        <p:spPr>
          <a:xfrm>
            <a:off x="1555115" y="6273825"/>
            <a:ext cx="9081769" cy="369332"/>
          </a:xfrm>
          <a:prstGeom prst="rect">
            <a:avLst/>
          </a:prstGeom>
          <a:noFill/>
        </p:spPr>
        <p:txBody>
          <a:bodyPr wrap="square">
            <a:spAutoFit/>
          </a:bodyPr>
          <a:lstStyle/>
          <a:p>
            <a:pPr marL="0" marR="0" algn="ctr">
              <a:spcBef>
                <a:spcPts val="0"/>
              </a:spcBef>
              <a:spcAft>
                <a:spcPts val="0"/>
              </a:spcAft>
            </a:pPr>
            <a:r>
              <a:rPr lang="en-US" sz="1800" b="1" dirty="0">
                <a:effectLst/>
                <a:ea typeface="Times New Roman" panose="02020603050405020304" pitchFamily="18" charset="0"/>
              </a:rPr>
              <a:t>Map of Existing Fish and Wildlife Mitigation Project Locations </a:t>
            </a:r>
            <a:endParaRPr lang="en-US" sz="28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CA20EE7C-14DA-4B84-8C9C-F00C3F450D62}"/>
              </a:ext>
            </a:extLst>
          </p:cNvPr>
          <p:cNvSpPr txBox="1"/>
          <p:nvPr/>
        </p:nvSpPr>
        <p:spPr>
          <a:xfrm>
            <a:off x="5167424" y="3211355"/>
            <a:ext cx="4763386" cy="646331"/>
          </a:xfrm>
          <a:prstGeom prst="rect">
            <a:avLst/>
          </a:prstGeom>
          <a:solidFill>
            <a:schemeClr val="tx2"/>
          </a:solidFill>
          <a:ln>
            <a:solidFill>
              <a:schemeClr val="tx1"/>
            </a:solidFill>
          </a:ln>
        </p:spPr>
        <p:txBody>
          <a:bodyPr wrap="square" rtlCol="0">
            <a:spAutoFit/>
          </a:bodyPr>
          <a:lstStyle/>
          <a:p>
            <a:r>
              <a:rPr lang="en-US" b="1" dirty="0">
                <a:solidFill>
                  <a:srgbClr val="FF0000"/>
                </a:solidFill>
              </a:rPr>
              <a:t>66,713 of the 166,750 acres required have been acquired to date (40%)</a:t>
            </a:r>
          </a:p>
        </p:txBody>
      </p:sp>
      <p:sp>
        <p:nvSpPr>
          <p:cNvPr id="9" name="TextBox 8">
            <a:extLst>
              <a:ext uri="{FF2B5EF4-FFF2-40B4-BE49-F238E27FC236}">
                <a16:creationId xmlns:a16="http://schemas.microsoft.com/office/drawing/2014/main" id="{EA236028-3226-4921-BB49-DB6CE3691EBF}"/>
              </a:ext>
            </a:extLst>
          </p:cNvPr>
          <p:cNvSpPr txBox="1"/>
          <p:nvPr/>
        </p:nvSpPr>
        <p:spPr>
          <a:xfrm>
            <a:off x="3491596" y="326966"/>
            <a:ext cx="4057521" cy="646331"/>
          </a:xfrm>
          <a:prstGeom prst="rect">
            <a:avLst/>
          </a:prstGeom>
          <a:solidFill>
            <a:schemeClr val="tx2"/>
          </a:solidFill>
          <a:ln>
            <a:solidFill>
              <a:schemeClr val="tx1"/>
            </a:solidFill>
          </a:ln>
        </p:spPr>
        <p:txBody>
          <a:bodyPr wrap="none" rtlCol="0">
            <a:spAutoFit/>
          </a:bodyPr>
          <a:lstStyle/>
          <a:p>
            <a:r>
              <a:rPr lang="en-US" sz="3600" b="1" dirty="0">
                <a:solidFill>
                  <a:srgbClr val="002060"/>
                </a:solidFill>
              </a:rPr>
              <a:t>Habitat Mitigation</a:t>
            </a:r>
          </a:p>
        </p:txBody>
      </p:sp>
    </p:spTree>
    <p:extLst>
      <p:ext uri="{BB962C8B-B14F-4D97-AF65-F5344CB8AC3E}">
        <p14:creationId xmlns:p14="http://schemas.microsoft.com/office/powerpoint/2010/main" val="297903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811BA-493E-4003-8B47-06C5E4264752}"/>
              </a:ext>
            </a:extLst>
          </p:cNvPr>
          <p:cNvSpPr/>
          <p:nvPr/>
        </p:nvSpPr>
        <p:spPr>
          <a:xfrm>
            <a:off x="706419" y="1376982"/>
            <a:ext cx="5823473" cy="1312432"/>
          </a:xfrm>
          <a:prstGeom prst="rect">
            <a:avLst/>
          </a:prstGeom>
          <a:solidFill>
            <a:schemeClr val="bg1">
              <a:lumMod val="20000"/>
              <a:lumOff val="80000"/>
              <a:alpha val="89000"/>
            </a:schemeClr>
          </a:solidFill>
          <a:ln>
            <a:solidFill>
              <a:schemeClr val="tx1"/>
            </a:solidFill>
          </a:ln>
          <a:effectLst>
            <a:outerShdw blurRad="508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172585" y="182770"/>
            <a:ext cx="10026126" cy="1118906"/>
          </a:xfrm>
        </p:spPr>
        <p:txBody>
          <a:bodyPr>
            <a:noAutofit/>
          </a:bodyPr>
          <a:lstStyle/>
          <a:p>
            <a:r>
              <a:rPr lang="en-US" sz="4000" dirty="0">
                <a:solidFill>
                  <a:srgbClr val="002060"/>
                </a:solidFill>
              </a:rPr>
              <a:t>Most Recent Biological opinions</a:t>
            </a:r>
          </a:p>
        </p:txBody>
      </p:sp>
      <p:sp>
        <p:nvSpPr>
          <p:cNvPr id="2" name="TextBox 1">
            <a:extLst>
              <a:ext uri="{FF2B5EF4-FFF2-40B4-BE49-F238E27FC236}">
                <a16:creationId xmlns:a16="http://schemas.microsoft.com/office/drawing/2014/main" id="{53182176-EB21-4CAB-8CC7-892F7FABB019}"/>
              </a:ext>
            </a:extLst>
          </p:cNvPr>
          <p:cNvSpPr txBox="1"/>
          <p:nvPr/>
        </p:nvSpPr>
        <p:spPr>
          <a:xfrm>
            <a:off x="706419" y="1366224"/>
            <a:ext cx="10779162" cy="5078313"/>
          </a:xfrm>
          <a:prstGeom prst="rect">
            <a:avLst/>
          </a:prstGeom>
          <a:noFill/>
        </p:spPr>
        <p:txBody>
          <a:bodyPr wrap="square" rtlCol="0">
            <a:spAutoFit/>
          </a:bodyPr>
          <a:lstStyle/>
          <a:p>
            <a:r>
              <a:rPr lang="en-US" sz="2400" b="1" u="sng" dirty="0"/>
              <a:t>Listed species </a:t>
            </a:r>
          </a:p>
          <a:p>
            <a:r>
              <a:rPr lang="en-US" dirty="0"/>
              <a:t>1. </a:t>
            </a:r>
            <a:r>
              <a:rPr lang="en-US" b="1" dirty="0"/>
              <a:t>Pallid sturgeon </a:t>
            </a:r>
            <a:r>
              <a:rPr lang="en-US" dirty="0"/>
              <a:t>listed in 1990</a:t>
            </a:r>
          </a:p>
          <a:p>
            <a:r>
              <a:rPr lang="en-US" dirty="0"/>
              <a:t>2. </a:t>
            </a:r>
            <a:r>
              <a:rPr lang="en-US" b="1" dirty="0"/>
              <a:t>Piping plover </a:t>
            </a:r>
            <a:r>
              <a:rPr lang="en-US" dirty="0"/>
              <a:t>listed in 1986 </a:t>
            </a:r>
          </a:p>
          <a:p>
            <a:r>
              <a:rPr lang="en-US" dirty="0"/>
              <a:t>3. </a:t>
            </a:r>
            <a:r>
              <a:rPr lang="en-US" b="1" dirty="0"/>
              <a:t>Interior least tern </a:t>
            </a:r>
            <a:r>
              <a:rPr lang="en-US" dirty="0"/>
              <a:t>listed in 1985 </a:t>
            </a:r>
            <a:r>
              <a:rPr lang="en-US" u="sng" dirty="0"/>
              <a:t>and delisted in 2021</a:t>
            </a:r>
          </a:p>
          <a:p>
            <a:endParaRPr lang="en-US" dirty="0"/>
          </a:p>
          <a:p>
            <a:endParaRPr lang="en-US" dirty="0"/>
          </a:p>
          <a:p>
            <a:r>
              <a:rPr lang="en-US" sz="2400" b="1" dirty="0"/>
              <a:t>2000 and 2003 Amended Biological Opinions</a:t>
            </a:r>
          </a:p>
          <a:p>
            <a:pPr marL="742950" lvl="1" indent="-285750">
              <a:buFont typeface="Wingdings" panose="05000000000000000000" pitchFamily="2" charset="2"/>
              <a:buChar char="Ø"/>
            </a:pPr>
            <a:r>
              <a:rPr lang="en-US" dirty="0"/>
              <a:t>Jeopardy opinion for pallid sturgeon with RPA (SWH, spring pulse, propagation, monitoring…)</a:t>
            </a:r>
          </a:p>
          <a:p>
            <a:pPr marL="742950" lvl="1" indent="-285750">
              <a:buFont typeface="Wingdings" panose="05000000000000000000" pitchFamily="2" charset="2"/>
              <a:buChar char="Ø"/>
            </a:pPr>
            <a:r>
              <a:rPr lang="en-US" dirty="0"/>
              <a:t>No jeopardy opinion for piping plover and least tern</a:t>
            </a:r>
          </a:p>
          <a:p>
            <a:endParaRPr lang="en-US" dirty="0"/>
          </a:p>
          <a:p>
            <a:r>
              <a:rPr lang="en-US" sz="2400" b="1" dirty="0"/>
              <a:t>2018 Biological Opinion</a:t>
            </a:r>
          </a:p>
          <a:p>
            <a:pPr marL="742950" lvl="1" indent="-285750">
              <a:buFont typeface="Wingdings" panose="05000000000000000000" pitchFamily="2" charset="2"/>
              <a:buChar char="Ø"/>
            </a:pPr>
            <a:r>
              <a:rPr lang="en-US" dirty="0"/>
              <a:t>No jeopardy opinion for pallid sturgeon, piping plover, and interior least tern  </a:t>
            </a:r>
          </a:p>
          <a:p>
            <a:pPr marL="742950" lvl="1" indent="-285750">
              <a:buFont typeface="Wingdings" panose="05000000000000000000" pitchFamily="2" charset="2"/>
              <a:buChar char="Ø"/>
            </a:pPr>
            <a:r>
              <a:rPr lang="en-US" dirty="0"/>
              <a:t>Adaptive Management following a detailed Science and Adaptive Management Plan 	</a:t>
            </a:r>
            <a:r>
              <a:rPr lang="en-US" u="sng" dirty="0"/>
              <a:t>developed in collaboration with stakeholders</a:t>
            </a:r>
            <a:r>
              <a:rPr lang="en-US" dirty="0"/>
              <a:t>, Independent Science Panel, and partner agencies 	was a central component of the USACE proposed action</a:t>
            </a:r>
          </a:p>
          <a:p>
            <a:pPr marL="742950" lvl="1" indent="-285750">
              <a:buFont typeface="Wingdings" panose="05000000000000000000" pitchFamily="2" charset="2"/>
              <a:buChar char="Ø"/>
            </a:pPr>
            <a:r>
              <a:rPr lang="en-US" dirty="0"/>
              <a:t>Actions implemented in an adaptive management framework, evaluated, and adjusted as 	needed</a:t>
            </a:r>
          </a:p>
        </p:txBody>
      </p:sp>
    </p:spTree>
    <p:extLst>
      <p:ext uri="{BB962C8B-B14F-4D97-AF65-F5344CB8AC3E}">
        <p14:creationId xmlns:p14="http://schemas.microsoft.com/office/powerpoint/2010/main" val="415855789"/>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5808c005-077e-44ec-b867-e4accf25e8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F1FF1449D6EA4E957D087D9E52FFE0" ma:contentTypeVersion="5" ma:contentTypeDescription="Create a new document." ma:contentTypeScope="" ma:versionID="92525073a42ad060fa24cef1c1783f78">
  <xsd:schema xmlns:xsd="http://www.w3.org/2001/XMLSchema" xmlns:xs="http://www.w3.org/2001/XMLSchema" xmlns:p="http://schemas.microsoft.com/office/2006/metadata/properties" xmlns:ns2="5808c005-077e-44ec-b867-e4accf25e83a" targetNamespace="http://schemas.microsoft.com/office/2006/metadata/properties" ma:root="true" ma:fieldsID="c88b9a5dcb77cd0e37d78696f7ab06be" ns2:_="">
    <xsd:import namespace="5808c005-077e-44ec-b867-e4accf25e83a"/>
    <xsd:element name="properties">
      <xsd:complexType>
        <xsd:sequence>
          <xsd:element name="documentManagement">
            <xsd:complexType>
              <xsd:all>
                <xsd:element ref="ns2:Type_x0020_of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8c005-077e-44ec-b867-e4accf25e83a" elementFormDefault="qualified">
    <xsd:import namespace="http://schemas.microsoft.com/office/2006/documentManagement/types"/>
    <xsd:import namespace="http://schemas.microsoft.com/office/infopath/2007/PartnerControls"/>
    <xsd:element name="Type_x0020_of_x0020_Document" ma:index="8" nillable="true" ma:displayName="Type of Document" ma:list="{780aeadb-3604-426c-8098-5394bf935a40}" ma:internalName="Type_x0020_of_x0020_Documen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6057A-06C7-4668-8DDF-67EB63B494A9}">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5808c005-077e-44ec-b867-e4accf25e83a"/>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3F3C76-538F-48A1-9A0F-711CFBC8BE53}">
  <ds:schemaRefs>
    <ds:schemaRef ds:uri="http://schemas.microsoft.com/sharepoint/v3/contenttype/forms"/>
  </ds:schemaRefs>
</ds:datastoreItem>
</file>

<file path=customXml/itemProps3.xml><?xml version="1.0" encoding="utf-8"?>
<ds:datastoreItem xmlns:ds="http://schemas.openxmlformats.org/officeDocument/2006/customXml" ds:itemID="{E27361F1-C18E-4AFB-B276-24B534886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8c005-077e-44ec-b867-e4accf25e8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3658</TotalTime>
  <Words>1513</Words>
  <Application>Microsoft Macintosh PowerPoint</Application>
  <PresentationFormat>Widescreen</PresentationFormat>
  <Paragraphs>218</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CenturyExpandedBT-Roman</vt:lpstr>
      <vt:lpstr>Courier New</vt:lpstr>
      <vt:lpstr>Wingdings</vt:lpstr>
      <vt:lpstr>Content Templates</vt:lpstr>
      <vt:lpstr>Role of Endangered species Act Compliance in Missouri river Management</vt:lpstr>
      <vt:lpstr>Missouri River mainstem reservoir system</vt:lpstr>
      <vt:lpstr>Authorization / mission</vt:lpstr>
      <vt:lpstr>Missouri river before corps projects</vt:lpstr>
      <vt:lpstr>Environmental impacts of corps projects</vt:lpstr>
      <vt:lpstr>Implications</vt:lpstr>
      <vt:lpstr>Missouri river recovery Program </vt:lpstr>
      <vt:lpstr>PowerPoint Presentation</vt:lpstr>
      <vt:lpstr>Most Recent Biological opinions</vt:lpstr>
      <vt:lpstr>Current ESA compliance requirements</vt:lpstr>
      <vt:lpstr>Pallid sturgeon habitat projects</vt:lpstr>
      <vt:lpstr>Pallid sturgeon habitat projects  [Interception and Rearing Complexes (IRC)]</vt:lpstr>
      <vt:lpstr>Evaluation of natural flows on lower Missouri River</vt:lpstr>
      <vt:lpstr>Pallid Sturgeon Propagation</vt:lpstr>
      <vt:lpstr>Where are we?  Are we seeing progress?  </vt:lpstr>
      <vt:lpstr>Current ESA compliance requirements</vt:lpstr>
      <vt:lpstr>Intake Fish Bypass Project</vt:lpstr>
      <vt:lpstr>Ft. Peck Test Flow</vt:lpstr>
      <vt:lpstr>Pallid Sturgeon Propagation</vt:lpstr>
      <vt:lpstr>Where are we?</vt:lpstr>
      <vt:lpstr>Current ESA compliance requirements  Piping plover– Lower and upper Missouri River 1. Emergent Sandbar habitat (ESH) management 2. sandbar construction when needed 3. Flow management to reduce Incidental take  4. Nest moving, signing, predator management 5. monitoring </vt:lpstr>
      <vt:lpstr>piping plover nesting areas and ESH projections</vt:lpstr>
      <vt:lpstr>Missouri River Recovery  Implementation Committee (MRRIC)</vt:lpstr>
      <vt:lpstr>MRRIC Members</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slides</dc:title>
  <dc:creator>Williamson, Eileen L CIV USARMY CENWD (US)</dc:creator>
  <cp:lastModifiedBy>Microsoft Office User</cp:lastModifiedBy>
  <cp:revision>188</cp:revision>
  <dcterms:created xsi:type="dcterms:W3CDTF">2020-07-29T18:24:15Z</dcterms:created>
  <dcterms:modified xsi:type="dcterms:W3CDTF">2021-12-02T15:53:45Z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0x01010021F1FF1449D6EA4E957D087D9E52FFE0</vt:lpwstr>
  </property>
  <property fmtid="{D5CDD505-2E9C-101B-9397-08002B2CF9AE}" pid="3" name="_NewReviewCycle">
    <vt:lpwstr/>
  </property>
</Properties>
</file>