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4"/>
  </p:notesMasterIdLst>
  <p:handoutMasterIdLst>
    <p:handoutMasterId r:id="rId25"/>
  </p:handoutMasterIdLst>
  <p:sldIdLst>
    <p:sldId id="256" r:id="rId2"/>
    <p:sldId id="263" r:id="rId3"/>
    <p:sldId id="287" r:id="rId4"/>
    <p:sldId id="295" r:id="rId5"/>
    <p:sldId id="286" r:id="rId6"/>
    <p:sldId id="278" r:id="rId7"/>
    <p:sldId id="316" r:id="rId8"/>
    <p:sldId id="317" r:id="rId9"/>
    <p:sldId id="313" r:id="rId10"/>
    <p:sldId id="311" r:id="rId11"/>
    <p:sldId id="257" r:id="rId12"/>
    <p:sldId id="307" r:id="rId13"/>
    <p:sldId id="1974" r:id="rId14"/>
    <p:sldId id="330" r:id="rId15"/>
    <p:sldId id="1973" r:id="rId16"/>
    <p:sldId id="332" r:id="rId17"/>
    <p:sldId id="303" r:id="rId18"/>
    <p:sldId id="328" r:id="rId19"/>
    <p:sldId id="310" r:id="rId20"/>
    <p:sldId id="327" r:id="rId21"/>
    <p:sldId id="1972" r:id="rId22"/>
    <p:sldId id="264" r:id="rId2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0476" autoAdjust="0"/>
  </p:normalViewPr>
  <p:slideViewPr>
    <p:cSldViewPr snapToGrid="0" snapToObjects="1">
      <p:cViewPr varScale="1">
        <p:scale>
          <a:sx n="115" d="100"/>
          <a:sy n="115" d="100"/>
        </p:scale>
        <p:origin x="2144"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149"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97B464-EE4C-4C4B-8FB4-6C85FA7CDF58}"/>
              </a:ext>
            </a:extLst>
          </p:cNvPr>
          <p:cNvSpPr>
            <a:spLocks noGrp="1"/>
          </p:cNvSpPr>
          <p:nvPr>
            <p:ph type="hdr" sz="quarter"/>
          </p:nvPr>
        </p:nvSpPr>
        <p:spPr>
          <a:xfrm>
            <a:off x="1"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EB1EC2-CD9E-4D1B-84BE-7BA6B3F037E5}"/>
              </a:ext>
            </a:extLst>
          </p:cNvPr>
          <p:cNvSpPr>
            <a:spLocks noGrp="1"/>
          </p:cNvSpPr>
          <p:nvPr>
            <p:ph type="dt" sz="quarter" idx="1"/>
          </p:nvPr>
        </p:nvSpPr>
        <p:spPr>
          <a:xfrm>
            <a:off x="4008439" y="0"/>
            <a:ext cx="3067050" cy="469900"/>
          </a:xfrm>
          <a:prstGeom prst="rect">
            <a:avLst/>
          </a:prstGeom>
        </p:spPr>
        <p:txBody>
          <a:bodyPr vert="horz" lIns="91440" tIns="45720" rIns="91440" bIns="45720" rtlCol="0"/>
          <a:lstStyle>
            <a:lvl1pPr algn="r">
              <a:defRPr sz="1200"/>
            </a:lvl1pPr>
          </a:lstStyle>
          <a:p>
            <a:fld id="{F1459062-017C-4715-B4BE-B28277F1048E}" type="datetimeFigureOut">
              <a:rPr lang="en-US" smtClean="0"/>
              <a:t>12/2/21</a:t>
            </a:fld>
            <a:endParaRPr lang="en-US"/>
          </a:p>
        </p:txBody>
      </p:sp>
      <p:sp>
        <p:nvSpPr>
          <p:cNvPr id="4" name="Footer Placeholder 3">
            <a:extLst>
              <a:ext uri="{FF2B5EF4-FFF2-40B4-BE49-F238E27FC236}">
                <a16:creationId xmlns:a16="http://schemas.microsoft.com/office/drawing/2014/main" id="{FDD3DA3F-7330-4A8F-9EC9-05310C968E71}"/>
              </a:ext>
            </a:extLst>
          </p:cNvPr>
          <p:cNvSpPr>
            <a:spLocks noGrp="1"/>
          </p:cNvSpPr>
          <p:nvPr>
            <p:ph type="ftr" sz="quarter" idx="2"/>
          </p:nvPr>
        </p:nvSpPr>
        <p:spPr>
          <a:xfrm>
            <a:off x="1"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485B30-8FF6-4DF0-9D9B-1E528AFA8E3A}"/>
              </a:ext>
            </a:extLst>
          </p:cNvPr>
          <p:cNvSpPr>
            <a:spLocks noGrp="1"/>
          </p:cNvSpPr>
          <p:nvPr>
            <p:ph type="sldNum" sz="quarter" idx="3"/>
          </p:nvPr>
        </p:nvSpPr>
        <p:spPr>
          <a:xfrm>
            <a:off x="4008439" y="8893175"/>
            <a:ext cx="3067050" cy="469900"/>
          </a:xfrm>
          <a:prstGeom prst="rect">
            <a:avLst/>
          </a:prstGeom>
        </p:spPr>
        <p:txBody>
          <a:bodyPr vert="horz" lIns="91440" tIns="45720" rIns="91440" bIns="45720" rtlCol="0" anchor="b"/>
          <a:lstStyle>
            <a:lvl1pPr algn="r">
              <a:defRPr sz="1200"/>
            </a:lvl1pPr>
          </a:lstStyle>
          <a:p>
            <a:fld id="{3C509F02-85C1-4BBC-BE29-43B31D3D358E}" type="slidenum">
              <a:rPr lang="en-US" smtClean="0"/>
              <a:t>‹#›</a:t>
            </a:fld>
            <a:endParaRPr lang="en-US"/>
          </a:p>
        </p:txBody>
      </p:sp>
    </p:spTree>
    <p:extLst>
      <p:ext uri="{BB962C8B-B14F-4D97-AF65-F5344CB8AC3E}">
        <p14:creationId xmlns:p14="http://schemas.microsoft.com/office/powerpoint/2010/main" val="379642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36" tIns="46968" rIns="93936" bIns="46968" rtlCol="0"/>
          <a:lstStyle>
            <a:lvl1pPr algn="r">
              <a:defRPr sz="1200"/>
            </a:lvl1pPr>
          </a:lstStyle>
          <a:p>
            <a:fld id="{ECC03CBF-B1A1-4695-AB96-38D0191B030E}" type="datetimeFigureOut">
              <a:rPr lang="en-US" smtClean="0"/>
              <a:pPr/>
              <a:t>12/2/21</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36" tIns="46968" rIns="93936" bIns="46968" rtlCol="0" anchor="b"/>
          <a:lstStyle>
            <a:lvl1pPr algn="r">
              <a:defRPr sz="1200"/>
            </a:lvl1pPr>
          </a:lstStyle>
          <a:p>
            <a:fld id="{E3FD48CD-9DF9-4A2F-92EC-E0C423F4AAFC}" type="slidenum">
              <a:rPr lang="en-US" smtClean="0"/>
              <a:pPr/>
              <a:t>‹#›</a:t>
            </a:fld>
            <a:endParaRPr lang="en-US"/>
          </a:p>
        </p:txBody>
      </p:sp>
    </p:spTree>
    <p:extLst>
      <p:ext uri="{BB962C8B-B14F-4D97-AF65-F5344CB8AC3E}">
        <p14:creationId xmlns:p14="http://schemas.microsoft.com/office/powerpoint/2010/main" val="39189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the opportunity to talk to you today about the drought and the Colorado River Storage Project.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1</a:t>
            </a:fld>
            <a:endParaRPr lang="en-US"/>
          </a:p>
        </p:txBody>
      </p:sp>
    </p:spTree>
    <p:extLst>
      <p:ext uri="{BB962C8B-B14F-4D97-AF65-F5344CB8AC3E}">
        <p14:creationId xmlns:p14="http://schemas.microsoft.com/office/powerpoint/2010/main" val="510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“non-power” programs that have been funded by CRSP power revenues.</a:t>
            </a:r>
          </a:p>
        </p:txBody>
      </p:sp>
      <p:sp>
        <p:nvSpPr>
          <p:cNvPr id="4" name="Slide Number Placeholder 3"/>
          <p:cNvSpPr>
            <a:spLocks noGrp="1"/>
          </p:cNvSpPr>
          <p:nvPr>
            <p:ph type="sldNum" sz="quarter" idx="5"/>
          </p:nvPr>
        </p:nvSpPr>
        <p:spPr/>
        <p:txBody>
          <a:bodyPr/>
          <a:lstStyle/>
          <a:p>
            <a:fld id="{E3FD48CD-9DF9-4A2F-92EC-E0C423F4AAFC}" type="slidenum">
              <a:rPr lang="en-US" smtClean="0"/>
              <a:pPr/>
              <a:t>10</a:t>
            </a:fld>
            <a:endParaRPr lang="en-US"/>
          </a:p>
        </p:txBody>
      </p:sp>
    </p:spTree>
    <p:extLst>
      <p:ext uri="{BB962C8B-B14F-4D97-AF65-F5344CB8AC3E}">
        <p14:creationId xmlns:p14="http://schemas.microsoft.com/office/powerpoint/2010/main" val="76623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in this room has been watching with dismay how the 20-21 year drought appears to have accelerated.  Comparing just a year ago last month….</a:t>
            </a:r>
          </a:p>
        </p:txBody>
      </p:sp>
      <p:sp>
        <p:nvSpPr>
          <p:cNvPr id="4" name="Slide Number Placeholder 3"/>
          <p:cNvSpPr>
            <a:spLocks noGrp="1"/>
          </p:cNvSpPr>
          <p:nvPr>
            <p:ph type="sldNum" sz="quarter" idx="5"/>
          </p:nvPr>
        </p:nvSpPr>
        <p:spPr/>
        <p:txBody>
          <a:bodyPr/>
          <a:lstStyle/>
          <a:p>
            <a:fld id="{E3FD48CD-9DF9-4A2F-92EC-E0C423F4AAFC}" type="slidenum">
              <a:rPr lang="en-US" smtClean="0"/>
              <a:pPr/>
              <a:t>11</a:t>
            </a:fld>
            <a:endParaRPr lang="en-US"/>
          </a:p>
        </p:txBody>
      </p:sp>
    </p:spTree>
    <p:extLst>
      <p:ext uri="{BB962C8B-B14F-4D97-AF65-F5344CB8AC3E}">
        <p14:creationId xmlns:p14="http://schemas.microsoft.com/office/powerpoint/2010/main" val="30464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drought.    Here is a picture from 1984 and then August of this year.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12</a:t>
            </a:fld>
            <a:endParaRPr lang="en-US"/>
          </a:p>
        </p:txBody>
      </p:sp>
    </p:spTree>
    <p:extLst>
      <p:ext uri="{BB962C8B-B14F-4D97-AF65-F5344CB8AC3E}">
        <p14:creationId xmlns:p14="http://schemas.microsoft.com/office/powerpoint/2010/main" val="240519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drought.    Here is a picture from 1984 and then August of this year.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13</a:t>
            </a:fld>
            <a:endParaRPr lang="en-US"/>
          </a:p>
        </p:txBody>
      </p:sp>
    </p:spTree>
    <p:extLst>
      <p:ext uri="{BB962C8B-B14F-4D97-AF65-F5344CB8AC3E}">
        <p14:creationId xmlns:p14="http://schemas.microsoft.com/office/powerpoint/2010/main" val="401638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drought.    Here is a picture from 1984 and then August of this year.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14</a:t>
            </a:fld>
            <a:endParaRPr lang="en-US"/>
          </a:p>
        </p:txBody>
      </p:sp>
    </p:spTree>
    <p:extLst>
      <p:ext uri="{BB962C8B-B14F-4D97-AF65-F5344CB8AC3E}">
        <p14:creationId xmlns:p14="http://schemas.microsoft.com/office/powerpoint/2010/main" val="84851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just the customers who are directly affected during drought conditions.   The electrical power grid as well as societal goals are stressed.   Intermittent resources rely on hydropower as backup with the wind isn’t blowing or the sun isn’t shining.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15</a:t>
            </a:fld>
            <a:endParaRPr lang="en-US"/>
          </a:p>
        </p:txBody>
      </p:sp>
    </p:spTree>
    <p:extLst>
      <p:ext uri="{BB962C8B-B14F-4D97-AF65-F5344CB8AC3E}">
        <p14:creationId xmlns:p14="http://schemas.microsoft.com/office/powerpoint/2010/main" val="80201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just the customers who are directly affected during drought conditions.   The electrical power grid as well as societal goals are stressed.   Intermittent resources rely on hydropower as backup with the wind isn’t blowing or the sun isn’t shining.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16</a:t>
            </a:fld>
            <a:endParaRPr lang="en-US"/>
          </a:p>
        </p:txBody>
      </p:sp>
    </p:spTree>
    <p:extLst>
      <p:ext uri="{BB962C8B-B14F-4D97-AF65-F5344CB8AC3E}">
        <p14:creationId xmlns:p14="http://schemas.microsoft.com/office/powerpoint/2010/main" val="309221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D48CD-9DF9-4A2F-92EC-E0C423F4AAFC}" type="slidenum">
              <a:rPr lang="en-US" smtClean="0"/>
              <a:pPr/>
              <a:t>17</a:t>
            </a:fld>
            <a:endParaRPr lang="en-US"/>
          </a:p>
        </p:txBody>
      </p:sp>
    </p:spTree>
    <p:extLst>
      <p:ext uri="{BB962C8B-B14F-4D97-AF65-F5344CB8AC3E}">
        <p14:creationId xmlns:p14="http://schemas.microsoft.com/office/powerpoint/2010/main" val="201557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earlier the fact that CRSP customers are in the midst of a rate process.   This picture displays how the risk of replacing the hydropower resource is shifting from WAPA to the customers.   The buff shaded area is what will now be the obligation of customers to provide, or have WAPA purchase on a pass-through cost basis.  The red line is the actual hydro.  The blue line is the Sustainable Hydropower – what customers signed up for in their 40 year contracts.  </a:t>
            </a:r>
          </a:p>
        </p:txBody>
      </p:sp>
      <p:sp>
        <p:nvSpPr>
          <p:cNvPr id="4" name="Slide Number Placeholder 3"/>
          <p:cNvSpPr>
            <a:spLocks noGrp="1"/>
          </p:cNvSpPr>
          <p:nvPr>
            <p:ph type="sldNum" sz="quarter" idx="5"/>
          </p:nvPr>
        </p:nvSpPr>
        <p:spPr/>
        <p:txBody>
          <a:bodyPr/>
          <a:lstStyle/>
          <a:p>
            <a:fld id="{E3FD48CD-9DF9-4A2F-92EC-E0C423F4AAFC}" type="slidenum">
              <a:rPr lang="en-US" smtClean="0"/>
              <a:pPr/>
              <a:t>19</a:t>
            </a:fld>
            <a:endParaRPr lang="en-US"/>
          </a:p>
        </p:txBody>
      </p:sp>
    </p:spTree>
    <p:extLst>
      <p:ext uri="{BB962C8B-B14F-4D97-AF65-F5344CB8AC3E}">
        <p14:creationId xmlns:p14="http://schemas.microsoft.com/office/powerpoint/2010/main" val="349805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upcoming discussions and timing……you will likely receive questionnaires in the future.   We need to be sure that all CREDA member concerns and questions are captured and considered, so please be sure to respond.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20</a:t>
            </a:fld>
            <a:endParaRPr lang="en-US"/>
          </a:p>
        </p:txBody>
      </p:sp>
    </p:spTree>
    <p:extLst>
      <p:ext uri="{BB962C8B-B14F-4D97-AF65-F5344CB8AC3E}">
        <p14:creationId xmlns:p14="http://schemas.microsoft.com/office/powerpoint/2010/main" val="123284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Leslie James, Executive Director of the Colorado River Energy Distributors Association (CREDA), a non-profit association of firm electric service customers of the CRSP ,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2</a:t>
            </a:fld>
            <a:endParaRPr lang="en-US"/>
          </a:p>
        </p:txBody>
      </p:sp>
    </p:spTree>
    <p:extLst>
      <p:ext uri="{BB962C8B-B14F-4D97-AF65-F5344CB8AC3E}">
        <p14:creationId xmlns:p14="http://schemas.microsoft.com/office/powerpoint/2010/main" val="1028082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I’d be glad to talk with any of you offline.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22</a:t>
            </a:fld>
            <a:endParaRPr lang="en-US"/>
          </a:p>
        </p:txBody>
      </p:sp>
    </p:spTree>
    <p:extLst>
      <p:ext uri="{BB962C8B-B14F-4D97-AF65-F5344CB8AC3E}">
        <p14:creationId xmlns:p14="http://schemas.microsoft.com/office/powerpoint/2010/main" val="44770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CREDA’s mission, and today I will describe how the drought is impacting our ability to achieve that mission.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3</a:t>
            </a:fld>
            <a:endParaRPr lang="en-US"/>
          </a:p>
        </p:txBody>
      </p:sp>
    </p:spTree>
    <p:extLst>
      <p:ext uri="{BB962C8B-B14F-4D97-AF65-F5344CB8AC3E}">
        <p14:creationId xmlns:p14="http://schemas.microsoft.com/office/powerpoint/2010/main" val="326760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overview of the CRSP generating facilities.  The power from all these dams are marketed and operated as an integrated project.  Glen Canyon Dam is nearly 80% of the total generation in the CRSP.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4</a:t>
            </a:fld>
            <a:endParaRPr lang="en-US"/>
          </a:p>
        </p:txBody>
      </p:sp>
    </p:spTree>
    <p:extLst>
      <p:ext uri="{BB962C8B-B14F-4D97-AF65-F5344CB8AC3E}">
        <p14:creationId xmlns:p14="http://schemas.microsoft.com/office/powerpoint/2010/main" val="303389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displays the wide geographic range of where CRSP power is marketed.   All these customers are not-for-profit entities in accordance with federal law.  </a:t>
            </a:r>
          </a:p>
        </p:txBody>
      </p:sp>
      <p:sp>
        <p:nvSpPr>
          <p:cNvPr id="4" name="Slide Number Placeholder 3"/>
          <p:cNvSpPr>
            <a:spLocks noGrp="1"/>
          </p:cNvSpPr>
          <p:nvPr>
            <p:ph type="sldNum" sz="quarter" idx="10"/>
          </p:nvPr>
        </p:nvSpPr>
        <p:spPr/>
        <p:txBody>
          <a:bodyPr/>
          <a:lstStyle/>
          <a:p>
            <a:fld id="{C85E76D3-B040-4461-9F2D-3DB20CB9EB47}" type="slidenum">
              <a:rPr lang="en-US" smtClean="0"/>
              <a:t>5</a:t>
            </a:fld>
            <a:endParaRPr lang="en-US"/>
          </a:p>
        </p:txBody>
      </p:sp>
    </p:spTree>
    <p:extLst>
      <p:ext uri="{BB962C8B-B14F-4D97-AF65-F5344CB8AC3E}">
        <p14:creationId xmlns:p14="http://schemas.microsoft.com/office/powerpoint/2010/main" val="267559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Diving down into the TYPE of entities who have entered into 40 year contracts.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6</a:t>
            </a:fld>
            <a:endParaRPr lang="en-US"/>
          </a:p>
        </p:txBody>
      </p:sp>
    </p:spTree>
    <p:extLst>
      <p:ext uri="{BB962C8B-B14F-4D97-AF65-F5344CB8AC3E}">
        <p14:creationId xmlns:p14="http://schemas.microsoft.com/office/powerpoint/2010/main" val="356037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displays the wide geographic range of where CRSP power is marketed.   All these customers are not-for-profit entities in accordance with federal law.  </a:t>
            </a:r>
          </a:p>
        </p:txBody>
      </p:sp>
      <p:sp>
        <p:nvSpPr>
          <p:cNvPr id="4" name="Slide Number Placeholder 3"/>
          <p:cNvSpPr>
            <a:spLocks noGrp="1"/>
          </p:cNvSpPr>
          <p:nvPr>
            <p:ph type="sldNum" sz="quarter" idx="10"/>
          </p:nvPr>
        </p:nvSpPr>
        <p:spPr/>
        <p:txBody>
          <a:bodyPr/>
          <a:lstStyle/>
          <a:p>
            <a:fld id="{C85E76D3-B040-4461-9F2D-3DB20CB9EB47}" type="slidenum">
              <a:rPr lang="en-US" smtClean="0"/>
              <a:t>7</a:t>
            </a:fld>
            <a:endParaRPr lang="en-US"/>
          </a:p>
        </p:txBody>
      </p:sp>
    </p:spTree>
    <p:extLst>
      <p:ext uri="{BB962C8B-B14F-4D97-AF65-F5344CB8AC3E}">
        <p14:creationId xmlns:p14="http://schemas.microsoft.com/office/powerpoint/2010/main" val="282682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just the customers who are directly affected during drought conditions.   The electrical power grid as well as societal goals are stressed.   Intermittent resources rely on hydropower as backup with the wind isn’t blowing or the sun isn’t shining.  </a:t>
            </a:r>
          </a:p>
        </p:txBody>
      </p:sp>
      <p:sp>
        <p:nvSpPr>
          <p:cNvPr id="4" name="Slide Number Placeholder 3"/>
          <p:cNvSpPr>
            <a:spLocks noGrp="1"/>
          </p:cNvSpPr>
          <p:nvPr>
            <p:ph type="sldNum" sz="quarter" idx="10"/>
          </p:nvPr>
        </p:nvSpPr>
        <p:spPr/>
        <p:txBody>
          <a:bodyPr/>
          <a:lstStyle/>
          <a:p>
            <a:fld id="{E3FD48CD-9DF9-4A2F-92EC-E0C423F4AAFC}" type="slidenum">
              <a:rPr lang="en-US" smtClean="0"/>
              <a:pPr/>
              <a:t>8</a:t>
            </a:fld>
            <a:endParaRPr lang="en-US"/>
          </a:p>
        </p:txBody>
      </p:sp>
    </p:spTree>
    <p:extLst>
      <p:ext uri="{BB962C8B-B14F-4D97-AF65-F5344CB8AC3E}">
        <p14:creationId xmlns:p14="http://schemas.microsoft.com/office/powerpoint/2010/main" val="110876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Drought threatens the revenue stream from hydropower customers.  Revenues from CRSP hydropower production ensure repayment of the federal investment, plus interest, as well as “non-power” programs.</a:t>
            </a:r>
          </a:p>
        </p:txBody>
      </p:sp>
      <p:sp>
        <p:nvSpPr>
          <p:cNvPr id="4" name="Slide Number Placeholder 3"/>
          <p:cNvSpPr>
            <a:spLocks noGrp="1"/>
          </p:cNvSpPr>
          <p:nvPr>
            <p:ph type="sldNum" sz="quarter" idx="5"/>
          </p:nvPr>
        </p:nvSpPr>
        <p:spPr/>
        <p:txBody>
          <a:bodyPr/>
          <a:lstStyle/>
          <a:p>
            <a:fld id="{E3FD48CD-9DF9-4A2F-92EC-E0C423F4AAFC}" type="slidenum">
              <a:rPr lang="en-US" smtClean="0"/>
              <a:pPr/>
              <a:t>9</a:t>
            </a:fld>
            <a:endParaRPr lang="en-US"/>
          </a:p>
        </p:txBody>
      </p:sp>
    </p:spTree>
    <p:extLst>
      <p:ext uri="{BB962C8B-B14F-4D97-AF65-F5344CB8AC3E}">
        <p14:creationId xmlns:p14="http://schemas.microsoft.com/office/powerpoint/2010/main" val="164639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A850F-76E0-4FDB-A0FD-6990D481D72C}" type="datetime1">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26AAF-BD79-472B-B859-BDB45A5F019E}" type="datetime1">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9017908-6F10-4B1D-85DC-76C1904BBF6E}" type="datetime1">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D301D-AA21-4BC2-810E-044354F501FB}" type="datetime1">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773B-CC0C-43D9-A57E-B3FBBF938FE9}" type="datetime1">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CB62644-FB0B-47E7-99F5-D58968303F9C}" type="datetime1">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A061C-2D67-4657-8F23-9DF9919F1D3E}" type="datetime1">
              <a:rPr lang="en-US" smtClean="0"/>
              <a:pPr/>
              <a:t>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64DB5B-F73B-48B3-8A99-B04214C3BCCE}" type="datetime1">
              <a:rPr lang="en-US" smtClean="0"/>
              <a:pPr/>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B000289-4A5B-4271-B6E7-2AEA2E69612C}" type="datetime1">
              <a:rPr lang="en-US" smtClean="0"/>
              <a:pPr/>
              <a:t>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46C5EEC-D020-47FE-AEA8-4646354CEED3}" type="datetime1">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7891D5-64DF-4B25-AC00-273E801BA9D4}" type="datetime1">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C839A1-ED56-41F5-A266-CCCAC16F7C02}" type="datetime1">
              <a:rPr lang="en-US" smtClean="0"/>
              <a:pPr/>
              <a:t>12/2/21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971550"/>
            <a:ext cx="8523143" cy="2277378"/>
          </a:xfrm>
        </p:spPr>
        <p:txBody>
          <a:bodyPr>
            <a:normAutofit/>
          </a:bodyPr>
          <a:lstStyle/>
          <a:p>
            <a:r>
              <a:rPr lang="en-US" b="1" dirty="0">
                <a:solidFill>
                  <a:schemeClr val="tx2">
                    <a:lumMod val="75000"/>
                  </a:schemeClr>
                </a:solidFill>
              </a:rPr>
              <a:t>Midwest Electric Consumers</a:t>
            </a:r>
            <a:br>
              <a:rPr lang="en-US" b="1" dirty="0">
                <a:solidFill>
                  <a:schemeClr val="tx2">
                    <a:lumMod val="75000"/>
                  </a:schemeClr>
                </a:solidFill>
              </a:rPr>
            </a:br>
            <a:r>
              <a:rPr lang="en-US" b="1" dirty="0">
                <a:solidFill>
                  <a:schemeClr val="tx2">
                    <a:lumMod val="75000"/>
                  </a:schemeClr>
                </a:solidFill>
              </a:rPr>
              <a:t>Association </a:t>
            </a:r>
            <a:br>
              <a:rPr lang="en-US" b="1" dirty="0">
                <a:solidFill>
                  <a:schemeClr val="tx2">
                    <a:lumMod val="75000"/>
                  </a:schemeClr>
                </a:solidFill>
              </a:rPr>
            </a:br>
            <a:r>
              <a:rPr lang="en-US" b="1" dirty="0">
                <a:solidFill>
                  <a:schemeClr val="tx2">
                    <a:lumMod val="75000"/>
                  </a:schemeClr>
                </a:solidFill>
              </a:rPr>
              <a:t>Annual Meeting</a:t>
            </a:r>
            <a:endParaRPr lang="en-US" sz="4000" b="1" dirty="0">
              <a:solidFill>
                <a:schemeClr val="tx2">
                  <a:lumMod val="75000"/>
                </a:schemeClr>
              </a:solidFill>
            </a:endParaRPr>
          </a:p>
        </p:txBody>
      </p:sp>
      <p:sp>
        <p:nvSpPr>
          <p:cNvPr id="3" name="Subtitle 2"/>
          <p:cNvSpPr>
            <a:spLocks noGrp="1"/>
          </p:cNvSpPr>
          <p:nvPr>
            <p:ph type="subTitle" idx="1"/>
          </p:nvPr>
        </p:nvSpPr>
        <p:spPr>
          <a:xfrm>
            <a:off x="900113" y="3556001"/>
            <a:ext cx="7700961" cy="1473200"/>
          </a:xfrm>
        </p:spPr>
        <p:txBody>
          <a:bodyPr>
            <a:normAutofit/>
          </a:bodyPr>
          <a:lstStyle/>
          <a:p>
            <a:endParaRPr lang="en-US" dirty="0"/>
          </a:p>
          <a:p>
            <a:pPr algn="r"/>
            <a:r>
              <a:rPr lang="en-US" sz="2800" b="1" dirty="0">
                <a:solidFill>
                  <a:schemeClr val="tx2">
                    <a:lumMod val="75000"/>
                  </a:schemeClr>
                </a:solidFill>
              </a:rPr>
              <a:t>Leslie James, CREDA</a:t>
            </a:r>
          </a:p>
          <a:p>
            <a:pPr algn="r"/>
            <a:r>
              <a:rPr lang="en-US" sz="2800" b="1" dirty="0">
                <a:solidFill>
                  <a:schemeClr val="tx2">
                    <a:lumMod val="75000"/>
                  </a:schemeClr>
                </a:solidFill>
              </a:rPr>
              <a:t>December 7, 2021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42" y="5148470"/>
            <a:ext cx="1105326" cy="938578"/>
          </a:xfrm>
          <a:prstGeom prst="rect">
            <a:avLst/>
          </a:prstGeom>
        </p:spPr>
      </p:pic>
    </p:spTree>
    <p:extLst>
      <p:ext uri="{BB962C8B-B14F-4D97-AF65-F5344CB8AC3E}">
        <p14:creationId xmlns:p14="http://schemas.microsoft.com/office/powerpoint/2010/main" val="3517617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b="1" dirty="0"/>
              <a:t>    </a:t>
            </a:r>
            <a:r>
              <a:rPr lang="en-US" b="1" dirty="0">
                <a:solidFill>
                  <a:schemeClr val="tx1"/>
                </a:solidFill>
              </a:rPr>
              <a:t>What Else Has the Basin Fund Funded?</a:t>
            </a:r>
            <a:endParaRPr lang="en-US" dirty="0">
              <a:solidFill>
                <a:schemeClr val="tx1"/>
              </a:solidFill>
            </a:endParaRPr>
          </a:p>
        </p:txBody>
      </p:sp>
      <p:sp>
        <p:nvSpPr>
          <p:cNvPr id="3" name="Content Placeholder 2"/>
          <p:cNvSpPr>
            <a:spLocks noGrp="1"/>
          </p:cNvSpPr>
          <p:nvPr>
            <p:ph idx="1"/>
          </p:nvPr>
        </p:nvSpPr>
        <p:spPr>
          <a:xfrm>
            <a:off x="457200" y="1600200"/>
            <a:ext cx="8229600" cy="5076645"/>
          </a:xfrm>
        </p:spPr>
        <p:txBody>
          <a:bodyPr>
            <a:normAutofit fontScale="25000" lnSpcReduction="20000"/>
          </a:bodyPr>
          <a:lstStyle/>
          <a:p>
            <a:pPr marL="0" indent="0">
              <a:buNone/>
            </a:pPr>
            <a:endParaRPr lang="en-US" sz="4500" dirty="0"/>
          </a:p>
          <a:p>
            <a:pPr marL="0" indent="0">
              <a:buNone/>
            </a:pPr>
            <a:r>
              <a:rPr lang="en-US" sz="9600" b="1" dirty="0">
                <a:solidFill>
                  <a:schemeClr val="accent3">
                    <a:lumMod val="50000"/>
                  </a:schemeClr>
                </a:solidFill>
                <a:cs typeface="Times New Roman" panose="02020603050405020304" pitchFamily="18" charset="0"/>
              </a:rPr>
              <a:t>ENVIRONMENTAL PROGRAMS:</a:t>
            </a:r>
          </a:p>
          <a:p>
            <a:pPr marL="0" indent="0">
              <a:buNone/>
            </a:pPr>
            <a:endParaRPr lang="en-US" sz="7200" b="1" dirty="0">
              <a:cs typeface="Times New Roman" panose="02020603050405020304" pitchFamily="18" charset="0"/>
            </a:endParaRPr>
          </a:p>
          <a:p>
            <a:r>
              <a:rPr lang="en-US" sz="7200" b="1" dirty="0">
                <a:cs typeface="Times New Roman" panose="02020603050405020304" pitchFamily="18" charset="0"/>
              </a:rPr>
              <a:t>Glen Canyon Dam Adaptive Management Program</a:t>
            </a:r>
          </a:p>
          <a:p>
            <a:pPr marL="0" indent="0">
              <a:buNone/>
            </a:pPr>
            <a:r>
              <a:rPr lang="en-US" sz="7200" b="1" dirty="0">
                <a:cs typeface="Times New Roman" panose="02020603050405020304" pitchFamily="18" charset="0"/>
              </a:rPr>
              <a:t>      -- </a:t>
            </a:r>
            <a:r>
              <a:rPr lang="en-US" sz="7200" b="1" dirty="0">
                <a:solidFill>
                  <a:srgbClr val="FF0000"/>
                </a:solidFill>
                <a:cs typeface="Times New Roman" panose="02020603050405020304" pitchFamily="18" charset="0"/>
              </a:rPr>
              <a:t>$11 million/year</a:t>
            </a:r>
          </a:p>
          <a:p>
            <a:r>
              <a:rPr lang="en-US" sz="7200" b="1" dirty="0">
                <a:cs typeface="Times New Roman" panose="02020603050405020304" pitchFamily="18" charset="0"/>
              </a:rPr>
              <a:t>Upper Colorado River Endangered Fish Recovery Program</a:t>
            </a:r>
          </a:p>
          <a:p>
            <a:pPr marL="0" indent="0">
              <a:buNone/>
            </a:pPr>
            <a:r>
              <a:rPr lang="en-US" sz="7200" b="1" dirty="0">
                <a:cs typeface="Times New Roman" panose="02020603050405020304" pitchFamily="18" charset="0"/>
              </a:rPr>
              <a:t>      -- </a:t>
            </a:r>
            <a:r>
              <a:rPr lang="en-US" sz="7200" b="1" dirty="0">
                <a:solidFill>
                  <a:srgbClr val="FF0000"/>
                </a:solidFill>
                <a:cs typeface="Times New Roman" panose="02020603050405020304" pitchFamily="18" charset="0"/>
              </a:rPr>
              <a:t>$7 million/year</a:t>
            </a:r>
          </a:p>
          <a:p>
            <a:pPr marL="342900" lvl="0" indent="-342900" defTabSz="457200">
              <a:lnSpc>
                <a:spcPct val="100000"/>
              </a:lnSpc>
              <a:spcBef>
                <a:spcPct val="20000"/>
              </a:spcBef>
              <a:buFont typeface="Arial"/>
              <a:buChar char="•"/>
            </a:pPr>
            <a:r>
              <a:rPr lang="en-US" sz="7200" b="1" dirty="0">
                <a:cs typeface="Times New Roman" panose="02020603050405020304" pitchFamily="18" charset="0"/>
              </a:rPr>
              <a:t>San Juan River Recovery Program -- </a:t>
            </a:r>
            <a:r>
              <a:rPr lang="en-US" sz="7200" b="1" dirty="0">
                <a:solidFill>
                  <a:srgbClr val="FF0000"/>
                </a:solidFill>
                <a:cs typeface="Times New Roman" panose="02020603050405020304" pitchFamily="18" charset="0"/>
              </a:rPr>
              <a:t>$3 million/year</a:t>
            </a:r>
          </a:p>
          <a:p>
            <a:pPr marL="342900" lvl="0" indent="-342900" defTabSz="457200">
              <a:lnSpc>
                <a:spcPct val="100000"/>
              </a:lnSpc>
              <a:spcBef>
                <a:spcPct val="20000"/>
              </a:spcBef>
              <a:buFont typeface="Arial"/>
              <a:buChar char="•"/>
            </a:pPr>
            <a:r>
              <a:rPr lang="en-US" sz="7200" b="1" dirty="0">
                <a:cs typeface="Times New Roman" panose="02020603050405020304" pitchFamily="18" charset="0"/>
              </a:rPr>
              <a:t>Quality of Water &amp; Consumptive Use Studies -- </a:t>
            </a:r>
            <a:r>
              <a:rPr lang="en-US" sz="7200" b="1" dirty="0">
                <a:solidFill>
                  <a:srgbClr val="FF0000"/>
                </a:solidFill>
                <a:cs typeface="Times New Roman" panose="02020603050405020304" pitchFamily="18" charset="0"/>
              </a:rPr>
              <a:t>$2 million/year</a:t>
            </a:r>
          </a:p>
          <a:p>
            <a:pPr marL="0" indent="0">
              <a:buNone/>
            </a:pPr>
            <a:endParaRPr lang="en-US" sz="7200" b="1" dirty="0">
              <a:cs typeface="Times New Roman" panose="02020603050405020304" pitchFamily="18" charset="0"/>
            </a:endParaRPr>
          </a:p>
          <a:p>
            <a:pPr marL="0" indent="0">
              <a:buNone/>
            </a:pPr>
            <a:r>
              <a:rPr lang="en-US" sz="7200" b="1" dirty="0">
                <a:cs typeface="Times New Roman" panose="02020603050405020304" pitchFamily="18" charset="0"/>
              </a:rPr>
              <a:t>Experimental Flows – Summer 2000:  Low Steady Flow </a:t>
            </a:r>
            <a:r>
              <a:rPr lang="en-US" sz="7200" b="1" dirty="0">
                <a:solidFill>
                  <a:srgbClr val="FF0000"/>
                </a:solidFill>
                <a:cs typeface="Times New Roman" panose="02020603050405020304" pitchFamily="18" charset="0"/>
              </a:rPr>
              <a:t>$26 million</a:t>
            </a:r>
          </a:p>
          <a:p>
            <a:pPr marL="0" indent="0">
              <a:buNone/>
            </a:pPr>
            <a:r>
              <a:rPr lang="en-US" sz="7200" b="1" dirty="0">
                <a:cs typeface="Times New Roman" panose="02020603050405020304" pitchFamily="18" charset="0"/>
              </a:rPr>
              <a:t>		Summers 2019, 2020: Bug Flows (TBD, est. </a:t>
            </a:r>
            <a:r>
              <a:rPr lang="en-US" sz="7200" b="1" dirty="0">
                <a:solidFill>
                  <a:srgbClr val="FF0000"/>
                </a:solidFill>
                <a:cs typeface="Times New Roman" panose="02020603050405020304" pitchFamily="18" charset="0"/>
              </a:rPr>
              <a:t>$2 million</a:t>
            </a:r>
            <a:r>
              <a:rPr lang="en-US" sz="7200" b="1" dirty="0">
                <a:cs typeface="Times New Roman" panose="02020603050405020304" pitchFamily="18" charset="0"/>
              </a:rPr>
              <a:t>)</a:t>
            </a:r>
          </a:p>
          <a:p>
            <a:pPr marL="0" indent="0">
              <a:buNone/>
            </a:pPr>
            <a:r>
              <a:rPr lang="en-US" sz="7200" b="1" dirty="0">
                <a:cs typeface="Times New Roman" panose="02020603050405020304" pitchFamily="18" charset="0"/>
              </a:rPr>
              <a:t>		Summer 2021 FG Small Mouth Bass Spike (TBD, est. </a:t>
            </a:r>
            <a:r>
              <a:rPr lang="en-US" sz="7200" b="1" dirty="0">
                <a:solidFill>
                  <a:srgbClr val="FF0000"/>
                </a:solidFill>
                <a:cs typeface="Times New Roman" panose="02020603050405020304" pitchFamily="18" charset="0"/>
              </a:rPr>
              <a:t>$2 million</a:t>
            </a:r>
            <a:r>
              <a:rPr lang="en-US" sz="7200" b="1" dirty="0">
                <a:cs typeface="Times New Roman" panose="02020603050405020304" pitchFamily="18" charset="0"/>
              </a:rPr>
              <a:t>)</a:t>
            </a:r>
          </a:p>
          <a:p>
            <a:pPr marL="0" indent="0">
              <a:buNone/>
            </a:pPr>
            <a:r>
              <a:rPr lang="en-US" sz="7200" b="1" dirty="0">
                <a:cs typeface="Times New Roman" panose="02020603050405020304" pitchFamily="18" charset="0"/>
              </a:rPr>
              <a:t>		High Flow Experiments (HFEs):  2004, 2008, 2012, 2013, 2014, 			2016, 2017, 2018 – (ranges from </a:t>
            </a:r>
            <a:r>
              <a:rPr lang="en-US" sz="7200" b="1" dirty="0">
                <a:solidFill>
                  <a:srgbClr val="FF0000"/>
                </a:solidFill>
                <a:cs typeface="Times New Roman" panose="02020603050405020304" pitchFamily="18" charset="0"/>
              </a:rPr>
              <a:t>$.5M to over $2M each</a:t>
            </a:r>
            <a:r>
              <a:rPr lang="en-US" sz="7200" b="1" dirty="0">
                <a:cs typeface="Times New Roman" panose="02020603050405020304" pitchFamily="18" charset="0"/>
              </a:rPr>
              <a:t>)</a:t>
            </a:r>
          </a:p>
          <a:p>
            <a:pPr marL="0" indent="0">
              <a:buNone/>
            </a:pPr>
            <a:r>
              <a:rPr lang="en-US" sz="7200" b="1" dirty="0">
                <a:cs typeface="Times New Roman" panose="02020603050405020304" pitchFamily="18" charset="0"/>
              </a:rPr>
              <a:t>		     	</a:t>
            </a:r>
            <a:endParaRPr lang="en-US" sz="7200" b="1" dirty="0">
              <a:solidFill>
                <a:srgbClr val="00B050"/>
              </a:solidFill>
              <a:cs typeface="Times New Roman" panose="02020603050405020304" pitchFamily="18" charset="0"/>
            </a:endParaRPr>
          </a:p>
          <a:p>
            <a:pPr marL="0" indent="0">
              <a:buNone/>
            </a:pPr>
            <a:endParaRPr lang="en-US" sz="8000" b="1" dirty="0">
              <a:solidFill>
                <a:srgbClr val="FF0000"/>
              </a:solidFill>
              <a:cs typeface="Times New Roman" panose="02020603050405020304" pitchFamily="18" charset="0"/>
            </a:endParaRPr>
          </a:p>
          <a:p>
            <a:pPr marL="0" indent="0">
              <a:buNone/>
            </a:pPr>
            <a:r>
              <a:rPr lang="en-US" sz="8000" b="1" dirty="0">
                <a:solidFill>
                  <a:srgbClr val="FF0000"/>
                </a:solidFill>
                <a:cs typeface="Times New Roman" panose="02020603050405020304" pitchFamily="18" charset="0"/>
              </a:rPr>
              <a:t>TOTALING OVER ONE-HALF OF A BILLION DOLLARS!</a:t>
            </a:r>
          </a:p>
          <a:p>
            <a:pPr marL="0" indent="0">
              <a:buNone/>
            </a:pPr>
            <a:endParaRPr lang="en-US" sz="3600" dirty="0">
              <a:cs typeface="Times New Roman" panose="02020603050405020304" pitchFamily="18" charset="0"/>
            </a:endParaRPr>
          </a:p>
          <a:p>
            <a:pPr marL="0" indent="0">
              <a:buNone/>
            </a:pPr>
            <a:endParaRPr lang="en-US" sz="3600" dirty="0">
              <a:cs typeface="Times New Roman" panose="02020603050405020304" pitchFamily="18" charset="0"/>
            </a:endParaRPr>
          </a:p>
          <a:p>
            <a:pPr marL="0" indent="0">
              <a:buNone/>
            </a:pPr>
            <a:endParaRPr lang="en-US" sz="3200" i="1" u="sng" dirty="0">
              <a:solidFill>
                <a:schemeClr val="tx2">
                  <a:lumMod val="75000"/>
                </a:schemeClr>
              </a:solidFill>
            </a:endParaRPr>
          </a:p>
        </p:txBody>
      </p:sp>
    </p:spTree>
    <p:extLst>
      <p:ext uri="{BB962C8B-B14F-4D97-AF65-F5344CB8AC3E}">
        <p14:creationId xmlns:p14="http://schemas.microsoft.com/office/powerpoint/2010/main" val="182209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b="1" dirty="0"/>
              <a:t>       </a:t>
            </a:r>
            <a:r>
              <a:rPr lang="en-US" b="1" dirty="0">
                <a:solidFill>
                  <a:schemeClr val="tx1"/>
                </a:solidFill>
              </a:rPr>
              <a:t>What a Difference a Year Makes</a:t>
            </a:r>
            <a:r>
              <a:rPr lang="en-US" b="1" dirty="0"/>
              <a:t> </a:t>
            </a:r>
            <a:r>
              <a:rPr lang="en-US" b="1" dirty="0">
                <a:solidFill>
                  <a:schemeClr val="tx1"/>
                </a:solidFill>
              </a:rPr>
              <a:t>(November 2020) v. </a:t>
            </a:r>
            <a:r>
              <a:rPr lang="en-US" b="1" dirty="0">
                <a:solidFill>
                  <a:srgbClr val="FF0000"/>
                </a:solidFill>
              </a:rPr>
              <a:t>Now</a:t>
            </a:r>
            <a:r>
              <a:rPr lang="en-US" b="1" dirty="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pPr marL="0" indent="0">
              <a:buNone/>
            </a:pPr>
            <a:endParaRPr lang="en-US" sz="3200" i="1" u="sng" dirty="0">
              <a:solidFill>
                <a:schemeClr val="tx2">
                  <a:lumMod val="75000"/>
                </a:schemeClr>
              </a:solidFill>
            </a:endParaRPr>
          </a:p>
          <a:p>
            <a:pPr marL="0" indent="0">
              <a:buNone/>
            </a:pPr>
            <a:r>
              <a:rPr lang="en-US" sz="3200" b="1" i="1" u="sng" dirty="0">
                <a:solidFill>
                  <a:schemeClr val="tx2">
                    <a:lumMod val="75000"/>
                  </a:schemeClr>
                </a:solidFill>
              </a:rPr>
              <a:t>THEN</a:t>
            </a:r>
          </a:p>
          <a:p>
            <a:pPr marL="0" indent="0">
              <a:buNone/>
            </a:pPr>
            <a:r>
              <a:rPr lang="en-US" sz="3200" b="1" dirty="0"/>
              <a:t>*</a:t>
            </a:r>
            <a:r>
              <a:rPr lang="en-US" sz="3000" b="1" dirty="0">
                <a:solidFill>
                  <a:schemeClr val="bg2">
                    <a:lumMod val="25000"/>
                  </a:schemeClr>
                </a:solidFill>
              </a:rPr>
              <a:t>CRSP Rate </a:t>
            </a:r>
            <a:r>
              <a:rPr lang="en-US" sz="3000" b="1" i="1" u="sng" dirty="0">
                <a:solidFill>
                  <a:srgbClr val="00B050"/>
                </a:solidFill>
              </a:rPr>
              <a:t>Decrease</a:t>
            </a:r>
            <a:r>
              <a:rPr lang="en-US" sz="3000" b="1" dirty="0">
                <a:solidFill>
                  <a:schemeClr val="bg2">
                    <a:lumMod val="25000"/>
                  </a:schemeClr>
                </a:solidFill>
              </a:rPr>
              <a:t> Effective 10/1/2020</a:t>
            </a:r>
          </a:p>
          <a:p>
            <a:pPr marL="0" indent="0">
              <a:buNone/>
            </a:pPr>
            <a:r>
              <a:rPr lang="en-US" sz="3000" b="1" dirty="0">
                <a:solidFill>
                  <a:schemeClr val="bg2">
                    <a:lumMod val="25000"/>
                  </a:schemeClr>
                </a:solidFill>
              </a:rPr>
              <a:t>*Basin Fund Year-End $120 Million</a:t>
            </a:r>
          </a:p>
          <a:p>
            <a:pPr marL="0" indent="0">
              <a:buNone/>
            </a:pPr>
            <a:r>
              <a:rPr lang="en-US" sz="3000" b="1" dirty="0">
                <a:solidFill>
                  <a:schemeClr val="bg2">
                    <a:lumMod val="25000"/>
                  </a:schemeClr>
                </a:solidFill>
              </a:rPr>
              <a:t>*Purchased Power estimated at </a:t>
            </a:r>
            <a:r>
              <a:rPr lang="en-US" sz="3000" b="1" dirty="0">
                <a:solidFill>
                  <a:schemeClr val="bg2">
                    <a:lumMod val="25000"/>
                  </a:schemeClr>
                </a:solidFill>
                <a:highlight>
                  <a:srgbClr val="FFFF00"/>
                </a:highlight>
              </a:rPr>
              <a:t>$18 </a:t>
            </a:r>
            <a:r>
              <a:rPr lang="en-US" sz="3000" b="1" dirty="0">
                <a:solidFill>
                  <a:schemeClr val="bg2">
                    <a:lumMod val="25000"/>
                  </a:schemeClr>
                </a:solidFill>
              </a:rPr>
              <a:t>Million</a:t>
            </a:r>
          </a:p>
          <a:p>
            <a:pPr marL="0" indent="0">
              <a:buNone/>
            </a:pPr>
            <a:r>
              <a:rPr lang="en-US" sz="3200" dirty="0"/>
              <a:t>*</a:t>
            </a:r>
            <a:r>
              <a:rPr lang="en-US" sz="3200" b="1" dirty="0"/>
              <a:t>Lake Powell storage at </a:t>
            </a:r>
            <a:r>
              <a:rPr lang="en-US" sz="3200" b="1" dirty="0">
                <a:highlight>
                  <a:srgbClr val="FFFF00"/>
                </a:highlight>
              </a:rPr>
              <a:t>49%</a:t>
            </a:r>
            <a:r>
              <a:rPr lang="en-US" sz="3200" b="1" dirty="0"/>
              <a:t> of capacity</a:t>
            </a:r>
            <a:endParaRPr lang="en-US" sz="3000" b="1" dirty="0">
              <a:solidFill>
                <a:schemeClr val="bg2">
                  <a:lumMod val="25000"/>
                </a:schemeClr>
              </a:solidFill>
            </a:endParaRPr>
          </a:p>
          <a:p>
            <a:pPr marL="0" indent="0">
              <a:buNone/>
            </a:pPr>
            <a:r>
              <a:rPr lang="en-US" sz="3000" b="1" dirty="0">
                <a:solidFill>
                  <a:schemeClr val="bg2">
                    <a:lumMod val="25000"/>
                  </a:schemeClr>
                </a:solidFill>
              </a:rPr>
              <a:t>*Glen Canyon Dam release 8.23 MAF</a:t>
            </a:r>
          </a:p>
          <a:p>
            <a:pPr marL="0" indent="0">
              <a:buNone/>
            </a:pPr>
            <a:endParaRPr lang="en-US" sz="3000" b="1" dirty="0">
              <a:solidFill>
                <a:schemeClr val="bg2">
                  <a:lumMod val="25000"/>
                </a:schemeClr>
              </a:solidFill>
            </a:endParaRPr>
          </a:p>
          <a:p>
            <a:pPr marL="0" indent="0">
              <a:buNone/>
            </a:pPr>
            <a:r>
              <a:rPr lang="en-US" sz="3000" b="1" i="1" u="sng" dirty="0">
                <a:solidFill>
                  <a:srgbClr val="FF0000"/>
                </a:solidFill>
              </a:rPr>
              <a:t>NOW</a:t>
            </a:r>
          </a:p>
          <a:p>
            <a:pPr marL="0" indent="0">
              <a:buNone/>
            </a:pPr>
            <a:r>
              <a:rPr lang="en-US" sz="3000" b="1" dirty="0">
                <a:solidFill>
                  <a:srgbClr val="FF0000"/>
                </a:solidFill>
              </a:rPr>
              <a:t>*CRSP Rate </a:t>
            </a:r>
            <a:r>
              <a:rPr lang="en-US" sz="3000" b="1" i="1" u="sng" dirty="0">
                <a:solidFill>
                  <a:srgbClr val="FF0000"/>
                </a:solidFill>
              </a:rPr>
              <a:t>Increase</a:t>
            </a:r>
            <a:r>
              <a:rPr lang="en-US" sz="3000" b="1" u="sng" dirty="0">
                <a:solidFill>
                  <a:srgbClr val="FF0000"/>
                </a:solidFill>
              </a:rPr>
              <a:t> </a:t>
            </a:r>
            <a:r>
              <a:rPr lang="en-US" sz="3000" b="1" dirty="0">
                <a:solidFill>
                  <a:srgbClr val="FF0000"/>
                </a:solidFill>
              </a:rPr>
              <a:t>Effective 12/1/2021</a:t>
            </a:r>
          </a:p>
          <a:p>
            <a:pPr marL="0" indent="0">
              <a:buNone/>
            </a:pPr>
            <a:r>
              <a:rPr lang="en-US" sz="3000" b="1" dirty="0">
                <a:solidFill>
                  <a:srgbClr val="FF0000"/>
                </a:solidFill>
              </a:rPr>
              <a:t>*Basin Fund Estimated Year-End </a:t>
            </a:r>
            <a:r>
              <a:rPr lang="en-US" sz="3000" b="1" dirty="0">
                <a:solidFill>
                  <a:srgbClr val="FF0000"/>
                </a:solidFill>
                <a:highlight>
                  <a:srgbClr val="FFFF00"/>
                </a:highlight>
              </a:rPr>
              <a:t>$77 Million </a:t>
            </a:r>
            <a:r>
              <a:rPr lang="en-US" sz="3000" b="1" dirty="0">
                <a:solidFill>
                  <a:srgbClr val="FF0000"/>
                </a:solidFill>
              </a:rPr>
              <a:t>(target is </a:t>
            </a:r>
            <a:r>
              <a:rPr lang="en-US" sz="3000" b="1" dirty="0">
                <a:solidFill>
                  <a:srgbClr val="FF0000"/>
                </a:solidFill>
                <a:highlight>
                  <a:srgbClr val="FFFF00"/>
                </a:highlight>
              </a:rPr>
              <a:t>$180 Million</a:t>
            </a:r>
            <a:r>
              <a:rPr lang="en-US" sz="3000" b="1" dirty="0">
                <a:solidFill>
                  <a:srgbClr val="FF0000"/>
                </a:solidFill>
              </a:rPr>
              <a:t>)</a:t>
            </a:r>
          </a:p>
          <a:p>
            <a:pPr marL="0" indent="0">
              <a:buNone/>
            </a:pPr>
            <a:r>
              <a:rPr lang="en-US" sz="3000" b="1" dirty="0">
                <a:solidFill>
                  <a:srgbClr val="FF0000"/>
                </a:solidFill>
              </a:rPr>
              <a:t>*Purchased Power Estimated at </a:t>
            </a:r>
            <a:r>
              <a:rPr lang="en-US" sz="3000" b="1" dirty="0">
                <a:solidFill>
                  <a:srgbClr val="FF0000"/>
                </a:solidFill>
                <a:highlight>
                  <a:srgbClr val="FFFF00"/>
                </a:highlight>
              </a:rPr>
              <a:t>$72 Million 2021;</a:t>
            </a:r>
            <a:r>
              <a:rPr lang="en-US" sz="3000" b="1" dirty="0">
                <a:solidFill>
                  <a:srgbClr val="FF0000"/>
                </a:solidFill>
              </a:rPr>
              <a:t> and $</a:t>
            </a:r>
            <a:r>
              <a:rPr lang="en-US" sz="3000" b="1" dirty="0">
                <a:solidFill>
                  <a:srgbClr val="FF0000"/>
                </a:solidFill>
                <a:highlight>
                  <a:srgbClr val="FFFF00"/>
                </a:highlight>
              </a:rPr>
              <a:t>97 Million 2022</a:t>
            </a:r>
          </a:p>
          <a:p>
            <a:pPr marL="0" indent="0">
              <a:buNone/>
            </a:pPr>
            <a:r>
              <a:rPr lang="en-US" sz="3000" b="1" dirty="0">
                <a:solidFill>
                  <a:srgbClr val="FF0000"/>
                </a:solidFill>
              </a:rPr>
              <a:t>* </a:t>
            </a:r>
            <a:r>
              <a:rPr lang="en-US" sz="3200" b="1" dirty="0">
                <a:solidFill>
                  <a:srgbClr val="FF0000"/>
                </a:solidFill>
              </a:rPr>
              <a:t>Lake Powell storage at </a:t>
            </a:r>
            <a:r>
              <a:rPr lang="en-US" sz="3200" b="1" dirty="0">
                <a:solidFill>
                  <a:srgbClr val="FF0000"/>
                </a:solidFill>
                <a:highlight>
                  <a:srgbClr val="FFFF00"/>
                </a:highlight>
              </a:rPr>
              <a:t>34%</a:t>
            </a:r>
            <a:r>
              <a:rPr lang="en-US" sz="3200" b="1" dirty="0">
                <a:solidFill>
                  <a:srgbClr val="FF0000"/>
                </a:solidFill>
              </a:rPr>
              <a:t> of capacity </a:t>
            </a:r>
          </a:p>
          <a:p>
            <a:pPr marL="0" indent="0">
              <a:buNone/>
            </a:pPr>
            <a:r>
              <a:rPr lang="en-US" sz="3000" dirty="0">
                <a:solidFill>
                  <a:srgbClr val="FF0000"/>
                </a:solidFill>
              </a:rPr>
              <a:t>*</a:t>
            </a:r>
            <a:r>
              <a:rPr lang="en-US" sz="3000" b="1" dirty="0">
                <a:solidFill>
                  <a:srgbClr val="FF0000"/>
                </a:solidFill>
              </a:rPr>
              <a:t>Glen Canyon Dam release 7.48 MAF</a:t>
            </a:r>
          </a:p>
          <a:p>
            <a:pPr marL="0" indent="0">
              <a:buNone/>
            </a:pPr>
            <a:endParaRPr lang="en-US" sz="3000" b="1" dirty="0">
              <a:solidFill>
                <a:srgbClr val="FF0000"/>
              </a:solidFill>
            </a:endParaRPr>
          </a:p>
          <a:p>
            <a:pPr marL="0" indent="0">
              <a:buNone/>
            </a:pPr>
            <a:r>
              <a:rPr lang="en-US" sz="4400" b="1" i="1" dirty="0"/>
              <a:t>1-in-3 chance Glen Canyon Dam may be at minimum power pool in 2022 without drought response operations </a:t>
            </a:r>
          </a:p>
          <a:p>
            <a:pPr marL="0" indent="0">
              <a:buNone/>
            </a:pPr>
            <a:endParaRPr lang="en-US" sz="3000" b="1" dirty="0">
              <a:solidFill>
                <a:srgbClr val="FF0000"/>
              </a:solidFill>
            </a:endParaRPr>
          </a:p>
        </p:txBody>
      </p:sp>
    </p:spTree>
    <p:extLst>
      <p:ext uri="{BB962C8B-B14F-4D97-AF65-F5344CB8AC3E}">
        <p14:creationId xmlns:p14="http://schemas.microsoft.com/office/powerpoint/2010/main" val="292664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491706"/>
            <a:ext cx="8696210" cy="1121433"/>
          </a:xfrm>
        </p:spPr>
        <p:txBody>
          <a:bodyPr>
            <a:normAutofit fontScale="90000"/>
          </a:bodyPr>
          <a:lstStyle/>
          <a:p>
            <a:r>
              <a:rPr lang="en-US" b="1" dirty="0">
                <a:solidFill>
                  <a:schemeClr val="tx2">
                    <a:lumMod val="75000"/>
                  </a:schemeClr>
                </a:solidFill>
              </a:rPr>
              <a:t>Drought Update – Then and Now</a:t>
            </a:r>
            <a:br>
              <a:rPr lang="en-US" b="1" dirty="0">
                <a:solidFill>
                  <a:schemeClr val="tx2">
                    <a:lumMod val="75000"/>
                  </a:schemeClr>
                </a:solidFill>
              </a:rPr>
            </a:br>
            <a:endParaRPr lang="en-US" sz="4000" b="1" dirty="0">
              <a:solidFill>
                <a:schemeClr val="tx2">
                  <a:lumMod val="75000"/>
                </a:schemeClr>
              </a:solidFill>
            </a:endParaRPr>
          </a:p>
        </p:txBody>
      </p:sp>
      <p:sp>
        <p:nvSpPr>
          <p:cNvPr id="3" name="Subtitle 2"/>
          <p:cNvSpPr>
            <a:spLocks noGrp="1"/>
          </p:cNvSpPr>
          <p:nvPr>
            <p:ph type="subTitle" idx="1"/>
          </p:nvPr>
        </p:nvSpPr>
        <p:spPr>
          <a:xfrm>
            <a:off x="900113" y="4996884"/>
            <a:ext cx="7571027" cy="1090163"/>
          </a:xfrm>
        </p:spPr>
        <p:txBody>
          <a:bodyPr>
            <a:normAutofit fontScale="62500" lnSpcReduction="20000"/>
          </a:bodyPr>
          <a:lstStyle/>
          <a:p>
            <a:endParaRPr lang="en-US" dirty="0"/>
          </a:p>
          <a:p>
            <a:endParaRPr lang="en-US" sz="3200" b="1" dirty="0">
              <a:solidFill>
                <a:schemeClr val="tx2">
                  <a:lumMod val="75000"/>
                </a:schemeClr>
              </a:solidFill>
            </a:endParaRPr>
          </a:p>
          <a:p>
            <a:r>
              <a:rPr lang="en-US" sz="4600" b="1" dirty="0">
                <a:solidFill>
                  <a:schemeClr val="tx2">
                    <a:lumMod val="75000"/>
                  </a:schemeClr>
                </a:solidFill>
              </a:rPr>
              <a:t>1984 – Glen Canyon Dam</a:t>
            </a:r>
          </a:p>
        </p:txBody>
      </p:sp>
      <p:pic>
        <p:nvPicPr>
          <p:cNvPr id="7" name="Picture 6" descr="A picture containing nature, valley, sky, outdoor&#10;&#10;Description automatically generated">
            <a:extLst>
              <a:ext uri="{FF2B5EF4-FFF2-40B4-BE49-F238E27FC236}">
                <a16:creationId xmlns:a16="http://schemas.microsoft.com/office/drawing/2014/main" id="{BEE1DB56-8B11-4D80-AF24-11CA2CBACC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24951" y="1285335"/>
            <a:ext cx="6280029" cy="4080295"/>
          </a:xfrm>
          <a:prstGeom prst="rect">
            <a:avLst/>
          </a:prstGeom>
        </p:spPr>
      </p:pic>
    </p:spTree>
    <p:extLst>
      <p:ext uri="{BB962C8B-B14F-4D97-AF65-F5344CB8AC3E}">
        <p14:creationId xmlns:p14="http://schemas.microsoft.com/office/powerpoint/2010/main" val="309191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491706"/>
            <a:ext cx="8696210" cy="1121433"/>
          </a:xfrm>
        </p:spPr>
        <p:txBody>
          <a:bodyPr>
            <a:normAutofit fontScale="90000"/>
          </a:bodyPr>
          <a:lstStyle/>
          <a:p>
            <a:r>
              <a:rPr lang="en-US" b="1" dirty="0">
                <a:solidFill>
                  <a:schemeClr val="tx2">
                    <a:lumMod val="75000"/>
                  </a:schemeClr>
                </a:solidFill>
              </a:rPr>
              <a:t>Drought Update – Then and Now</a:t>
            </a:r>
            <a:br>
              <a:rPr lang="en-US" b="1" dirty="0">
                <a:solidFill>
                  <a:schemeClr val="tx2">
                    <a:lumMod val="75000"/>
                  </a:schemeClr>
                </a:solidFill>
              </a:rPr>
            </a:br>
            <a:endParaRPr lang="en-US" sz="4000" b="1" dirty="0">
              <a:solidFill>
                <a:schemeClr val="tx2">
                  <a:lumMod val="75000"/>
                </a:schemeClr>
              </a:solidFill>
            </a:endParaRPr>
          </a:p>
        </p:txBody>
      </p:sp>
      <p:sp>
        <p:nvSpPr>
          <p:cNvPr id="3" name="Subtitle 2"/>
          <p:cNvSpPr>
            <a:spLocks noGrp="1"/>
          </p:cNvSpPr>
          <p:nvPr>
            <p:ph type="subTitle" idx="1"/>
          </p:nvPr>
        </p:nvSpPr>
        <p:spPr>
          <a:xfrm>
            <a:off x="802257" y="4554746"/>
            <a:ext cx="3692106" cy="1682151"/>
          </a:xfrm>
        </p:spPr>
        <p:txBody>
          <a:bodyPr>
            <a:normAutofit fontScale="25000" lnSpcReduction="20000"/>
          </a:bodyPr>
          <a:lstStyle/>
          <a:p>
            <a:endParaRPr lang="en-US" sz="3600" b="1" dirty="0">
              <a:solidFill>
                <a:schemeClr val="tx2">
                  <a:lumMod val="75000"/>
                </a:schemeClr>
              </a:solidFill>
            </a:endParaRPr>
          </a:p>
          <a:p>
            <a:pPr algn="l"/>
            <a:r>
              <a:rPr lang="en-US" sz="12600" b="1" dirty="0">
                <a:solidFill>
                  <a:schemeClr val="tx2">
                    <a:lumMod val="75000"/>
                  </a:schemeClr>
                </a:solidFill>
              </a:rPr>
              <a:t>GCD 2011 </a:t>
            </a:r>
          </a:p>
          <a:p>
            <a:pPr lvl="1" algn="l"/>
            <a:r>
              <a:rPr lang="en-US" sz="12800" b="1" dirty="0">
                <a:solidFill>
                  <a:schemeClr val="tx2">
                    <a:lumMod val="75000"/>
                  </a:schemeClr>
                </a:solidFill>
              </a:rPr>
              <a:t>        </a:t>
            </a:r>
            <a:r>
              <a:rPr lang="en-US" sz="11200" b="1" dirty="0">
                <a:solidFill>
                  <a:schemeClr val="tx2">
                    <a:lumMod val="75000"/>
                  </a:schemeClr>
                </a:solidFill>
              </a:rPr>
              <a:t>GCD and Blue              		Mesa 2021</a:t>
            </a:r>
          </a:p>
          <a:p>
            <a:r>
              <a:rPr lang="en-US" sz="5200" b="1" dirty="0">
                <a:solidFill>
                  <a:schemeClr val="tx2">
                    <a:lumMod val="75000"/>
                  </a:schemeClr>
                </a:solidFill>
              </a:rPr>
              <a:t>                                  </a:t>
            </a:r>
          </a:p>
          <a:p>
            <a:endParaRPr lang="en-US" sz="3600" b="1" dirty="0">
              <a:solidFill>
                <a:schemeClr val="tx2">
                  <a:lumMod val="75000"/>
                </a:schemeClr>
              </a:solidFill>
            </a:endParaRPr>
          </a:p>
          <a:p>
            <a:r>
              <a:rPr lang="en-US" sz="3600" b="1" dirty="0">
                <a:solidFill>
                  <a:schemeClr val="tx2">
                    <a:lumMod val="75000"/>
                  </a:schemeClr>
                </a:solidFill>
              </a:rPr>
              <a:t>Photos courtesy of Reclamation and Carol Ballantine</a:t>
            </a:r>
          </a:p>
          <a:p>
            <a:endParaRPr lang="en-US" sz="3600" b="1" dirty="0">
              <a:solidFill>
                <a:schemeClr val="tx2">
                  <a:lumMod val="75000"/>
                </a:schemeClr>
              </a:solidFill>
            </a:endParaRPr>
          </a:p>
          <a:p>
            <a:endParaRPr lang="en-US" sz="3600" b="1" dirty="0">
              <a:solidFill>
                <a:schemeClr val="tx2">
                  <a:lumMod val="75000"/>
                </a:schemeClr>
              </a:solidFill>
            </a:endParaRPr>
          </a:p>
        </p:txBody>
      </p:sp>
      <p:pic>
        <p:nvPicPr>
          <p:cNvPr id="9" name="Picture 8" descr="A picture containing mountain, outdoor, sky, water&#10;&#10;Description automatically generated">
            <a:extLst>
              <a:ext uri="{FF2B5EF4-FFF2-40B4-BE49-F238E27FC236}">
                <a16:creationId xmlns:a16="http://schemas.microsoft.com/office/drawing/2014/main" id="{4B95279F-15B9-48B4-B1BC-14E0A8710B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8183" y="1203385"/>
            <a:ext cx="3657602" cy="2109311"/>
          </a:xfrm>
          <a:prstGeom prst="rect">
            <a:avLst/>
          </a:prstGeom>
        </p:spPr>
      </p:pic>
      <p:pic>
        <p:nvPicPr>
          <p:cNvPr id="5" name="Picture 4" descr="A picture containing outdoor, sky, rock, mountain&#10;&#10;Description automatically generated">
            <a:extLst>
              <a:ext uri="{FF2B5EF4-FFF2-40B4-BE49-F238E27FC236}">
                <a16:creationId xmlns:a16="http://schemas.microsoft.com/office/drawing/2014/main" id="{9CC2B680-308A-493B-A2A2-FBB8EA9385F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1" y="1203385"/>
            <a:ext cx="4037162" cy="3480758"/>
          </a:xfrm>
          <a:prstGeom prst="rect">
            <a:avLst/>
          </a:prstGeom>
        </p:spPr>
      </p:pic>
      <p:pic>
        <p:nvPicPr>
          <p:cNvPr id="6" name="Picture 5" descr="A picture containing outdoor, mountain, nature, water&#10;&#10;Description automatically generated">
            <a:extLst>
              <a:ext uri="{FF2B5EF4-FFF2-40B4-BE49-F238E27FC236}">
                <a16:creationId xmlns:a16="http://schemas.microsoft.com/office/drawing/2014/main" id="{9C5B97CC-C30B-4A3F-A97E-B5B6A67DEB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18183" y="3613638"/>
            <a:ext cx="3868615" cy="2863362"/>
          </a:xfrm>
          <a:prstGeom prst="rect">
            <a:avLst/>
          </a:prstGeom>
        </p:spPr>
      </p:pic>
    </p:spTree>
    <p:extLst>
      <p:ext uri="{BB962C8B-B14F-4D97-AF65-F5344CB8AC3E}">
        <p14:creationId xmlns:p14="http://schemas.microsoft.com/office/powerpoint/2010/main" val="42857892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491706"/>
            <a:ext cx="8696210" cy="1121433"/>
          </a:xfrm>
        </p:spPr>
        <p:txBody>
          <a:bodyPr>
            <a:normAutofit fontScale="90000"/>
          </a:bodyPr>
          <a:lstStyle/>
          <a:p>
            <a:r>
              <a:rPr lang="en-US" b="1" dirty="0">
                <a:solidFill>
                  <a:schemeClr val="tx2">
                    <a:lumMod val="75000"/>
                  </a:schemeClr>
                </a:solidFill>
              </a:rPr>
              <a:t>Glen Canyon Dam – By the Numbers</a:t>
            </a:r>
            <a:br>
              <a:rPr lang="en-US" b="1" dirty="0">
                <a:solidFill>
                  <a:schemeClr val="tx2">
                    <a:lumMod val="75000"/>
                  </a:schemeClr>
                </a:solidFill>
              </a:rPr>
            </a:br>
            <a:endParaRPr lang="en-US" sz="4000" b="1" dirty="0">
              <a:solidFill>
                <a:schemeClr val="tx2">
                  <a:lumMod val="75000"/>
                </a:schemeClr>
              </a:solidFill>
            </a:endParaRPr>
          </a:p>
        </p:txBody>
      </p:sp>
      <p:sp>
        <p:nvSpPr>
          <p:cNvPr id="3" name="Subtitle 2"/>
          <p:cNvSpPr>
            <a:spLocks noGrp="1"/>
          </p:cNvSpPr>
          <p:nvPr>
            <p:ph type="subTitle" idx="1"/>
          </p:nvPr>
        </p:nvSpPr>
        <p:spPr>
          <a:xfrm>
            <a:off x="543465" y="4996884"/>
            <a:ext cx="3692106" cy="1679962"/>
          </a:xfrm>
        </p:spPr>
        <p:txBody>
          <a:bodyPr>
            <a:normAutofit fontScale="92500" lnSpcReduction="10000"/>
          </a:bodyPr>
          <a:lstStyle/>
          <a:p>
            <a:endParaRPr lang="en-US" sz="3600" b="1" dirty="0">
              <a:solidFill>
                <a:schemeClr val="tx2">
                  <a:lumMod val="75000"/>
                </a:schemeClr>
              </a:solidFill>
            </a:endParaRPr>
          </a:p>
          <a:p>
            <a:r>
              <a:rPr lang="en-US" sz="3600" b="1" dirty="0">
                <a:solidFill>
                  <a:schemeClr val="tx2">
                    <a:lumMod val="75000"/>
                  </a:schemeClr>
                </a:solidFill>
              </a:rPr>
              <a:t>Current Elevation:</a:t>
            </a:r>
            <a:endParaRPr lang="en-US" sz="1100" b="1" dirty="0">
              <a:solidFill>
                <a:schemeClr val="tx2">
                  <a:lumMod val="75000"/>
                </a:schemeClr>
              </a:solidFill>
            </a:endParaRPr>
          </a:p>
          <a:p>
            <a:r>
              <a:rPr lang="en-US" sz="3600" b="1" dirty="0">
                <a:solidFill>
                  <a:srgbClr val="FF0000"/>
                </a:solidFill>
              </a:rPr>
              <a:t>3541 ft</a:t>
            </a:r>
            <a:r>
              <a:rPr lang="en-US" sz="3600" b="1" dirty="0">
                <a:solidFill>
                  <a:schemeClr val="tx2">
                    <a:lumMod val="75000"/>
                  </a:schemeClr>
                </a:solidFill>
              </a:rPr>
              <a:t>. </a:t>
            </a:r>
            <a:r>
              <a:rPr lang="en-US" sz="3600" b="1">
                <a:solidFill>
                  <a:schemeClr val="tx2">
                    <a:lumMod val="75000"/>
                  </a:schemeClr>
                </a:solidFill>
              </a:rPr>
              <a:t>(12/2)</a:t>
            </a:r>
            <a:endParaRPr lang="en-US" sz="3600" b="1" dirty="0">
              <a:solidFill>
                <a:schemeClr val="tx2">
                  <a:lumMod val="75000"/>
                </a:schemeClr>
              </a:solidFill>
            </a:endParaRPr>
          </a:p>
          <a:p>
            <a:endParaRPr lang="en-US" sz="3600" b="1" dirty="0">
              <a:solidFill>
                <a:schemeClr val="tx2">
                  <a:lumMod val="75000"/>
                </a:schemeClr>
              </a:solidFill>
            </a:endParaRPr>
          </a:p>
        </p:txBody>
      </p:sp>
      <p:pic>
        <p:nvPicPr>
          <p:cNvPr id="4" name="Picture 3">
            <a:extLst>
              <a:ext uri="{FF2B5EF4-FFF2-40B4-BE49-F238E27FC236}">
                <a16:creationId xmlns:a16="http://schemas.microsoft.com/office/drawing/2014/main" id="{06B987F1-8152-4356-B088-D62765A3ECC8}"/>
              </a:ext>
            </a:extLst>
          </p:cNvPr>
          <p:cNvPicPr>
            <a:picLocks noChangeAspect="1"/>
          </p:cNvPicPr>
          <p:nvPr/>
        </p:nvPicPr>
        <p:blipFill>
          <a:blip r:embed="rId3"/>
          <a:stretch>
            <a:fillRect/>
          </a:stretch>
        </p:blipFill>
        <p:spPr>
          <a:xfrm>
            <a:off x="543465" y="1398856"/>
            <a:ext cx="8057070" cy="4060288"/>
          </a:xfrm>
          <a:prstGeom prst="rect">
            <a:avLst/>
          </a:prstGeom>
        </p:spPr>
      </p:pic>
    </p:spTree>
    <p:extLst>
      <p:ext uri="{BB962C8B-B14F-4D97-AF65-F5344CB8AC3E}">
        <p14:creationId xmlns:p14="http://schemas.microsoft.com/office/powerpoint/2010/main" val="32675061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706137"/>
            <a:ext cx="8352262" cy="4900525"/>
          </a:xfrm>
        </p:spPr>
        <p:txBody>
          <a:bodyPr>
            <a:noAutofit/>
          </a:bodyPr>
          <a:lstStyle/>
          <a:p>
            <a:pPr marL="0" indent="0" algn="ctr">
              <a:buNone/>
            </a:pPr>
            <a:r>
              <a:rPr lang="en-US" sz="2800" b="1" u="sng" dirty="0">
                <a:solidFill>
                  <a:srgbClr val="7030A0"/>
                </a:solidFill>
              </a:rPr>
              <a:t>Early 2000’s</a:t>
            </a:r>
          </a:p>
          <a:p>
            <a:pPr lvl="1"/>
            <a:r>
              <a:rPr lang="en-US" sz="2400" b="1" dirty="0">
                <a:solidFill>
                  <a:srgbClr val="FF0000"/>
                </a:solidFill>
              </a:rPr>
              <a:t>Dropping Basin Fund - Large Return to Treasury</a:t>
            </a:r>
          </a:p>
          <a:p>
            <a:pPr lvl="1"/>
            <a:r>
              <a:rPr lang="en-US" sz="2400" b="1" dirty="0">
                <a:solidFill>
                  <a:srgbClr val="FF0000"/>
                </a:solidFill>
              </a:rPr>
              <a:t>California Energy Crisis – Market/Purchased Power Spikes</a:t>
            </a:r>
          </a:p>
          <a:p>
            <a:pPr lvl="1"/>
            <a:r>
              <a:rPr lang="en-US" sz="2400" b="1" dirty="0">
                <a:solidFill>
                  <a:srgbClr val="FF0000"/>
                </a:solidFill>
              </a:rPr>
              <a:t>Glen Canyon Dam Experiment - $26 million</a:t>
            </a:r>
            <a:endParaRPr lang="en-US" sz="2400" b="1" dirty="0">
              <a:solidFill>
                <a:schemeClr val="accent1">
                  <a:lumMod val="50000"/>
                </a:schemeClr>
              </a:solidFill>
            </a:endParaRPr>
          </a:p>
          <a:p>
            <a:pPr marL="347663" lvl="1" indent="0">
              <a:buNone/>
            </a:pPr>
            <a:r>
              <a:rPr lang="en-US" sz="2400" b="1" dirty="0"/>
              <a:t>WHAT DID WE/WAPA DO TO AVOID RATE INCREASE?</a:t>
            </a:r>
          </a:p>
          <a:p>
            <a:pPr lvl="3"/>
            <a:r>
              <a:rPr lang="en-US" sz="2400" b="1" dirty="0">
                <a:solidFill>
                  <a:srgbClr val="FF0000"/>
                </a:solidFill>
              </a:rPr>
              <a:t>Reduced deliveries and WAPA purchased power, stepping back up over 5 years</a:t>
            </a:r>
          </a:p>
          <a:p>
            <a:pPr lvl="3"/>
            <a:r>
              <a:rPr lang="en-US" sz="2400" b="1" dirty="0">
                <a:solidFill>
                  <a:srgbClr val="FF0000"/>
                </a:solidFill>
              </a:rPr>
              <a:t>Preserved transmission system capacity </a:t>
            </a:r>
          </a:p>
          <a:p>
            <a:pPr lvl="3"/>
            <a:r>
              <a:rPr lang="en-US" sz="2400" b="1" dirty="0">
                <a:solidFill>
                  <a:srgbClr val="FF0000"/>
                </a:solidFill>
              </a:rPr>
              <a:t>Created Cost Recovery Charge (CRC) – similar to fuel adjuster</a:t>
            </a:r>
          </a:p>
        </p:txBody>
      </p:sp>
      <p:sp>
        <p:nvSpPr>
          <p:cNvPr id="3" name="Title 2"/>
          <p:cNvSpPr>
            <a:spLocks noGrp="1"/>
          </p:cNvSpPr>
          <p:nvPr>
            <p:ph type="title"/>
          </p:nvPr>
        </p:nvSpPr>
        <p:spPr>
          <a:xfrm>
            <a:off x="457200" y="338328"/>
            <a:ext cx="8229600" cy="980518"/>
          </a:xfrm>
        </p:spPr>
        <p:txBody>
          <a:bodyPr>
            <a:normAutofit fontScale="90000"/>
          </a:bodyPr>
          <a:lstStyle/>
          <a:p>
            <a:pPr lvl="0"/>
            <a:br>
              <a:rPr lang="en-US" b="1" dirty="0">
                <a:solidFill>
                  <a:schemeClr val="tx2">
                    <a:lumMod val="75000"/>
                  </a:schemeClr>
                </a:solidFill>
              </a:rPr>
            </a:br>
            <a:r>
              <a:rPr lang="en-US" sz="3600" b="1" dirty="0">
                <a:solidFill>
                  <a:schemeClr val="tx2">
                    <a:lumMod val="75000"/>
                  </a:schemeClr>
                </a:solidFill>
              </a:rPr>
              <a:t>The Perfect Storm, AKA History Repeats Itself</a:t>
            </a:r>
          </a:p>
        </p:txBody>
      </p:sp>
      <p:sp>
        <p:nvSpPr>
          <p:cNvPr id="4" name="Slide Number Placeholder 3"/>
          <p:cNvSpPr>
            <a:spLocks noGrp="1"/>
          </p:cNvSpPr>
          <p:nvPr>
            <p:ph type="sldNum" sz="quarter" idx="12"/>
          </p:nvPr>
        </p:nvSpPr>
        <p:spPr/>
        <p:txBody>
          <a:bodyPr/>
          <a:lstStyle/>
          <a:p>
            <a:fld id="{687D7A59-36E2-48B9-B146-C1E59501F63F}" type="slidenum">
              <a:rPr lang="en-US" smtClean="0"/>
              <a:pPr/>
              <a:t>15</a:t>
            </a:fld>
            <a:endParaRPr lang="en-US" dirty="0"/>
          </a:p>
        </p:txBody>
      </p:sp>
    </p:spTree>
    <p:extLst>
      <p:ext uri="{BB962C8B-B14F-4D97-AF65-F5344CB8AC3E}">
        <p14:creationId xmlns:p14="http://schemas.microsoft.com/office/powerpoint/2010/main" val="16996251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03486"/>
            <a:ext cx="8329960" cy="5103176"/>
          </a:xfrm>
        </p:spPr>
        <p:txBody>
          <a:bodyPr>
            <a:noAutofit/>
          </a:bodyPr>
          <a:lstStyle/>
          <a:p>
            <a:pPr marL="0" indent="0" algn="ctr">
              <a:buNone/>
            </a:pPr>
            <a:endParaRPr lang="en-US" sz="2800" b="1" u="sng" dirty="0">
              <a:solidFill>
                <a:srgbClr val="7030A0"/>
              </a:solidFill>
            </a:endParaRPr>
          </a:p>
          <a:p>
            <a:pPr marL="0" indent="0" algn="ctr">
              <a:buNone/>
            </a:pPr>
            <a:r>
              <a:rPr lang="en-US" sz="2800" b="1" u="sng" dirty="0">
                <a:solidFill>
                  <a:srgbClr val="7030A0"/>
                </a:solidFill>
              </a:rPr>
              <a:t>Early 2020’s</a:t>
            </a:r>
          </a:p>
          <a:p>
            <a:pPr lvl="1"/>
            <a:r>
              <a:rPr lang="en-US" sz="2400" b="1" dirty="0"/>
              <a:t>Dropping Basin Fund – Purchased Power Prices</a:t>
            </a:r>
          </a:p>
          <a:p>
            <a:pPr lvl="1"/>
            <a:r>
              <a:rPr lang="en-US" sz="2400" b="1" dirty="0"/>
              <a:t>Energy “Crisis” - Market/Purchased Power Spikes</a:t>
            </a:r>
          </a:p>
          <a:p>
            <a:pPr lvl="1"/>
            <a:r>
              <a:rPr lang="en-US" sz="2400" b="1" dirty="0"/>
              <a:t>Glen Canyon Dam/Flaming Gorge Experiments – est. $2 million each</a:t>
            </a:r>
          </a:p>
          <a:p>
            <a:pPr marL="301943" lvl="1" indent="0">
              <a:buNone/>
            </a:pPr>
            <a:r>
              <a:rPr lang="en-US" sz="2400" b="1" dirty="0">
                <a:solidFill>
                  <a:srgbClr val="FF0000"/>
                </a:solidFill>
              </a:rPr>
              <a:t>WHAT DID WE/WAPA DO TO REDUCE 75% RATE TO 11%?</a:t>
            </a:r>
          </a:p>
          <a:p>
            <a:pPr lvl="3"/>
            <a:r>
              <a:rPr lang="en-US" sz="2400" b="1" dirty="0"/>
              <a:t>Reduced deliveries; WAPA purchases power only if each customer elects; pass through cost</a:t>
            </a:r>
          </a:p>
          <a:p>
            <a:pPr lvl="3"/>
            <a:r>
              <a:rPr lang="en-US" sz="2400" b="1" dirty="0"/>
              <a:t>Preserved transmission system capacity</a:t>
            </a:r>
          </a:p>
        </p:txBody>
      </p:sp>
      <p:sp>
        <p:nvSpPr>
          <p:cNvPr id="3" name="Title 2"/>
          <p:cNvSpPr>
            <a:spLocks noGrp="1"/>
          </p:cNvSpPr>
          <p:nvPr>
            <p:ph type="title"/>
          </p:nvPr>
        </p:nvSpPr>
        <p:spPr>
          <a:xfrm>
            <a:off x="457200" y="338328"/>
            <a:ext cx="8229600" cy="980518"/>
          </a:xfrm>
        </p:spPr>
        <p:txBody>
          <a:bodyPr>
            <a:normAutofit fontScale="90000"/>
          </a:bodyPr>
          <a:lstStyle/>
          <a:p>
            <a:pPr lvl="0"/>
            <a:br>
              <a:rPr lang="en-US" b="1" dirty="0">
                <a:solidFill>
                  <a:schemeClr val="tx2">
                    <a:lumMod val="75000"/>
                  </a:schemeClr>
                </a:solidFill>
              </a:rPr>
            </a:br>
            <a:r>
              <a:rPr lang="en-US" sz="3600" b="1" dirty="0">
                <a:solidFill>
                  <a:schemeClr val="tx2">
                    <a:lumMod val="75000"/>
                  </a:schemeClr>
                </a:solidFill>
              </a:rPr>
              <a:t>The Perfect Storm, AKA History Repeats Itself</a:t>
            </a:r>
          </a:p>
        </p:txBody>
      </p:sp>
      <p:sp>
        <p:nvSpPr>
          <p:cNvPr id="4" name="Slide Number Placeholder 3"/>
          <p:cNvSpPr>
            <a:spLocks noGrp="1"/>
          </p:cNvSpPr>
          <p:nvPr>
            <p:ph type="sldNum" sz="quarter" idx="12"/>
          </p:nvPr>
        </p:nvSpPr>
        <p:spPr/>
        <p:txBody>
          <a:bodyPr/>
          <a:lstStyle/>
          <a:p>
            <a:fld id="{687D7A59-36E2-48B9-B146-C1E59501F63F}" type="slidenum">
              <a:rPr lang="en-US" smtClean="0"/>
              <a:pPr/>
              <a:t>16</a:t>
            </a:fld>
            <a:endParaRPr lang="en-US" dirty="0"/>
          </a:p>
        </p:txBody>
      </p:sp>
    </p:spTree>
    <p:extLst>
      <p:ext uri="{BB962C8B-B14F-4D97-AF65-F5344CB8AC3E}">
        <p14:creationId xmlns:p14="http://schemas.microsoft.com/office/powerpoint/2010/main" val="34965126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773" y="1063868"/>
            <a:ext cx="7583427" cy="764932"/>
          </a:xfrm>
        </p:spPr>
        <p:txBody>
          <a:bodyPr>
            <a:normAutofit fontScale="90000"/>
          </a:bodyPr>
          <a:lstStyle/>
          <a:p>
            <a:r>
              <a:rPr lang="en-US" sz="3600" b="1" dirty="0">
                <a:solidFill>
                  <a:schemeClr val="tx2">
                    <a:lumMod val="75000"/>
                  </a:schemeClr>
                </a:solidFill>
              </a:rPr>
              <a:t>The Perfect Storm, AKA History Repeats Itself</a:t>
            </a:r>
            <a:br>
              <a:rPr lang="en-US" sz="4000" b="1" dirty="0">
                <a:solidFill>
                  <a:schemeClr val="tx2">
                    <a:lumMod val="75000"/>
                  </a:schemeClr>
                </a:solidFill>
              </a:rPr>
            </a:br>
            <a:r>
              <a:rPr lang="en-US" sz="3100" b="1" dirty="0">
                <a:solidFill>
                  <a:schemeClr val="accent5"/>
                </a:solidFill>
              </a:rPr>
              <a:t>Early 2000’s                     Early 2020’s</a:t>
            </a:r>
          </a:p>
        </p:txBody>
      </p:sp>
      <p:sp>
        <p:nvSpPr>
          <p:cNvPr id="3" name="Subtitle 2"/>
          <p:cNvSpPr>
            <a:spLocks noGrp="1"/>
          </p:cNvSpPr>
          <p:nvPr>
            <p:ph type="subTitle" idx="1"/>
          </p:nvPr>
        </p:nvSpPr>
        <p:spPr>
          <a:xfrm>
            <a:off x="874772" y="1958196"/>
            <a:ext cx="7700961" cy="4128852"/>
          </a:xfrm>
        </p:spPr>
        <p:txBody>
          <a:bodyPr>
            <a:normAutofit/>
          </a:bodyPr>
          <a:lstStyle/>
          <a:p>
            <a:endParaRPr lang="en-US" dirty="0"/>
          </a:p>
          <a:p>
            <a:pPr algn="r"/>
            <a:endParaRPr lang="en-US" sz="2800" b="1" dirty="0">
              <a:solidFill>
                <a:schemeClr val="tx2">
                  <a:lumMod val="75000"/>
                </a:schemeClr>
              </a:solidFill>
            </a:endParaRPr>
          </a:p>
        </p:txBody>
      </p:sp>
      <p:graphicFrame>
        <p:nvGraphicFramePr>
          <p:cNvPr id="7" name="Table 6">
            <a:extLst>
              <a:ext uri="{FF2B5EF4-FFF2-40B4-BE49-F238E27FC236}">
                <a16:creationId xmlns:a16="http://schemas.microsoft.com/office/drawing/2014/main" id="{B7840E79-87D8-4AD2-B112-44273715F0C1}"/>
              </a:ext>
            </a:extLst>
          </p:cNvPr>
          <p:cNvGraphicFramePr>
            <a:graphicFrameLocks noGrp="1"/>
          </p:cNvGraphicFramePr>
          <p:nvPr>
            <p:extLst>
              <p:ext uri="{D42A27DB-BD31-4B8C-83A1-F6EECF244321}">
                <p14:modId xmlns:p14="http://schemas.microsoft.com/office/powerpoint/2010/main" val="1708976221"/>
              </p:ext>
            </p:extLst>
          </p:nvPr>
        </p:nvGraphicFramePr>
        <p:xfrm>
          <a:off x="874772" y="1958196"/>
          <a:ext cx="3591720" cy="3592615"/>
        </p:xfrm>
        <a:graphic>
          <a:graphicData uri="http://schemas.openxmlformats.org/drawingml/2006/table">
            <a:tbl>
              <a:tblPr>
                <a:tableStyleId>{5C22544A-7EE6-4342-B048-85BDC9FD1C3A}</a:tableStyleId>
              </a:tblPr>
              <a:tblGrid>
                <a:gridCol w="3591720">
                  <a:extLst>
                    <a:ext uri="{9D8B030D-6E8A-4147-A177-3AD203B41FA5}">
                      <a16:colId xmlns:a16="http://schemas.microsoft.com/office/drawing/2014/main" val="365880900"/>
                    </a:ext>
                  </a:extLst>
                </a:gridCol>
              </a:tblGrid>
              <a:tr h="3592615">
                <a:tc>
                  <a:txBody>
                    <a:bodyPr/>
                    <a:lstStyle/>
                    <a:p>
                      <a:pPr marL="171450" marR="0" indent="-171450" algn="l">
                        <a:spcBef>
                          <a:spcPts val="0"/>
                        </a:spcBef>
                        <a:spcAft>
                          <a:spcPts val="0"/>
                        </a:spcAft>
                        <a:buFont typeface="Arial" panose="020B0604020202020204" pitchFamily="34" charset="0"/>
                        <a:buChar char="•"/>
                      </a:pPr>
                      <a:r>
                        <a:rPr lang="en-US" sz="18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BASIN FUND DROPPING (Treasury Return)</a:t>
                      </a:r>
                    </a:p>
                    <a:p>
                      <a:pPr marL="171450" marR="0" indent="-171450" algn="l">
                        <a:spcBef>
                          <a:spcPts val="0"/>
                        </a:spcBef>
                        <a:spcAft>
                          <a:spcPts val="0"/>
                        </a:spcAft>
                        <a:buFont typeface="Arial" panose="020B0604020202020204" pitchFamily="34" charset="0"/>
                        <a:buChar char="•"/>
                      </a:pPr>
                      <a:r>
                        <a:rPr lang="en-US" sz="18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CALIFORNIA ENERGY CRISIS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marR="0" indent="-171450" algn="l">
                        <a:spcBef>
                          <a:spcPts val="0"/>
                        </a:spcBef>
                        <a:spcAft>
                          <a:spcPts val="0"/>
                        </a:spcAft>
                        <a:buFont typeface="Arial" panose="020B0604020202020204" pitchFamily="34" charset="0"/>
                        <a:buChar char="•"/>
                      </a:pPr>
                      <a:r>
                        <a:rPr lang="en-US" sz="18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GLEN CANYON EXPERIMENT - $26M </a:t>
                      </a:r>
                    </a:p>
                    <a:p>
                      <a:pPr marL="171450" marR="0" indent="-171450" algn="l">
                        <a:spcBef>
                          <a:spcPts val="0"/>
                        </a:spcBef>
                        <a:spcAft>
                          <a:spcPts val="0"/>
                        </a:spcAft>
                        <a:buFont typeface="Arial" panose="020B0604020202020204" pitchFamily="34" charset="0"/>
                        <a:buChar char="•"/>
                      </a:pP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marR="0" indent="-171450" algn="l">
                        <a:spcBef>
                          <a:spcPts val="0"/>
                        </a:spcBef>
                        <a:spcAft>
                          <a:spcPts val="0"/>
                        </a:spcAft>
                        <a:buFont typeface="Arial" panose="020B0604020202020204" pitchFamily="34" charset="0"/>
                        <a:buChar char="•"/>
                      </a:pPr>
                      <a:r>
                        <a:rPr lang="en-US" sz="1800" b="1" i="1" dirty="0">
                          <a:solidFill>
                            <a:srgbClr val="FFC000"/>
                          </a:solidFill>
                          <a:effectLst/>
                          <a:latin typeface="Tahoma" panose="020B0604030504040204" pitchFamily="34" charset="0"/>
                          <a:ea typeface="Times New Roman" panose="02020603050405020304" pitchFamily="18" charset="0"/>
                          <a:cs typeface="Times New Roman" panose="02020603050405020304" pitchFamily="18" charset="0"/>
                        </a:rPr>
                        <a:t>SOLUTION?</a:t>
                      </a:r>
                      <a:r>
                        <a:rPr lang="en-US" sz="1800" b="1" dirty="0">
                          <a:solidFill>
                            <a:srgbClr val="FFC000"/>
                          </a:solidFill>
                          <a:effectLst/>
                          <a:latin typeface="Tahoma" panose="020B0604030504040204" pitchFamily="34" charset="0"/>
                          <a:ea typeface="Times New Roman" panose="02020603050405020304" pitchFamily="18" charset="0"/>
                          <a:cs typeface="Times New Roman" panose="02020603050405020304" pitchFamily="18" charset="0"/>
                        </a:rPr>
                        <a:t>  NO RATE INCREASE</a:t>
                      </a:r>
                    </a:p>
                    <a:p>
                      <a:pPr marL="171450" marR="0" indent="-171450" algn="l">
                        <a:spcBef>
                          <a:spcPts val="0"/>
                        </a:spcBef>
                        <a:spcAft>
                          <a:spcPts val="0"/>
                        </a:spcAft>
                        <a:buFont typeface="Arial" panose="020B0604020202020204" pitchFamily="34" charset="0"/>
                        <a:buChar char="•"/>
                      </a:pPr>
                      <a:r>
                        <a:rPr lang="en-US" sz="1800" b="1" dirty="0">
                          <a:solidFill>
                            <a:srgbClr val="FFC000"/>
                          </a:solidFill>
                          <a:effectLst/>
                          <a:latin typeface="Tahoma" panose="020B0604030504040204" pitchFamily="34" charset="0"/>
                          <a:ea typeface="Times New Roman" panose="02020603050405020304" pitchFamily="18" charset="0"/>
                          <a:cs typeface="Times New Roman" panose="02020603050405020304" pitchFamily="18" charset="0"/>
                        </a:rPr>
                        <a:t>REDUCE ALLOCATIONS AND WAPA PURCHASED POWER</a:t>
                      </a:r>
                    </a:p>
                    <a:p>
                      <a:pPr marL="171450" marR="0" indent="-171450" algn="l">
                        <a:spcBef>
                          <a:spcPts val="0"/>
                        </a:spcBef>
                        <a:spcAft>
                          <a:spcPts val="0"/>
                        </a:spcAft>
                        <a:buFont typeface="Arial" panose="020B0604020202020204" pitchFamily="34" charset="0"/>
                        <a:buChar char="•"/>
                      </a:pPr>
                      <a:r>
                        <a:rPr lang="en-US" sz="1800" b="1" dirty="0">
                          <a:solidFill>
                            <a:srgbClr val="FFC000"/>
                          </a:solidFill>
                          <a:effectLst/>
                          <a:latin typeface="Tahoma" panose="020B0604030504040204" pitchFamily="34" charset="0"/>
                          <a:ea typeface="Times New Roman" panose="02020603050405020304" pitchFamily="18" charset="0"/>
                          <a:cs typeface="Times New Roman" panose="02020603050405020304" pitchFamily="18" charset="0"/>
                        </a:rPr>
                        <a:t>PRESERVE TRANSMISSION CAPACITY</a:t>
                      </a:r>
                      <a:endParaRPr lang="en-US"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4055192"/>
                  </a:ext>
                </a:extLst>
              </a:tr>
            </a:tbl>
          </a:graphicData>
        </a:graphic>
      </p:graphicFrame>
      <p:pic>
        <p:nvPicPr>
          <p:cNvPr id="5" name="Graphic 4" descr="Arrow Up with solid fill">
            <a:extLst>
              <a:ext uri="{FF2B5EF4-FFF2-40B4-BE49-F238E27FC236}">
                <a16:creationId xmlns:a16="http://schemas.microsoft.com/office/drawing/2014/main" id="{3A76C83B-7F97-4411-A452-F3812D6ED75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2246" y="3504329"/>
            <a:ext cx="819508" cy="270730"/>
          </a:xfrm>
          <a:prstGeom prst="rect">
            <a:avLst/>
          </a:prstGeom>
        </p:spPr>
      </p:pic>
      <p:sp>
        <p:nvSpPr>
          <p:cNvPr id="8" name="TextBox 7">
            <a:extLst>
              <a:ext uri="{FF2B5EF4-FFF2-40B4-BE49-F238E27FC236}">
                <a16:creationId xmlns:a16="http://schemas.microsoft.com/office/drawing/2014/main" id="{217A81CC-83DD-4FE9-BC27-306E32AC4F31}"/>
              </a:ext>
            </a:extLst>
          </p:cNvPr>
          <p:cNvSpPr txBox="1"/>
          <p:nvPr/>
        </p:nvSpPr>
        <p:spPr>
          <a:xfrm>
            <a:off x="4677510" y="1890346"/>
            <a:ext cx="3780690" cy="3693319"/>
          </a:xfrm>
          <a:prstGeom prst="rect">
            <a:avLst/>
          </a:prstGeom>
          <a:noFill/>
        </p:spPr>
        <p:txBody>
          <a:bodyPr wrap="square">
            <a:spAutoFit/>
          </a:bodyPr>
          <a:lstStyle/>
          <a:p>
            <a:pPr marL="171450" marR="0" indent="-171450" algn="l">
              <a:spcBef>
                <a:spcPts val="0"/>
              </a:spcBef>
              <a:spcAft>
                <a:spcPts val="0"/>
              </a:spcAft>
              <a:buFont typeface="Arial" panose="020B0604020202020204" pitchFamily="34" charset="0"/>
              <a:buChar char="•"/>
            </a:pPr>
            <a:r>
              <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BASIN FUND DROPPING (Purchased Power Prices)</a:t>
            </a:r>
          </a:p>
          <a:p>
            <a:pPr marL="171450" marR="0" indent="-171450" algn="l">
              <a:spcBef>
                <a:spcPts val="0"/>
              </a:spcBef>
              <a:spcAft>
                <a:spcPts val="0"/>
              </a:spcAft>
              <a:buFont typeface="Arial" panose="020B0604020202020204" pitchFamily="34" charset="0"/>
              <a:buChar char="•"/>
            </a:pPr>
            <a:r>
              <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ENERGY “CRISIS” (Purchased Power Prices)</a:t>
            </a:r>
          </a:p>
          <a:p>
            <a:pPr marL="171450" marR="0" indent="-171450" algn="l">
              <a:spcBef>
                <a:spcPts val="0"/>
              </a:spcBef>
              <a:spcAft>
                <a:spcPts val="0"/>
              </a:spcAft>
              <a:buFont typeface="Arial" panose="020B0604020202020204" pitchFamily="34" charset="0"/>
              <a:buChar char="•"/>
            </a:pPr>
            <a:r>
              <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GLEN CANYON/FLAMING GORGE EXPERIMENTS - $2M </a:t>
            </a:r>
          </a:p>
          <a:p>
            <a:pPr marL="171450" marR="0" indent="-171450" algn="l">
              <a:spcBef>
                <a:spcPts val="0"/>
              </a:spcBef>
              <a:spcAft>
                <a:spcPts val="0"/>
              </a:spcAft>
              <a:buFont typeface="Arial" panose="020B0604020202020204" pitchFamily="34" charset="0"/>
              <a:buChar char="•"/>
            </a:pP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p>
            <a:pPr marL="171450" marR="0" indent="-171450" algn="l">
              <a:spcBef>
                <a:spcPts val="0"/>
              </a:spcBef>
              <a:spcAft>
                <a:spcPts val="0"/>
              </a:spcAft>
              <a:buFont typeface="Arial" panose="020B0604020202020204" pitchFamily="34" charset="0"/>
              <a:buChar char="•"/>
            </a:pPr>
            <a:r>
              <a:rPr lang="en-US" sz="1800" b="1" i="1" dirty="0">
                <a:effectLst/>
                <a:latin typeface="Tahoma" panose="020B0604030504040204" pitchFamily="34" charset="0"/>
                <a:ea typeface="Times New Roman" panose="02020603050405020304" pitchFamily="18" charset="0"/>
                <a:cs typeface="Times New Roman" panose="02020603050405020304" pitchFamily="18" charset="0"/>
              </a:rPr>
              <a:t>SOLUTION?</a:t>
            </a:r>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  RATE INCREASE  11% (not 75%)</a:t>
            </a:r>
          </a:p>
          <a:p>
            <a:pPr marL="171450" marR="0" indent="-171450" algn="l">
              <a:spcBef>
                <a:spcPts val="0"/>
              </a:spcBef>
              <a:spcAft>
                <a:spcPts val="0"/>
              </a:spcAft>
              <a:buFont typeface="Arial" panose="020B0604020202020204" pitchFamily="34" charset="0"/>
              <a:buChar char="•"/>
            </a:pPr>
            <a:r>
              <a:rPr lang="en-US" b="1" dirty="0">
                <a:latin typeface="Tahoma" panose="020B0604030504040204" pitchFamily="34" charset="0"/>
                <a:ea typeface="Times New Roman" panose="02020603050405020304" pitchFamily="18" charset="0"/>
                <a:cs typeface="Times New Roman" panose="02020603050405020304" pitchFamily="18" charset="0"/>
              </a:rPr>
              <a:t>CUSTOMER CHOICE RE WAPA PURCHASES (pass-thru $)</a:t>
            </a:r>
          </a:p>
          <a:p>
            <a:pPr marL="171450" marR="0" indent="-171450" algn="l">
              <a:spcBef>
                <a:spcPts val="0"/>
              </a:spcBef>
              <a:spcAft>
                <a:spcPts val="0"/>
              </a:spcAft>
              <a:buFont typeface="Arial" panose="020B0604020202020204" pitchFamily="34" charset="0"/>
              <a:buChar char="•"/>
            </a:pPr>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PRESERVE TRANSMISSION CAPACITY</a:t>
            </a:r>
          </a:p>
        </p:txBody>
      </p:sp>
    </p:spTree>
    <p:extLst>
      <p:ext uri="{BB962C8B-B14F-4D97-AF65-F5344CB8AC3E}">
        <p14:creationId xmlns:p14="http://schemas.microsoft.com/office/powerpoint/2010/main" val="28562834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76043C-186B-40BB-9CFB-463B183040D1}"/>
              </a:ext>
            </a:extLst>
          </p:cNvPr>
          <p:cNvGraphicFramePr>
            <a:graphicFrameLocks noGrp="1"/>
          </p:cNvGraphicFramePr>
          <p:nvPr/>
        </p:nvGraphicFramePr>
        <p:xfrm>
          <a:off x="533400" y="1295400"/>
          <a:ext cx="8229600" cy="2474341"/>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168451762"/>
                    </a:ext>
                  </a:extLst>
                </a:gridCol>
                <a:gridCol w="2057400">
                  <a:extLst>
                    <a:ext uri="{9D8B030D-6E8A-4147-A177-3AD203B41FA5}">
                      <a16:colId xmlns:a16="http://schemas.microsoft.com/office/drawing/2014/main" val="1515348645"/>
                    </a:ext>
                  </a:extLst>
                </a:gridCol>
                <a:gridCol w="2057400">
                  <a:extLst>
                    <a:ext uri="{9D8B030D-6E8A-4147-A177-3AD203B41FA5}">
                      <a16:colId xmlns:a16="http://schemas.microsoft.com/office/drawing/2014/main" val="4020922437"/>
                    </a:ext>
                  </a:extLst>
                </a:gridCol>
                <a:gridCol w="2057400">
                  <a:extLst>
                    <a:ext uri="{9D8B030D-6E8A-4147-A177-3AD203B41FA5}">
                      <a16:colId xmlns:a16="http://schemas.microsoft.com/office/drawing/2014/main" val="434623668"/>
                    </a:ext>
                  </a:extLst>
                </a:gridCol>
              </a:tblGrid>
              <a:tr h="697192">
                <a:tc>
                  <a:txBody>
                    <a:bodyPr/>
                    <a:lstStyle/>
                    <a:p>
                      <a:pPr marL="0" marR="0" algn="l">
                        <a:lnSpc>
                          <a:spcPct val="200000"/>
                        </a:lnSpc>
                        <a:spcBef>
                          <a:spcPts val="0"/>
                        </a:spcBef>
                        <a:spcAft>
                          <a:spcPts val="600"/>
                        </a:spcAft>
                        <a:tabLst>
                          <a:tab pos="228600" algn="l"/>
                        </a:tabLst>
                      </a:pPr>
                      <a:r>
                        <a:rPr lang="en-US" sz="1000">
                          <a:effectLst/>
                        </a:rPr>
                        <a:t> </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200">
                          <a:effectLst/>
                        </a:rPr>
                        <a:t>Current Rate</a:t>
                      </a:r>
                      <a:endParaRPr lang="en-US" sz="1000">
                        <a:effectLst/>
                      </a:endParaRPr>
                    </a:p>
                    <a:p>
                      <a:pPr marL="0" marR="0" algn="ctr">
                        <a:lnSpc>
                          <a:spcPct val="200000"/>
                        </a:lnSpc>
                        <a:spcBef>
                          <a:spcPts val="0"/>
                        </a:spcBef>
                        <a:spcAft>
                          <a:spcPts val="600"/>
                        </a:spcAft>
                        <a:tabLst>
                          <a:tab pos="228600" algn="l"/>
                        </a:tabLst>
                      </a:pPr>
                      <a:r>
                        <a:rPr lang="en-US" sz="1000">
                          <a:effectLst/>
                        </a:rPr>
                        <a:t>10/1/20-11/30/21</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200" dirty="0">
                          <a:effectLst/>
                        </a:rPr>
                        <a:t>October 2021 Provisional Rate      </a:t>
                      </a:r>
                      <a:r>
                        <a:rPr lang="en-US" sz="1000" dirty="0">
                          <a:effectLst/>
                        </a:rPr>
                        <a:t>12/1/21-12/31/23</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200">
                          <a:effectLst/>
                        </a:rPr>
                        <a:t>Change</a:t>
                      </a:r>
                      <a:endParaRPr lang="en-US" sz="1000">
                        <a:effectLst/>
                      </a:endParaRPr>
                    </a:p>
                    <a:p>
                      <a:pPr marL="0" marR="0" algn="ctr">
                        <a:lnSpc>
                          <a:spcPct val="200000"/>
                        </a:lnSpc>
                        <a:spcBef>
                          <a:spcPts val="0"/>
                        </a:spcBef>
                        <a:spcAft>
                          <a:spcPts val="600"/>
                        </a:spcAft>
                        <a:tabLst>
                          <a:tab pos="228600" algn="l"/>
                        </a:tabLst>
                      </a:pPr>
                      <a:r>
                        <a:rPr lang="en-US" sz="1200">
                          <a:effectLst/>
                        </a:rPr>
                        <a:t> </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6880286"/>
                  </a:ext>
                </a:extLst>
              </a:tr>
              <a:tr h="288874">
                <a:tc>
                  <a:txBody>
                    <a:bodyPr/>
                    <a:lstStyle/>
                    <a:p>
                      <a:pPr marL="0" marR="0" algn="l">
                        <a:lnSpc>
                          <a:spcPct val="200000"/>
                        </a:lnSpc>
                        <a:spcBef>
                          <a:spcPts val="0"/>
                        </a:spcBef>
                        <a:spcAft>
                          <a:spcPts val="600"/>
                        </a:spcAft>
                        <a:tabLst>
                          <a:tab pos="228600" algn="l"/>
                        </a:tabLst>
                      </a:pPr>
                      <a:r>
                        <a:rPr lang="en-US" sz="1200">
                          <a:effectLst/>
                        </a:rPr>
                        <a:t>Rate Schedule</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a:effectLst/>
                        </a:rPr>
                        <a:t>SLIP-F11</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a:effectLst/>
                        </a:rPr>
                        <a:t>SLIP-F12</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a:effectLst/>
                        </a:rPr>
                        <a:t> </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821773"/>
                  </a:ext>
                </a:extLst>
              </a:tr>
              <a:tr h="433311">
                <a:tc>
                  <a:txBody>
                    <a:bodyPr/>
                    <a:lstStyle/>
                    <a:p>
                      <a:pPr marL="0" marR="0" algn="l">
                        <a:lnSpc>
                          <a:spcPct val="200000"/>
                        </a:lnSpc>
                        <a:spcBef>
                          <a:spcPts val="0"/>
                        </a:spcBef>
                        <a:spcAft>
                          <a:spcPts val="600"/>
                        </a:spcAft>
                        <a:tabLst>
                          <a:tab pos="228600" algn="l"/>
                        </a:tabLst>
                      </a:pPr>
                      <a:r>
                        <a:rPr lang="en-US" sz="1200">
                          <a:effectLst/>
                        </a:rPr>
                        <a:t>Firm Energy (mills/kWh)</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a:effectLst/>
                        </a:rPr>
                        <a:t>11.43</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800" dirty="0">
                          <a:solidFill>
                            <a:srgbClr val="FF0000"/>
                          </a:solidFill>
                          <a:effectLst/>
                        </a:rPr>
                        <a:t>12.36</a:t>
                      </a:r>
                      <a:endParaRPr lang="en-US" sz="18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a:effectLst/>
                        </a:rPr>
                        <a:t> 8.1%</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6958191"/>
                  </a:ext>
                </a:extLst>
              </a:tr>
              <a:tr h="433311">
                <a:tc>
                  <a:txBody>
                    <a:bodyPr/>
                    <a:lstStyle/>
                    <a:p>
                      <a:pPr marL="0" marR="0" algn="l">
                        <a:lnSpc>
                          <a:spcPct val="200000"/>
                        </a:lnSpc>
                        <a:spcBef>
                          <a:spcPts val="0"/>
                        </a:spcBef>
                        <a:spcAft>
                          <a:spcPts val="600"/>
                        </a:spcAft>
                        <a:tabLst>
                          <a:tab pos="228600" algn="l"/>
                        </a:tabLst>
                      </a:pPr>
                      <a:r>
                        <a:rPr lang="en-US" sz="1200" dirty="0">
                          <a:effectLst/>
                        </a:rPr>
                        <a:t>Firm Capacity ($/</a:t>
                      </a:r>
                      <a:r>
                        <a:rPr lang="en-US" sz="1200" dirty="0" err="1">
                          <a:effectLst/>
                        </a:rPr>
                        <a:t>kWmonth</a:t>
                      </a:r>
                      <a:r>
                        <a:rPr lang="en-US" sz="1200" dirty="0">
                          <a:effectLst/>
                        </a:rPr>
                        <a: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a:effectLst/>
                        </a:rPr>
                        <a:t>4.85</a:t>
                      </a:r>
                      <a:endParaRPr lang="en-US"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800" dirty="0">
                          <a:solidFill>
                            <a:srgbClr val="FF0000"/>
                          </a:solidFill>
                          <a:effectLst/>
                        </a:rPr>
                        <a:t>5.25</a:t>
                      </a:r>
                      <a:endParaRPr lang="en-US" sz="18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dirty="0">
                          <a:effectLst/>
                        </a:rPr>
                        <a:t> 8.3%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915841"/>
                  </a:ext>
                </a:extLst>
              </a:tr>
              <a:tr h="433311">
                <a:tc>
                  <a:txBody>
                    <a:bodyPr/>
                    <a:lstStyle/>
                    <a:p>
                      <a:pPr marL="0" marR="0" algn="l">
                        <a:lnSpc>
                          <a:spcPct val="200000"/>
                        </a:lnSpc>
                        <a:spcBef>
                          <a:spcPts val="0"/>
                        </a:spcBef>
                        <a:spcAft>
                          <a:spcPts val="600"/>
                        </a:spcAft>
                        <a:tabLst>
                          <a:tab pos="228600" algn="l"/>
                        </a:tabLst>
                      </a:pPr>
                      <a:r>
                        <a:rPr lang="en-US" sz="1200" dirty="0">
                          <a:effectLst/>
                        </a:rPr>
                        <a:t>Composite (mills/kWh)</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dirty="0">
                          <a:effectLst/>
                        </a:rPr>
                        <a:t>27.45</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800" dirty="0">
                          <a:solidFill>
                            <a:srgbClr val="FF0000"/>
                          </a:solidFill>
                          <a:effectLst/>
                        </a:rPr>
                        <a:t>30.51*</a:t>
                      </a:r>
                      <a:endParaRPr lang="en-US" sz="18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600"/>
                        </a:spcAft>
                        <a:tabLst>
                          <a:tab pos="228600" algn="l"/>
                        </a:tabLst>
                      </a:pPr>
                      <a:r>
                        <a:rPr lang="en-US" sz="1000" dirty="0">
                          <a:effectLst/>
                        </a:rPr>
                        <a:t>   11.1%</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41158378"/>
                  </a:ext>
                </a:extLst>
              </a:tr>
            </a:tbl>
          </a:graphicData>
        </a:graphic>
      </p:graphicFrame>
      <p:sp>
        <p:nvSpPr>
          <p:cNvPr id="3" name="Rectangle 1">
            <a:extLst>
              <a:ext uri="{FF2B5EF4-FFF2-40B4-BE49-F238E27FC236}">
                <a16:creationId xmlns:a16="http://schemas.microsoft.com/office/drawing/2014/main" id="{B57D3C07-F8C0-4B35-9E3F-FC249AA73C1D}"/>
              </a:ext>
            </a:extLst>
          </p:cNvPr>
          <p:cNvSpPr>
            <a:spLocks noChangeArrowheads="1"/>
          </p:cNvSpPr>
          <p:nvPr/>
        </p:nvSpPr>
        <p:spPr bwMode="auto">
          <a:xfrm>
            <a:off x="381000" y="591246"/>
            <a:ext cx="8229600" cy="79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en-US" altLang="en-US" sz="2200" b="1" i="1" u="none" strike="noStrike" cap="none" normalizeH="0" baseline="0" dirty="0">
                <a:ln>
                  <a:noFill/>
                </a:ln>
                <a:solidFill>
                  <a:srgbClr val="00B0F0"/>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US" altLang="en-US" sz="3200" b="1" u="none" strike="noStrike" cap="none" normalizeH="0" baseline="0" dirty="0">
                <a:ln>
                  <a:noFill/>
                </a:ln>
                <a:effectLst/>
                <a:latin typeface="+mj-lt"/>
                <a:ea typeface="Times New Roman" panose="02020603050405020304" pitchFamily="18" charset="0"/>
                <a:cs typeface="Tahoma" panose="020B0604030504040204" pitchFamily="34" charset="0"/>
              </a:rPr>
              <a:t>W</a:t>
            </a:r>
            <a:r>
              <a:rPr kumimoji="0" lang="en-US" altLang="en-US" sz="3200" b="1" u="none" strike="noStrike" cap="none" normalizeH="0" baseline="0" dirty="0" bmk="">
                <a:ln>
                  <a:noFill/>
                </a:ln>
                <a:effectLst/>
                <a:latin typeface="+mj-lt"/>
                <a:ea typeface="Times New Roman" panose="02020603050405020304" pitchFamily="18" charset="0"/>
                <a:cs typeface="Tahoma" panose="020B0604030504040204" pitchFamily="34" charset="0"/>
              </a:rPr>
              <a:t>APA-199 Rate Details</a:t>
            </a:r>
            <a:endParaRPr kumimoji="0" lang="en-US" altLang="en-US" sz="3200" b="0" i="1"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D2CA46E-CB7B-4750-9AA9-F4F5D5ACEE6D}"/>
              </a:ext>
            </a:extLst>
          </p:cNvPr>
          <p:cNvSpPr txBox="1"/>
          <p:nvPr/>
        </p:nvSpPr>
        <p:spPr>
          <a:xfrm>
            <a:off x="381000" y="3886200"/>
            <a:ext cx="8458200" cy="2677656"/>
          </a:xfrm>
          <a:prstGeom prst="rect">
            <a:avLst/>
          </a:prstGeom>
          <a:noFill/>
        </p:spPr>
        <p:txBody>
          <a:bodyPr wrap="square">
            <a:spAutoFit/>
          </a:bodyPr>
          <a:lstStyle/>
          <a:p>
            <a:pPr marL="0" marR="0" algn="ctr">
              <a:spcBef>
                <a:spcPts val="0"/>
              </a:spcBef>
              <a:spcAft>
                <a:spcPts val="0"/>
              </a:spcAft>
            </a:pPr>
            <a:r>
              <a:rPr lang="en-US" sz="1400" b="1" dirty="0">
                <a:solidFill>
                  <a:srgbClr val="5B9BD5"/>
                </a:solidFill>
                <a:effectLst/>
                <a:latin typeface="Tahoma" panose="020B0604030504040204" pitchFamily="34" charset="0"/>
                <a:ea typeface="Times New Roman" panose="02020603050405020304" pitchFamily="18" charset="0"/>
                <a:cs typeface="Times New Roman" panose="02020603050405020304" pitchFamily="18" charset="0"/>
              </a:rPr>
              <a:t>*DETAILS ASSOCIATED WITH KEY CHANGES FROM PROPOSED RATE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5B9BD5"/>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Project Use Requirements updated – reduced energy from 5,239 GWH to 4,932 GWH;  from 1428 MW to 1422 MW.  </a:t>
            </a:r>
            <a:r>
              <a:rPr lang="en-US" sz="1400" b="1" dirty="0">
                <a:solidFill>
                  <a:srgbClr val="00B050"/>
                </a:solidFill>
                <a:effectLst/>
                <a:latin typeface="Tahoma" panose="020B0604030504040204" pitchFamily="34" charset="0"/>
                <a:ea typeface="Times New Roman" panose="02020603050405020304" pitchFamily="18" charset="0"/>
                <a:cs typeface="Times New Roman" panose="02020603050405020304" pitchFamily="18" charset="0"/>
              </a:rPr>
              <a:t>(CREDA request)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WAPA FY2022 Work Plan data used (instead of FY2023) – reduced total annual revenue requirements from $186,002 to $181,197 ($000) –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a savings of $4.8M/year </a:t>
            </a: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400" b="1" dirty="0">
                <a:solidFill>
                  <a:srgbClr val="00B050"/>
                </a:solidFill>
                <a:effectLst/>
                <a:latin typeface="Tahoma" panose="020B0604030504040204" pitchFamily="34" charset="0"/>
                <a:ea typeface="Times New Roman" panose="02020603050405020304" pitchFamily="18" charset="0"/>
                <a:cs typeface="Times New Roman" panose="02020603050405020304" pitchFamily="18" charset="0"/>
              </a:rPr>
              <a:t>(CREDA request through 1992 Work Program Letter)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Dropped composite rate from originally proposed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$31.60 to $30.51</a:t>
            </a:r>
            <a:endParaRPr lang="en-US" sz="1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ahoma" panose="020B0604030504040204" pitchFamily="34" charset="0"/>
                <a:ea typeface="Times New Roman" panose="02020603050405020304" pitchFamily="18" charset="0"/>
                <a:cs typeface="Times New Roman" panose="02020603050405020304" pitchFamily="18" charset="0"/>
              </a:rPr>
              <a:t>WRF (WAPA Replacement Firming) process revised from seasonal to quarterly</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464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947"/>
            <a:ext cx="8229600" cy="1509623"/>
          </a:xfrm>
        </p:spPr>
        <p:txBody>
          <a:bodyPr>
            <a:normAutofit fontScale="90000"/>
          </a:bodyPr>
          <a:lstStyle/>
          <a:p>
            <a:r>
              <a:rPr lang="en-US" b="1" dirty="0"/>
              <a:t>       </a:t>
            </a:r>
            <a:r>
              <a:rPr lang="en-US" b="1" dirty="0">
                <a:solidFill>
                  <a:schemeClr val="tx1"/>
                </a:solidFill>
              </a:rPr>
              <a:t>WAPA-199 Rate Case--</a:t>
            </a:r>
            <a:br>
              <a:rPr lang="en-US" b="1" dirty="0">
                <a:solidFill>
                  <a:schemeClr val="tx1"/>
                </a:solidFill>
              </a:rPr>
            </a:br>
            <a:r>
              <a:rPr lang="en-US" b="1" dirty="0">
                <a:solidFill>
                  <a:schemeClr val="tx1"/>
                </a:solidFill>
              </a:rPr>
              <a:t>Less Energy/Higher Price/More Risk</a:t>
            </a:r>
            <a:endParaRPr lang="en-US" dirty="0">
              <a:solidFill>
                <a:schemeClr val="tx1"/>
              </a:solidFill>
            </a:endParaRPr>
          </a:p>
        </p:txBody>
      </p:sp>
      <p:pic>
        <p:nvPicPr>
          <p:cNvPr id="5" name="Content Placeholder 4">
            <a:extLst>
              <a:ext uri="{FF2B5EF4-FFF2-40B4-BE49-F238E27FC236}">
                <a16:creationId xmlns:a16="http://schemas.microsoft.com/office/drawing/2014/main" id="{D8EA3E8C-E54A-4C3E-9498-4DC32F0311D7}"/>
              </a:ext>
            </a:extLst>
          </p:cNvPr>
          <p:cNvPicPr>
            <a:picLocks noGrp="1" noChangeAspect="1"/>
          </p:cNvPicPr>
          <p:nvPr>
            <p:ph idx="1"/>
          </p:nvPr>
        </p:nvPicPr>
        <p:blipFill>
          <a:blip r:embed="rId3"/>
          <a:stretch>
            <a:fillRect/>
          </a:stretch>
        </p:blipFill>
        <p:spPr>
          <a:xfrm>
            <a:off x="1699404" y="2096220"/>
            <a:ext cx="6245524" cy="4321834"/>
          </a:xfrm>
          <a:prstGeom prst="rect">
            <a:avLst/>
          </a:prstGeom>
        </p:spPr>
      </p:pic>
    </p:spTree>
    <p:extLst>
      <p:ext uri="{BB962C8B-B14F-4D97-AF65-F5344CB8AC3E}">
        <p14:creationId xmlns:p14="http://schemas.microsoft.com/office/powerpoint/2010/main" val="203702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chemeClr val="tx2">
                    <a:lumMod val="75000"/>
                  </a:schemeClr>
                </a:solidFill>
              </a:rPr>
              <a:t>In The Beginning…….</a:t>
            </a:r>
          </a:p>
        </p:txBody>
      </p:sp>
      <p:sp>
        <p:nvSpPr>
          <p:cNvPr id="6" name="Content Placeholder 5"/>
          <p:cNvSpPr>
            <a:spLocks noGrp="1"/>
          </p:cNvSpPr>
          <p:nvPr>
            <p:ph idx="1"/>
          </p:nvPr>
        </p:nvSpPr>
        <p:spPr>
          <a:xfrm>
            <a:off x="872067" y="4258101"/>
            <a:ext cx="7408333" cy="1868062"/>
          </a:xfrm>
        </p:spPr>
        <p:txBody>
          <a:bodyPr>
            <a:normAutofit/>
          </a:bodyPr>
          <a:lstStyle/>
          <a:p>
            <a:pPr>
              <a:buNone/>
            </a:pPr>
            <a:r>
              <a:rPr lang="en-US" dirty="0"/>
              <a:t> </a:t>
            </a:r>
            <a:r>
              <a:rPr lang="en-US" b="1" dirty="0"/>
              <a:t>1902 and 1939 Reclamation Acts</a:t>
            </a:r>
          </a:p>
          <a:p>
            <a:pPr>
              <a:buNone/>
            </a:pPr>
            <a:r>
              <a:rPr lang="en-US" b="1" dirty="0"/>
              <a:t> 1956  Colorado River Storage Project (CRSP) Act</a:t>
            </a:r>
          </a:p>
          <a:p>
            <a:pPr>
              <a:buNone/>
            </a:pPr>
            <a:r>
              <a:rPr lang="en-US" b="1" dirty="0"/>
              <a:t> 1977  DOE Organization Act (WAPA)</a:t>
            </a:r>
          </a:p>
          <a:p>
            <a:pPr>
              <a:buNone/>
            </a:pPr>
            <a:r>
              <a:rPr lang="en-US" b="1" dirty="0"/>
              <a:t> 1978  </a:t>
            </a:r>
            <a:r>
              <a:rPr lang="en-US" b="1" dirty="0">
                <a:solidFill>
                  <a:srgbClr val="FF0000"/>
                </a:solidFill>
              </a:rPr>
              <a:t>CREDA</a:t>
            </a:r>
          </a:p>
        </p:txBody>
      </p:sp>
      <p:sp>
        <p:nvSpPr>
          <p:cNvPr id="4" name="Slide Number Placeholder 3"/>
          <p:cNvSpPr>
            <a:spLocks noGrp="1"/>
          </p:cNvSpPr>
          <p:nvPr>
            <p:ph type="sldNum" sz="quarter" idx="12"/>
          </p:nvPr>
        </p:nvSpPr>
        <p:spPr/>
        <p:txBody>
          <a:bodyPr/>
          <a:lstStyle/>
          <a:p>
            <a:fld id="{687D7A59-36E2-48B9-B146-C1E59501F63F}" type="slidenum">
              <a:rPr lang="en-US" smtClean="0"/>
              <a:pPr/>
              <a:t>2</a:t>
            </a:fld>
            <a:endParaRPr lang="en-US"/>
          </a:p>
        </p:txBody>
      </p:sp>
      <p:sp>
        <p:nvSpPr>
          <p:cNvPr id="2" name="AutoShape 2" descr="Image result for picture of the world"/>
          <p:cNvSpPr>
            <a:spLocks noChangeAspect="1" noChangeArrowheads="1"/>
          </p:cNvSpPr>
          <p:nvPr/>
        </p:nvSpPr>
        <p:spPr bwMode="auto">
          <a:xfrm>
            <a:off x="-2055362" y="9646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icture of the wor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3220872" y="1715056"/>
            <a:ext cx="2620369" cy="2314019"/>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26570"/>
            <a:ext cx="7608498" cy="807387"/>
          </a:xfrm>
        </p:spPr>
        <p:txBody>
          <a:bodyPr>
            <a:normAutofit fontScale="90000"/>
          </a:bodyPr>
          <a:lstStyle/>
          <a:p>
            <a:r>
              <a:rPr lang="en-US" sz="4800" b="1" dirty="0">
                <a:solidFill>
                  <a:schemeClr val="tx2">
                    <a:lumMod val="75000"/>
                  </a:schemeClr>
                </a:solidFill>
              </a:rPr>
              <a:t>  			</a:t>
            </a:r>
            <a:br>
              <a:rPr lang="en-US" sz="4800" b="1" dirty="0">
                <a:solidFill>
                  <a:schemeClr val="tx2">
                    <a:lumMod val="75000"/>
                  </a:schemeClr>
                </a:solidFill>
              </a:rPr>
            </a:br>
            <a:r>
              <a:rPr lang="en-US" sz="4800" b="1" dirty="0">
                <a:solidFill>
                  <a:schemeClr val="tx2">
                    <a:lumMod val="75000"/>
                  </a:schemeClr>
                </a:solidFill>
              </a:rPr>
              <a:t> What’s Next?</a:t>
            </a:r>
            <a:br>
              <a:rPr lang="en-US" sz="4800" b="1" dirty="0">
                <a:solidFill>
                  <a:schemeClr val="tx2">
                    <a:lumMod val="75000"/>
                  </a:schemeClr>
                </a:solidFill>
              </a:rPr>
            </a:br>
            <a:r>
              <a:rPr lang="en-US" sz="4800" b="1" dirty="0">
                <a:solidFill>
                  <a:schemeClr val="tx2">
                    <a:lumMod val="75000"/>
                  </a:schemeClr>
                </a:solidFill>
              </a:rPr>
              <a:t>	</a:t>
            </a:r>
            <a:endParaRPr lang="en-US" sz="4000" b="1" i="1" dirty="0">
              <a:solidFill>
                <a:srgbClr val="C00000"/>
              </a:solidFill>
            </a:endParaRPr>
          </a:p>
        </p:txBody>
      </p:sp>
      <p:sp>
        <p:nvSpPr>
          <p:cNvPr id="6" name="Content Placeholder 5"/>
          <p:cNvSpPr>
            <a:spLocks noGrp="1"/>
          </p:cNvSpPr>
          <p:nvPr>
            <p:ph idx="1"/>
          </p:nvPr>
        </p:nvSpPr>
        <p:spPr>
          <a:xfrm>
            <a:off x="1066800" y="1017917"/>
            <a:ext cx="7711215" cy="5230951"/>
          </a:xfrm>
        </p:spPr>
        <p:txBody>
          <a:bodyPr>
            <a:noAutofit/>
          </a:bodyPr>
          <a:lstStyle/>
          <a:p>
            <a:pPr marL="0" indent="0">
              <a:buNone/>
            </a:pPr>
            <a:endParaRPr lang="en-US" sz="3200" b="1" dirty="0">
              <a:latin typeface="+mj-lt"/>
            </a:endParaRPr>
          </a:p>
          <a:p>
            <a:pPr marL="0" indent="0">
              <a:buNone/>
            </a:pPr>
            <a:r>
              <a:rPr lang="en-US" sz="3200" b="1" dirty="0">
                <a:latin typeface="+mj-lt"/>
              </a:rPr>
              <a:t>Focus:   What To Do WHEN Glen Canyon Dam Generation = 0?</a:t>
            </a:r>
          </a:p>
          <a:p>
            <a:pPr marL="0" indent="0">
              <a:buNone/>
            </a:pPr>
            <a:r>
              <a:rPr lang="en-US" sz="3200" b="1" dirty="0">
                <a:solidFill>
                  <a:srgbClr val="C00000"/>
                </a:solidFill>
                <a:latin typeface="+mj-lt"/>
              </a:rPr>
              <a:t>	*RATES</a:t>
            </a:r>
          </a:p>
          <a:p>
            <a:pPr marL="0" indent="0">
              <a:buNone/>
            </a:pPr>
            <a:r>
              <a:rPr lang="en-US" sz="3200" b="1" dirty="0">
                <a:solidFill>
                  <a:srgbClr val="C00000"/>
                </a:solidFill>
                <a:latin typeface="+mj-lt"/>
              </a:rPr>
              <a:t>	*CONTRACTS	*FACILITIES/OPERATIONS</a:t>
            </a:r>
          </a:p>
          <a:p>
            <a:pPr marL="0" indent="0">
              <a:buNone/>
            </a:pPr>
            <a:r>
              <a:rPr lang="en-US" sz="3200" b="1" dirty="0">
                <a:solidFill>
                  <a:srgbClr val="C00000"/>
                </a:solidFill>
                <a:latin typeface="+mj-lt"/>
              </a:rPr>
              <a:t>	*FEDERAL AGENCY ROLE</a:t>
            </a:r>
            <a:br>
              <a:rPr lang="en-US" sz="3200" b="1" dirty="0">
                <a:solidFill>
                  <a:srgbClr val="C00000"/>
                </a:solidFill>
                <a:latin typeface="+mj-lt"/>
              </a:rPr>
            </a:br>
            <a:r>
              <a:rPr lang="en-US" sz="3200" b="1" dirty="0">
                <a:solidFill>
                  <a:srgbClr val="C00000"/>
                </a:solidFill>
                <a:latin typeface="+mj-lt"/>
              </a:rPr>
              <a:t>	*MARKETS</a:t>
            </a:r>
          </a:p>
          <a:p>
            <a:pPr marL="0" indent="0">
              <a:buNone/>
            </a:pPr>
            <a:r>
              <a:rPr lang="en-US" sz="3200" b="1" i="1" dirty="0">
                <a:solidFill>
                  <a:srgbClr val="00B050"/>
                </a:solidFill>
                <a:latin typeface="+mj-lt"/>
              </a:rPr>
              <a:t>	*LEGISLATIVE INITIATIVES</a:t>
            </a:r>
            <a:endParaRPr lang="en-US" sz="3200" i="1" dirty="0">
              <a:solidFill>
                <a:srgbClr val="00B050"/>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20</a:t>
            </a:fld>
            <a:endParaRPr lang="en-US"/>
          </a:p>
        </p:txBody>
      </p:sp>
    </p:spTree>
    <p:extLst>
      <p:ext uri="{BB962C8B-B14F-4D97-AF65-F5344CB8AC3E}">
        <p14:creationId xmlns:p14="http://schemas.microsoft.com/office/powerpoint/2010/main" val="27756223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7B30-8138-41F8-B1DD-C50FE928D7BD}"/>
              </a:ext>
            </a:extLst>
          </p:cNvPr>
          <p:cNvSpPr>
            <a:spLocks noGrp="1"/>
          </p:cNvSpPr>
          <p:nvPr>
            <p:ph type="title"/>
          </p:nvPr>
        </p:nvSpPr>
        <p:spPr/>
        <p:txBody>
          <a:bodyPr>
            <a:normAutofit fontScale="90000"/>
          </a:bodyPr>
          <a:lstStyle/>
          <a:p>
            <a:r>
              <a:rPr lang="en-US" b="1" dirty="0">
                <a:solidFill>
                  <a:schemeClr val="tx1"/>
                </a:solidFill>
              </a:rPr>
              <a:t>Add Powerplant to Bypass Tubes??</a:t>
            </a:r>
          </a:p>
        </p:txBody>
      </p:sp>
      <p:sp>
        <p:nvSpPr>
          <p:cNvPr id="3" name="Content Placeholder 2">
            <a:extLst>
              <a:ext uri="{FF2B5EF4-FFF2-40B4-BE49-F238E27FC236}">
                <a16:creationId xmlns:a16="http://schemas.microsoft.com/office/drawing/2014/main" id="{B1513679-9253-4A29-8AAD-537A9F6FC865}"/>
              </a:ext>
            </a:extLst>
          </p:cNvPr>
          <p:cNvSpPr>
            <a:spLocks noGrp="1"/>
          </p:cNvSpPr>
          <p:nvPr>
            <p:ph idx="1"/>
          </p:nvPr>
        </p:nvSpPr>
        <p:spPr>
          <a:xfrm>
            <a:off x="5780374" y="2409091"/>
            <a:ext cx="3286611" cy="3727939"/>
          </a:xfrm>
        </p:spPr>
        <p:txBody>
          <a:bodyPr>
            <a:normAutofit fontScale="77500" lnSpcReduction="20000"/>
          </a:bodyPr>
          <a:lstStyle/>
          <a:p>
            <a:endParaRPr lang="en-US" dirty="0"/>
          </a:p>
          <a:p>
            <a:r>
              <a:rPr lang="en-US" b="1" dirty="0"/>
              <a:t>Install 2 Unit powerplant on existing / enlarged bypass tubes</a:t>
            </a:r>
          </a:p>
          <a:p>
            <a:endParaRPr lang="en-US" b="1" dirty="0"/>
          </a:p>
          <a:p>
            <a:r>
              <a:rPr lang="en-US" b="1" dirty="0"/>
              <a:t>Potential Installed capacity 100 MW to 250 MW</a:t>
            </a:r>
          </a:p>
          <a:p>
            <a:endParaRPr lang="en-US" b="1" dirty="0"/>
          </a:p>
          <a:p>
            <a:r>
              <a:rPr lang="en-US" b="1" dirty="0"/>
              <a:t>Would extend power generation to El. 3400+/-</a:t>
            </a:r>
          </a:p>
          <a:p>
            <a:endParaRPr lang="en-US" b="1" dirty="0"/>
          </a:p>
          <a:p>
            <a:r>
              <a:rPr lang="en-US" b="1" dirty="0">
                <a:solidFill>
                  <a:srgbClr val="00B050"/>
                </a:solidFill>
              </a:rPr>
              <a:t>Value Planning Study - Scheduled for Q2/FY22</a:t>
            </a:r>
          </a:p>
          <a:p>
            <a:endParaRPr lang="en-US" dirty="0"/>
          </a:p>
        </p:txBody>
      </p:sp>
      <p:pic>
        <p:nvPicPr>
          <p:cNvPr id="5" name="Picture 4" descr="Diagram, engineering drawing&#10;&#10;Description automatically generated">
            <a:extLst>
              <a:ext uri="{FF2B5EF4-FFF2-40B4-BE49-F238E27FC236}">
                <a16:creationId xmlns:a16="http://schemas.microsoft.com/office/drawing/2014/main" id="{0ECC652B-0FA8-4DC5-AD19-C0186605A1CE}"/>
              </a:ext>
            </a:extLst>
          </p:cNvPr>
          <p:cNvPicPr>
            <a:picLocks noChangeAspect="1"/>
          </p:cNvPicPr>
          <p:nvPr/>
        </p:nvPicPr>
        <p:blipFill>
          <a:blip r:embed="rId2"/>
          <a:stretch>
            <a:fillRect/>
          </a:stretch>
        </p:blipFill>
        <p:spPr>
          <a:xfrm>
            <a:off x="288746" y="2109431"/>
            <a:ext cx="5374333" cy="3497580"/>
          </a:xfrm>
          <a:prstGeom prst="rect">
            <a:avLst/>
          </a:prstGeom>
        </p:spPr>
      </p:pic>
    </p:spTree>
    <p:extLst>
      <p:ext uri="{BB962C8B-B14F-4D97-AF65-F5344CB8AC3E}">
        <p14:creationId xmlns:p14="http://schemas.microsoft.com/office/powerpoint/2010/main" val="255637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chemeClr val="tx2">
                    <a:lumMod val="75000"/>
                  </a:schemeClr>
                </a:solidFill>
              </a:rPr>
              <a:t>Questions</a:t>
            </a:r>
            <a:r>
              <a:rPr lang="en-US" dirty="0">
                <a:solidFill>
                  <a:schemeClr val="tx2">
                    <a:lumMod val="75000"/>
                  </a:schemeClr>
                </a:solidFill>
              </a:rPr>
              <a:t>?</a:t>
            </a:r>
          </a:p>
        </p:txBody>
      </p:sp>
      <p:sp>
        <p:nvSpPr>
          <p:cNvPr id="3" name="Subtitle 2"/>
          <p:cNvSpPr>
            <a:spLocks noGrp="1"/>
          </p:cNvSpPr>
          <p:nvPr>
            <p:ph type="subTitle" idx="1"/>
          </p:nvPr>
        </p:nvSpPr>
        <p:spPr>
          <a:xfrm>
            <a:off x="1371600" y="5529262"/>
            <a:ext cx="6400800" cy="1227137"/>
          </a:xfrm>
        </p:spPr>
        <p:txBody>
          <a:bodyPr>
            <a:normAutofit/>
          </a:bodyPr>
          <a:lstStyle/>
          <a:p>
            <a:r>
              <a:rPr lang="en-US" sz="5100" b="1" dirty="0">
                <a:solidFill>
                  <a:schemeClr val="accent5">
                    <a:lumMod val="50000"/>
                  </a:schemeClr>
                </a:solidFill>
              </a:rPr>
              <a:t>Thank you!</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50144" y="868425"/>
            <a:ext cx="6843712" cy="4164507"/>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chemeClr val="tx2">
                    <a:lumMod val="75000"/>
                  </a:schemeClr>
                </a:solidFill>
              </a:rPr>
              <a:t>CREDA’s Mission</a:t>
            </a:r>
          </a:p>
        </p:txBody>
      </p:sp>
      <p:sp>
        <p:nvSpPr>
          <p:cNvPr id="6" name="Content Placeholder 5"/>
          <p:cNvSpPr>
            <a:spLocks noGrp="1"/>
          </p:cNvSpPr>
          <p:nvPr>
            <p:ph idx="1"/>
          </p:nvPr>
        </p:nvSpPr>
        <p:spPr/>
        <p:txBody>
          <a:bodyPr>
            <a:normAutofit/>
          </a:bodyPr>
          <a:lstStyle/>
          <a:p>
            <a:pPr algn="ctr">
              <a:buNone/>
            </a:pPr>
            <a:r>
              <a:rPr lang="en-US" sz="2800" b="1" dirty="0"/>
              <a:t>“To preserve and enhance the </a:t>
            </a:r>
            <a:r>
              <a:rPr lang="en-US" sz="2800" b="1" dirty="0">
                <a:solidFill>
                  <a:srgbClr val="FF0000"/>
                </a:solidFill>
              </a:rPr>
              <a:t>availability, affordability, </a:t>
            </a:r>
            <a:r>
              <a:rPr lang="en-US" sz="2800" b="1" dirty="0"/>
              <a:t>and </a:t>
            </a:r>
            <a:r>
              <a:rPr lang="en-US" sz="2800" b="1" dirty="0">
                <a:solidFill>
                  <a:srgbClr val="FF0000"/>
                </a:solidFill>
              </a:rPr>
              <a:t>value</a:t>
            </a:r>
            <a:r>
              <a:rPr lang="en-US" sz="2800" b="1" dirty="0"/>
              <a:t> of Colorado River Storage Project (CRSP) facilities while promoting </a:t>
            </a:r>
            <a:r>
              <a:rPr lang="en-US" sz="2800" b="1" dirty="0">
                <a:solidFill>
                  <a:srgbClr val="FF0000"/>
                </a:solidFill>
              </a:rPr>
              <a:t>responsible stewardship </a:t>
            </a:r>
            <a:r>
              <a:rPr lang="en-US" sz="2800" b="1" dirty="0"/>
              <a:t>of the Colorado River System.”</a:t>
            </a:r>
          </a:p>
          <a:p>
            <a:pPr algn="ctr">
              <a:buNone/>
            </a:pPr>
            <a:endParaRPr lang="en-US" sz="2800" b="1" dirty="0"/>
          </a:p>
          <a:p>
            <a:pPr>
              <a:buNone/>
            </a:pPr>
            <a:endParaRPr lang="en-US" sz="1200" b="1" dirty="0"/>
          </a:p>
          <a:p>
            <a:pPr>
              <a:buNone/>
            </a:pPr>
            <a:endParaRPr lang="en-US" sz="1200" b="1" dirty="0"/>
          </a:p>
          <a:p>
            <a:pPr>
              <a:buNone/>
            </a:pPr>
            <a:r>
              <a:rPr lang="en-US" sz="1200" b="1" dirty="0"/>
              <a:t>CREDA 2022 Strategic Plan</a:t>
            </a:r>
          </a:p>
          <a:p>
            <a:pPr algn="ctr">
              <a:buNone/>
            </a:pPr>
            <a:endParaRPr lang="en-US" sz="2800"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3</a:t>
            </a:fld>
            <a:endParaRPr lang="en-US"/>
          </a:p>
        </p:txBody>
      </p:sp>
    </p:spTree>
    <p:extLst>
      <p:ext uri="{BB962C8B-B14F-4D97-AF65-F5344CB8AC3E}">
        <p14:creationId xmlns:p14="http://schemas.microsoft.com/office/powerpoint/2010/main" val="4647432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4</a:t>
            </a:fld>
            <a:endParaRPr lang="en-US"/>
          </a:p>
        </p:txBody>
      </p:sp>
      <p:pic>
        <p:nvPicPr>
          <p:cNvPr id="1026" name="Picture 2" descr="Image result for CRSP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514351"/>
            <a:ext cx="5414962" cy="613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5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489700"/>
            <a:ext cx="3786691" cy="125589"/>
          </a:xfrm>
        </p:spPr>
        <p:txBody>
          <a:bodyPr/>
          <a:lstStyle/>
          <a:p>
            <a:r>
              <a:rPr lang="en-US" dirty="0"/>
              <a:t>Credit:  WAPA</a:t>
            </a:r>
          </a:p>
        </p:txBody>
      </p:sp>
      <p:sp>
        <p:nvSpPr>
          <p:cNvPr id="4" name="TextBox 3"/>
          <p:cNvSpPr txBox="1"/>
          <p:nvPr/>
        </p:nvSpPr>
        <p:spPr>
          <a:xfrm>
            <a:off x="647700" y="642696"/>
            <a:ext cx="7924800" cy="1077218"/>
          </a:xfrm>
          <a:prstGeom prst="rect">
            <a:avLst/>
          </a:prstGeom>
          <a:noFill/>
        </p:spPr>
        <p:txBody>
          <a:bodyPr wrap="square" rtlCol="0">
            <a:spAutoFit/>
          </a:bodyPr>
          <a:lstStyle/>
          <a:p>
            <a:pPr algn="ctr"/>
            <a:r>
              <a:rPr lang="en-US" sz="2800" b="1" dirty="0">
                <a:solidFill>
                  <a:srgbClr val="FF0000"/>
                </a:solidFill>
              </a:rPr>
              <a:t>   </a:t>
            </a:r>
            <a:r>
              <a:rPr lang="en-US" sz="3200" b="1" dirty="0"/>
              <a:t>CRSP Customers in the West</a:t>
            </a:r>
          </a:p>
          <a:p>
            <a:pPr algn="ctr"/>
            <a:endParaRPr lang="en-US" sz="3200" b="1" dirty="0">
              <a:solidFill>
                <a:srgbClr val="FF0000"/>
              </a:solidFill>
            </a:endParaRPr>
          </a:p>
        </p:txBody>
      </p:sp>
      <p:graphicFrame>
        <p:nvGraphicFramePr>
          <p:cNvPr id="6" name="Object 5">
            <a:extLst>
              <a:ext uri="{FF2B5EF4-FFF2-40B4-BE49-F238E27FC236}">
                <a16:creationId xmlns:a16="http://schemas.microsoft.com/office/drawing/2014/main" id="{83173A33-84E8-4627-B888-5A1FB0F174C7}"/>
              </a:ext>
            </a:extLst>
          </p:cNvPr>
          <p:cNvGraphicFramePr>
            <a:graphicFrameLocks noChangeAspect="1"/>
          </p:cNvGraphicFramePr>
          <p:nvPr>
            <p:extLst>
              <p:ext uri="{D42A27DB-BD31-4B8C-83A1-F6EECF244321}">
                <p14:modId xmlns:p14="http://schemas.microsoft.com/office/powerpoint/2010/main" val="359980870"/>
              </p:ext>
            </p:extLst>
          </p:nvPr>
        </p:nvGraphicFramePr>
        <p:xfrm>
          <a:off x="342900" y="1236397"/>
          <a:ext cx="8528538" cy="5410060"/>
        </p:xfrm>
        <a:graphic>
          <a:graphicData uri="http://schemas.openxmlformats.org/presentationml/2006/ole">
            <mc:AlternateContent xmlns:mc="http://schemas.openxmlformats.org/markup-compatibility/2006">
              <mc:Choice xmlns:v="urn:schemas-microsoft-com:vml" Requires="v">
                <p:oleObj spid="_x0000_s3083" name="Acrobat Document" r:id="rId4" imgW="24140160" imgH="18653476" progId="AcroExch.Document.DC">
                  <p:embed/>
                </p:oleObj>
              </mc:Choice>
              <mc:Fallback>
                <p:oleObj name="Acrobat Document" r:id="rId4" imgW="24140160" imgH="18653476" progId="AcroExch.Document.DC">
                  <p:embed/>
                  <p:pic>
                    <p:nvPicPr>
                      <p:cNvPr id="0" name=""/>
                      <p:cNvPicPr/>
                      <p:nvPr/>
                    </p:nvPicPr>
                    <p:blipFill>
                      <a:blip r:embed="rId5"/>
                      <a:stretch>
                        <a:fillRect/>
                      </a:stretch>
                    </p:blipFill>
                    <p:spPr>
                      <a:xfrm>
                        <a:off x="342900" y="1236397"/>
                        <a:ext cx="8528538" cy="5410060"/>
                      </a:xfrm>
                      <a:prstGeom prst="rect">
                        <a:avLst/>
                      </a:prstGeom>
                    </p:spPr>
                  </p:pic>
                </p:oleObj>
              </mc:Fallback>
            </mc:AlternateContent>
          </a:graphicData>
        </a:graphic>
      </p:graphicFrame>
    </p:spTree>
    <p:extLst>
      <p:ext uri="{BB962C8B-B14F-4D97-AF65-F5344CB8AC3E}">
        <p14:creationId xmlns:p14="http://schemas.microsoft.com/office/powerpoint/2010/main" val="344452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6</a:t>
            </a:fld>
            <a:endParaRPr lang="en-US"/>
          </a:p>
        </p:txBody>
      </p:sp>
      <p:pic>
        <p:nvPicPr>
          <p:cNvPr id="3" name="Picture 2"/>
          <p:cNvPicPr>
            <a:picLocks noChangeAspect="1"/>
          </p:cNvPicPr>
          <p:nvPr/>
        </p:nvPicPr>
        <p:blipFill>
          <a:blip r:embed="rId3"/>
          <a:stretch>
            <a:fillRect/>
          </a:stretch>
        </p:blipFill>
        <p:spPr>
          <a:xfrm>
            <a:off x="1310186" y="2389516"/>
            <a:ext cx="6919414" cy="3983987"/>
          </a:xfrm>
          <a:prstGeom prst="rect">
            <a:avLst/>
          </a:prstGeom>
        </p:spPr>
      </p:pic>
      <p:sp>
        <p:nvSpPr>
          <p:cNvPr id="4" name="TextBox 3"/>
          <p:cNvSpPr txBox="1"/>
          <p:nvPr/>
        </p:nvSpPr>
        <p:spPr>
          <a:xfrm>
            <a:off x="1446663" y="1078173"/>
            <a:ext cx="6575903" cy="1200329"/>
          </a:xfrm>
          <a:prstGeom prst="rect">
            <a:avLst/>
          </a:prstGeom>
          <a:noFill/>
        </p:spPr>
        <p:txBody>
          <a:bodyPr wrap="square" rtlCol="0">
            <a:spAutoFit/>
          </a:bodyPr>
          <a:lstStyle/>
          <a:p>
            <a:r>
              <a:rPr lang="en-US" sz="3600" dirty="0">
                <a:solidFill>
                  <a:schemeClr val="tx2">
                    <a:lumMod val="75000"/>
                  </a:schemeClr>
                </a:solidFill>
              </a:rPr>
              <a:t>        </a:t>
            </a:r>
            <a:r>
              <a:rPr lang="en-US" sz="3600" b="1" dirty="0">
                <a:solidFill>
                  <a:schemeClr val="tx2">
                    <a:lumMod val="75000"/>
                  </a:schemeClr>
                </a:solidFill>
              </a:rPr>
              <a:t>Who Gets CRSP Power?</a:t>
            </a:r>
          </a:p>
          <a:p>
            <a:r>
              <a:rPr lang="en-US" sz="3600" b="1" dirty="0">
                <a:solidFill>
                  <a:schemeClr val="tx2">
                    <a:lumMod val="75000"/>
                  </a:schemeClr>
                </a:solidFill>
              </a:rPr>
              <a:t>    (all are not-for-profit entities)</a:t>
            </a:r>
          </a:p>
        </p:txBody>
      </p:sp>
    </p:spTree>
    <p:extLst>
      <p:ext uri="{BB962C8B-B14F-4D97-AF65-F5344CB8AC3E}">
        <p14:creationId xmlns:p14="http://schemas.microsoft.com/office/powerpoint/2010/main" val="312964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flipH="1" flipV="1">
            <a:off x="-664233" y="6054572"/>
            <a:ext cx="193638" cy="61556"/>
          </a:xfrm>
        </p:spPr>
        <p:txBody>
          <a:bodyPr/>
          <a:lstStyle/>
          <a:p>
            <a:endParaRPr lang="en-US" dirty="0"/>
          </a:p>
        </p:txBody>
      </p:sp>
      <p:sp>
        <p:nvSpPr>
          <p:cNvPr id="4" name="TextBox 3"/>
          <p:cNvSpPr txBox="1"/>
          <p:nvPr/>
        </p:nvSpPr>
        <p:spPr>
          <a:xfrm>
            <a:off x="647700" y="642696"/>
            <a:ext cx="7924800" cy="584775"/>
          </a:xfrm>
          <a:prstGeom prst="rect">
            <a:avLst/>
          </a:prstGeom>
          <a:noFill/>
        </p:spPr>
        <p:txBody>
          <a:bodyPr wrap="square" rtlCol="0">
            <a:spAutoFit/>
          </a:bodyPr>
          <a:lstStyle/>
          <a:p>
            <a:pPr algn="ctr"/>
            <a:r>
              <a:rPr lang="en-US" sz="2800" b="1" dirty="0">
                <a:solidFill>
                  <a:srgbClr val="FF0000"/>
                </a:solidFill>
              </a:rPr>
              <a:t>   </a:t>
            </a:r>
            <a:r>
              <a:rPr lang="en-US" sz="3200" b="1" dirty="0"/>
              <a:t>CREDA Members</a:t>
            </a:r>
          </a:p>
        </p:txBody>
      </p:sp>
      <p:graphicFrame>
        <p:nvGraphicFramePr>
          <p:cNvPr id="13" name="Object 12">
            <a:extLst>
              <a:ext uri="{FF2B5EF4-FFF2-40B4-BE49-F238E27FC236}">
                <a16:creationId xmlns:a16="http://schemas.microsoft.com/office/drawing/2014/main" id="{B6B978C8-2679-4DED-AE0D-1BEF7F0DB4D6}"/>
              </a:ext>
            </a:extLst>
          </p:cNvPr>
          <p:cNvGraphicFramePr>
            <a:graphicFrameLocks noChangeAspect="1"/>
          </p:cNvGraphicFramePr>
          <p:nvPr>
            <p:extLst>
              <p:ext uri="{D42A27DB-BD31-4B8C-83A1-F6EECF244321}">
                <p14:modId xmlns:p14="http://schemas.microsoft.com/office/powerpoint/2010/main" val="2499933679"/>
              </p:ext>
            </p:extLst>
          </p:nvPr>
        </p:nvGraphicFramePr>
        <p:xfrm>
          <a:off x="647700" y="1143000"/>
          <a:ext cx="7924800" cy="5499341"/>
        </p:xfrm>
        <a:graphic>
          <a:graphicData uri="http://schemas.openxmlformats.org/presentationml/2006/ole">
            <mc:AlternateContent xmlns:mc="http://schemas.openxmlformats.org/markup-compatibility/2006">
              <mc:Choice xmlns:v="urn:schemas-microsoft-com:vml" Requires="v">
                <p:oleObj spid="_x0000_s2082" name="Acrobat Document" r:id="rId4" imgW="6035040" imgH="4663156" progId="AcroExch.Document.DC">
                  <p:embed/>
                </p:oleObj>
              </mc:Choice>
              <mc:Fallback>
                <p:oleObj name="Acrobat Document" r:id="rId4" imgW="6035040" imgH="4663156" progId="AcroExch.Document.DC">
                  <p:embed/>
                  <p:pic>
                    <p:nvPicPr>
                      <p:cNvPr id="0" name=""/>
                      <p:cNvPicPr/>
                      <p:nvPr/>
                    </p:nvPicPr>
                    <p:blipFill>
                      <a:blip r:embed="rId5"/>
                      <a:stretch>
                        <a:fillRect/>
                      </a:stretch>
                    </p:blipFill>
                    <p:spPr>
                      <a:xfrm>
                        <a:off x="647700" y="1143000"/>
                        <a:ext cx="7924800" cy="5499341"/>
                      </a:xfrm>
                      <a:prstGeom prst="rect">
                        <a:avLst/>
                      </a:prstGeom>
                    </p:spPr>
                  </p:pic>
                </p:oleObj>
              </mc:Fallback>
            </mc:AlternateContent>
          </a:graphicData>
        </a:graphic>
      </p:graphicFrame>
    </p:spTree>
    <p:extLst>
      <p:ext uri="{BB962C8B-B14F-4D97-AF65-F5344CB8AC3E}">
        <p14:creationId xmlns:p14="http://schemas.microsoft.com/office/powerpoint/2010/main" val="178048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987296"/>
            <a:ext cx="7408333" cy="4619365"/>
          </a:xfrm>
        </p:spPr>
        <p:txBody>
          <a:bodyPr>
            <a:normAutofit lnSpcReduction="10000"/>
          </a:bodyPr>
          <a:lstStyle/>
          <a:p>
            <a:r>
              <a:rPr lang="en-US" b="1" dirty="0">
                <a:solidFill>
                  <a:srgbClr val="FF0000"/>
                </a:solidFill>
              </a:rPr>
              <a:t>CUSTOMER BASE:</a:t>
            </a:r>
            <a:r>
              <a:rPr lang="en-US" b="1" dirty="0">
                <a:solidFill>
                  <a:schemeClr val="accent1">
                    <a:lumMod val="50000"/>
                  </a:schemeClr>
                </a:solidFill>
              </a:rPr>
              <a:t>  Over 50 Tribal Customers</a:t>
            </a:r>
          </a:p>
          <a:p>
            <a:endParaRPr lang="en-US" b="1" dirty="0">
              <a:solidFill>
                <a:srgbClr val="FF0000"/>
              </a:solidFill>
            </a:endParaRPr>
          </a:p>
          <a:p>
            <a:r>
              <a:rPr lang="en-US" b="1" dirty="0">
                <a:solidFill>
                  <a:srgbClr val="FF0000"/>
                </a:solidFill>
              </a:rPr>
              <a:t>FINANCES/FUNDING:</a:t>
            </a:r>
            <a:r>
              <a:rPr lang="en-US" b="1" dirty="0">
                <a:solidFill>
                  <a:schemeClr val="accent1">
                    <a:lumMod val="50000"/>
                  </a:schemeClr>
                </a:solidFill>
              </a:rPr>
              <a:t>  Relies on a Revolving Fund (the Upper Colorado River Basin Fund – “Basin Fund”) – Not Reliant on Appropriations</a:t>
            </a:r>
          </a:p>
          <a:p>
            <a:endParaRPr lang="en-US" b="1" dirty="0">
              <a:solidFill>
                <a:srgbClr val="FF0000"/>
              </a:solidFill>
            </a:endParaRPr>
          </a:p>
          <a:p>
            <a:r>
              <a:rPr lang="en-US" b="1" dirty="0">
                <a:solidFill>
                  <a:srgbClr val="FF0000"/>
                </a:solidFill>
              </a:rPr>
              <a:t>OPERATIONS/ESA:  </a:t>
            </a:r>
            <a:r>
              <a:rPr lang="en-US" b="1" dirty="0">
                <a:solidFill>
                  <a:schemeClr val="accent1">
                    <a:lumMod val="50000"/>
                  </a:schemeClr>
                </a:solidFill>
              </a:rPr>
              <a:t>Operations are Constrained by Three Significant Records of Decision (RODs)</a:t>
            </a:r>
          </a:p>
          <a:p>
            <a:endParaRPr lang="en-US" b="1" dirty="0">
              <a:solidFill>
                <a:schemeClr val="accent1">
                  <a:lumMod val="50000"/>
                </a:schemeClr>
              </a:solidFill>
            </a:endParaRPr>
          </a:p>
          <a:p>
            <a:r>
              <a:rPr lang="en-US" b="1" dirty="0">
                <a:solidFill>
                  <a:srgbClr val="FF0000"/>
                </a:solidFill>
              </a:rPr>
              <a:t>RELIABILITY CONCERNS:</a:t>
            </a:r>
            <a:r>
              <a:rPr lang="en-US" b="1" dirty="0">
                <a:solidFill>
                  <a:schemeClr val="accent1">
                    <a:lumMod val="50000"/>
                  </a:schemeClr>
                </a:solidFill>
              </a:rPr>
              <a:t> Glen Canyon Dam provides black start capability to Palo Verde Nuclear Generating; Proximity to California !</a:t>
            </a:r>
            <a:endParaRPr lang="en-US" b="1" dirty="0">
              <a:solidFill>
                <a:srgbClr val="00B050"/>
              </a:solidFill>
            </a:endParaRPr>
          </a:p>
        </p:txBody>
      </p:sp>
      <p:sp>
        <p:nvSpPr>
          <p:cNvPr id="3" name="Title 2"/>
          <p:cNvSpPr>
            <a:spLocks noGrp="1"/>
          </p:cNvSpPr>
          <p:nvPr>
            <p:ph type="title"/>
          </p:nvPr>
        </p:nvSpPr>
        <p:spPr/>
        <p:txBody>
          <a:bodyPr>
            <a:normAutofit fontScale="90000"/>
          </a:bodyPr>
          <a:lstStyle/>
          <a:p>
            <a:pPr lvl="0"/>
            <a:br>
              <a:rPr lang="en-US" b="1" dirty="0">
                <a:solidFill>
                  <a:schemeClr val="tx2">
                    <a:lumMod val="75000"/>
                  </a:schemeClr>
                </a:solidFill>
              </a:rPr>
            </a:br>
            <a:r>
              <a:rPr lang="en-US" b="1" dirty="0">
                <a:solidFill>
                  <a:schemeClr val="tx2">
                    <a:lumMod val="75000"/>
                  </a:schemeClr>
                </a:solidFill>
              </a:rPr>
              <a:t>What Makes CRSP Unique?</a:t>
            </a:r>
          </a:p>
        </p:txBody>
      </p:sp>
      <p:sp>
        <p:nvSpPr>
          <p:cNvPr id="4" name="Slide Number Placeholder 3"/>
          <p:cNvSpPr>
            <a:spLocks noGrp="1"/>
          </p:cNvSpPr>
          <p:nvPr>
            <p:ph type="sldNum" sz="quarter" idx="12"/>
          </p:nvPr>
        </p:nvSpPr>
        <p:spPr/>
        <p:txBody>
          <a:bodyPr/>
          <a:lstStyle/>
          <a:p>
            <a:fld id="{687D7A59-36E2-48B9-B146-C1E59501F63F}" type="slidenum">
              <a:rPr lang="en-US" smtClean="0"/>
              <a:pPr/>
              <a:t>8</a:t>
            </a:fld>
            <a:endParaRPr lang="en-US" dirty="0"/>
          </a:p>
        </p:txBody>
      </p:sp>
    </p:spTree>
    <p:extLst>
      <p:ext uri="{BB962C8B-B14F-4D97-AF65-F5344CB8AC3E}">
        <p14:creationId xmlns:p14="http://schemas.microsoft.com/office/powerpoint/2010/main" val="9235210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b="1" dirty="0"/>
              <a:t>    </a:t>
            </a:r>
            <a:r>
              <a:rPr lang="en-US" b="1" dirty="0">
                <a:solidFill>
                  <a:schemeClr val="tx1"/>
                </a:solidFill>
              </a:rPr>
              <a:t>What Do CRSP Rates Include?</a:t>
            </a:r>
            <a:br>
              <a:rPr lang="en-US" b="1" dirty="0">
                <a:solidFill>
                  <a:schemeClr val="tx1"/>
                </a:solidFill>
              </a:rPr>
            </a:br>
            <a:r>
              <a:rPr lang="en-US" b="1" dirty="0">
                <a:solidFill>
                  <a:srgbClr val="FF0000"/>
                </a:solidFill>
              </a:rPr>
              <a:t>“Non-Power” Programs</a:t>
            </a:r>
            <a:endParaRPr lang="en-US" dirty="0">
              <a:solidFill>
                <a:srgbClr val="FF0000"/>
              </a:solidFill>
            </a:endParaRPr>
          </a:p>
        </p:txBody>
      </p:sp>
      <p:sp>
        <p:nvSpPr>
          <p:cNvPr id="3" name="Content Placeholder 2"/>
          <p:cNvSpPr>
            <a:spLocks noGrp="1"/>
          </p:cNvSpPr>
          <p:nvPr>
            <p:ph idx="1"/>
          </p:nvPr>
        </p:nvSpPr>
        <p:spPr>
          <a:xfrm>
            <a:off x="457200" y="1600200"/>
            <a:ext cx="8229600" cy="4317521"/>
          </a:xfrm>
        </p:spPr>
        <p:txBody>
          <a:bodyPr>
            <a:normAutofit/>
          </a:bodyPr>
          <a:lstStyle/>
          <a:p>
            <a:pPr marL="0" indent="0">
              <a:buNone/>
            </a:pPr>
            <a:endParaRPr lang="en-US" sz="2400" dirty="0"/>
          </a:p>
          <a:p>
            <a:pPr marL="0" indent="0">
              <a:buNone/>
            </a:pPr>
            <a:endParaRPr lang="en-US" sz="3200" i="1" u="sng" dirty="0">
              <a:solidFill>
                <a:schemeClr val="tx2">
                  <a:lumMod val="75000"/>
                </a:schemeClr>
              </a:solidFill>
            </a:endParaRPr>
          </a:p>
        </p:txBody>
      </p:sp>
      <p:graphicFrame>
        <p:nvGraphicFramePr>
          <p:cNvPr id="4" name="Table 3">
            <a:extLst>
              <a:ext uri="{FF2B5EF4-FFF2-40B4-BE49-F238E27FC236}">
                <a16:creationId xmlns:a16="http://schemas.microsoft.com/office/drawing/2014/main" id="{46CA36A3-0C46-4C76-8AB1-FB788CD06198}"/>
              </a:ext>
            </a:extLst>
          </p:cNvPr>
          <p:cNvGraphicFramePr>
            <a:graphicFrameLocks noGrp="1"/>
          </p:cNvGraphicFramePr>
          <p:nvPr>
            <p:extLst>
              <p:ext uri="{D42A27DB-BD31-4B8C-83A1-F6EECF244321}">
                <p14:modId xmlns:p14="http://schemas.microsoft.com/office/powerpoint/2010/main" val="1303350724"/>
              </p:ext>
            </p:extLst>
          </p:nvPr>
        </p:nvGraphicFramePr>
        <p:xfrm>
          <a:off x="612475" y="1550968"/>
          <a:ext cx="8162444" cy="5210402"/>
        </p:xfrm>
        <a:graphic>
          <a:graphicData uri="http://schemas.openxmlformats.org/drawingml/2006/table">
            <a:tbl>
              <a:tblPr firstRow="1" bandRow="1">
                <a:tableStyleId>{5C22544A-7EE6-4342-B048-85BDC9FD1C3A}</a:tableStyleId>
              </a:tblPr>
              <a:tblGrid>
                <a:gridCol w="5130377">
                  <a:extLst>
                    <a:ext uri="{9D8B030D-6E8A-4147-A177-3AD203B41FA5}">
                      <a16:colId xmlns:a16="http://schemas.microsoft.com/office/drawing/2014/main" val="4003551578"/>
                    </a:ext>
                  </a:extLst>
                </a:gridCol>
                <a:gridCol w="208280">
                  <a:extLst>
                    <a:ext uri="{9D8B030D-6E8A-4147-A177-3AD203B41FA5}">
                      <a16:colId xmlns:a16="http://schemas.microsoft.com/office/drawing/2014/main" val="415542199"/>
                    </a:ext>
                  </a:extLst>
                </a:gridCol>
                <a:gridCol w="2823787">
                  <a:extLst>
                    <a:ext uri="{9D8B030D-6E8A-4147-A177-3AD203B41FA5}">
                      <a16:colId xmlns:a16="http://schemas.microsoft.com/office/drawing/2014/main" val="3239627914"/>
                    </a:ext>
                  </a:extLst>
                </a:gridCol>
              </a:tblGrid>
              <a:tr h="422084">
                <a:tc>
                  <a:txBody>
                    <a:bodyPr/>
                    <a:lstStyle/>
                    <a:p>
                      <a:endParaRPr lang="en-US" dirty="0"/>
                    </a:p>
                  </a:txBody>
                  <a:tcPr/>
                </a:tc>
                <a:tc>
                  <a:txBody>
                    <a:bodyPr/>
                    <a:lstStyle/>
                    <a:p>
                      <a:pPr algn="ct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tc>
                <a:extLst>
                  <a:ext uri="{0D108BD9-81ED-4DB2-BD59-A6C34878D82A}">
                    <a16:rowId xmlns:a16="http://schemas.microsoft.com/office/drawing/2014/main" val="3924450892"/>
                  </a:ext>
                </a:extLst>
              </a:tr>
              <a:tr h="422084">
                <a:tc>
                  <a:txBody>
                    <a:bodyPr/>
                    <a:lstStyle/>
                    <a:p>
                      <a:pPr algn="ctr"/>
                      <a:endParaRPr lang="en-US" sz="2400" dirty="0"/>
                    </a:p>
                  </a:txBody>
                  <a:tcPr anchor="ctr"/>
                </a:tc>
                <a:tc>
                  <a:txBody>
                    <a:bodyPr/>
                    <a:lstStyle/>
                    <a:p>
                      <a:pPr algn="ctr"/>
                      <a:endParaRPr lang="en-US" sz="2400" dirty="0"/>
                    </a:p>
                  </a:txBody>
                  <a:tcPr anchor="ctr"/>
                </a:tc>
                <a:tc>
                  <a:txBody>
                    <a:bodyPr/>
                    <a:lstStyle/>
                    <a:p>
                      <a:pPr algn="ctr"/>
                      <a:r>
                        <a:rPr lang="en-US" sz="2400" b="1" i="1" dirty="0"/>
                        <a:t>FY 2023</a:t>
                      </a:r>
                    </a:p>
                  </a:txBody>
                  <a:tcPr anchor="ctr"/>
                </a:tc>
                <a:extLst>
                  <a:ext uri="{0D108BD9-81ED-4DB2-BD59-A6C34878D82A}">
                    <a16:rowId xmlns:a16="http://schemas.microsoft.com/office/drawing/2014/main" val="809565889"/>
                  </a:ext>
                </a:extLst>
              </a:tr>
              <a:tr h="759751">
                <a:tc>
                  <a:txBody>
                    <a:bodyPr/>
                    <a:lstStyle/>
                    <a:p>
                      <a:pPr algn="ctr"/>
                      <a:r>
                        <a:rPr lang="en-US" sz="2400" b="1" dirty="0"/>
                        <a:t>Operations</a:t>
                      </a:r>
                      <a:r>
                        <a:rPr lang="en-US" sz="2400" b="1" baseline="0" dirty="0"/>
                        <a:t> &amp; Maintenance (WAPA/BOR)</a:t>
                      </a:r>
                      <a:endParaRPr lang="en-US" sz="2400" b="1" dirty="0"/>
                    </a:p>
                  </a:txBody>
                  <a:tcPr anchor="ctr"/>
                </a:tc>
                <a:tc>
                  <a:txBody>
                    <a:bodyPr/>
                    <a:lstStyle/>
                    <a:p>
                      <a:pPr algn="ctr"/>
                      <a:endParaRPr lang="en-US" sz="2400" dirty="0"/>
                    </a:p>
                  </a:txBody>
                  <a:tcPr anchor="ctr"/>
                </a:tc>
                <a:tc>
                  <a:txBody>
                    <a:bodyPr/>
                    <a:lstStyle/>
                    <a:p>
                      <a:pPr algn="ctr"/>
                      <a:r>
                        <a:rPr lang="en-US" sz="2400" b="1" dirty="0"/>
                        <a:t>$103.1 M</a:t>
                      </a:r>
                    </a:p>
                  </a:txBody>
                  <a:tcPr anchor="ctr"/>
                </a:tc>
                <a:extLst>
                  <a:ext uri="{0D108BD9-81ED-4DB2-BD59-A6C34878D82A}">
                    <a16:rowId xmlns:a16="http://schemas.microsoft.com/office/drawing/2014/main" val="565504035"/>
                  </a:ext>
                </a:extLst>
              </a:tr>
              <a:tr h="422084">
                <a:tc>
                  <a:txBody>
                    <a:bodyPr/>
                    <a:lstStyle/>
                    <a:p>
                      <a:pPr algn="ctr"/>
                      <a:r>
                        <a:rPr lang="en-US" sz="2400" b="1" dirty="0"/>
                        <a:t>Transmission</a:t>
                      </a:r>
                    </a:p>
                  </a:txBody>
                  <a:tcPr anchor="ctr"/>
                </a:tc>
                <a:tc>
                  <a:txBody>
                    <a:bodyPr/>
                    <a:lstStyle/>
                    <a:p>
                      <a:pPr algn="ctr"/>
                      <a:endParaRPr lang="en-US" sz="2400" dirty="0"/>
                    </a:p>
                  </a:txBody>
                  <a:tcPr anchor="ctr"/>
                </a:tc>
                <a:tc>
                  <a:txBody>
                    <a:bodyPr/>
                    <a:lstStyle/>
                    <a:p>
                      <a:pPr algn="ctr"/>
                      <a:r>
                        <a:rPr lang="en-US" sz="2400" b="1" dirty="0">
                          <a:solidFill>
                            <a:schemeClr val="tx1"/>
                          </a:solidFill>
                        </a:rPr>
                        <a:t>$ 8.9</a:t>
                      </a:r>
                      <a:r>
                        <a:rPr lang="en-US" sz="2400" b="1" baseline="0" dirty="0">
                          <a:solidFill>
                            <a:schemeClr val="tx1"/>
                          </a:solidFill>
                        </a:rPr>
                        <a:t> M</a:t>
                      </a:r>
                      <a:endParaRPr lang="en-US" sz="2400" b="1" dirty="0">
                        <a:solidFill>
                          <a:schemeClr val="tx1"/>
                        </a:solidFill>
                      </a:endParaRPr>
                    </a:p>
                  </a:txBody>
                  <a:tcPr anchor="ctr"/>
                </a:tc>
                <a:extLst>
                  <a:ext uri="{0D108BD9-81ED-4DB2-BD59-A6C34878D82A}">
                    <a16:rowId xmlns:a16="http://schemas.microsoft.com/office/drawing/2014/main" val="331624862"/>
                  </a:ext>
                </a:extLst>
              </a:tr>
              <a:tr h="422084">
                <a:tc>
                  <a:txBody>
                    <a:bodyPr/>
                    <a:lstStyle/>
                    <a:p>
                      <a:pPr algn="ctr"/>
                      <a:r>
                        <a:rPr lang="en-US" sz="2400" b="1" dirty="0">
                          <a:solidFill>
                            <a:srgbClr val="FF0000"/>
                          </a:solidFill>
                        </a:rPr>
                        <a:t>States’ MOA funds</a:t>
                      </a:r>
                    </a:p>
                  </a:txBody>
                  <a:tcPr anchor="ctr"/>
                </a:tc>
                <a:tc>
                  <a:txBody>
                    <a:bodyPr/>
                    <a:lstStyle/>
                    <a:p>
                      <a:pPr algn="ctr"/>
                      <a:endParaRPr lang="en-US" sz="2400" dirty="0"/>
                    </a:p>
                  </a:txBody>
                  <a:tcPr anchor="ctr"/>
                </a:tc>
                <a:tc>
                  <a:txBody>
                    <a:bodyPr/>
                    <a:lstStyle/>
                    <a:p>
                      <a:pPr algn="ctr"/>
                      <a:r>
                        <a:rPr lang="en-US" sz="2400" b="1" dirty="0">
                          <a:solidFill>
                            <a:srgbClr val="FF0000"/>
                          </a:solidFill>
                        </a:rPr>
                        <a:t>$ 14.5 M</a:t>
                      </a:r>
                    </a:p>
                  </a:txBody>
                  <a:tcPr anchor="ctr"/>
                </a:tc>
                <a:extLst>
                  <a:ext uri="{0D108BD9-81ED-4DB2-BD59-A6C34878D82A}">
                    <a16:rowId xmlns:a16="http://schemas.microsoft.com/office/drawing/2014/main" val="3034452919"/>
                  </a:ext>
                </a:extLst>
              </a:tr>
              <a:tr h="4220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Salinity</a:t>
                      </a:r>
                      <a:r>
                        <a:rPr lang="en-US" sz="2400" b="1" baseline="0" dirty="0">
                          <a:solidFill>
                            <a:srgbClr val="FF0000"/>
                          </a:solidFill>
                        </a:rPr>
                        <a:t> Program</a:t>
                      </a:r>
                      <a:endParaRPr lang="en-US" sz="2400" b="1" dirty="0">
                        <a:solidFill>
                          <a:srgbClr val="FF0000"/>
                        </a:solidFill>
                      </a:endParaRPr>
                    </a:p>
                  </a:txBody>
                  <a:tcPr anchor="ctr"/>
                </a:tc>
                <a:tc>
                  <a:txBody>
                    <a:bodyPr/>
                    <a:lstStyle/>
                    <a:p>
                      <a:pPr algn="ctr"/>
                      <a:endParaRPr lang="en-US" sz="2400" dirty="0"/>
                    </a:p>
                  </a:txBody>
                  <a:tcPr anchor="ctr"/>
                </a:tc>
                <a:tc>
                  <a:txBody>
                    <a:bodyPr/>
                    <a:lstStyle/>
                    <a:p>
                      <a:pPr algn="ctr"/>
                      <a:r>
                        <a:rPr lang="en-US" sz="2400" b="1" dirty="0">
                          <a:solidFill>
                            <a:srgbClr val="FF0000"/>
                          </a:solidFill>
                        </a:rPr>
                        <a:t>$  2.0 M</a:t>
                      </a:r>
                    </a:p>
                  </a:txBody>
                  <a:tcPr anchor="ctr"/>
                </a:tc>
                <a:extLst>
                  <a:ext uri="{0D108BD9-81ED-4DB2-BD59-A6C34878D82A}">
                    <a16:rowId xmlns:a16="http://schemas.microsoft.com/office/drawing/2014/main" val="3480121074"/>
                  </a:ext>
                </a:extLst>
              </a:tr>
              <a:tr h="4220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Irrigation</a:t>
                      </a:r>
                    </a:p>
                  </a:txBody>
                  <a:tcPr anchor="ctr"/>
                </a:tc>
                <a:tc>
                  <a:txBody>
                    <a:bodyPr/>
                    <a:lstStyle/>
                    <a:p>
                      <a:pPr algn="ctr"/>
                      <a:endParaRPr lang="en-US" sz="2400" dirty="0"/>
                    </a:p>
                  </a:txBody>
                  <a:tcPr anchor="ctr"/>
                </a:tc>
                <a:tc>
                  <a:txBody>
                    <a:bodyPr/>
                    <a:lstStyle/>
                    <a:p>
                      <a:pPr algn="ctr"/>
                      <a:r>
                        <a:rPr lang="en-US" sz="2400" b="1" dirty="0">
                          <a:solidFill>
                            <a:srgbClr val="FF0000"/>
                          </a:solidFill>
                        </a:rPr>
                        <a:t>$ 9.2 M</a:t>
                      </a:r>
                    </a:p>
                  </a:txBody>
                  <a:tcPr anchor="ctr"/>
                </a:tc>
                <a:extLst>
                  <a:ext uri="{0D108BD9-81ED-4DB2-BD59-A6C34878D82A}">
                    <a16:rowId xmlns:a16="http://schemas.microsoft.com/office/drawing/2014/main" val="3341445539"/>
                  </a:ext>
                </a:extLst>
              </a:tr>
              <a:tr h="7597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Integrated Projects</a:t>
                      </a:r>
                    </a:p>
                  </a:txBody>
                  <a:tcPr anchor="ctr"/>
                </a:tc>
                <a:tc>
                  <a:txBody>
                    <a:bodyPr/>
                    <a:lstStyle/>
                    <a:p>
                      <a:pPr algn="ctr"/>
                      <a:endParaRPr lang="en-US" sz="2400" dirty="0"/>
                    </a:p>
                  </a:txBody>
                  <a:tcPr anchor="ctr"/>
                </a:tc>
                <a:tc>
                  <a:txBody>
                    <a:bodyPr/>
                    <a:lstStyle/>
                    <a:p>
                      <a:pPr algn="ctr"/>
                      <a:r>
                        <a:rPr lang="en-US" sz="2400" b="1" dirty="0">
                          <a:solidFill>
                            <a:srgbClr val="FF0000"/>
                          </a:solidFill>
                        </a:rPr>
                        <a:t>$ 7.0 M</a:t>
                      </a:r>
                    </a:p>
                    <a:p>
                      <a:pPr algn="ctr"/>
                      <a:endParaRPr lang="en-US" sz="2400" b="1" dirty="0">
                        <a:solidFill>
                          <a:srgbClr val="FF0000"/>
                        </a:solidFill>
                      </a:endParaRPr>
                    </a:p>
                  </a:txBody>
                  <a:tcPr anchor="ctr"/>
                </a:tc>
                <a:extLst>
                  <a:ext uri="{0D108BD9-81ED-4DB2-BD59-A6C34878D82A}">
                    <a16:rowId xmlns:a16="http://schemas.microsoft.com/office/drawing/2014/main" val="4059337258"/>
                  </a:ext>
                </a:extLst>
              </a:tr>
              <a:tr h="821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t>WAPA-199 Rate Supporting Documents October 29,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tc>
                <a:tc>
                  <a:txBody>
                    <a:bodyPr/>
                    <a:lstStyle/>
                    <a:p>
                      <a:pPr algn="ctr"/>
                      <a:endParaRPr lang="en-US" sz="2000" dirty="0"/>
                    </a:p>
                  </a:txBody>
                  <a:tcPr anchor="ctr"/>
                </a:tc>
                <a:tc>
                  <a:txBody>
                    <a:bodyPr/>
                    <a:lstStyle/>
                    <a:p>
                      <a:pPr algn="ctr"/>
                      <a:endParaRPr lang="en-US" sz="2000" b="1" dirty="0"/>
                    </a:p>
                  </a:txBody>
                  <a:tcPr anchor="ctr"/>
                </a:tc>
                <a:extLst>
                  <a:ext uri="{0D108BD9-81ED-4DB2-BD59-A6C34878D82A}">
                    <a16:rowId xmlns:a16="http://schemas.microsoft.com/office/drawing/2014/main" val="1029320845"/>
                  </a:ext>
                </a:extLst>
              </a:tr>
            </a:tbl>
          </a:graphicData>
        </a:graphic>
      </p:graphicFrame>
    </p:spTree>
    <p:extLst>
      <p:ext uri="{BB962C8B-B14F-4D97-AF65-F5344CB8AC3E}">
        <p14:creationId xmlns:p14="http://schemas.microsoft.com/office/powerpoint/2010/main" val="1368235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2773</TotalTime>
  <Words>1709</Words>
  <Application>Microsoft Macintosh PowerPoint</Application>
  <PresentationFormat>On-screen Show (4:3)</PresentationFormat>
  <Paragraphs>227</Paragraphs>
  <Slides>22</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Candara</vt:lpstr>
      <vt:lpstr>Symbol</vt:lpstr>
      <vt:lpstr>Tahoma</vt:lpstr>
      <vt:lpstr>Waveform</vt:lpstr>
      <vt:lpstr>Acrobat Document</vt:lpstr>
      <vt:lpstr>Midwest Electric Consumers Association  Annual Meeting</vt:lpstr>
      <vt:lpstr>In The Beginning…….</vt:lpstr>
      <vt:lpstr>CREDA’s Mission</vt:lpstr>
      <vt:lpstr>PowerPoint Presentation</vt:lpstr>
      <vt:lpstr>PowerPoint Presentation</vt:lpstr>
      <vt:lpstr>PowerPoint Presentation</vt:lpstr>
      <vt:lpstr>PowerPoint Presentation</vt:lpstr>
      <vt:lpstr> What Makes CRSP Unique?</vt:lpstr>
      <vt:lpstr>    What Do CRSP Rates Include? “Non-Power” Programs</vt:lpstr>
      <vt:lpstr>    What Else Has the Basin Fund Funded?</vt:lpstr>
      <vt:lpstr>       What a Difference a Year Makes (November 2020) v. Now </vt:lpstr>
      <vt:lpstr>Drought Update – Then and Now </vt:lpstr>
      <vt:lpstr>Drought Update – Then and Now </vt:lpstr>
      <vt:lpstr>Glen Canyon Dam – By the Numbers </vt:lpstr>
      <vt:lpstr> The Perfect Storm, AKA History Repeats Itself</vt:lpstr>
      <vt:lpstr> The Perfect Storm, AKA History Repeats Itself</vt:lpstr>
      <vt:lpstr>The Perfect Storm, AKA History Repeats Itself Early 2000’s                     Early 2020’s</vt:lpstr>
      <vt:lpstr>PowerPoint Presentation</vt:lpstr>
      <vt:lpstr>       WAPA-199 Rate Case-- Less Energy/Higher Price/More Risk</vt:lpstr>
      <vt:lpstr>       What’s Next?  </vt:lpstr>
      <vt:lpstr>Add Powerplant to Bypass Tubes??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River Energy Distributors Association - CREDA</dc:title>
  <dc:creator>JD James</dc:creator>
  <cp:lastModifiedBy>Microsoft Office User</cp:lastModifiedBy>
  <cp:revision>168</cp:revision>
  <cp:lastPrinted>2021-11-06T00:18:33Z</cp:lastPrinted>
  <dcterms:created xsi:type="dcterms:W3CDTF">2011-03-27T18:12:05Z</dcterms:created>
  <dcterms:modified xsi:type="dcterms:W3CDTF">2021-12-02T23:05:10Z</dcterms:modified>
</cp:coreProperties>
</file>