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4081" r:id="rId2"/>
    <p:sldMasterId id="2147484083" r:id="rId3"/>
    <p:sldMasterId id="2147484099" r:id="rId4"/>
  </p:sldMasterIdLst>
  <p:notesMasterIdLst>
    <p:notesMasterId r:id="rId12"/>
  </p:notesMasterIdLst>
  <p:sldIdLst>
    <p:sldId id="427" r:id="rId5"/>
    <p:sldId id="421" r:id="rId6"/>
    <p:sldId id="426" r:id="rId7"/>
    <p:sldId id="422" r:id="rId8"/>
    <p:sldId id="367" r:id="rId9"/>
    <p:sldId id="423" r:id="rId10"/>
    <p:sldId id="41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0"/>
  </p:normalViewPr>
  <p:slideViewPr>
    <p:cSldViewPr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B4420-FE94-412F-94B2-D1FE8E1884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653E001-70B6-42F7-A3A5-B5AEDCAC171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Terms and Conditions defined</a:t>
          </a:r>
        </a:p>
        <a:p>
          <a:r>
            <a:rPr lang="en-US" b="1" i="1" dirty="0">
              <a:solidFill>
                <a:schemeClr val="bg1"/>
              </a:solidFill>
            </a:rPr>
            <a:t>October 2021</a:t>
          </a:r>
        </a:p>
      </dgm:t>
    </dgm:pt>
    <dgm:pt modelId="{CD71C9C9-3AE9-41CD-802F-D3421CB4743C}" type="parTrans" cxnId="{48AF005F-BFBE-455F-8EA8-5A4AFB477C1D}">
      <dgm:prSet/>
      <dgm:spPr/>
      <dgm:t>
        <a:bodyPr/>
        <a:lstStyle/>
        <a:p>
          <a:endParaRPr lang="en-US"/>
        </a:p>
      </dgm:t>
    </dgm:pt>
    <dgm:pt modelId="{C0EAF767-2ACE-4209-A153-AE1C0C2E0B6D}" type="sibTrans" cxnId="{48AF005F-BFBE-455F-8EA8-5A4AFB477C1D}">
      <dgm:prSet/>
      <dgm:spPr/>
      <dgm:t>
        <a:bodyPr/>
        <a:lstStyle/>
        <a:p>
          <a:endParaRPr lang="en-US"/>
        </a:p>
      </dgm:t>
    </dgm:pt>
    <dgm:pt modelId="{3A0E9A58-A8D5-49FB-8208-E02ABD26205B}">
      <dgm:prSet phldrT="[Text]"/>
      <dgm:spPr/>
      <dgm:t>
        <a:bodyPr/>
        <a:lstStyle/>
        <a:p>
          <a:r>
            <a:rPr lang="en-US" b="1" dirty="0"/>
            <a:t>Western Entities  RTO Commitment</a:t>
          </a:r>
        </a:p>
        <a:p>
          <a:r>
            <a:rPr lang="en-US" b="1" dirty="0"/>
            <a:t>Q2 2022</a:t>
          </a:r>
        </a:p>
      </dgm:t>
    </dgm:pt>
    <dgm:pt modelId="{B96EEC89-9B38-4885-93BE-208DFF938FC3}" type="parTrans" cxnId="{F6E16BEA-C333-4938-84F6-E1E1FA88F28A}">
      <dgm:prSet/>
      <dgm:spPr/>
      <dgm:t>
        <a:bodyPr/>
        <a:lstStyle/>
        <a:p>
          <a:endParaRPr lang="en-US"/>
        </a:p>
      </dgm:t>
    </dgm:pt>
    <dgm:pt modelId="{E486F128-0945-467E-8DAE-BF4CE1BDD94A}" type="sibTrans" cxnId="{F6E16BEA-C333-4938-84F6-E1E1FA88F28A}">
      <dgm:prSet/>
      <dgm:spPr/>
      <dgm:t>
        <a:bodyPr/>
        <a:lstStyle/>
        <a:p>
          <a:endParaRPr lang="en-US"/>
        </a:p>
      </dgm:t>
    </dgm:pt>
    <dgm:pt modelId="{835DCAC4-B182-402A-AF23-BD5C959F03AE}">
      <dgm:prSet phldrT="[Text]"/>
      <dgm:spPr/>
      <dgm:t>
        <a:bodyPr/>
        <a:lstStyle/>
        <a:p>
          <a:r>
            <a:rPr lang="en-US" b="1" dirty="0"/>
            <a:t>RTO Expansion into Western Interconnect</a:t>
          </a:r>
        </a:p>
        <a:p>
          <a:r>
            <a:rPr lang="en-US" b="1" dirty="0"/>
            <a:t>Late 2024</a:t>
          </a:r>
        </a:p>
      </dgm:t>
    </dgm:pt>
    <dgm:pt modelId="{8961B1D5-FEFF-4D04-A75C-0363010CA082}" type="parTrans" cxnId="{ACE879FE-115F-46CD-9C6E-FFF2D36C4B0E}">
      <dgm:prSet/>
      <dgm:spPr/>
      <dgm:t>
        <a:bodyPr/>
        <a:lstStyle/>
        <a:p>
          <a:endParaRPr lang="en-US"/>
        </a:p>
      </dgm:t>
    </dgm:pt>
    <dgm:pt modelId="{92A4303D-6E6D-47EE-A938-C3CF236AB83E}" type="sibTrans" cxnId="{ACE879FE-115F-46CD-9C6E-FFF2D36C4B0E}">
      <dgm:prSet/>
      <dgm:spPr/>
      <dgm:t>
        <a:bodyPr/>
        <a:lstStyle/>
        <a:p>
          <a:endParaRPr lang="en-US"/>
        </a:p>
      </dgm:t>
    </dgm:pt>
    <dgm:pt modelId="{BB9082E5-8D6A-4FCD-93C5-7FA31B8C857D}" type="pres">
      <dgm:prSet presAssocID="{253B4420-FE94-412F-94B2-D1FE8E188496}" presName="CompostProcess" presStyleCnt="0">
        <dgm:presLayoutVars>
          <dgm:dir/>
          <dgm:resizeHandles val="exact"/>
        </dgm:presLayoutVars>
      </dgm:prSet>
      <dgm:spPr/>
    </dgm:pt>
    <dgm:pt modelId="{9A546B09-5C46-448D-B1EF-D668246B3601}" type="pres">
      <dgm:prSet presAssocID="{253B4420-FE94-412F-94B2-D1FE8E188496}" presName="arrow" presStyleLbl="bgShp" presStyleIdx="0" presStyleCnt="1"/>
      <dgm:spPr/>
    </dgm:pt>
    <dgm:pt modelId="{2EA27829-FCC2-4C00-BF4A-C3E5B0CFD5F6}" type="pres">
      <dgm:prSet presAssocID="{253B4420-FE94-412F-94B2-D1FE8E188496}" presName="linearProcess" presStyleCnt="0"/>
      <dgm:spPr/>
    </dgm:pt>
    <dgm:pt modelId="{9FB8B4F6-D195-407C-AA4C-3B4B442EA332}" type="pres">
      <dgm:prSet presAssocID="{E653E001-70B6-42F7-A3A5-B5AEDCAC1710}" presName="textNode" presStyleLbl="node1" presStyleIdx="0" presStyleCnt="3">
        <dgm:presLayoutVars>
          <dgm:bulletEnabled val="1"/>
        </dgm:presLayoutVars>
      </dgm:prSet>
      <dgm:spPr/>
    </dgm:pt>
    <dgm:pt modelId="{CDFB16F4-5D19-4D74-9359-43D376BE3616}" type="pres">
      <dgm:prSet presAssocID="{C0EAF767-2ACE-4209-A153-AE1C0C2E0B6D}" presName="sibTrans" presStyleCnt="0"/>
      <dgm:spPr/>
    </dgm:pt>
    <dgm:pt modelId="{01F1374A-57E8-4970-999B-32D3DE33E720}" type="pres">
      <dgm:prSet presAssocID="{3A0E9A58-A8D5-49FB-8208-E02ABD26205B}" presName="textNode" presStyleLbl="node1" presStyleIdx="1" presStyleCnt="3">
        <dgm:presLayoutVars>
          <dgm:bulletEnabled val="1"/>
        </dgm:presLayoutVars>
      </dgm:prSet>
      <dgm:spPr/>
    </dgm:pt>
    <dgm:pt modelId="{A08B2653-C56A-400A-AB46-73129F23572D}" type="pres">
      <dgm:prSet presAssocID="{E486F128-0945-467E-8DAE-BF4CE1BDD94A}" presName="sibTrans" presStyleCnt="0"/>
      <dgm:spPr/>
    </dgm:pt>
    <dgm:pt modelId="{C005B847-733F-433B-B382-5AF60FC6C366}" type="pres">
      <dgm:prSet presAssocID="{835DCAC4-B182-402A-AF23-BD5C959F03A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C5E922C-37AE-4495-8EBA-8E1A15780164}" type="presOf" srcId="{835DCAC4-B182-402A-AF23-BD5C959F03AE}" destId="{C005B847-733F-433B-B382-5AF60FC6C366}" srcOrd="0" destOrd="0" presId="urn:microsoft.com/office/officeart/2005/8/layout/hProcess9"/>
    <dgm:cxn modelId="{48AF005F-BFBE-455F-8EA8-5A4AFB477C1D}" srcId="{253B4420-FE94-412F-94B2-D1FE8E188496}" destId="{E653E001-70B6-42F7-A3A5-B5AEDCAC1710}" srcOrd="0" destOrd="0" parTransId="{CD71C9C9-3AE9-41CD-802F-D3421CB4743C}" sibTransId="{C0EAF767-2ACE-4209-A153-AE1C0C2E0B6D}"/>
    <dgm:cxn modelId="{BEDA718A-9FB3-460B-A632-F502AC8FA3AD}" type="presOf" srcId="{253B4420-FE94-412F-94B2-D1FE8E188496}" destId="{BB9082E5-8D6A-4FCD-93C5-7FA31B8C857D}" srcOrd="0" destOrd="0" presId="urn:microsoft.com/office/officeart/2005/8/layout/hProcess9"/>
    <dgm:cxn modelId="{81F515DD-E591-49F4-B962-66A66F37EBCE}" type="presOf" srcId="{E653E001-70B6-42F7-A3A5-B5AEDCAC1710}" destId="{9FB8B4F6-D195-407C-AA4C-3B4B442EA332}" srcOrd="0" destOrd="0" presId="urn:microsoft.com/office/officeart/2005/8/layout/hProcess9"/>
    <dgm:cxn modelId="{F6E16BEA-C333-4938-84F6-E1E1FA88F28A}" srcId="{253B4420-FE94-412F-94B2-D1FE8E188496}" destId="{3A0E9A58-A8D5-49FB-8208-E02ABD26205B}" srcOrd="1" destOrd="0" parTransId="{B96EEC89-9B38-4885-93BE-208DFF938FC3}" sibTransId="{E486F128-0945-467E-8DAE-BF4CE1BDD94A}"/>
    <dgm:cxn modelId="{C49B27F5-C424-468C-8786-219784F413C0}" type="presOf" srcId="{3A0E9A58-A8D5-49FB-8208-E02ABD26205B}" destId="{01F1374A-57E8-4970-999B-32D3DE33E720}" srcOrd="0" destOrd="0" presId="urn:microsoft.com/office/officeart/2005/8/layout/hProcess9"/>
    <dgm:cxn modelId="{ACE879FE-115F-46CD-9C6E-FFF2D36C4B0E}" srcId="{253B4420-FE94-412F-94B2-D1FE8E188496}" destId="{835DCAC4-B182-402A-AF23-BD5C959F03AE}" srcOrd="2" destOrd="0" parTransId="{8961B1D5-FEFF-4D04-A75C-0363010CA082}" sibTransId="{92A4303D-6E6D-47EE-A938-C3CF236AB83E}"/>
    <dgm:cxn modelId="{9EDE33EC-E140-46BB-8AF1-7F729C759733}" type="presParOf" srcId="{BB9082E5-8D6A-4FCD-93C5-7FA31B8C857D}" destId="{9A546B09-5C46-448D-B1EF-D668246B3601}" srcOrd="0" destOrd="0" presId="urn:microsoft.com/office/officeart/2005/8/layout/hProcess9"/>
    <dgm:cxn modelId="{38C35BC5-1B45-451F-A6E6-1509CB456B53}" type="presParOf" srcId="{BB9082E5-8D6A-4FCD-93C5-7FA31B8C857D}" destId="{2EA27829-FCC2-4C00-BF4A-C3E5B0CFD5F6}" srcOrd="1" destOrd="0" presId="urn:microsoft.com/office/officeart/2005/8/layout/hProcess9"/>
    <dgm:cxn modelId="{C4F8D8A1-EDCD-43DD-8F6A-2A5AD0A1AEB1}" type="presParOf" srcId="{2EA27829-FCC2-4C00-BF4A-C3E5B0CFD5F6}" destId="{9FB8B4F6-D195-407C-AA4C-3B4B442EA332}" srcOrd="0" destOrd="0" presId="urn:microsoft.com/office/officeart/2005/8/layout/hProcess9"/>
    <dgm:cxn modelId="{ACDA6D64-7A54-40B5-937E-C342437FDD5E}" type="presParOf" srcId="{2EA27829-FCC2-4C00-BF4A-C3E5B0CFD5F6}" destId="{CDFB16F4-5D19-4D74-9359-43D376BE3616}" srcOrd="1" destOrd="0" presId="urn:microsoft.com/office/officeart/2005/8/layout/hProcess9"/>
    <dgm:cxn modelId="{D5954F8E-0E97-419D-B230-076034BB8465}" type="presParOf" srcId="{2EA27829-FCC2-4C00-BF4A-C3E5B0CFD5F6}" destId="{01F1374A-57E8-4970-999B-32D3DE33E720}" srcOrd="2" destOrd="0" presId="urn:microsoft.com/office/officeart/2005/8/layout/hProcess9"/>
    <dgm:cxn modelId="{1252A8EF-D6F6-4C1D-809A-04DDDEE37999}" type="presParOf" srcId="{2EA27829-FCC2-4C00-BF4A-C3E5B0CFD5F6}" destId="{A08B2653-C56A-400A-AB46-73129F23572D}" srcOrd="3" destOrd="0" presId="urn:microsoft.com/office/officeart/2005/8/layout/hProcess9"/>
    <dgm:cxn modelId="{6D19760E-A85E-414C-82D0-482FDA7F5E2B}" type="presParOf" srcId="{2EA27829-FCC2-4C00-BF4A-C3E5B0CFD5F6}" destId="{C005B847-733F-433B-B382-5AF60FC6C36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6B09-5C46-448D-B1EF-D668246B3601}">
      <dsp:nvSpPr>
        <dsp:cNvPr id="0" name=""/>
        <dsp:cNvSpPr/>
      </dsp:nvSpPr>
      <dsp:spPr>
        <a:xfrm>
          <a:off x="754379" y="0"/>
          <a:ext cx="8549640" cy="4851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8B4F6-D195-407C-AA4C-3B4B442EA332}">
      <dsp:nvSpPr>
        <dsp:cNvPr id="0" name=""/>
        <dsp:cNvSpPr/>
      </dsp:nvSpPr>
      <dsp:spPr>
        <a:xfrm>
          <a:off x="340846" y="1455420"/>
          <a:ext cx="3017520" cy="194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Terms and Conditions defined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>
              <a:solidFill>
                <a:schemeClr val="bg1"/>
              </a:solidFill>
            </a:rPr>
            <a:t>October 2021</a:t>
          </a:r>
        </a:p>
      </dsp:txBody>
      <dsp:txXfrm>
        <a:off x="435576" y="1550150"/>
        <a:ext cx="2828060" cy="1751100"/>
      </dsp:txXfrm>
    </dsp:sp>
    <dsp:sp modelId="{01F1374A-57E8-4970-999B-32D3DE33E720}">
      <dsp:nvSpPr>
        <dsp:cNvPr id="0" name=""/>
        <dsp:cNvSpPr/>
      </dsp:nvSpPr>
      <dsp:spPr>
        <a:xfrm>
          <a:off x="3520439" y="1455420"/>
          <a:ext cx="3017520" cy="194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Western Entities  RTO Commitment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Q2 2022</a:t>
          </a:r>
        </a:p>
      </dsp:txBody>
      <dsp:txXfrm>
        <a:off x="3615169" y="1550150"/>
        <a:ext cx="2828060" cy="1751100"/>
      </dsp:txXfrm>
    </dsp:sp>
    <dsp:sp modelId="{C005B847-733F-433B-B382-5AF60FC6C366}">
      <dsp:nvSpPr>
        <dsp:cNvPr id="0" name=""/>
        <dsp:cNvSpPr/>
      </dsp:nvSpPr>
      <dsp:spPr>
        <a:xfrm>
          <a:off x="6700033" y="1455420"/>
          <a:ext cx="3017520" cy="194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RTO Expansion into Western Interconnect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Late 2024</a:t>
          </a:r>
        </a:p>
      </dsp:txBody>
      <dsp:txXfrm>
        <a:off x="6794763" y="1550150"/>
        <a:ext cx="2828060" cy="175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CA914-5900-4E26-9B8A-24335DD36EB1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73A0-9730-427B-BB97-18C0C288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Design to consider RA as complementary, not a presumption that it is part of the design</a:t>
            </a:r>
          </a:p>
          <a:p>
            <a:endParaRPr lang="en-US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RC is an option, but</a:t>
            </a:r>
            <a:r>
              <a:rPr lang="en-US" baseline="0"/>
              <a:t> not necessary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29869" y="6281116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6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10FB-17C8-4F84-A159-9B967597E7A9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88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248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F76D-F816-4F1A-B2FC-420380F55963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6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F76D-F816-4F1A-B2FC-420380F55963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683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169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45621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45621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7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30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78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29869" y="6281116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7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03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3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30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5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9418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981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57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001" y="5497566"/>
            <a:ext cx="2102346" cy="1106248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21" y="5423855"/>
            <a:ext cx="3645569" cy="12536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12909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45621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kumimoji="0" lang="en-US" alt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38136"/>
            <a:ext cx="10050012" cy="2986392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7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45621"/>
            <a:ext cx="252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Helping our members work together to keep the lights on... today and in the future.</a:t>
            </a:r>
            <a:endParaRPr kumimoji="0" lang="en-US" alt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69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8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9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7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7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7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3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4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85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62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4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9067"/>
      </p:ext>
    </p:extLst>
  </p:cSld>
  <p:clrMapOvr>
    <a:masterClrMapping/>
  </p:clrMapOvr>
  <p:transition/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31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1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001" y="5497566"/>
            <a:ext cx="2102346" cy="1106248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21" y="5423855"/>
            <a:ext cx="3645569" cy="12536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7099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29869" y="6311894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26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90" y="6233253"/>
            <a:ext cx="1928008" cy="66516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15538" y="6426299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1927" y="6411846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48640" y="6411846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63" y="6429703"/>
            <a:ext cx="269235" cy="2692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711" y="6416311"/>
            <a:ext cx="297489" cy="2974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71" y="6401585"/>
            <a:ext cx="307777" cy="307777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29869" y="6311894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2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38136"/>
            <a:ext cx="10050012" cy="2986392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33952"/>
      </p:ext>
    </p:extLst>
  </p:cSld>
  <p:clrMapOvr>
    <a:masterClrMapping/>
  </p:clrMapOvr>
  <p:transition/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548"/>
      </p:ext>
    </p:extLst>
  </p:cSld>
  <p:clrMapOvr>
    <a:masterClrMapping/>
  </p:clrMapOvr>
  <p:transition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1775"/>
      </p:ext>
    </p:extLst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9740"/>
      </p:ext>
    </p:extLst>
  </p:cSld>
  <p:clrMapOvr>
    <a:masterClrMapping/>
  </p:clrMapOvr>
  <p:transition/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95"/>
      </p:ext>
    </p:extLst>
  </p:cSld>
  <p:clrMapOvr>
    <a:masterClrMapping/>
  </p:clrMapOvr>
  <p:transition/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17C-2CFD-4619-809F-5BF146D24BC2}" type="datetime1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4484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CC0B-4B5D-4B83-B904-5AF8D4AB48FD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080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10FB-17C8-4F84-A159-9B967597E7A9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290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264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4001-68AB-4A9E-B9DA-FB813DDACED4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9921240" y="4046539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042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spcAft>
                <a:spcPts val="6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spcAft>
                <a:spcPts val="600"/>
              </a:spcAft>
              <a:defRPr sz="2300"/>
            </a:lvl2pPr>
            <a:lvl3pPr>
              <a:spcAft>
                <a:spcPts val="600"/>
              </a:spcAft>
              <a:buFont typeface="Wingdings" panose="05000000000000000000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03238"/>
            <a:ext cx="10972800" cy="7159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CC09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F76D-F816-4F1A-B2FC-420380F55963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7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5566"/>
      </p:ext>
    </p:extLst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2048"/>
      </p:ext>
    </p:extLst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17C-2CFD-4619-809F-5BF146D24BC2}" type="datetime1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45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CC0B-4B5D-4B83-B904-5AF8D4AB48FD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76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0" r:id="rId12"/>
    <p:sldLayoutId id="2147483788" r:id="rId13"/>
    <p:sldLayoutId id="2147484082" r:id="rId14"/>
  </p:sldLayoutIdLst>
  <p:transition/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B47EF-2ACA-4A53-9CA3-46A7C803348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4" y="5998464"/>
            <a:ext cx="1687155" cy="8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</p:sldLayoutIdLst>
  <p:transition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47EF-2ACA-4A53-9CA3-46A7C8033480}" type="datetimeFigureOut">
              <a:rPr lang="en-US" smtClean="0"/>
              <a:pPr/>
              <a:t>11/30/21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4" y="5998464"/>
            <a:ext cx="1687155" cy="8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C5DBB0-CF64-4082-B95B-148EE1744650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</p:sldLayoutIdLst>
  <p:transition/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BRew@spp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406" y="1136821"/>
            <a:ext cx="10069032" cy="844379"/>
          </a:xfrm>
        </p:spPr>
        <p:txBody>
          <a:bodyPr/>
          <a:lstStyle/>
          <a:p>
            <a:r>
              <a:rPr lang="en-US" dirty="0"/>
              <a:t>Southwest Power Pool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405" y="4102442"/>
            <a:ext cx="6900019" cy="1757251"/>
          </a:xfrm>
        </p:spPr>
        <p:txBody>
          <a:bodyPr/>
          <a:lstStyle/>
          <a:p>
            <a:r>
              <a:rPr lang="en-US" cap="none" dirty="0"/>
              <a:t>Bruce Rew</a:t>
            </a:r>
            <a:r>
              <a:rPr lang="en-US" dirty="0"/>
              <a:t>, PE</a:t>
            </a:r>
          </a:p>
          <a:p>
            <a:r>
              <a:rPr lang="en-US" cap="none" dirty="0"/>
              <a:t>Senior Vice President, Operations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224" y="2514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Market expansion in the West </a:t>
            </a:r>
          </a:p>
          <a:p>
            <a:r>
              <a:rPr lang="en-US" sz="4000" dirty="0"/>
              <a:t>December 8,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2322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024" r="-1406" b="7915"/>
          <a:stretch>
            <a:fillRect/>
          </a:stretch>
        </p:blipFill>
        <p:spPr>
          <a:xfrm>
            <a:off x="0" y="-361474"/>
            <a:ext cx="12420600" cy="7219474"/>
          </a:xfrm>
        </p:spPr>
      </p:pic>
      <p:sp>
        <p:nvSpPr>
          <p:cNvPr id="6" name="Rectangle 5"/>
          <p:cNvSpPr/>
          <p:nvPr/>
        </p:nvSpPr>
        <p:spPr>
          <a:xfrm>
            <a:off x="7799832" y="3276600"/>
            <a:ext cx="3392424" cy="3180278"/>
          </a:xfrm>
          <a:prstGeom prst="rect">
            <a:avLst/>
          </a:prstGeom>
          <a:solidFill>
            <a:srgbClr val="173D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29600" y="3699959"/>
            <a:ext cx="27565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Basin Electric Cooperative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Tri-State G&amp;T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Deseret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MEAN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WAPA - Upper Great Plains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WAPA - Rocky Mountain Region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>
                <a:solidFill>
                  <a:schemeClr val="bg1"/>
                </a:solidFill>
              </a:rPr>
              <a:t>WAPA – Colorado River Storage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>
                <a:solidFill>
                  <a:schemeClr val="bg1"/>
                </a:solidFill>
              </a:rPr>
              <a:t>Colorado Springs Utilities</a:t>
            </a:r>
          </a:p>
          <a:p>
            <a:endParaRPr lang="en-US" sz="14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WEIS Launched February 1,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3276600"/>
            <a:ext cx="343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SPP West prospective members: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802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RTO expansion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079784"/>
              </p:ext>
            </p:extLst>
          </p:nvPr>
        </p:nvGraphicFramePr>
        <p:xfrm>
          <a:off x="936625" y="1597025"/>
          <a:ext cx="10058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85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90"/>
          <a:stretch/>
        </p:blipFill>
        <p:spPr>
          <a:xfrm>
            <a:off x="6129867" y="0"/>
            <a:ext cx="4797571" cy="6863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95" y="570451"/>
            <a:ext cx="6115783" cy="1653459"/>
          </a:xfrm>
        </p:spPr>
        <p:txBody>
          <a:bodyPr/>
          <a:lstStyle/>
          <a:p>
            <a:r>
              <a:rPr lang="en-US" dirty="0"/>
              <a:t>Western Balancing Authorities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394" y="2302932"/>
            <a:ext cx="5788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State in the West has some level of RPS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37 Balancing Authority Area’s (BAAs) in the Western Interconnection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To achieve numerous clean Energy goals number of BAAs has to be reduced in Western Interconnection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RTO’s provide opportunity to achieve tighter operations and markets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65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Options for evolving western markets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87762" y="1351998"/>
            <a:ext cx="180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RTO?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86800" y="134251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A new option: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SPP MARKETS+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90600" y="2173510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 i="1">
                <a:solidFill>
                  <a:schemeClr val="bg2">
                    <a:lumMod val="75000"/>
                  </a:schemeClr>
                </a:solidFill>
              </a:rPr>
              <a:t>Transmission Planning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90599" y="3756316"/>
            <a:ext cx="2667000" cy="4588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Resource Adequacy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12370" y="4899316"/>
            <a:ext cx="2667000" cy="4441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CAISO EDAM?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12370" y="5445743"/>
            <a:ext cx="2667000" cy="444173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Western EIM or WEIS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0600" y="2696770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 i="1">
                <a:solidFill>
                  <a:schemeClr val="bg2">
                    <a:lumMod val="75000"/>
                  </a:schemeClr>
                </a:solidFill>
              </a:rPr>
              <a:t>BAA Consolidation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90599" y="3230170"/>
            <a:ext cx="2667000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 i="1">
                <a:solidFill>
                  <a:schemeClr val="bg2">
                    <a:lumMod val="75000"/>
                  </a:schemeClr>
                </a:solidFill>
              </a:rPr>
              <a:t>Transmission Service Provider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37556" y="1346925"/>
            <a:ext cx="241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/>
              <a:t>Current path?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23211" y="2173510"/>
            <a:ext cx="2993176" cy="4110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696987" y="2397733"/>
            <a:ext cx="2666999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Transmission Planning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696986" y="3979698"/>
            <a:ext cx="2667000" cy="4588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Resource Adequacy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696987" y="4498765"/>
            <a:ext cx="2667000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Day-Ahead Market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96987" y="5003141"/>
            <a:ext cx="2667000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Real-Time Market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96987" y="2944160"/>
            <a:ext cx="2666999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BAA Consolidation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696986" y="3477560"/>
            <a:ext cx="2667000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Transmission Service Provider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96988" y="5507517"/>
            <a:ext cx="2666999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Reliability Coordinator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346487" y="3843825"/>
            <a:ext cx="3048000" cy="1335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534401" y="2104366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 i="1">
                <a:solidFill>
                  <a:schemeClr val="bg2">
                    <a:lumMod val="75000"/>
                  </a:schemeClr>
                </a:solidFill>
              </a:rPr>
              <a:t>Transmission Planning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534400" y="2659537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 i="1">
                <a:solidFill>
                  <a:schemeClr val="bg2">
                    <a:lumMod val="75000"/>
                  </a:schemeClr>
                </a:solidFill>
              </a:rPr>
              <a:t>BAA Consolidation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34399" y="5270739"/>
            <a:ext cx="2667000" cy="4588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Resource Adequacy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534399" y="4006634"/>
            <a:ext cx="2667000" cy="4441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Day-Ahead Market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534399" y="4583940"/>
            <a:ext cx="2667000" cy="4441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/>
              <a:t>Real-Time Market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534400" y="3184193"/>
            <a:ext cx="2667000" cy="5203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 i="1">
                <a:solidFill>
                  <a:schemeClr val="bg2">
                    <a:lumMod val="75000"/>
                  </a:schemeClr>
                </a:solidFill>
              </a:rPr>
              <a:t>Transmission Service Provider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34400" y="5839760"/>
            <a:ext cx="2667000" cy="4441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Segoe U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Reliability Coordinator</a:t>
            </a:r>
          </a:p>
        </p:txBody>
      </p:sp>
    </p:spTree>
    <p:extLst>
      <p:ext uri="{BB962C8B-B14F-4D97-AF65-F5344CB8AC3E}">
        <p14:creationId xmlns:p14="http://schemas.microsoft.com/office/powerpoint/2010/main" val="29824118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49" y="1871503"/>
            <a:ext cx="3886537" cy="3642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44" y="795030"/>
            <a:ext cx="10942151" cy="939566"/>
          </a:xfrm>
        </p:spPr>
        <p:txBody>
          <a:bodyPr>
            <a:normAutofit fontScale="90000"/>
          </a:bodyPr>
          <a:lstStyle/>
          <a:p>
            <a:r>
              <a:rPr lang="en-US" dirty="0"/>
              <a:t>Western Market expansion:</a:t>
            </a:r>
            <a:r>
              <a:rPr lang="en-US" dirty="0">
                <a:solidFill>
                  <a:schemeClr val="accent2"/>
                </a:solidFill>
              </a:rPr>
              <a:t> Path forward?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b="1" dirty="0"/>
              <a:t>Thoughts to leave you with: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44" y="1597688"/>
            <a:ext cx="7421856" cy="4850175"/>
          </a:xfrm>
        </p:spPr>
        <p:txBody>
          <a:bodyPr/>
          <a:lstStyle/>
          <a:p>
            <a:pPr lvl="1"/>
            <a:r>
              <a:rPr lang="en-US" dirty="0"/>
              <a:t>Expansion of Markets in the West will continue because of the benefits and need</a:t>
            </a:r>
          </a:p>
          <a:p>
            <a:pPr lvl="1"/>
            <a:r>
              <a:rPr lang="en-US" dirty="0"/>
              <a:t>Speed at which transition occurs will be based on many variables</a:t>
            </a:r>
          </a:p>
          <a:p>
            <a:pPr lvl="2"/>
            <a:r>
              <a:rPr lang="en-US" dirty="0"/>
              <a:t>Public demand for energy change</a:t>
            </a:r>
          </a:p>
          <a:p>
            <a:pPr lvl="2"/>
            <a:r>
              <a:rPr lang="en-US" dirty="0"/>
              <a:t>Utilities comfort with change</a:t>
            </a:r>
          </a:p>
          <a:p>
            <a:pPr lvl="2"/>
            <a:r>
              <a:rPr lang="en-US" dirty="0"/>
              <a:t>Regulators comfort with change</a:t>
            </a:r>
          </a:p>
          <a:p>
            <a:pPr lvl="1"/>
            <a:r>
              <a:rPr lang="en-US" dirty="0"/>
              <a:t>My Crystal Ball shows that RTO’s will cover majority if not all of Western Interconnection</a:t>
            </a:r>
          </a:p>
        </p:txBody>
      </p:sp>
    </p:spTree>
    <p:extLst>
      <p:ext uri="{BB962C8B-B14F-4D97-AF65-F5344CB8AC3E}">
        <p14:creationId xmlns:p14="http://schemas.microsoft.com/office/powerpoint/2010/main" val="26100717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048000"/>
            <a:ext cx="10439400" cy="2500714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Bruce </a:t>
            </a:r>
            <a:r>
              <a:rPr lang="en-US" sz="3600" b="1" dirty="0" err="1"/>
              <a:t>rew</a:t>
            </a:r>
            <a:r>
              <a:rPr lang="en-US" sz="3600" b="1" dirty="0"/>
              <a:t>			</a:t>
            </a:r>
          </a:p>
          <a:p>
            <a:r>
              <a:rPr lang="en-US" sz="2800" b="1" cap="none" dirty="0">
                <a:hlinkClick r:id="rId2"/>
              </a:rPr>
              <a:t>BRew@spp.org</a:t>
            </a:r>
            <a:endParaRPr lang="en-US" sz="2800" b="1" cap="none" dirty="0"/>
          </a:p>
          <a:p>
            <a:r>
              <a:rPr lang="en-US" sz="2800" b="1" cap="none" dirty="0"/>
              <a:t>501-614-3214</a:t>
            </a:r>
          </a:p>
          <a:p>
            <a:r>
              <a:rPr lang="en-US" b="1" dirty="0"/>
              <a:t>	</a:t>
            </a:r>
            <a:r>
              <a:rPr lang="en-US" sz="3600" b="1" dirty="0"/>
              <a:t>	</a:t>
            </a:r>
            <a:endParaRPr lang="en-US" sz="30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10069032" cy="1149179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316335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1.05.14"/>
  <p:tag name="AS_TITLE" val="Aspose.Slides for .NET 4.0 Client Profile"/>
  <p:tag name="AS_VERSION" val="2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9091111501000001"/>
  <p:tag name="SB_SLIDEID" val="3181"/>
</p:tagLst>
</file>

<file path=ppt/theme/theme1.xml><?xml version="1.0" encoding="utf-8"?>
<a:theme xmlns:a="http://schemas.openxmlformats.org/drawingml/2006/main" name="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Arial" pitchFamily="34" charset="0"/>
        <a:cs typeface="Arial" pitchFamily="34" charset="0"/>
      </a:majorFont>
      <a:minorFont>
        <a:latin typeface="Segoe UI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 PPT Template 20190814 FINAL WIDESCREEN.potx" id="{10AD0C55-BE9D-4B13-8D75-74B6445015A1}" vid="{8E0107B0-13B2-48E8-83F3-11EE5F9C4C64}"/>
    </a:ext>
  </a:extLst>
</a:theme>
</file>

<file path=ppt/theme/theme2.xml><?xml version="1.0" encoding="utf-8"?>
<a:theme xmlns:a="http://schemas.openxmlformats.org/drawingml/2006/main" name="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Arial" pitchFamily="34" charset="0"/>
        <a:cs typeface="Arial" pitchFamily="34" charset="0"/>
      </a:majorFont>
      <a:minorFont>
        <a:latin typeface="Segoe UI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WES 20190918 WIDESCREEN.potx" id="{502E6F89-0096-4DA0-A587-D306CD43C496}" vid="{464B6F9A-D72F-48DC-975E-A997C0D8659E}"/>
    </a:ext>
  </a:extLst>
</a:theme>
</file>

<file path=ppt/theme/theme3.xml><?xml version="1.0" encoding="utf-8"?>
<a:theme xmlns:a="http://schemas.openxmlformats.org/drawingml/2006/main" name="1_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WES 20190918 WIDESCREEN.potx" id="{502E6F89-0096-4DA0-A587-D306CD43C496}" vid="{464B6F9A-D72F-48DC-975E-A997C0D8659E}"/>
    </a:ext>
  </a:extLst>
</a:theme>
</file>

<file path=ppt/theme/theme4.xml><?xml version="1.0" encoding="utf-8"?>
<a:theme xmlns:a="http://schemas.openxmlformats.org/drawingml/2006/main" name="2_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Arial" pitchFamily="34" charset="0"/>
        <a:cs typeface="Arial" pitchFamily="34" charset="0"/>
      </a:majorFont>
      <a:minorFont>
        <a:latin typeface="Segoe UI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 PPT Template 20190814 FINAL WIDESCREEN.potx" id="{10AD0C55-BE9D-4B13-8D75-74B6445015A1}" vid="{8E0107B0-13B2-48E8-83F3-11EE5F9C4C6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304</Words>
  <Application>Microsoft Macintosh PowerPoint</Application>
  <PresentationFormat>Widescreen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Segoe UI</vt:lpstr>
      <vt:lpstr>Segoe UI Black</vt:lpstr>
      <vt:lpstr>Segoe UI Light</vt:lpstr>
      <vt:lpstr>Segoe UI Semilight</vt:lpstr>
      <vt:lpstr>Wingdings</vt:lpstr>
      <vt:lpstr>Custom Design</vt:lpstr>
      <vt:lpstr>Custom Design</vt:lpstr>
      <vt:lpstr>1_Custom Design</vt:lpstr>
      <vt:lpstr>2_Custom Design</vt:lpstr>
      <vt:lpstr>Southwest Power Pool</vt:lpstr>
      <vt:lpstr>PowerPoint Presentation</vt:lpstr>
      <vt:lpstr>SPP RTO expansion timeline</vt:lpstr>
      <vt:lpstr>Western Balancing Authorities</vt:lpstr>
      <vt:lpstr>Options for evolving western markets</vt:lpstr>
      <vt:lpstr>Western Market expansion: Path forward? Thoughts to leave you with: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NWPP resource adequacy</dc:title>
  <dc:creator>Kara Fornstrom</dc:creator>
  <cp:lastModifiedBy>Microsoft Office User</cp:lastModifiedBy>
  <cp:revision>61</cp:revision>
  <cp:lastPrinted>2021-08-25T12:54:17Z</cp:lastPrinted>
  <dcterms:created xsi:type="dcterms:W3CDTF">2021-08-25T16:54:17Z</dcterms:created>
  <dcterms:modified xsi:type="dcterms:W3CDTF">2021-11-30T21:00:34Z</dcterms:modified>
</cp:coreProperties>
</file>