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9" r:id="rId13"/>
    <p:sldId id="325" r:id="rId14"/>
    <p:sldId id="310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90F6D-C41C-4618-9D4B-0E2E4699224C}" v="18" dt="2022-12-01T23:24:06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56BF4-138D-41A9-BB47-8CA1B4D6A08C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4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56BF4-138D-41A9-BB47-8CA1B4D6A08C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6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1938829"/>
            <a:ext cx="9354855" cy="2292350"/>
          </a:xfrm>
          <a:prstGeom prst="rect">
            <a:avLst/>
          </a:prstGeo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FF5DD-7DCF-9548-B217-A9B72A1797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55024" y="5910196"/>
            <a:ext cx="3191255" cy="473702"/>
          </a:xfrm>
          <a:prstGeom prst="rect">
            <a:avLst/>
          </a:prstGeom>
        </p:spPr>
      </p:pic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5pPr>
          </a:lstStyle>
          <a:p>
            <a:pPr lvl="0"/>
            <a:endParaRPr lang="en-US" dirty="0"/>
          </a:p>
          <a:p>
            <a:pPr lvl="2"/>
            <a:r>
              <a:rPr lang="en-US" dirty="0"/>
              <a:t>Date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Presenter name</a:t>
            </a:r>
          </a:p>
          <a:p>
            <a:pPr lvl="2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49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12/2/22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gdo/section-242-hydroelectric-production-incentive-program#:~:text=The%20Hydroelectric%20Production%20Incentive%20Program,for%20electricity%20generated%20and%20sold." TargetMode="External"/><Relationship Id="rId2" Type="http://schemas.openxmlformats.org/officeDocument/2006/relationships/hyperlink" Target="https://pshvt.egs.anl.gov/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y.gov/gdo/section-247-maintaining-and-enhancing-hydroelectricity-incentives" TargetMode="External"/><Relationship Id="rId4" Type="http://schemas.openxmlformats.org/officeDocument/2006/relationships/hyperlink" Target="https://www.energy.gov/gdo/section-243-hydroelectric-efficiency-improvement-incentives-progra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FBDF4-D027-5540-A4D0-49BD3CC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Tools for Hydropower and Hydro Hybrids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4990F-4886-C4E0-956A-8713EAC8B112}"/>
              </a:ext>
            </a:extLst>
          </p:cNvPr>
          <p:cNvSpPr txBox="1"/>
          <p:nvPr/>
        </p:nvSpPr>
        <p:spPr>
          <a:xfrm>
            <a:off x="408079" y="5629984"/>
            <a:ext cx="6695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W. Hill Balliet - william.balliet@inl.gov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 M Shafiul Alam, Yingqian Lin, Binghui Li, Usama Usman, Thomas M. Mosier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9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F9724-E7FE-9C8D-B704-95D5D1E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77FA-F7D9-2C48-919F-F962E3BF952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C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0BB8AC-E10C-DA6A-4EFB-57A4C111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51" y="290203"/>
            <a:ext cx="10603785" cy="47120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 current NPD retrofit paradigm puts the NPD at the center</a:t>
            </a:r>
          </a:p>
        </p:txBody>
      </p:sp>
      <p:pic>
        <p:nvPicPr>
          <p:cNvPr id="7" name="Picture 7" descr="NPD-Stakeholder-Ecosystem-Current.png">
            <a:extLst>
              <a:ext uri="{FF2B5EF4-FFF2-40B4-BE49-F238E27FC236}">
                <a16:creationId xmlns:a16="http://schemas.microsoft.com/office/drawing/2014/main" id="{B65AE9D9-C980-1B87-2672-B421590E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763" y="896384"/>
            <a:ext cx="5905500" cy="5826011"/>
          </a:xfrm>
          <a:prstGeom prst="rect">
            <a:avLst/>
          </a:prstGeom>
        </p:spPr>
      </p:pic>
      <p:pic>
        <p:nvPicPr>
          <p:cNvPr id="5" name="Picture 10" descr="NRF Policy Landscape Analysis Tool">
            <a:extLst>
              <a:ext uri="{FF2B5EF4-FFF2-40B4-BE49-F238E27FC236}">
                <a16:creationId xmlns:a16="http://schemas.microsoft.com/office/drawing/2014/main" id="{4780D636-6F4A-7CEA-8745-9660A497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80" y="6178967"/>
            <a:ext cx="1278684" cy="75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apere Consulting">
            <a:extLst>
              <a:ext uri="{FF2B5EF4-FFF2-40B4-BE49-F238E27FC236}">
                <a16:creationId xmlns:a16="http://schemas.microsoft.com/office/drawing/2014/main" id="{969FF42E-5896-698D-D611-A8B5BD87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41" y="6394423"/>
            <a:ext cx="1118482" cy="3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DDBF8B-03CD-3C16-A4DE-A92AC53B04B0}"/>
              </a:ext>
            </a:extLst>
          </p:cNvPr>
          <p:cNvSpPr txBox="1"/>
          <p:nvPr/>
        </p:nvSpPr>
        <p:spPr>
          <a:xfrm>
            <a:off x="10046969" y="88756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Non-Powered Dams</a:t>
            </a:r>
          </a:p>
        </p:txBody>
      </p:sp>
    </p:spTree>
    <p:extLst>
      <p:ext uri="{BB962C8B-B14F-4D97-AF65-F5344CB8AC3E}">
        <p14:creationId xmlns:p14="http://schemas.microsoft.com/office/powerpoint/2010/main" val="256779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70FB-F01C-477F-874E-7A633168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51" y="290203"/>
            <a:ext cx="10603785" cy="47120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 paradigm shift puts the community at the center as a co-equal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0E881-226C-47CE-B24C-C9836717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77FA-F7D9-2C48-919F-F962E3BF952F}" type="slidenum"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9595C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10" descr="NRF Policy Landscape Analysis Tool">
            <a:extLst>
              <a:ext uri="{FF2B5EF4-FFF2-40B4-BE49-F238E27FC236}">
                <a16:creationId xmlns:a16="http://schemas.microsoft.com/office/drawing/2014/main" id="{1782119C-2A56-13D3-0394-3C3674C6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80" y="6178967"/>
            <a:ext cx="1278684" cy="75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apere Consulting">
            <a:extLst>
              <a:ext uri="{FF2B5EF4-FFF2-40B4-BE49-F238E27FC236}">
                <a16:creationId xmlns:a16="http://schemas.microsoft.com/office/drawing/2014/main" id="{CAA0D5AA-025D-6F02-9DAA-651806CA9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41" y="6394423"/>
            <a:ext cx="1118482" cy="3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NPD-Stakeholder-Ecosystem-Graphic-4.29.22.png">
            <a:extLst>
              <a:ext uri="{FF2B5EF4-FFF2-40B4-BE49-F238E27FC236}">
                <a16:creationId xmlns:a16="http://schemas.microsoft.com/office/drawing/2014/main" id="{CB134352-2053-863E-FF66-12B9CDCE6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284" t="22593" r="1269" b="24361"/>
          <a:stretch/>
        </p:blipFill>
        <p:spPr>
          <a:xfrm>
            <a:off x="2243098" y="921161"/>
            <a:ext cx="7705804" cy="54732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BDFC0-2731-0850-E976-3D77E72BF49C}"/>
              </a:ext>
            </a:extLst>
          </p:cNvPr>
          <p:cNvSpPr txBox="1"/>
          <p:nvPr/>
        </p:nvSpPr>
        <p:spPr>
          <a:xfrm>
            <a:off x="10046969" y="88756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Non-Powered Dams</a:t>
            </a:r>
          </a:p>
        </p:txBody>
      </p:sp>
    </p:spTree>
    <p:extLst>
      <p:ext uri="{BB962C8B-B14F-4D97-AF65-F5344CB8AC3E}">
        <p14:creationId xmlns:p14="http://schemas.microsoft.com/office/powerpoint/2010/main" val="61972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5953-5DE1-D3BE-056A-988DE31C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NPD Vis: Results</a:t>
            </a:r>
          </a:p>
        </p:txBody>
      </p:sp>
      <p:pic>
        <p:nvPicPr>
          <p:cNvPr id="4" name="Picture 3" descr="Graphical user interface, website, map&#10;&#10;Description automatically generated">
            <a:extLst>
              <a:ext uri="{FF2B5EF4-FFF2-40B4-BE49-F238E27FC236}">
                <a16:creationId xmlns:a16="http://schemas.microsoft.com/office/drawing/2014/main" id="{E3A74AAA-51A4-6D51-425C-C64270597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57" y="1080571"/>
            <a:ext cx="9600043" cy="5070480"/>
          </a:xfrm>
          <a:prstGeom prst="rect">
            <a:avLst/>
          </a:prstGeom>
          <a:ln w="3175">
            <a:solidFill>
              <a:sysClr val="window" lastClr="FFFFFF">
                <a:lumMod val="65000"/>
              </a:sys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836ED-0C85-C679-E8F6-B518B4651872}"/>
              </a:ext>
            </a:extLst>
          </p:cNvPr>
          <p:cNvSpPr txBox="1"/>
          <p:nvPr/>
        </p:nvSpPr>
        <p:spPr>
          <a:xfrm>
            <a:off x="10046969" y="88756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Non-Powered Dams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21A6221D-A60A-2683-916E-28ADF6C5A8FD}"/>
              </a:ext>
            </a:extLst>
          </p:cNvPr>
          <p:cNvCxnSpPr>
            <a:cxnSpLocks/>
          </p:cNvCxnSpPr>
          <p:nvPr/>
        </p:nvCxnSpPr>
        <p:spPr>
          <a:xfrm>
            <a:off x="5084949" y="3245637"/>
            <a:ext cx="624681" cy="34636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C0B4F9-CFA2-3680-0072-32A0D6DCB503}"/>
              </a:ext>
            </a:extLst>
          </p:cNvPr>
          <p:cNvSpPr/>
          <p:nvPr/>
        </p:nvSpPr>
        <p:spPr>
          <a:xfrm>
            <a:off x="3429331" y="3028582"/>
            <a:ext cx="1655618" cy="434109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Interactive Map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D70FA380-BE7E-CD51-B861-A12C54EF4BFF}"/>
              </a:ext>
            </a:extLst>
          </p:cNvPr>
          <p:cNvCxnSpPr>
            <a:cxnSpLocks/>
          </p:cNvCxnSpPr>
          <p:nvPr/>
        </p:nvCxnSpPr>
        <p:spPr>
          <a:xfrm>
            <a:off x="5527350" y="4685146"/>
            <a:ext cx="318460" cy="346363"/>
          </a:xfrm>
          <a:prstGeom prst="curvedConnector2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CAE76-8E9C-F6AB-793E-7462788EB679}"/>
              </a:ext>
            </a:extLst>
          </p:cNvPr>
          <p:cNvSpPr/>
          <p:nvPr/>
        </p:nvSpPr>
        <p:spPr>
          <a:xfrm>
            <a:off x="3871732" y="4468091"/>
            <a:ext cx="1655618" cy="434109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Attributes Table</a:t>
            </a:r>
          </a:p>
        </p:txBody>
      </p:sp>
    </p:spTree>
    <p:extLst>
      <p:ext uri="{BB962C8B-B14F-4D97-AF65-F5344CB8AC3E}">
        <p14:creationId xmlns:p14="http://schemas.microsoft.com/office/powerpoint/2010/main" val="339857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4119-9443-0BD4-EB57-1A53BAC4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Open/Upcoming Funding Opportunities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496C74-AD3E-255E-6355-850C2DC6BDA6}"/>
              </a:ext>
            </a:extLst>
          </p:cNvPr>
          <p:cNvSpPr txBox="1">
            <a:spLocks/>
          </p:cNvSpPr>
          <p:nvPr/>
        </p:nvSpPr>
        <p:spPr bwMode="auto">
          <a:xfrm>
            <a:off x="609600" y="1375194"/>
            <a:ext cx="10972800" cy="528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 b="1" kern="1200" baseline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ＭＳ Ｐゴシック" pitchFamily="-106" charset="-128"/>
                <a:cs typeface="ＭＳ Ｐゴシック" pitchFamily="-106" charset="-128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kern="120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kern="120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kern="120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Technical Assistance </a:t>
            </a:r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hydropower’s contribution to resilience, reliability, and renewable integration (e.g. hybridization)</a:t>
            </a:r>
          </a:p>
          <a:p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Section 242</a:t>
            </a:r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Hydroelectric production incentive program</a:t>
            </a:r>
          </a:p>
          <a:p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Section 243</a:t>
            </a:r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Hydroelectric efficiency improvement incentive program – capital improvements, improving efficiency by at least 3%</a:t>
            </a:r>
          </a:p>
          <a:p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Section 247</a:t>
            </a:r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Maintaining and enhancing hydroelectricity incentives – capital improvements related to improving grid resiliency, dam safety, and environmental impacts (e.g. hybridization)</a:t>
            </a:r>
          </a:p>
          <a:p>
            <a:r>
              <a:rPr lang="en-US" sz="22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$28.5 million of funding opportunities for hydropower recently closed, but more is on the way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B368-8613-4E6B-6696-031470E0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57E84A-CB6E-AC8C-2495-D45713BF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75" y="1611665"/>
            <a:ext cx="10415649" cy="4351338"/>
          </a:xfrm>
        </p:spPr>
        <p:txBody>
          <a:bodyPr/>
          <a:lstStyle/>
          <a:p>
            <a:r>
              <a:rPr lang="en-US" dirty="0"/>
              <a:t>What hydropower challenges would you like DOE support on?</a:t>
            </a:r>
          </a:p>
          <a:p>
            <a:r>
              <a:rPr lang="en-US" dirty="0"/>
              <a:t>How do you view hydropower’s role in your system?</a:t>
            </a:r>
          </a:p>
          <a:p>
            <a:r>
              <a:rPr lang="en-US" dirty="0"/>
              <a:t>Questions for 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3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Hydropower Hybrids: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3E1C6-BA43-104A-8ACE-1179C840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4131351" cy="4351338"/>
          </a:xfrm>
        </p:spPr>
        <p:txBody>
          <a:bodyPr/>
          <a:lstStyle/>
          <a:p>
            <a:r>
              <a:rPr lang="en-US" dirty="0"/>
              <a:t>Deployment ready technology for powering local loads during emergencies</a:t>
            </a:r>
          </a:p>
          <a:p>
            <a:endParaRPr lang="en-US" dirty="0"/>
          </a:p>
          <a:p>
            <a:r>
              <a:rPr lang="en-US" dirty="0"/>
              <a:t>Tools that lower the barrier to hybridization of existing plants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C008C73-3376-B7CD-1EB3-287D3CEB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321" y="1282432"/>
            <a:ext cx="6512899" cy="4808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BB5CB-5C5F-6CA6-8066-FADFF4A91DD9}"/>
              </a:ext>
            </a:extLst>
          </p:cNvPr>
          <p:cNvSpPr txBox="1"/>
          <p:nvPr/>
        </p:nvSpPr>
        <p:spPr>
          <a:xfrm>
            <a:off x="10359388" y="87411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Hybrids</a:t>
            </a:r>
          </a:p>
        </p:txBody>
      </p:sp>
    </p:spTree>
    <p:extLst>
      <p:ext uri="{BB962C8B-B14F-4D97-AF65-F5344CB8AC3E}">
        <p14:creationId xmlns:p14="http://schemas.microsoft.com/office/powerpoint/2010/main" val="407193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AAB4-DEFB-762B-593D-6CF918D9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Idaho Falls Power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DFA1-C0F6-8AD4-31D8-C503C577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6940930" cy="4351338"/>
          </a:xfrm>
        </p:spPr>
        <p:txBody>
          <a:bodyPr/>
          <a:lstStyle/>
          <a:p>
            <a:r>
              <a:rPr lang="en-US" dirty="0"/>
              <a:t>Tested black start of run-of-river plants with an ultracapacitor</a:t>
            </a:r>
          </a:p>
          <a:p>
            <a:r>
              <a:rPr lang="en-US" dirty="0"/>
              <a:t>Frequency deviation and load carrying capacity were improved by the ultracapacitor</a:t>
            </a:r>
          </a:p>
        </p:txBody>
      </p:sp>
      <p:pic>
        <p:nvPicPr>
          <p:cNvPr id="1026" name="Picture 2" descr="Idaho Falls power, IF Power, INL hydropower, hydropower test,">
            <a:extLst>
              <a:ext uri="{FF2B5EF4-FFF2-40B4-BE49-F238E27FC236}">
                <a16:creationId xmlns:a16="http://schemas.microsoft.com/office/drawing/2014/main" id="{7E6EA476-E7D7-176D-F1D9-D17241429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19" y="518581"/>
            <a:ext cx="3657599" cy="24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aho Falls power, IF Power, INL hydropower, hydropower test,">
            <a:extLst>
              <a:ext uri="{FF2B5EF4-FFF2-40B4-BE49-F238E27FC236}">
                <a16:creationId xmlns:a16="http://schemas.microsoft.com/office/drawing/2014/main" id="{C45FED12-B07A-FBD6-83D7-3DC83610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20" y="3383290"/>
            <a:ext cx="3657599" cy="24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BA218C8-2A1F-2A56-EAFD-3793B9DFD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38" y="3383290"/>
            <a:ext cx="4403862" cy="3385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ED9B6E-089A-DA18-3DC0-479E70A686C9}"/>
              </a:ext>
            </a:extLst>
          </p:cNvPr>
          <p:cNvSpPr txBox="1"/>
          <p:nvPr/>
        </p:nvSpPr>
        <p:spPr>
          <a:xfrm>
            <a:off x="10359388" y="87411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Hybrids</a:t>
            </a:r>
          </a:p>
        </p:txBody>
      </p:sp>
    </p:spTree>
    <p:extLst>
      <p:ext uri="{BB962C8B-B14F-4D97-AF65-F5344CB8AC3E}">
        <p14:creationId xmlns:p14="http://schemas.microsoft.com/office/powerpoint/2010/main" val="170561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0E3-D431-8394-B9F1-C4F7EF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Further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A307-C1FF-F0E7-991E-BA789D5E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5889372" cy="4351338"/>
          </a:xfrm>
        </p:spPr>
        <p:txBody>
          <a:bodyPr/>
          <a:lstStyle/>
          <a:p>
            <a:r>
              <a:rPr lang="en-US" dirty="0"/>
              <a:t>Co-optimization with nearby diesel generator for black start</a:t>
            </a:r>
          </a:p>
          <a:p>
            <a:r>
              <a:rPr lang="en-US" dirty="0"/>
              <a:t>Automate ultracapacitor recharging during black start process</a:t>
            </a:r>
          </a:p>
          <a:p>
            <a:r>
              <a:rPr lang="en-US" dirty="0"/>
              <a:t>Co-optimize ultracapacitor and plant response</a:t>
            </a:r>
          </a:p>
          <a:p>
            <a:r>
              <a:rPr lang="en-US" dirty="0"/>
              <a:t>Automate operation mode-based control changes</a:t>
            </a:r>
          </a:p>
          <a:p>
            <a:endParaRPr lang="en-US" dirty="0"/>
          </a:p>
        </p:txBody>
      </p:sp>
      <p:pic>
        <p:nvPicPr>
          <p:cNvPr id="4" name="Graphic 3" descr="Battery charging with solid fill">
            <a:extLst>
              <a:ext uri="{FF2B5EF4-FFF2-40B4-BE49-F238E27FC236}">
                <a16:creationId xmlns:a16="http://schemas.microsoft.com/office/drawing/2014/main" id="{7790E0AE-345B-E28C-55E3-793EFDE04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934" y="1986280"/>
            <a:ext cx="914400" cy="914400"/>
          </a:xfrm>
          <a:prstGeom prst="rect">
            <a:avLst/>
          </a:prstGeom>
        </p:spPr>
      </p:pic>
      <p:pic>
        <p:nvPicPr>
          <p:cNvPr id="5" name="Graphic 4" descr="Hydropower with solid fill">
            <a:extLst>
              <a:ext uri="{FF2B5EF4-FFF2-40B4-BE49-F238E27FC236}">
                <a16:creationId xmlns:a16="http://schemas.microsoft.com/office/drawing/2014/main" id="{A7BF83D1-3886-AA85-0FEB-0205174E5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1906" y="1625600"/>
            <a:ext cx="1275080" cy="1275080"/>
          </a:xfrm>
          <a:prstGeom prst="rect">
            <a:avLst/>
          </a:prstGeom>
        </p:spPr>
      </p:pic>
      <p:pic>
        <p:nvPicPr>
          <p:cNvPr id="6" name="Graphic 5" descr="Cmd Terminal with solid fill">
            <a:extLst>
              <a:ext uri="{FF2B5EF4-FFF2-40B4-BE49-F238E27FC236}">
                <a16:creationId xmlns:a16="http://schemas.microsoft.com/office/drawing/2014/main" id="{3E4B8342-B372-4D61-FFAE-6F1F642DB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7173" y="3307080"/>
            <a:ext cx="914400" cy="914400"/>
          </a:xfrm>
          <a:prstGeom prst="rect">
            <a:avLst/>
          </a:prstGeom>
        </p:spPr>
      </p:pic>
      <p:pic>
        <p:nvPicPr>
          <p:cNvPr id="7" name="Graphic 6" descr="Electric Tower with solid fill">
            <a:extLst>
              <a:ext uri="{FF2B5EF4-FFF2-40B4-BE49-F238E27FC236}">
                <a16:creationId xmlns:a16="http://schemas.microsoft.com/office/drawing/2014/main" id="{4A6481AA-83D5-030F-5201-9E0E4D548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6880" y="4621637"/>
            <a:ext cx="1374986" cy="13749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7C2F76-65FF-0B7A-E946-179904341F90}"/>
              </a:ext>
            </a:extLst>
          </p:cNvPr>
          <p:cNvCxnSpPr/>
          <p:nvPr/>
        </p:nvCxnSpPr>
        <p:spPr>
          <a:xfrm>
            <a:off x="7789334" y="2753360"/>
            <a:ext cx="497839" cy="648494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773E88-6A01-AD3D-8247-9812A9DBCE01}"/>
              </a:ext>
            </a:extLst>
          </p:cNvPr>
          <p:cNvCxnSpPr>
            <a:cxnSpLocks/>
          </p:cNvCxnSpPr>
          <p:nvPr/>
        </p:nvCxnSpPr>
        <p:spPr>
          <a:xfrm flipH="1">
            <a:off x="9206655" y="2753360"/>
            <a:ext cx="497839" cy="648494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770EBD-B6CE-6C9F-4A0C-F76CE8D11F0E}"/>
              </a:ext>
            </a:extLst>
          </p:cNvPr>
          <p:cNvCxnSpPr>
            <a:cxnSpLocks/>
          </p:cNvCxnSpPr>
          <p:nvPr/>
        </p:nvCxnSpPr>
        <p:spPr>
          <a:xfrm flipV="1">
            <a:off x="8734213" y="4145280"/>
            <a:ext cx="0" cy="416560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5BECA7-49FA-7764-F049-9E7E1395DB2F}"/>
              </a:ext>
            </a:extLst>
          </p:cNvPr>
          <p:cNvSpPr txBox="1"/>
          <p:nvPr/>
        </p:nvSpPr>
        <p:spPr>
          <a:xfrm>
            <a:off x="10359388" y="87411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Hybrids</a:t>
            </a:r>
          </a:p>
        </p:txBody>
      </p:sp>
    </p:spTree>
    <p:extLst>
      <p:ext uri="{BB962C8B-B14F-4D97-AF65-F5344CB8AC3E}">
        <p14:creationId xmlns:p14="http://schemas.microsoft.com/office/powerpoint/2010/main" val="276674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BBD3-7FD3-71DF-4063-FE794634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River Electric – Demo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76D7-7C5E-C394-FFB3-0B289229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5157850" cy="4351338"/>
          </a:xfrm>
        </p:spPr>
        <p:txBody>
          <a:bodyPr/>
          <a:lstStyle/>
          <a:p>
            <a:r>
              <a:rPr lang="en-US" dirty="0"/>
              <a:t>5.5MW – Felt plant</a:t>
            </a:r>
          </a:p>
          <a:p>
            <a:r>
              <a:rPr lang="en-US" dirty="0"/>
              <a:t>Francis turbine</a:t>
            </a:r>
          </a:p>
          <a:p>
            <a:r>
              <a:rPr lang="en-US" dirty="0"/>
              <a:t>Lack of headroom when islanding</a:t>
            </a:r>
          </a:p>
          <a:p>
            <a:r>
              <a:rPr lang="en-US" dirty="0"/>
              <a:t>Interest in gaining new black start capability</a:t>
            </a:r>
          </a:p>
          <a:p>
            <a:r>
              <a:rPr lang="en-US" dirty="0"/>
              <a:t>Continuation of IFP demo means we can push </a:t>
            </a:r>
            <a:r>
              <a:rPr lang="en-US" dirty="0" err="1"/>
              <a:t>RoR</a:t>
            </a:r>
            <a:r>
              <a:rPr lang="en-US" dirty="0"/>
              <a:t> hybrid black start to deployment ready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4551C55-E764-5CA3-5DC1-81EA0E2A9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092519"/>
            <a:ext cx="5316496" cy="4079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FCE38-F6D8-20CA-EE3F-894116D3CECA}"/>
              </a:ext>
            </a:extLst>
          </p:cNvPr>
          <p:cNvSpPr txBox="1"/>
          <p:nvPr/>
        </p:nvSpPr>
        <p:spPr>
          <a:xfrm>
            <a:off x="10359388" y="87411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Hybrids</a:t>
            </a:r>
          </a:p>
        </p:txBody>
      </p:sp>
    </p:spTree>
    <p:extLst>
      <p:ext uri="{BB962C8B-B14F-4D97-AF65-F5344CB8AC3E}">
        <p14:creationId xmlns:p14="http://schemas.microsoft.com/office/powerpoint/2010/main" val="422728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5A2C-5E61-4431-8562-B6986E32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Sizing Optimization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6944-A4EA-0043-30B5-88AC2D4D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3953890" cy="4351338"/>
          </a:xfrm>
        </p:spPr>
        <p:txBody>
          <a:bodyPr/>
          <a:lstStyle/>
          <a:p>
            <a:r>
              <a:rPr lang="en-US" dirty="0"/>
              <a:t>Online, open-source tool</a:t>
            </a:r>
          </a:p>
          <a:p>
            <a:r>
              <a:rPr lang="en-US" dirty="0"/>
              <a:t>User friendly, low time commitment process</a:t>
            </a:r>
          </a:p>
          <a:p>
            <a:r>
              <a:rPr lang="en-US" dirty="0"/>
              <a:t>Battery sizing optimization built in</a:t>
            </a:r>
          </a:p>
          <a:p>
            <a:r>
              <a:rPr lang="en-US" dirty="0"/>
              <a:t>Provides estimate of results from $250k 1-year process, de-risking hybridization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2DEEE80-7E37-5ADC-E226-3F826D611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691619"/>
            <a:ext cx="7423251" cy="4399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39EDBA-5BDC-478F-DFC5-00FE7270CDF2}"/>
              </a:ext>
            </a:extLst>
          </p:cNvPr>
          <p:cNvSpPr txBox="1"/>
          <p:nvPr/>
        </p:nvSpPr>
        <p:spPr>
          <a:xfrm>
            <a:off x="10359388" y="87411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Hybrids</a:t>
            </a:r>
          </a:p>
        </p:txBody>
      </p:sp>
    </p:spTree>
    <p:extLst>
      <p:ext uri="{BB962C8B-B14F-4D97-AF65-F5344CB8AC3E}">
        <p14:creationId xmlns:p14="http://schemas.microsoft.com/office/powerpoint/2010/main" val="73708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4CCD-CE14-8EBC-E85C-C59BFE38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Value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4D1E-5320-758D-F242-0677C391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99" y="1739901"/>
            <a:ext cx="5036521" cy="4351338"/>
          </a:xfrm>
        </p:spPr>
        <p:txBody>
          <a:bodyPr/>
          <a:lstStyle/>
          <a:p>
            <a:r>
              <a:rPr lang="en-US" sz="2200" b="0" dirty="0">
                <a:latin typeface="Franklin Gothic Book"/>
                <a:ea typeface="ＭＳ Ｐゴシック"/>
              </a:rPr>
              <a:t>Review paper identifies value propositions that:</a:t>
            </a:r>
          </a:p>
          <a:p>
            <a:pPr lvl="1"/>
            <a:r>
              <a:rPr lang="en-US" sz="1800" dirty="0">
                <a:latin typeface="Franklin Gothic Book"/>
                <a:ea typeface="ＭＳ Ｐゴシック"/>
              </a:rPr>
              <a:t>Affect the decision to hybridize a hydropower asset</a:t>
            </a:r>
          </a:p>
          <a:p>
            <a:pPr lvl="1"/>
            <a:r>
              <a:rPr lang="en-US" sz="1800" dirty="0">
                <a:latin typeface="Franklin Gothic Book"/>
                <a:ea typeface="ＭＳ Ｐゴシック"/>
              </a:rPr>
              <a:t>Affect the operation of hydro hybrid assets</a:t>
            </a:r>
          </a:p>
          <a:p>
            <a:pPr marL="0" indent="0">
              <a:buNone/>
            </a:pPr>
            <a:endParaRPr lang="en-US" sz="2200" b="0" dirty="0">
              <a:latin typeface="Franklin Gothic Book"/>
              <a:ea typeface="ＭＳ Ｐゴシック"/>
            </a:endParaRPr>
          </a:p>
          <a:p>
            <a:r>
              <a:rPr lang="en-US" sz="2200" b="0" dirty="0">
                <a:latin typeface="Franklin Gothic Book"/>
                <a:ea typeface="ＭＳ Ｐゴシック"/>
              </a:rPr>
              <a:t>Competing value streams should be pursued situationally</a:t>
            </a:r>
          </a:p>
          <a:p>
            <a:pPr lvl="1"/>
            <a:r>
              <a:rPr lang="en-US" sz="1800" dirty="0">
                <a:latin typeface="Franklin Gothic Book"/>
                <a:ea typeface="ＭＳ Ｐゴシック"/>
              </a:rPr>
              <a:t>Hydropower owners don’t know all value propositions</a:t>
            </a:r>
          </a:p>
          <a:p>
            <a:pPr lvl="1"/>
            <a:r>
              <a:rPr lang="en-US" sz="1800" b="0" dirty="0">
                <a:latin typeface="Franklin Gothic Book"/>
                <a:ea typeface="ＭＳ Ｐゴシック"/>
              </a:rPr>
              <a:t>Don’t have the tools to dynamically select which to pursue</a:t>
            </a:r>
          </a:p>
          <a:p>
            <a:endParaRPr lang="en-US" sz="2200" b="0" dirty="0">
              <a:latin typeface="Franklin Gothic Book"/>
              <a:ea typeface="ＭＳ Ｐゴシック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66EF1-3F8F-69E9-2F3D-F3C0A2C97076}"/>
              </a:ext>
            </a:extLst>
          </p:cNvPr>
          <p:cNvSpPr txBox="1"/>
          <p:nvPr/>
        </p:nvSpPr>
        <p:spPr>
          <a:xfrm>
            <a:off x="10359388" y="87411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Hybrids</a:t>
            </a: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810B5756-9C86-E52C-014C-AD8CDF4F5E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6"/>
          <a:stretch/>
        </p:blipFill>
        <p:spPr>
          <a:xfrm>
            <a:off x="6004266" y="1227597"/>
            <a:ext cx="5821910" cy="44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9287-3936-70ED-6C34-C3080C7B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Flexibility – Environment Tradeoffs: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3598-DFB3-179B-7179-84805B55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5980810" cy="4351338"/>
          </a:xfrm>
        </p:spPr>
        <p:txBody>
          <a:bodyPr/>
          <a:lstStyle/>
          <a:p>
            <a:r>
              <a:rPr lang="en-US" dirty="0"/>
              <a:t>Mapping dam operations to environmental outcomes</a:t>
            </a:r>
          </a:p>
          <a:p>
            <a:r>
              <a:rPr lang="en-US" dirty="0"/>
              <a:t>Co-optimizing flexibility and environmental performance</a:t>
            </a:r>
          </a:p>
          <a:p>
            <a:r>
              <a:rPr lang="en-US" dirty="0"/>
              <a:t>Developing a tool to assist in the relicensing process</a:t>
            </a:r>
          </a:p>
          <a:p>
            <a:pPr lvl="1"/>
            <a:r>
              <a:rPr lang="en-US" dirty="0"/>
              <a:t>Determine set of optimal reservoir policy options</a:t>
            </a:r>
          </a:p>
          <a:p>
            <a:pPr lvl="1"/>
            <a:r>
              <a:rPr lang="en-US" dirty="0"/>
              <a:t>Quantify impacts of selected policies</a:t>
            </a:r>
          </a:p>
          <a:p>
            <a:pPr lvl="1"/>
            <a:r>
              <a:rPr lang="en-US" dirty="0"/>
              <a:t>Comparative evaluation of impacts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9D208-9CE7-BB11-8F34-3FD5B1E432C4}"/>
              </a:ext>
            </a:extLst>
          </p:cNvPr>
          <p:cNvSpPr txBox="1"/>
          <p:nvPr/>
        </p:nvSpPr>
        <p:spPr>
          <a:xfrm>
            <a:off x="8939960" y="147867"/>
            <a:ext cx="371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Flexibility-Environment Tradeoffs</a:t>
            </a:r>
          </a:p>
        </p:txBody>
      </p:sp>
    </p:spTree>
    <p:extLst>
      <p:ext uri="{BB962C8B-B14F-4D97-AF65-F5344CB8AC3E}">
        <p14:creationId xmlns:p14="http://schemas.microsoft.com/office/powerpoint/2010/main" val="26270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8C85E1-CAEE-18BC-0676-43061F88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91" y="1308105"/>
            <a:ext cx="4997517" cy="47637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2127C2-EF5D-6A11-7CF6-61103593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79" y="565484"/>
            <a:ext cx="2943185" cy="491985"/>
          </a:xfrm>
        </p:spPr>
        <p:txBody>
          <a:bodyPr/>
          <a:lstStyle/>
          <a:p>
            <a:r>
              <a:rPr lang="en-US" dirty="0">
                <a:latin typeface="+mj-lt"/>
                <a:cs typeface="Arial"/>
              </a:rPr>
              <a:t>Why this Tool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BE3ED6-4B2D-16B3-B984-89F5C6021748}"/>
              </a:ext>
            </a:extLst>
          </p:cNvPr>
          <p:cNvSpPr txBox="1">
            <a:spLocks/>
          </p:cNvSpPr>
          <p:nvPr/>
        </p:nvSpPr>
        <p:spPr>
          <a:xfrm>
            <a:off x="7817285" y="565483"/>
            <a:ext cx="4108316" cy="49198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+mj-lt"/>
                <a:cs typeface="Arial"/>
              </a:rPr>
              <a:t>Overview of the 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D1954-ECC0-68CD-F708-E57A3EAA8D81}"/>
              </a:ext>
            </a:extLst>
          </p:cNvPr>
          <p:cNvSpPr txBox="1"/>
          <p:nvPr/>
        </p:nvSpPr>
        <p:spPr>
          <a:xfrm>
            <a:off x="155019" y="1509626"/>
            <a:ext cx="329326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Over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80,000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NPDs in the U.S. with over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12 GW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potential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Significant cost and time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savings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from developing existing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Energy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storage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technologies can offer additional benefits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Current NPD retrofitting puts the developer at the center of decisions, rather than the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7E338-7D8F-DD65-4E8C-AFB0B2DCD136}"/>
              </a:ext>
            </a:extLst>
          </p:cNvPr>
          <p:cNvSpPr txBox="1"/>
          <p:nvPr/>
        </p:nvSpPr>
        <p:spPr>
          <a:xfrm>
            <a:off x="8252418" y="1509626"/>
            <a:ext cx="378456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Analyzes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feasibility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of retrofitting NPDs with generation and energy storage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Allows user to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prioritize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features to define each of the benefits through a user-friendly GUI.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Enables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visualization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and exploration of wide variety of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Provides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ranking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of sites based on user preferences and selected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C1996-1278-D6A8-5800-A46175E39D7F}"/>
              </a:ext>
            </a:extLst>
          </p:cNvPr>
          <p:cNvSpPr txBox="1"/>
          <p:nvPr/>
        </p:nvSpPr>
        <p:spPr>
          <a:xfrm>
            <a:off x="10046969" y="88756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Non-Powered Dams</a:t>
            </a:r>
          </a:p>
        </p:txBody>
      </p:sp>
    </p:spTree>
    <p:extLst>
      <p:ext uri="{BB962C8B-B14F-4D97-AF65-F5344CB8AC3E}">
        <p14:creationId xmlns:p14="http://schemas.microsoft.com/office/powerpoint/2010/main" val="1950461961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7A0E2AA753C47926177B947DD6391" ma:contentTypeVersion="12" ma:contentTypeDescription="Create a new document." ma:contentTypeScope="" ma:versionID="46cfb4693c563074fb2b361d54258bd5">
  <xsd:schema xmlns:xsd="http://www.w3.org/2001/XMLSchema" xmlns:xs="http://www.w3.org/2001/XMLSchema" xmlns:p="http://schemas.microsoft.com/office/2006/metadata/properties" xmlns:ns2="0943e46d-6530-4b5a-a099-77978fe84e80" xmlns:ns3="d6972360-6434-421a-bdc3-f3efb9efa244" targetNamespace="http://schemas.microsoft.com/office/2006/metadata/properties" ma:root="true" ma:fieldsID="fc4d8582986aa4c1258fe6056ee256d1" ns2:_="" ns3:_="">
    <xsd:import namespace="0943e46d-6530-4b5a-a099-77978fe84e80"/>
    <xsd:import namespace="d6972360-6434-421a-bdc3-f3efb9efa2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3e46d-6530-4b5a-a099-77978fe84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78db39-37aa-4e28-bb7e-9642684d42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72360-6434-421a-bdc3-f3efb9efa2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498636-1931-4483-96d5-65bd64b8f3bb}" ma:internalName="TaxCatchAll" ma:showField="CatchAllData" ma:web="d6972360-6434-421a-bdc3-f3efb9efa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972360-6434-421a-bdc3-f3efb9efa244" xsi:nil="true"/>
    <lcf76f155ced4ddcb4097134ff3c332f xmlns="0943e46d-6530-4b5a-a099-77978fe84e80">
      <Terms xmlns="http://schemas.microsoft.com/office/infopath/2007/PartnerControls"/>
    </lcf76f155ced4ddcb4097134ff3c332f>
    <MediaLengthInSeconds xmlns="0943e46d-6530-4b5a-a099-77978fe84e80" xsi:nil="true"/>
  </documentManagement>
</p:properties>
</file>

<file path=customXml/itemProps1.xml><?xml version="1.0" encoding="utf-8"?>
<ds:datastoreItem xmlns:ds="http://schemas.openxmlformats.org/officeDocument/2006/customXml" ds:itemID="{8D570B69-63E7-49DA-ADDF-BF68B5DBD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43e46d-6530-4b5a-a099-77978fe84e80"/>
    <ds:schemaRef ds:uri="d6972360-6434-421a-bdc3-f3efb9efa2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87B27-07C2-425E-9FC8-8EB9D2FCB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72521-46AD-4BAF-8AA5-1067FA401909}">
  <ds:schemaRefs>
    <ds:schemaRef ds:uri="http://schemas.microsoft.com/office/2006/metadata/properties"/>
    <ds:schemaRef ds:uri="http://schemas.microsoft.com/office/infopath/2007/PartnerControls"/>
    <ds:schemaRef ds:uri="d6972360-6434-421a-bdc3-f3efb9efa244"/>
    <ds:schemaRef ds:uri="0943e46d-6530-4b5a-a099-77978fe84e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11369</TotalTime>
  <Words>558</Words>
  <Application>Microsoft Macintosh PowerPoint</Application>
  <PresentationFormat>Widescreen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Myriad Pro Condensed</vt:lpstr>
      <vt:lpstr>Times New Roman</vt:lpstr>
      <vt:lpstr>INL 2020</vt:lpstr>
      <vt:lpstr>PowerPoint Presentation</vt:lpstr>
      <vt:lpstr>Hydropower Hybrids: Objectives</vt:lpstr>
      <vt:lpstr>Idaho Falls Power Demonstration</vt:lpstr>
      <vt:lpstr>Potential Further Innovations</vt:lpstr>
      <vt:lpstr>Fall River Electric – Demo Partner</vt:lpstr>
      <vt:lpstr>Battery Sizing Optimization Tool</vt:lpstr>
      <vt:lpstr>Competing Value Streams</vt:lpstr>
      <vt:lpstr>Energy Flexibility – Environment Tradeoffs: Overview</vt:lpstr>
      <vt:lpstr>Why this Tool</vt:lpstr>
      <vt:lpstr>The current NPD retrofit paradigm puts the NPD at the center</vt:lpstr>
      <vt:lpstr>The paradigm shift puts the community at the center as a co-equal</vt:lpstr>
      <vt:lpstr>NPD Vis: Results</vt:lpstr>
      <vt:lpstr>Open/Upcoming Funding Opportunities</vt:lpstr>
      <vt:lpstr>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L. Campbell</dc:creator>
  <cp:keywords/>
  <dc:description/>
  <cp:lastModifiedBy>Jim Horan</cp:lastModifiedBy>
  <cp:revision>238</cp:revision>
  <dcterms:created xsi:type="dcterms:W3CDTF">2020-04-22T20:22:45Z</dcterms:created>
  <dcterms:modified xsi:type="dcterms:W3CDTF">2022-12-03T00:13:01Z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0x010100F787A0E2AA753C47926177B947DD6391</vt:lpwstr>
  </property>
  <property fmtid="{D5CDD505-2E9C-101B-9397-08002B2CF9AE}" pid="3" name="Order">
    <vt:r8>2097300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