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56" r:id="rId5"/>
    <p:sldId id="272" r:id="rId6"/>
    <p:sldId id="278" r:id="rId7"/>
    <p:sldId id="270" r:id="rId8"/>
    <p:sldId id="271" r:id="rId9"/>
    <p:sldId id="273" r:id="rId10"/>
    <p:sldId id="297" r:id="rId11"/>
    <p:sldId id="305" r:id="rId12"/>
    <p:sldId id="304" r:id="rId13"/>
    <p:sldId id="306" r:id="rId14"/>
    <p:sldId id="274" r:id="rId15"/>
    <p:sldId id="25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E51"/>
    <a:srgbClr val="003E52"/>
    <a:srgbClr val="244A9F"/>
    <a:srgbClr val="7A5F36"/>
    <a:srgbClr val="CB9F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27ADE8-CAD2-CF40-B594-2D9981F676E7}" v="83" dt="2020-01-28T19:55:56.5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8"/>
    <p:restoredTop sz="94422"/>
  </p:normalViewPr>
  <p:slideViewPr>
    <p:cSldViewPr snapToGrid="0" snapToObjects="1">
      <p:cViewPr varScale="1">
        <p:scale>
          <a:sx n="121" d="100"/>
          <a:sy n="121" d="100"/>
        </p:scale>
        <p:origin x="600" y="1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719A9F-38AC-6D41-A3AB-063BEB6D85DE}" type="datetimeFigureOut">
              <a:rPr lang="en-US" smtClean="0"/>
              <a:t>12/2/22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DD3B3B-75AC-574E-A42F-AEFC8DAFA0D7}" type="slidenum">
              <a:rPr lang="en-US" smtClean="0"/>
              <a:t>‹#›</a:t>
            </a:fld>
            <a:endParaRPr lang="en-US"/>
          </a:p>
        </p:txBody>
      </p:sp>
    </p:spTree>
    <p:extLst>
      <p:ext uri="{BB962C8B-B14F-4D97-AF65-F5344CB8AC3E}">
        <p14:creationId xmlns:p14="http://schemas.microsoft.com/office/powerpoint/2010/main" val="1749192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DD3B3B-75AC-574E-A42F-AEFC8DAFA0D7}" type="slidenum">
              <a:rPr lang="en-US" smtClean="0"/>
              <a:t>1</a:t>
            </a:fld>
            <a:endParaRPr lang="en-US"/>
          </a:p>
        </p:txBody>
      </p:sp>
    </p:spTree>
    <p:extLst>
      <p:ext uri="{BB962C8B-B14F-4D97-AF65-F5344CB8AC3E}">
        <p14:creationId xmlns:p14="http://schemas.microsoft.com/office/powerpoint/2010/main" val="1769964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apple-system"/>
              </a:rPr>
              <a:t>The </a:t>
            </a:r>
            <a:r>
              <a:rPr lang="en-US" b="0" i="0" dirty="0" err="1">
                <a:solidFill>
                  <a:srgbClr val="242424"/>
                </a:solidFill>
                <a:effectLst/>
                <a:latin typeface="-apple-system"/>
              </a:rPr>
              <a:t>Seminoe</a:t>
            </a:r>
            <a:r>
              <a:rPr lang="en-US" b="0" i="0" dirty="0">
                <a:solidFill>
                  <a:srgbClr val="242424"/>
                </a:solidFill>
                <a:effectLst/>
                <a:latin typeface="-apple-system"/>
              </a:rPr>
              <a:t> Powerplant Roof and Window Replacement was a RAX project which began in 2018.  The total estimated cost was $1.7M and we are anticipating coming in slightly under budget.  The design was completed in 2019 and it was awarded to MC2 Engineering out of Sheridan, WY in February of 2021.  WAPA wanted to make some improvements to their substation on the </a:t>
            </a:r>
            <a:r>
              <a:rPr lang="en-US" b="0" i="0" dirty="0" err="1">
                <a:solidFill>
                  <a:srgbClr val="242424"/>
                </a:solidFill>
                <a:effectLst/>
                <a:latin typeface="-apple-system"/>
              </a:rPr>
              <a:t>Seminoe</a:t>
            </a:r>
            <a:r>
              <a:rPr lang="en-US" b="0" i="0" dirty="0">
                <a:solidFill>
                  <a:srgbClr val="242424"/>
                </a:solidFill>
                <a:effectLst/>
                <a:latin typeface="-apple-system"/>
              </a:rPr>
              <a:t> powerplant roof before the old roof was replaced so that any work they performed wouldn’t damage the new roofing system.  The construction was delayed by one year due to this work.  Mobilization took place on August 29</a:t>
            </a:r>
            <a:r>
              <a:rPr lang="en-US" b="0" i="0" baseline="30000" dirty="0">
                <a:solidFill>
                  <a:srgbClr val="242424"/>
                </a:solidFill>
                <a:effectLst/>
                <a:latin typeface="-apple-system"/>
              </a:rPr>
              <a:t>th</a:t>
            </a:r>
            <a:r>
              <a:rPr lang="en-US" b="0" i="0" dirty="0">
                <a:solidFill>
                  <a:srgbClr val="242424"/>
                </a:solidFill>
                <a:effectLst/>
                <a:latin typeface="-apple-system"/>
              </a:rPr>
              <a:t> of 2022.  The Contractors began with installing scaffolding both inside and outside of the powerplant to replace the glass blocks which had been damaged over the years.  The Contractor was limited on the number of blocks which could be replaced due to the Wyoming State Historical Preservation Office requirements.  The roofing material was also removed.  One layer of roofing material contained non-friable asbestos so the materials had to be removed and disposed of in accordance with Wyoming Department of Environmental Qualities requirements.  Once the roofing materials was removed, some concrete was repaired before placing the new roofing material.  </a:t>
            </a:r>
            <a:r>
              <a:rPr lang="en-US" b="0" i="0">
                <a:solidFill>
                  <a:srgbClr val="242424"/>
                </a:solidFill>
                <a:effectLst/>
                <a:latin typeface="-apple-system"/>
              </a:rPr>
              <a:t>Some snow and rain delayed the Contractors original schedule but the finished product was completed on October 21, 2022 – 10 days before the contract completion deadline. </a:t>
            </a:r>
            <a:endParaRPr lang="en-US" dirty="0"/>
          </a:p>
        </p:txBody>
      </p:sp>
      <p:sp>
        <p:nvSpPr>
          <p:cNvPr id="4" name="Slide Number Placeholder 3"/>
          <p:cNvSpPr>
            <a:spLocks noGrp="1"/>
          </p:cNvSpPr>
          <p:nvPr>
            <p:ph type="sldNum" sz="quarter" idx="5"/>
          </p:nvPr>
        </p:nvSpPr>
        <p:spPr/>
        <p:txBody>
          <a:bodyPr/>
          <a:lstStyle/>
          <a:p>
            <a:fld id="{EE0C588B-DC34-44B1-8C20-07AC5D421394}" type="slidenum">
              <a:rPr lang="en-US" smtClean="0"/>
              <a:t>7</a:t>
            </a:fld>
            <a:endParaRPr lang="en-US"/>
          </a:p>
        </p:txBody>
      </p:sp>
    </p:spTree>
    <p:extLst>
      <p:ext uri="{BB962C8B-B14F-4D97-AF65-F5344CB8AC3E}">
        <p14:creationId xmlns:p14="http://schemas.microsoft.com/office/powerpoint/2010/main" val="3064764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0C588B-DC34-44B1-8C20-07AC5D421394}" type="slidenum">
              <a:rPr lang="en-US" smtClean="0"/>
              <a:t>8</a:t>
            </a:fld>
            <a:endParaRPr lang="en-US"/>
          </a:p>
        </p:txBody>
      </p:sp>
    </p:spTree>
    <p:extLst>
      <p:ext uri="{BB962C8B-B14F-4D97-AF65-F5344CB8AC3E}">
        <p14:creationId xmlns:p14="http://schemas.microsoft.com/office/powerpoint/2010/main" val="2589715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0C588B-DC34-44B1-8C20-07AC5D421394}" type="slidenum">
              <a:rPr lang="en-US" smtClean="0"/>
              <a:t>9</a:t>
            </a:fld>
            <a:endParaRPr lang="en-US"/>
          </a:p>
        </p:txBody>
      </p:sp>
    </p:spTree>
    <p:extLst>
      <p:ext uri="{BB962C8B-B14F-4D97-AF65-F5344CB8AC3E}">
        <p14:creationId xmlns:p14="http://schemas.microsoft.com/office/powerpoint/2010/main" val="4170049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0C588B-DC34-44B1-8C20-07AC5D421394}" type="slidenum">
              <a:rPr lang="en-US" smtClean="0"/>
              <a:t>10</a:t>
            </a:fld>
            <a:endParaRPr lang="en-US"/>
          </a:p>
        </p:txBody>
      </p:sp>
    </p:spTree>
    <p:extLst>
      <p:ext uri="{BB962C8B-B14F-4D97-AF65-F5344CB8AC3E}">
        <p14:creationId xmlns:p14="http://schemas.microsoft.com/office/powerpoint/2010/main" val="2522058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over Dam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5472" y="6400799"/>
            <a:ext cx="2743200" cy="365125"/>
          </a:xfrm>
        </p:spPr>
        <p:txBody>
          <a:bodyPr/>
          <a:lstStyle>
            <a:lvl1pPr>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dirty="0"/>
          </a:p>
        </p:txBody>
      </p:sp>
      <p:sp>
        <p:nvSpPr>
          <p:cNvPr id="8" name="Title 1">
            <a:extLst>
              <a:ext uri="{FF2B5EF4-FFF2-40B4-BE49-F238E27FC236}">
                <a16:creationId xmlns:a16="http://schemas.microsoft.com/office/drawing/2014/main" id="{B1125E9D-4D35-7747-8ADA-CA687A74F2EA}"/>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10" name="Subtitle 2">
            <a:extLst>
              <a:ext uri="{FF2B5EF4-FFF2-40B4-BE49-F238E27FC236}">
                <a16:creationId xmlns:a16="http://schemas.microsoft.com/office/drawing/2014/main" id="{DCE2FBE1-ED95-4A48-A122-EEC20C170C52}"/>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3" name="Picture 2" descr="Reclamation logo with shield that shows a dam with water flowing over it.">
            <a:extLst>
              <a:ext uri="{FF2B5EF4-FFF2-40B4-BE49-F238E27FC236}">
                <a16:creationId xmlns:a16="http://schemas.microsoft.com/office/drawing/2014/main" id="{A3BB3A5E-B05F-A242-AC2B-AF1935FC3162}"/>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401756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edi Reservoir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dirty="0"/>
          </a:p>
        </p:txBody>
      </p:sp>
      <p:sp>
        <p:nvSpPr>
          <p:cNvPr id="7" name="Title 1">
            <a:extLst>
              <a:ext uri="{FF2B5EF4-FFF2-40B4-BE49-F238E27FC236}">
                <a16:creationId xmlns:a16="http://schemas.microsoft.com/office/drawing/2014/main" id="{47B7B7D0-879D-374E-A7E4-3ED454D490B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8" name="Subtitle 2">
            <a:extLst>
              <a:ext uri="{FF2B5EF4-FFF2-40B4-BE49-F238E27FC236}">
                <a16:creationId xmlns:a16="http://schemas.microsoft.com/office/drawing/2014/main" id="{48AE7656-E318-B746-8E3C-1A175B203DBE}"/>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9" name="Picture 8" descr="Reclamation logo with shield that shows a dam with water flowing over it.">
            <a:extLst>
              <a:ext uri="{FF2B5EF4-FFF2-40B4-BE49-F238E27FC236}">
                <a16:creationId xmlns:a16="http://schemas.microsoft.com/office/drawing/2014/main" id="{1E914312-A458-7146-82CB-6211D14DCECC}"/>
              </a:ext>
            </a:extLst>
          </p:cNvPr>
          <p:cNvPicPr>
            <a:picLocks noChangeAspect="1"/>
          </p:cNvPicPr>
          <p:nvPr userDrawn="1"/>
        </p:nvPicPr>
        <p:blipFill>
          <a:blip r:embed="rId3"/>
          <a:stretch>
            <a:fillRect/>
          </a:stretch>
        </p:blipFill>
        <p:spPr>
          <a:xfrm>
            <a:off x="246888" y="246888"/>
            <a:ext cx="3657600" cy="1160585"/>
          </a:xfrm>
          <a:prstGeom prst="rect">
            <a:avLst/>
          </a:prstGeom>
        </p:spPr>
      </p:pic>
    </p:spTree>
    <p:extLst>
      <p:ext uri="{BB962C8B-B14F-4D97-AF65-F5344CB8AC3E}">
        <p14:creationId xmlns:p14="http://schemas.microsoft.com/office/powerpoint/2010/main" val="604275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uckee River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6D956179-10B6-D343-9592-127F31DD4111}"/>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7A07F594-4306-0F42-895A-C4C718D65D8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7" name="Picture 6" descr="Reclamation logo with shield that shows a dam with water flowing over it.">
            <a:extLst>
              <a:ext uri="{FF2B5EF4-FFF2-40B4-BE49-F238E27FC236}">
                <a16:creationId xmlns:a16="http://schemas.microsoft.com/office/drawing/2014/main" id="{BDCFF41C-476E-B94B-92CE-59108B74D1E1}"/>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1444982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afting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AA50674D-E10E-9547-8E97-9764DEE26545}"/>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CE5B67A1-0D79-9340-AD59-829740133CF6}"/>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7" name="Picture 6" descr="Reclamation logo with shield that shows a dam with water flowing over it.">
            <a:extLst>
              <a:ext uri="{FF2B5EF4-FFF2-40B4-BE49-F238E27FC236}">
                <a16:creationId xmlns:a16="http://schemas.microsoft.com/office/drawing/2014/main" id="{F36C494F-E6B5-034C-AF80-8F9C97343FE6}"/>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2662925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Background Title Slide bad">
    <p:bg>
      <p:bgPr>
        <a:solidFill>
          <a:srgbClr val="003E5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CEFC0C2-A130-9146-A779-7D2BF5FF5643}"/>
              </a:ext>
            </a:extLst>
          </p:cNvPr>
          <p:cNvSpPr>
            <a:spLocks noGrp="1"/>
          </p:cNvSpPr>
          <p:nvPr>
            <p:ph type="ctrTitle" hasCustomPrompt="1"/>
          </p:nvPr>
        </p:nvSpPr>
        <p:spPr>
          <a:xfrm>
            <a:off x="638175" y="1552678"/>
            <a:ext cx="9144000" cy="2387600"/>
          </a:xfrm>
          <a:effectLst/>
        </p:spPr>
        <p:txBody>
          <a:bodyPr anchor="b"/>
          <a:lstStyle>
            <a:lvl1pPr algn="l">
              <a:defRPr sz="6000" b="1" i="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11" name="Subtitle 2">
            <a:extLst>
              <a:ext uri="{FF2B5EF4-FFF2-40B4-BE49-F238E27FC236}">
                <a16:creationId xmlns:a16="http://schemas.microsoft.com/office/drawing/2014/main" id="{62F25F8E-0532-8E47-9BD2-6B61DE319C7D}"/>
              </a:ext>
            </a:extLst>
          </p:cNvPr>
          <p:cNvSpPr>
            <a:spLocks noGrp="1"/>
          </p:cNvSpPr>
          <p:nvPr>
            <p:ph type="subTitle" idx="1" hasCustomPrompt="1"/>
          </p:nvPr>
        </p:nvSpPr>
        <p:spPr>
          <a:xfrm>
            <a:off x="638175" y="4032353"/>
            <a:ext cx="9144000" cy="1655762"/>
          </a:xfrm>
          <a:effectLst/>
        </p:spPr>
        <p:txBody>
          <a:bodyPr>
            <a:noAutofit/>
          </a:bodyPr>
          <a:lstStyle>
            <a:lvl1pPr marL="0" indent="0" algn="l">
              <a:buNone/>
              <a:defRPr sz="3200" b="1" i="0" baseline="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sp>
        <p:nvSpPr>
          <p:cNvPr id="13" name="Slide Number Placeholder 5">
            <a:extLst>
              <a:ext uri="{FF2B5EF4-FFF2-40B4-BE49-F238E27FC236}">
                <a16:creationId xmlns:a16="http://schemas.microsoft.com/office/drawing/2014/main" id="{8FD2C275-E6B8-6B41-B0DA-05842798C2A7}"/>
              </a:ext>
            </a:extLst>
          </p:cNvPr>
          <p:cNvSpPr>
            <a:spLocks noGrp="1"/>
          </p:cNvSpPr>
          <p:nvPr>
            <p:ph type="sldNum" sz="quarter" idx="12"/>
          </p:nvPr>
        </p:nvSpPr>
        <p:spPr>
          <a:xfrm>
            <a:off x="114300" y="6400799"/>
            <a:ext cx="2743200" cy="365125"/>
          </a:xfrm>
          <a:effectLst/>
        </p:spPr>
        <p:txBody>
          <a:bodyPr/>
          <a:lstStyle>
            <a:lvl1pPr algn="l">
              <a:defRPr b="1" i="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dirty="0"/>
          </a:p>
        </p:txBody>
      </p:sp>
      <p:pic>
        <p:nvPicPr>
          <p:cNvPr id="6" name="Picture 5" descr="Reclamation logo with shield that shows a dam with water flowing over it.">
            <a:extLst>
              <a:ext uri="{FF2B5EF4-FFF2-40B4-BE49-F238E27FC236}">
                <a16:creationId xmlns:a16="http://schemas.microsoft.com/office/drawing/2014/main" id="{AB8C3517-FFE3-3543-BB90-1F6AD7894009}"/>
              </a:ext>
            </a:extLst>
          </p:cNvPr>
          <p:cNvPicPr>
            <a:picLocks noChangeAspect="1"/>
          </p:cNvPicPr>
          <p:nvPr userDrawn="1"/>
        </p:nvPicPr>
        <p:blipFill>
          <a:blip r:embed="rId2"/>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3637385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4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615468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5676900" cy="1325563"/>
          </a:xfrm>
        </p:spPr>
        <p:txBody>
          <a:bodyPr/>
          <a:lstStyle/>
          <a:p>
            <a:r>
              <a:rPr lang="en-US"/>
              <a:t>Click to edit Master title style</a:t>
            </a:r>
          </a:p>
        </p:txBody>
      </p:sp>
      <p:sp>
        <p:nvSpPr>
          <p:cNvPr id="3" name="Content Placeholder 2"/>
          <p:cNvSpPr>
            <a:spLocks noGrp="1"/>
          </p:cNvSpPr>
          <p:nvPr>
            <p:ph sz="half" idx="1"/>
          </p:nvPr>
        </p:nvSpPr>
        <p:spPr>
          <a:xfrm>
            <a:off x="228600" y="1825625"/>
            <a:ext cx="5676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E41EF61F-F18F-4945-A071-19E247F7E7A9}"/>
              </a:ext>
            </a:extLst>
          </p:cNvPr>
          <p:cNvSpPr>
            <a:spLocks noGrp="1"/>
          </p:cNvSpPr>
          <p:nvPr>
            <p:ph type="pic" sz="quarter" idx="13"/>
          </p:nvPr>
        </p:nvSpPr>
        <p:spPr>
          <a:xfrm>
            <a:off x="6019800" y="0"/>
            <a:ext cx="6172200" cy="6858000"/>
          </a:xfrm>
        </p:spPr>
        <p:txBody>
          <a:bodyPr/>
          <a:lstStyle/>
          <a:p>
            <a:endParaRPr lang="en-US"/>
          </a:p>
        </p:txBody>
      </p:sp>
      <p:sp>
        <p:nvSpPr>
          <p:cNvPr id="7" name="Slide Number Placeholder 6"/>
          <p:cNvSpPr>
            <a:spLocks noGrp="1"/>
          </p:cNvSpPr>
          <p:nvPr>
            <p:ph type="sldNum" sz="quarter" idx="12"/>
          </p:nvPr>
        </p:nvSpPr>
        <p:spPr>
          <a:xfrm>
            <a:off x="75177" y="6400799"/>
            <a:ext cx="2743200" cy="365125"/>
          </a:xfrm>
        </p:spPr>
        <p:txBody>
          <a:bodyPr/>
          <a:lstStyle/>
          <a:p>
            <a:fld id="{A1D9053B-8DB2-EA4A-A9CF-0F8FB54823AA}" type="slidenum">
              <a:rPr lang="en-US" smtClean="0"/>
              <a:t>‹#›</a:t>
            </a:fld>
            <a:endParaRPr lang="en-US"/>
          </a:p>
        </p:txBody>
      </p:sp>
      <p:sp>
        <p:nvSpPr>
          <p:cNvPr id="13" name="Text Placeholder 12">
            <a:extLst>
              <a:ext uri="{FF2B5EF4-FFF2-40B4-BE49-F238E27FC236}">
                <a16:creationId xmlns:a16="http://schemas.microsoft.com/office/drawing/2014/main" id="{746D3748-ABB9-B443-BC71-D363C45F8F59}"/>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195593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wer Photo">
    <p:spTree>
      <p:nvGrpSpPr>
        <p:cNvPr id="1" name=""/>
        <p:cNvGrpSpPr/>
        <p:nvPr/>
      </p:nvGrpSpPr>
      <p:grpSpPr>
        <a:xfrm>
          <a:off x="0" y="0"/>
          <a:ext cx="0" cy="0"/>
          <a:chOff x="0" y="0"/>
          <a:chExt cx="0" cy="0"/>
        </a:xfrm>
      </p:grpSpPr>
      <p:sp>
        <p:nvSpPr>
          <p:cNvPr id="14" name="Content Placeholder 2"/>
          <p:cNvSpPr>
            <a:spLocks noGrp="1"/>
          </p:cNvSpPr>
          <p:nvPr>
            <p:ph idx="1"/>
          </p:nvPr>
        </p:nvSpPr>
        <p:spPr>
          <a:xfrm>
            <a:off x="243840" y="1282700"/>
            <a:ext cx="11704320" cy="223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228600" y="365126"/>
            <a:ext cx="11704320" cy="763588"/>
          </a:xfrm>
          <a:prstGeom prst="rect">
            <a:avLst/>
          </a:prstGeom>
        </p:spPr>
        <p:txBody>
          <a:bodyPr vert="horz" lIns="91440" tIns="45720" rIns="91440" bIns="45720" rtlCol="0" anchor="ctr">
            <a:normAutofit/>
          </a:bodyPr>
          <a:lstStyle/>
          <a:p>
            <a:r>
              <a:rPr lang="en-US"/>
              <a:t>Click to edit Master title style</a:t>
            </a:r>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dirty="0"/>
          </a:p>
        </p:txBody>
      </p:sp>
      <p:sp>
        <p:nvSpPr>
          <p:cNvPr id="3" name="Picture Placeholder 2">
            <a:extLst>
              <a:ext uri="{FF2B5EF4-FFF2-40B4-BE49-F238E27FC236}">
                <a16:creationId xmlns:a16="http://schemas.microsoft.com/office/drawing/2014/main" id="{4472FB8D-A789-774E-838C-1F0C33ABB8C7}"/>
              </a:ext>
            </a:extLst>
          </p:cNvPr>
          <p:cNvSpPr>
            <a:spLocks noGrp="1"/>
          </p:cNvSpPr>
          <p:nvPr>
            <p:ph type="pic" sz="quarter" idx="13"/>
          </p:nvPr>
        </p:nvSpPr>
        <p:spPr>
          <a:xfrm>
            <a:off x="0" y="3657600"/>
            <a:ext cx="12188952" cy="3291840"/>
          </a:xfrm>
        </p:spPr>
        <p:txBody>
          <a:bodyPr/>
          <a:lstStyle/>
          <a:p>
            <a:endParaRPr lang="en-US"/>
          </a:p>
        </p:txBody>
      </p:sp>
      <p:sp>
        <p:nvSpPr>
          <p:cNvPr id="9" name="Text Placeholder 12">
            <a:extLst>
              <a:ext uri="{FF2B5EF4-FFF2-40B4-BE49-F238E27FC236}">
                <a16:creationId xmlns:a16="http://schemas.microsoft.com/office/drawing/2014/main" id="{500D637E-7975-A549-BD9A-6F32EA44F726}"/>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11704320" cy="1325563"/>
          </a:xfrm>
        </p:spPr>
        <p:txBody>
          <a:bodyPr/>
          <a:lstStyle/>
          <a:p>
            <a:r>
              <a:rPr lang="en-US"/>
              <a:t>Click to edit Master title style</a:t>
            </a:r>
          </a:p>
        </p:txBody>
      </p:sp>
      <p:sp>
        <p:nvSpPr>
          <p:cNvPr id="10" name="Content Placeholder 2"/>
          <p:cNvSpPr>
            <a:spLocks noGrp="1"/>
          </p:cNvSpPr>
          <p:nvPr>
            <p:ph idx="1"/>
          </p:nvPr>
        </p:nvSpPr>
        <p:spPr>
          <a:xfrm>
            <a:off x="228600" y="1813717"/>
            <a:ext cx="580644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A1D9053B-8DB2-EA4A-A9CF-0F8FB54823AA}" type="slidenum">
              <a:rPr lang="en-US" smtClean="0"/>
              <a:t>‹#›</a:t>
            </a:fld>
            <a:endParaRPr lang="en-US"/>
          </a:p>
        </p:txBody>
      </p:sp>
      <p:sp>
        <p:nvSpPr>
          <p:cNvPr id="8" name="Content Placeholder 2">
            <a:extLst>
              <a:ext uri="{FF2B5EF4-FFF2-40B4-BE49-F238E27FC236}">
                <a16:creationId xmlns:a16="http://schemas.microsoft.com/office/drawing/2014/main" id="{34E9173F-C547-3F4B-8FBB-C54045E69117}"/>
              </a:ext>
            </a:extLst>
          </p:cNvPr>
          <p:cNvSpPr>
            <a:spLocks noGrp="1"/>
          </p:cNvSpPr>
          <p:nvPr>
            <p:ph idx="13"/>
          </p:nvPr>
        </p:nvSpPr>
        <p:spPr>
          <a:xfrm>
            <a:off x="6126480" y="1810512"/>
            <a:ext cx="580644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2">
            <a:extLst>
              <a:ext uri="{FF2B5EF4-FFF2-40B4-BE49-F238E27FC236}">
                <a16:creationId xmlns:a16="http://schemas.microsoft.com/office/drawing/2014/main" id="{50DDB2AE-9458-1D4F-A33A-FB617F9D063D}"/>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3005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1D9053B-8DB2-EA4A-A9CF-0F8FB54823AA}" type="slidenum">
              <a:rPr lang="en-US" smtClean="0"/>
              <a:t>‹#›</a:t>
            </a:fld>
            <a:endParaRPr lang="en-US"/>
          </a:p>
        </p:txBody>
      </p:sp>
      <p:sp>
        <p:nvSpPr>
          <p:cNvPr id="7" name="Text Placeholder 12">
            <a:extLst>
              <a:ext uri="{FF2B5EF4-FFF2-40B4-BE49-F238E27FC236}">
                <a16:creationId xmlns:a16="http://schemas.microsoft.com/office/drawing/2014/main" id="{198F7814-5377-854F-86F2-EAD3E497FF0B}"/>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28949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1D9053B-8DB2-EA4A-A9CF-0F8FB54823AA}" type="slidenum">
              <a:rPr lang="en-US" smtClean="0"/>
              <a:t>‹#›</a:t>
            </a:fld>
            <a:endParaRPr lang="en-US"/>
          </a:p>
        </p:txBody>
      </p:sp>
      <p:sp>
        <p:nvSpPr>
          <p:cNvPr id="6" name="Text Placeholder 12">
            <a:extLst>
              <a:ext uri="{FF2B5EF4-FFF2-40B4-BE49-F238E27FC236}">
                <a16:creationId xmlns:a16="http://schemas.microsoft.com/office/drawing/2014/main" id="{CCC3BA91-F810-FE44-AD8D-54DE6BBEA385}"/>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024078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len Canyon Title Slide">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3127"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CF271684-AFEB-3C4E-B24C-66AB0D665AD1}"/>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09AE1B03-E323-BC4C-B8FB-529E31BA0AF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7" name="Picture 6" descr="Reclamation logo with shield that shows a dam with water flowing over it.">
            <a:extLst>
              <a:ext uri="{FF2B5EF4-FFF2-40B4-BE49-F238E27FC236}">
                <a16:creationId xmlns:a16="http://schemas.microsoft.com/office/drawing/2014/main" id="{62793A3D-1EF4-1A48-8A60-D4CA51FB414C}"/>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2640020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a:p>
        </p:txBody>
      </p:sp>
      <p:sp>
        <p:nvSpPr>
          <p:cNvPr id="11" name="Picture Placeholder 10">
            <a:extLst>
              <a:ext uri="{FF2B5EF4-FFF2-40B4-BE49-F238E27FC236}">
                <a16:creationId xmlns:a16="http://schemas.microsoft.com/office/drawing/2014/main" id="{B5E47D94-0FBA-A74E-A3C9-AF495D4FF860}"/>
              </a:ext>
            </a:extLst>
          </p:cNvPr>
          <p:cNvSpPr>
            <a:spLocks noGrp="1"/>
          </p:cNvSpPr>
          <p:nvPr>
            <p:ph type="pic" sz="quarter" idx="13"/>
          </p:nvPr>
        </p:nvSpPr>
        <p:spPr>
          <a:xfrm>
            <a:off x="5065776" y="0"/>
            <a:ext cx="7123176" cy="6858000"/>
          </a:xfrm>
        </p:spPr>
        <p:txBody>
          <a:bodyPr/>
          <a:lstStyle/>
          <a:p>
            <a:endParaRPr lang="en-US"/>
          </a:p>
        </p:txBody>
      </p:sp>
      <p:sp>
        <p:nvSpPr>
          <p:cNvPr id="12" name="Text Placeholder 12">
            <a:extLst>
              <a:ext uri="{FF2B5EF4-FFF2-40B4-BE49-F238E27FC236}">
                <a16:creationId xmlns:a16="http://schemas.microsoft.com/office/drawing/2014/main" id="{8292E367-F27C-FC4D-8F24-C31E4D13971E}"/>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099288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A1D9053B-8DB2-EA4A-A9CF-0F8FB54823AA}" type="slidenum">
              <a:rPr lang="en-US" smtClean="0"/>
              <a:pPr/>
              <a:t>‹#›</a:t>
            </a:fld>
            <a:endParaRPr lang="en-US" dirty="0"/>
          </a:p>
        </p:txBody>
      </p:sp>
      <p:sp>
        <p:nvSpPr>
          <p:cNvPr id="7" name="Subtitle 2">
            <a:extLst>
              <a:ext uri="{FF2B5EF4-FFF2-40B4-BE49-F238E27FC236}">
                <a16:creationId xmlns:a16="http://schemas.microsoft.com/office/drawing/2014/main" id="{7DD425A3-2A5C-5240-9A70-92CB57C5EDF2}"/>
              </a:ext>
            </a:extLst>
          </p:cNvPr>
          <p:cNvSpPr>
            <a:spLocks noGrp="1"/>
          </p:cNvSpPr>
          <p:nvPr>
            <p:ph type="subTitle" idx="1" hasCustomPrompt="1"/>
          </p:nvPr>
        </p:nvSpPr>
        <p:spPr>
          <a:xfrm>
            <a:off x="228600" y="216766"/>
            <a:ext cx="9144000" cy="1994419"/>
          </a:xfrm>
          <a:effectLst/>
        </p:spPr>
        <p:txBody>
          <a:bodyPr>
            <a:noAutofit/>
          </a:bodyPr>
          <a:lstStyle>
            <a:lvl1pPr marL="0" indent="0" algn="l">
              <a:buNone/>
              <a:defRPr sz="3200" b="1" i="0" baseline="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Contact Information Goes Here</a:t>
            </a:r>
            <a:br>
              <a:rPr lang="en-US" dirty="0"/>
            </a:br>
            <a:r>
              <a:rPr lang="en-US" dirty="0"/>
              <a:t>No more than four lines</a:t>
            </a:r>
          </a:p>
          <a:p>
            <a:endParaRPr lang="en-US" dirty="0"/>
          </a:p>
        </p:txBody>
      </p:sp>
      <p:pic>
        <p:nvPicPr>
          <p:cNvPr id="3" name="Picture 2" descr="Reclamation logo with shield that shows a dam with water flowing over it.">
            <a:extLst>
              <a:ext uri="{FF2B5EF4-FFF2-40B4-BE49-F238E27FC236}">
                <a16:creationId xmlns:a16="http://schemas.microsoft.com/office/drawing/2014/main" id="{532057ED-70A3-BF4B-81E0-AAF7E69C7A88}"/>
              </a:ext>
            </a:extLst>
          </p:cNvPr>
          <p:cNvPicPr>
            <a:picLocks noChangeAspect="1"/>
          </p:cNvPicPr>
          <p:nvPr userDrawn="1"/>
        </p:nvPicPr>
        <p:blipFill>
          <a:blip r:embed="rId3"/>
          <a:stretch>
            <a:fillRect/>
          </a:stretch>
        </p:blipFill>
        <p:spPr>
          <a:xfrm>
            <a:off x="130409" y="5151483"/>
            <a:ext cx="3337560" cy="1094805"/>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5" name="Footer Placeholder 4" descr="Reclamation Logo"/>
          <p:cNvSpPr>
            <a:spLocks noGrp="1"/>
          </p:cNvSpPr>
          <p:nvPr>
            <p:ph type="ftr" sz="quarter" idx="11"/>
          </p:nvPr>
        </p:nvSpPr>
        <p:spPr>
          <a:xfrm>
            <a:off x="11284351" y="5828613"/>
            <a:ext cx="777240" cy="914400"/>
          </a:xfrm>
          <a:blipFill>
            <a:blip r:embed="rId2"/>
            <a:stretch>
              <a:fillRect/>
            </a:stretch>
          </a:blipFill>
        </p:spPr>
        <p:txBody>
          <a:bodyPr/>
          <a:lstStyle>
            <a:lvl1pPr>
              <a:defRPr>
                <a:solidFill>
                  <a:srgbClr val="003E52">
                    <a:alpha val="0"/>
                  </a:srgbClr>
                </a:solidFill>
              </a:defRPr>
            </a:lvl1pPr>
          </a:lstStyle>
          <a:p>
            <a:endParaRPr lang="en-US" dirty="0"/>
          </a:p>
        </p:txBody>
      </p:sp>
    </p:spTree>
    <p:extLst>
      <p:ext uri="{BB962C8B-B14F-4D97-AF65-F5344CB8AC3E}">
        <p14:creationId xmlns:p14="http://schemas.microsoft.com/office/powerpoint/2010/main" val="1762326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nd Coule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A4E44A16-C447-684C-9061-11E02701A7FD}"/>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BB7C8E9E-3391-8042-A6AD-6A475775E0E2}"/>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3" name="Picture 2" descr="Reclamation logo with shield that shows a dam with water flowing over it.">
            <a:extLst>
              <a:ext uri="{FF2B5EF4-FFF2-40B4-BE49-F238E27FC236}">
                <a16:creationId xmlns:a16="http://schemas.microsoft.com/office/drawing/2014/main" id="{049E3112-45B5-DB4A-9375-4430CC1DF4D8}"/>
              </a:ext>
            </a:extLst>
          </p:cNvPr>
          <p:cNvPicPr>
            <a:picLocks noChangeAspect="1"/>
          </p:cNvPicPr>
          <p:nvPr userDrawn="1"/>
        </p:nvPicPr>
        <p:blipFill>
          <a:blip r:embed="rId3"/>
          <a:stretch>
            <a:fillRect/>
          </a:stretch>
        </p:blipFill>
        <p:spPr>
          <a:xfrm>
            <a:off x="246888" y="118872"/>
            <a:ext cx="3657600" cy="1160585"/>
          </a:xfrm>
          <a:prstGeom prst="rect">
            <a:avLst/>
          </a:prstGeom>
        </p:spPr>
      </p:pic>
    </p:spTree>
    <p:extLst>
      <p:ext uri="{BB962C8B-B14F-4D97-AF65-F5344CB8AC3E}">
        <p14:creationId xmlns:p14="http://schemas.microsoft.com/office/powerpoint/2010/main" val="2014171124"/>
      </p:ext>
    </p:extLst>
  </p:cSld>
  <p:clrMapOvr>
    <a:masterClrMapping/>
  </p:clrMapOvr>
  <p:extLst>
    <p:ext uri="{DCECCB84-F9BA-43D5-87BE-67443E8EF086}">
      <p15:sldGuideLst xmlns:p15="http://schemas.microsoft.com/office/powerpoint/2012/main">
        <p15:guide id="1" orient="horz" pos="144" userDrawn="1">
          <p15:clr>
            <a:srgbClr val="FBAE40"/>
          </p15:clr>
        </p15:guide>
        <p15:guide id="2" pos="14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 Shasta Dam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35082"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DECC618-E7BB-764C-8FEA-AEF3A9EA50B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00B0A8CA-98B3-6744-A45F-4BC538E8163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8" name="Picture 7" descr="Reclamation logo with shield that shows a dam with water flowing over it.">
            <a:extLst>
              <a:ext uri="{FF2B5EF4-FFF2-40B4-BE49-F238E27FC236}">
                <a16:creationId xmlns:a16="http://schemas.microsoft.com/office/drawing/2014/main" id="{A8EA8774-5D4F-324D-B42F-554E1A5E9F3F}"/>
              </a:ext>
            </a:extLst>
          </p:cNvPr>
          <p:cNvPicPr>
            <a:picLocks noChangeAspect="1"/>
          </p:cNvPicPr>
          <p:nvPr userDrawn="1"/>
        </p:nvPicPr>
        <p:blipFill>
          <a:blip r:embed="rId3"/>
          <a:stretch>
            <a:fillRect/>
          </a:stretch>
        </p:blipFill>
        <p:spPr>
          <a:xfrm>
            <a:off x="246888" y="118872"/>
            <a:ext cx="3657600" cy="1160585"/>
          </a:xfrm>
          <a:prstGeom prst="rect">
            <a:avLst/>
          </a:prstGeom>
        </p:spPr>
      </p:pic>
    </p:spTree>
    <p:extLst>
      <p:ext uri="{BB962C8B-B14F-4D97-AF65-F5344CB8AC3E}">
        <p14:creationId xmlns:p14="http://schemas.microsoft.com/office/powerpoint/2010/main" val="3817901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rker Dam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03558989-C3C3-4A42-8719-949625AE44B5}"/>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8" name="Subtitle 2">
            <a:extLst>
              <a:ext uri="{FF2B5EF4-FFF2-40B4-BE49-F238E27FC236}">
                <a16:creationId xmlns:a16="http://schemas.microsoft.com/office/drawing/2014/main" id="{3D954233-3947-A447-ADA9-B864A2B747C8}"/>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9" name="Picture 8" descr="Reclamation logo with shield that shows a dam with water flowing over it.">
            <a:extLst>
              <a:ext uri="{FF2B5EF4-FFF2-40B4-BE49-F238E27FC236}">
                <a16:creationId xmlns:a16="http://schemas.microsoft.com/office/drawing/2014/main" id="{3D68C434-5431-6945-8DE0-205747471A9B}"/>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36583156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4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iant Dam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D541AF7-6382-4E4B-BE8F-205E37002D10}"/>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8" name="Subtitle 2">
            <a:extLst>
              <a:ext uri="{FF2B5EF4-FFF2-40B4-BE49-F238E27FC236}">
                <a16:creationId xmlns:a16="http://schemas.microsoft.com/office/drawing/2014/main" id="{A196468A-A65E-1B4E-AB77-DCBC8570C2EF}"/>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9" name="Picture 8" descr="Reclamation logo with shield that shows a dam with water flowing over it.">
            <a:extLst>
              <a:ext uri="{FF2B5EF4-FFF2-40B4-BE49-F238E27FC236}">
                <a16:creationId xmlns:a16="http://schemas.microsoft.com/office/drawing/2014/main" id="{76EBF2C2-2618-2C48-8472-4F8B34DE99F5}"/>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2448889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nal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3127"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F992ED3-6486-3F44-8241-DDD3830323F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60D132B6-583F-954B-A61C-A25D49DF5815}"/>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8" name="Picture 7" descr="Reclamation logo with shield that shows a dam with water flowing over it.">
            <a:extLst>
              <a:ext uri="{FF2B5EF4-FFF2-40B4-BE49-F238E27FC236}">
                <a16:creationId xmlns:a16="http://schemas.microsoft.com/office/drawing/2014/main" id="{E884F529-72E9-1A4F-AC9D-2FAB44063B9E}"/>
              </a:ext>
            </a:extLst>
          </p:cNvPr>
          <p:cNvPicPr>
            <a:picLocks noChangeAspect="1"/>
          </p:cNvPicPr>
          <p:nvPr userDrawn="1"/>
        </p:nvPicPr>
        <p:blipFill>
          <a:blip r:embed="rId3"/>
          <a:stretch>
            <a:fillRect/>
          </a:stretch>
        </p:blipFill>
        <p:spPr>
          <a:xfrm>
            <a:off x="246888" y="116258"/>
            <a:ext cx="3657600" cy="1160585"/>
          </a:xfrm>
          <a:prstGeom prst="rect">
            <a:avLst/>
          </a:prstGeom>
        </p:spPr>
      </p:pic>
    </p:spTree>
    <p:extLst>
      <p:ext uri="{BB962C8B-B14F-4D97-AF65-F5344CB8AC3E}">
        <p14:creationId xmlns:p14="http://schemas.microsoft.com/office/powerpoint/2010/main" val="2459198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Powerline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pic>
        <p:nvPicPr>
          <p:cNvPr id="7" name="Picture 6" descr="Reclamation logo with shield that shows a dam with water flowing over it.">
            <a:extLst>
              <a:ext uri="{FF2B5EF4-FFF2-40B4-BE49-F238E27FC236}">
                <a16:creationId xmlns:a16="http://schemas.microsoft.com/office/drawing/2014/main" id="{BFEF4601-7FC8-1C4E-95F1-E89AB323DFFD}"/>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2417454989"/>
      </p:ext>
    </p:extLst>
  </p:cSld>
  <p:clrMapOvr>
    <a:masterClrMapping/>
  </p:clrMapOvr>
  <p:extLst>
    <p:ext uri="{DCECCB84-F9BA-43D5-87BE-67443E8EF086}">
      <p15:sldGuideLst xmlns:p15="http://schemas.microsoft.com/office/powerpoint/2012/main">
        <p15:guide id="1" orient="horz" pos="144" userDrawn="1">
          <p15:clr>
            <a:srgbClr val="FBAE40"/>
          </p15:clr>
        </p15:guide>
        <p15:guide id="2" pos="1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ydropower Generation Title Slide">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A90E6C8A-89DB-1747-B47D-DD150185ADD4}"/>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485A008C-26E4-E547-9FC4-A81234CDB78A}"/>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7" name="Picture 6" descr="Reclamation logo with shield that shows a dam with water flowing over it.">
            <a:extLst>
              <a:ext uri="{FF2B5EF4-FFF2-40B4-BE49-F238E27FC236}">
                <a16:creationId xmlns:a16="http://schemas.microsoft.com/office/drawing/2014/main" id="{52A215C6-52EA-E344-BCF1-A5FC91347377}"/>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3754464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E5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365125"/>
            <a:ext cx="1170432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825625"/>
            <a:ext cx="1170432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12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endParaRPr lang="en-US" dirty="0"/>
          </a:p>
        </p:txBody>
      </p:sp>
      <p:sp>
        <p:nvSpPr>
          <p:cNvPr id="6" name="Slide Number Placeholder 5"/>
          <p:cNvSpPr>
            <a:spLocks noGrp="1"/>
          </p:cNvSpPr>
          <p:nvPr>
            <p:ph type="sldNum" sz="quarter" idx="4"/>
          </p:nvPr>
        </p:nvSpPr>
        <p:spPr>
          <a:xfrm>
            <a:off x="130409" y="6394663"/>
            <a:ext cx="2743200" cy="365125"/>
          </a:xfrm>
          <a:prstGeom prst="rect">
            <a:avLst/>
          </a:prstGeom>
        </p:spPr>
        <p:txBody>
          <a:bodyPr vert="horz" lIns="91440" tIns="45720" rIns="91440" bIns="45720" rtlCol="0" anchor="ctr"/>
          <a:lstStyle>
            <a:lvl1pPr algn="l">
              <a:defRPr sz="12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dirty="0"/>
          </a:p>
        </p:txBody>
      </p:sp>
    </p:spTree>
    <p:extLst>
      <p:ext uri="{BB962C8B-B14F-4D97-AF65-F5344CB8AC3E}">
        <p14:creationId xmlns:p14="http://schemas.microsoft.com/office/powerpoint/2010/main" val="214213881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49" r:id="rId13"/>
    <p:sldLayoutId id="2147483650" r:id="rId14"/>
    <p:sldLayoutId id="2147483652" r:id="rId15"/>
    <p:sldLayoutId id="2147483669" r:id="rId16"/>
    <p:sldLayoutId id="2147483653" r:id="rId17"/>
    <p:sldLayoutId id="2147483654" r:id="rId18"/>
    <p:sldLayoutId id="2147483655" r:id="rId19"/>
    <p:sldLayoutId id="2147483657" r:id="rId20"/>
    <p:sldLayoutId id="2147483670" r:id="rId21"/>
    <p:sldLayoutId id="2147483683" r:id="rId22"/>
  </p:sldLayoutIdLst>
  <p:hf sldNum="0" hdr="0" dt="0"/>
  <p:txStyles>
    <p:titleStyle>
      <a:lvl1pPr algn="l" defTabSz="914400" rtl="0" eaLnBrk="1" latinLnBrk="0" hangingPunct="1">
        <a:lnSpc>
          <a:spcPct val="90000"/>
        </a:lnSpc>
        <a:spcBef>
          <a:spcPct val="0"/>
        </a:spcBef>
        <a:buNone/>
        <a:defRPr sz="44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p:titleStyle>
    <p:bodyStyle>
      <a:lvl1pPr marL="228600" indent="-228600" algn="l" defTabSz="914400" rtl="0" eaLnBrk="1" latinLnBrk="0" hangingPunct="1">
        <a:lnSpc>
          <a:spcPct val="90000"/>
        </a:lnSpc>
        <a:spcBef>
          <a:spcPts val="1000"/>
        </a:spcBef>
        <a:buFont typeface="Arial"/>
        <a:buChar char="•"/>
        <a:defRPr sz="28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685800" indent="-228600" algn="l" defTabSz="914400" rtl="0" eaLnBrk="1" latinLnBrk="0" hangingPunct="1">
        <a:lnSpc>
          <a:spcPct val="90000"/>
        </a:lnSpc>
        <a:spcBef>
          <a:spcPts val="500"/>
        </a:spcBef>
        <a:buFont typeface="Arial"/>
        <a:buChar char="•"/>
        <a:defRPr sz="24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2pPr>
      <a:lvl3pPr marL="1143000" indent="-228600" algn="l" defTabSz="914400" rtl="0" eaLnBrk="1" latinLnBrk="0" hangingPunct="1">
        <a:lnSpc>
          <a:spcPct val="90000"/>
        </a:lnSpc>
        <a:spcBef>
          <a:spcPts val="500"/>
        </a:spcBef>
        <a:buFont typeface="Arial"/>
        <a:buChar char="•"/>
        <a:defRPr sz="20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3pPr>
      <a:lvl4pPr marL="1600200" indent="-228600" algn="l" defTabSz="914400" rtl="0" eaLnBrk="1" latinLnBrk="0" hangingPunct="1">
        <a:lnSpc>
          <a:spcPct val="90000"/>
        </a:lnSpc>
        <a:spcBef>
          <a:spcPts val="500"/>
        </a:spcBef>
        <a:buFont typeface="Arial"/>
        <a:buChar char="•"/>
        <a:defRPr sz="18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4pPr>
      <a:lvl5pPr marL="2057400" indent="-228600" algn="l" defTabSz="914400" rtl="0" eaLnBrk="1" latinLnBrk="0" hangingPunct="1">
        <a:lnSpc>
          <a:spcPct val="90000"/>
        </a:lnSpc>
        <a:spcBef>
          <a:spcPts val="500"/>
        </a:spcBef>
        <a:buFont typeface="Arial"/>
        <a:buChar char="•"/>
        <a:defRPr sz="18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35200"/>
            <a:ext cx="9144000" cy="2387600"/>
          </a:xfrm>
          <a:effectLst/>
        </p:spPr>
        <p:txBody>
          <a:bodyPr/>
          <a:lstStyle/>
          <a:p>
            <a:pPr algn="ctr"/>
            <a:r>
              <a:rPr lang="en-US" dirty="0"/>
              <a:t>Missouri Basin</a:t>
            </a:r>
            <a:br>
              <a:rPr lang="en-US" dirty="0"/>
            </a:br>
            <a:r>
              <a:rPr lang="en-US" dirty="0"/>
              <a:t>Regional Office</a:t>
            </a:r>
            <a:br>
              <a:rPr lang="en-US" dirty="0"/>
            </a:br>
            <a:r>
              <a:rPr lang="en-US" dirty="0"/>
              <a:t>Quick-Look</a:t>
            </a:r>
          </a:p>
        </p:txBody>
      </p:sp>
      <p:sp>
        <p:nvSpPr>
          <p:cNvPr id="6" name="TextBox 5">
            <a:extLst>
              <a:ext uri="{FF2B5EF4-FFF2-40B4-BE49-F238E27FC236}">
                <a16:creationId xmlns:a16="http://schemas.microsoft.com/office/drawing/2014/main" id="{77536680-190E-46FB-BC2F-D9CD5B70BDBE}"/>
              </a:ext>
            </a:extLst>
          </p:cNvPr>
          <p:cNvSpPr txBox="1"/>
          <p:nvPr/>
        </p:nvSpPr>
        <p:spPr>
          <a:xfrm>
            <a:off x="88003" y="5872697"/>
            <a:ext cx="2386241" cy="923330"/>
          </a:xfrm>
          <a:prstGeom prst="rect">
            <a:avLst/>
          </a:prstGeom>
          <a:noFill/>
        </p:spPr>
        <p:txBody>
          <a:bodyPr wrap="square" rtlCol="0">
            <a:spAutoFit/>
          </a:bodyPr>
          <a:lstStyle/>
          <a:p>
            <a:r>
              <a:rPr lang="en-US" dirty="0">
                <a:solidFill>
                  <a:schemeClr val="bg1"/>
                </a:solidFill>
              </a:rPr>
              <a:t>Timothy Koczur</a:t>
            </a:r>
          </a:p>
          <a:p>
            <a:r>
              <a:rPr lang="en-US" dirty="0">
                <a:solidFill>
                  <a:schemeClr val="bg1"/>
                </a:solidFill>
              </a:rPr>
              <a:t>MBRO Power Manager</a:t>
            </a:r>
          </a:p>
          <a:p>
            <a:r>
              <a:rPr lang="en-US" dirty="0">
                <a:solidFill>
                  <a:schemeClr val="bg1"/>
                </a:solidFill>
              </a:rPr>
              <a:t>Dec 6, 2022</a:t>
            </a:r>
          </a:p>
        </p:txBody>
      </p:sp>
    </p:spTree>
    <p:extLst>
      <p:ext uri="{BB962C8B-B14F-4D97-AF65-F5344CB8AC3E}">
        <p14:creationId xmlns:p14="http://schemas.microsoft.com/office/powerpoint/2010/main" val="585540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C9E1D0-EE98-4562-8444-3F49B83DD0F4}"/>
              </a:ext>
            </a:extLst>
          </p:cNvPr>
          <p:cNvSpPr>
            <a:spLocks noGrp="1"/>
          </p:cNvSpPr>
          <p:nvPr>
            <p:ph idx="1"/>
          </p:nvPr>
        </p:nvSpPr>
        <p:spPr>
          <a:xfrm>
            <a:off x="228601" y="1549627"/>
            <a:ext cx="2971800" cy="1425018"/>
          </a:xfrm>
        </p:spPr>
        <p:txBody>
          <a:bodyPr/>
          <a:lstStyle/>
          <a:p>
            <a:r>
              <a:rPr lang="en-US" dirty="0"/>
              <a:t>Leak detection testing and finished product.  </a:t>
            </a:r>
            <a:endParaRPr lang="en-US" sz="2000" dirty="0"/>
          </a:p>
          <a:p>
            <a:pPr marL="0" indent="0">
              <a:buNone/>
            </a:pPr>
            <a:endParaRPr lang="en-US" sz="2000" dirty="0"/>
          </a:p>
        </p:txBody>
      </p:sp>
      <p:sp>
        <p:nvSpPr>
          <p:cNvPr id="3" name="Title 2">
            <a:extLst>
              <a:ext uri="{FF2B5EF4-FFF2-40B4-BE49-F238E27FC236}">
                <a16:creationId xmlns:a16="http://schemas.microsoft.com/office/drawing/2014/main" id="{A0E8B2D0-FB06-4D21-997A-4D622EEAA7D4}"/>
              </a:ext>
            </a:extLst>
          </p:cNvPr>
          <p:cNvSpPr>
            <a:spLocks noGrp="1"/>
          </p:cNvSpPr>
          <p:nvPr>
            <p:ph type="title"/>
          </p:nvPr>
        </p:nvSpPr>
        <p:spPr>
          <a:xfrm>
            <a:off x="228600" y="365126"/>
            <a:ext cx="11704320" cy="908504"/>
          </a:xfrm>
        </p:spPr>
        <p:txBody>
          <a:bodyPr/>
          <a:lstStyle/>
          <a:p>
            <a:pPr algn="ctr"/>
            <a:r>
              <a:rPr lang="en-US" sz="3600" dirty="0"/>
              <a:t>WYAO - </a:t>
            </a:r>
            <a:r>
              <a:rPr lang="en-US" sz="3600" dirty="0" err="1"/>
              <a:t>Seminoe</a:t>
            </a:r>
            <a:r>
              <a:rPr lang="en-US" sz="3600" dirty="0"/>
              <a:t> PP Roof &amp; Window Replacement</a:t>
            </a:r>
          </a:p>
        </p:txBody>
      </p:sp>
      <p:sp>
        <p:nvSpPr>
          <p:cNvPr id="4" name="Footer Placeholder 3">
            <a:extLst>
              <a:ext uri="{FF2B5EF4-FFF2-40B4-BE49-F238E27FC236}">
                <a16:creationId xmlns:a16="http://schemas.microsoft.com/office/drawing/2014/main" id="{072954C6-FBF3-4256-B0F4-1224904C6549}"/>
              </a:ext>
            </a:extLst>
          </p:cNvPr>
          <p:cNvSpPr>
            <a:spLocks noGrp="1"/>
          </p:cNvSpPr>
          <p:nvPr>
            <p:ph type="ftr" sz="quarter" idx="11"/>
          </p:nvPr>
        </p:nvSpPr>
        <p:spPr/>
        <p:txBody>
          <a:bodyPr/>
          <a:lstStyle/>
          <a:p>
            <a:endParaRPr lang="en-US" dirty="0"/>
          </a:p>
        </p:txBody>
      </p:sp>
      <p:pic>
        <p:nvPicPr>
          <p:cNvPr id="5" name="Picture 4">
            <a:extLst>
              <a:ext uri="{FF2B5EF4-FFF2-40B4-BE49-F238E27FC236}">
                <a16:creationId xmlns:a16="http://schemas.microsoft.com/office/drawing/2014/main" id="{AD5F70CE-DD07-445A-B881-786B998B641E}"/>
              </a:ext>
            </a:extLst>
          </p:cNvPr>
          <p:cNvPicPr>
            <a:picLocks noChangeAspect="1"/>
          </p:cNvPicPr>
          <p:nvPr/>
        </p:nvPicPr>
        <p:blipFill>
          <a:blip r:embed="rId3"/>
          <a:stretch>
            <a:fillRect/>
          </a:stretch>
        </p:blipFill>
        <p:spPr>
          <a:xfrm>
            <a:off x="3867584" y="1212740"/>
            <a:ext cx="3960101" cy="5280134"/>
          </a:xfrm>
          <a:prstGeom prst="rect">
            <a:avLst/>
          </a:prstGeom>
        </p:spPr>
      </p:pic>
      <p:pic>
        <p:nvPicPr>
          <p:cNvPr id="6" name="Picture 5">
            <a:extLst>
              <a:ext uri="{FF2B5EF4-FFF2-40B4-BE49-F238E27FC236}">
                <a16:creationId xmlns:a16="http://schemas.microsoft.com/office/drawing/2014/main" id="{36AB38C1-B0F6-4E22-B040-D06DE02452A1}"/>
              </a:ext>
            </a:extLst>
          </p:cNvPr>
          <p:cNvPicPr>
            <a:picLocks noChangeAspect="1"/>
          </p:cNvPicPr>
          <p:nvPr/>
        </p:nvPicPr>
        <p:blipFill>
          <a:blip r:embed="rId4"/>
          <a:stretch>
            <a:fillRect/>
          </a:stretch>
        </p:blipFill>
        <p:spPr>
          <a:xfrm>
            <a:off x="7972818" y="1212740"/>
            <a:ext cx="3960101" cy="5280134"/>
          </a:xfrm>
          <a:prstGeom prst="rect">
            <a:avLst/>
          </a:prstGeom>
        </p:spPr>
      </p:pic>
    </p:spTree>
    <p:extLst>
      <p:ext uri="{BB962C8B-B14F-4D97-AF65-F5344CB8AC3E}">
        <p14:creationId xmlns:p14="http://schemas.microsoft.com/office/powerpoint/2010/main" val="2116766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a:xfrm>
            <a:off x="243840" y="2766219"/>
            <a:ext cx="11704320" cy="1325563"/>
          </a:xfrm>
        </p:spPr>
        <p:txBody>
          <a:bodyPr/>
          <a:lstStyle/>
          <a:p>
            <a:pPr algn="ctr"/>
            <a:r>
              <a:rPr lang="en-US" dirty="0"/>
              <a:t>Introduction: Dr. Levi Brekke</a:t>
            </a:r>
          </a:p>
        </p:txBody>
      </p:sp>
      <p:sp>
        <p:nvSpPr>
          <p:cNvPr id="6" name="Text Placeholder 5">
            <a:extLst>
              <a:ext uri="{FF2B5EF4-FFF2-40B4-BE49-F238E27FC236}">
                <a16:creationId xmlns:a16="http://schemas.microsoft.com/office/drawing/2014/main" id="{AEF6AF61-8C6D-AC4B-BDD4-A82702766B97}"/>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149366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54AF925-444F-2D40-980F-94567954927E}"/>
              </a:ext>
            </a:extLst>
          </p:cNvPr>
          <p:cNvSpPr>
            <a:spLocks noGrp="1"/>
          </p:cNvSpPr>
          <p:nvPr>
            <p:ph type="subTitle" idx="1"/>
          </p:nvPr>
        </p:nvSpPr>
        <p:spPr/>
        <p:txBody>
          <a:bodyPr/>
          <a:lstStyle/>
          <a:p>
            <a:r>
              <a:rPr lang="en-US" dirty="0"/>
              <a:t>Timothy Koczur</a:t>
            </a:r>
          </a:p>
          <a:p>
            <a:r>
              <a:rPr lang="en-US" dirty="0"/>
              <a:t>MBRO Power Manager</a:t>
            </a:r>
          </a:p>
          <a:p>
            <a:r>
              <a:rPr lang="en-US" err="1"/>
              <a:t>tkoczur</a:t>
            </a:r>
            <a:r>
              <a:rPr lang="en-US"/>
              <a:t>@usbr.gov</a:t>
            </a:r>
          </a:p>
        </p:txBody>
      </p:sp>
    </p:spTree>
    <p:extLst>
      <p:ext uri="{BB962C8B-B14F-4D97-AF65-F5344CB8AC3E}">
        <p14:creationId xmlns:p14="http://schemas.microsoft.com/office/powerpoint/2010/main" val="1829482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a:xfrm>
            <a:off x="6506252" y="365125"/>
            <a:ext cx="5426667" cy="1325563"/>
          </a:xfrm>
        </p:spPr>
        <p:txBody>
          <a:bodyPr/>
          <a:lstStyle/>
          <a:p>
            <a:r>
              <a:rPr lang="en-US" dirty="0"/>
              <a:t>ECAO – East Portal</a:t>
            </a:r>
            <a:br>
              <a:rPr lang="en-US" dirty="0"/>
            </a:br>
            <a:r>
              <a:rPr lang="en-US" dirty="0"/>
              <a:t>Construction</a:t>
            </a:r>
          </a:p>
        </p:txBody>
      </p:sp>
      <p:sp>
        <p:nvSpPr>
          <p:cNvPr id="6" name="Text Placeholder 5">
            <a:extLst>
              <a:ext uri="{FF2B5EF4-FFF2-40B4-BE49-F238E27FC236}">
                <a16:creationId xmlns:a16="http://schemas.microsoft.com/office/drawing/2014/main" id="{AEF6AF61-8C6D-AC4B-BDD4-A82702766B97}"/>
              </a:ext>
            </a:extLst>
          </p:cNvPr>
          <p:cNvSpPr>
            <a:spLocks noGrp="1"/>
          </p:cNvSpPr>
          <p:nvPr>
            <p:ph type="body" sz="quarter" idx="14"/>
          </p:nvPr>
        </p:nvSpPr>
        <p:spPr/>
        <p:txBody>
          <a:bodyPr/>
          <a:lstStyle/>
          <a:p>
            <a:endParaRPr lang="en-US"/>
          </a:p>
        </p:txBody>
      </p:sp>
      <p:pic>
        <p:nvPicPr>
          <p:cNvPr id="3" name="Picture 2">
            <a:extLst>
              <a:ext uri="{FF2B5EF4-FFF2-40B4-BE49-F238E27FC236}">
                <a16:creationId xmlns:a16="http://schemas.microsoft.com/office/drawing/2014/main" id="{9FCFF7F4-2DB0-48EC-99BD-D6F6CBCBC3B4}"/>
              </a:ext>
            </a:extLst>
          </p:cNvPr>
          <p:cNvPicPr>
            <a:picLocks noChangeAspect="1"/>
          </p:cNvPicPr>
          <p:nvPr/>
        </p:nvPicPr>
        <p:blipFill rotWithShape="1">
          <a:blip r:embed="rId2"/>
          <a:srcRect l="29118" t="18752" r="30454" b="4528"/>
          <a:stretch/>
        </p:blipFill>
        <p:spPr>
          <a:xfrm>
            <a:off x="-3" y="-2"/>
            <a:ext cx="6506256" cy="6945124"/>
          </a:xfrm>
          <a:prstGeom prst="rect">
            <a:avLst/>
          </a:prstGeom>
        </p:spPr>
      </p:pic>
    </p:spTree>
    <p:extLst>
      <p:ext uri="{BB962C8B-B14F-4D97-AF65-F5344CB8AC3E}">
        <p14:creationId xmlns:p14="http://schemas.microsoft.com/office/powerpoint/2010/main" val="1590690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a:xfrm>
            <a:off x="5925283" y="365125"/>
            <a:ext cx="6007637" cy="1325563"/>
          </a:xfrm>
        </p:spPr>
        <p:txBody>
          <a:bodyPr/>
          <a:lstStyle/>
          <a:p>
            <a:r>
              <a:rPr lang="en-US" dirty="0"/>
              <a:t>ECAO – East Portal</a:t>
            </a:r>
            <a:br>
              <a:rPr lang="en-US" dirty="0"/>
            </a:br>
            <a:r>
              <a:rPr lang="en-US" dirty="0"/>
              <a:t>Construction</a:t>
            </a:r>
          </a:p>
        </p:txBody>
      </p:sp>
      <p:sp>
        <p:nvSpPr>
          <p:cNvPr id="6" name="Text Placeholder 5">
            <a:extLst>
              <a:ext uri="{FF2B5EF4-FFF2-40B4-BE49-F238E27FC236}">
                <a16:creationId xmlns:a16="http://schemas.microsoft.com/office/drawing/2014/main" id="{AEF6AF61-8C6D-AC4B-BDD4-A82702766B97}"/>
              </a:ext>
            </a:extLst>
          </p:cNvPr>
          <p:cNvSpPr>
            <a:spLocks noGrp="1"/>
          </p:cNvSpPr>
          <p:nvPr>
            <p:ph type="body" sz="quarter" idx="14"/>
          </p:nvPr>
        </p:nvSpPr>
        <p:spPr/>
        <p:txBody>
          <a:bodyPr/>
          <a:lstStyle/>
          <a:p>
            <a:endParaRPr lang="en-US"/>
          </a:p>
        </p:txBody>
      </p:sp>
      <p:pic>
        <p:nvPicPr>
          <p:cNvPr id="7" name="Picture 6">
            <a:extLst>
              <a:ext uri="{FF2B5EF4-FFF2-40B4-BE49-F238E27FC236}">
                <a16:creationId xmlns:a16="http://schemas.microsoft.com/office/drawing/2014/main" id="{09285837-6A1F-42B3-A952-5F3868758BE2}"/>
              </a:ext>
            </a:extLst>
          </p:cNvPr>
          <p:cNvPicPr>
            <a:picLocks noChangeAspect="1"/>
          </p:cNvPicPr>
          <p:nvPr/>
        </p:nvPicPr>
        <p:blipFill rotWithShape="1">
          <a:blip r:embed="rId2"/>
          <a:srcRect l="30481" t="19108" r="32701" b="5324"/>
          <a:stretch/>
        </p:blipFill>
        <p:spPr>
          <a:xfrm>
            <a:off x="0" y="-2"/>
            <a:ext cx="5925283" cy="6840838"/>
          </a:xfrm>
          <a:prstGeom prst="rect">
            <a:avLst/>
          </a:prstGeom>
        </p:spPr>
      </p:pic>
    </p:spTree>
    <p:extLst>
      <p:ext uri="{BB962C8B-B14F-4D97-AF65-F5344CB8AC3E}">
        <p14:creationId xmlns:p14="http://schemas.microsoft.com/office/powerpoint/2010/main" val="3090346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a:xfrm>
            <a:off x="5583136" y="365125"/>
            <a:ext cx="6349784" cy="1325563"/>
          </a:xfrm>
        </p:spPr>
        <p:txBody>
          <a:bodyPr/>
          <a:lstStyle/>
          <a:p>
            <a:r>
              <a:rPr lang="en-US" dirty="0"/>
              <a:t>ECAO – East Portal</a:t>
            </a:r>
            <a:br>
              <a:rPr lang="en-US" dirty="0"/>
            </a:br>
            <a:r>
              <a:rPr lang="en-US" dirty="0"/>
              <a:t>Construction</a:t>
            </a:r>
          </a:p>
        </p:txBody>
      </p:sp>
      <p:sp>
        <p:nvSpPr>
          <p:cNvPr id="6" name="Text Placeholder 5">
            <a:extLst>
              <a:ext uri="{FF2B5EF4-FFF2-40B4-BE49-F238E27FC236}">
                <a16:creationId xmlns:a16="http://schemas.microsoft.com/office/drawing/2014/main" id="{AEF6AF61-8C6D-AC4B-BDD4-A82702766B97}"/>
              </a:ext>
            </a:extLst>
          </p:cNvPr>
          <p:cNvSpPr>
            <a:spLocks noGrp="1"/>
          </p:cNvSpPr>
          <p:nvPr>
            <p:ph type="body" sz="quarter" idx="14"/>
          </p:nvPr>
        </p:nvSpPr>
        <p:spPr/>
        <p:txBody>
          <a:bodyPr/>
          <a:lstStyle/>
          <a:p>
            <a:endParaRPr lang="en-US"/>
          </a:p>
        </p:txBody>
      </p:sp>
      <p:pic>
        <p:nvPicPr>
          <p:cNvPr id="3" name="Picture 2">
            <a:extLst>
              <a:ext uri="{FF2B5EF4-FFF2-40B4-BE49-F238E27FC236}">
                <a16:creationId xmlns:a16="http://schemas.microsoft.com/office/drawing/2014/main" id="{764D6574-C319-4BCE-AAC1-5AD073BDC803}"/>
              </a:ext>
            </a:extLst>
          </p:cNvPr>
          <p:cNvPicPr>
            <a:picLocks noChangeAspect="1"/>
          </p:cNvPicPr>
          <p:nvPr/>
        </p:nvPicPr>
        <p:blipFill rotWithShape="1">
          <a:blip r:embed="rId2"/>
          <a:srcRect l="31284" t="19109" r="34024" b="4528"/>
          <a:stretch/>
        </p:blipFill>
        <p:spPr>
          <a:xfrm>
            <a:off x="0" y="0"/>
            <a:ext cx="5583136" cy="6912807"/>
          </a:xfrm>
          <a:prstGeom prst="rect">
            <a:avLst/>
          </a:prstGeom>
        </p:spPr>
      </p:pic>
    </p:spTree>
    <p:extLst>
      <p:ext uri="{BB962C8B-B14F-4D97-AF65-F5344CB8AC3E}">
        <p14:creationId xmlns:p14="http://schemas.microsoft.com/office/powerpoint/2010/main" val="2870274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a:xfrm>
            <a:off x="5888274" y="365125"/>
            <a:ext cx="6044645" cy="1325563"/>
          </a:xfrm>
        </p:spPr>
        <p:txBody>
          <a:bodyPr/>
          <a:lstStyle/>
          <a:p>
            <a:r>
              <a:rPr lang="en-US" dirty="0"/>
              <a:t>ECAO – East Portal</a:t>
            </a:r>
            <a:br>
              <a:rPr lang="en-US" dirty="0"/>
            </a:br>
            <a:r>
              <a:rPr lang="en-US" dirty="0"/>
              <a:t>Construction</a:t>
            </a:r>
          </a:p>
        </p:txBody>
      </p:sp>
      <p:sp>
        <p:nvSpPr>
          <p:cNvPr id="6" name="Text Placeholder 5">
            <a:extLst>
              <a:ext uri="{FF2B5EF4-FFF2-40B4-BE49-F238E27FC236}">
                <a16:creationId xmlns:a16="http://schemas.microsoft.com/office/drawing/2014/main" id="{AEF6AF61-8C6D-AC4B-BDD4-A82702766B97}"/>
              </a:ext>
            </a:extLst>
          </p:cNvPr>
          <p:cNvSpPr>
            <a:spLocks noGrp="1"/>
          </p:cNvSpPr>
          <p:nvPr>
            <p:ph type="body" sz="quarter" idx="14"/>
          </p:nvPr>
        </p:nvSpPr>
        <p:spPr/>
        <p:txBody>
          <a:bodyPr/>
          <a:lstStyle/>
          <a:p>
            <a:endParaRPr lang="en-US"/>
          </a:p>
        </p:txBody>
      </p:sp>
      <p:pic>
        <p:nvPicPr>
          <p:cNvPr id="3" name="Picture 2">
            <a:extLst>
              <a:ext uri="{FF2B5EF4-FFF2-40B4-BE49-F238E27FC236}">
                <a16:creationId xmlns:a16="http://schemas.microsoft.com/office/drawing/2014/main" id="{1C3DC16A-2920-4799-A5FC-3AE33AA95021}"/>
              </a:ext>
            </a:extLst>
          </p:cNvPr>
          <p:cNvPicPr>
            <a:picLocks noChangeAspect="1"/>
          </p:cNvPicPr>
          <p:nvPr/>
        </p:nvPicPr>
        <p:blipFill rotWithShape="1">
          <a:blip r:embed="rId2"/>
          <a:srcRect l="31565" t="19038" r="32660" b="6168"/>
          <a:stretch/>
        </p:blipFill>
        <p:spPr>
          <a:xfrm>
            <a:off x="-4" y="-5"/>
            <a:ext cx="5888279" cy="6924653"/>
          </a:xfrm>
          <a:prstGeom prst="rect">
            <a:avLst/>
          </a:prstGeom>
        </p:spPr>
      </p:pic>
    </p:spTree>
    <p:extLst>
      <p:ext uri="{BB962C8B-B14F-4D97-AF65-F5344CB8AC3E}">
        <p14:creationId xmlns:p14="http://schemas.microsoft.com/office/powerpoint/2010/main" val="1083821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a:xfrm>
            <a:off x="6007098" y="365125"/>
            <a:ext cx="5925822" cy="1325563"/>
          </a:xfrm>
        </p:spPr>
        <p:txBody>
          <a:bodyPr/>
          <a:lstStyle/>
          <a:p>
            <a:r>
              <a:rPr lang="en-US" dirty="0"/>
              <a:t>MTAO – Canyon Ferry</a:t>
            </a:r>
            <a:br>
              <a:rPr lang="en-US" dirty="0"/>
            </a:br>
            <a:r>
              <a:rPr lang="en-US" dirty="0"/>
              <a:t>Core Restack</a:t>
            </a:r>
          </a:p>
        </p:txBody>
      </p:sp>
      <p:sp>
        <p:nvSpPr>
          <p:cNvPr id="6" name="Text Placeholder 5">
            <a:extLst>
              <a:ext uri="{FF2B5EF4-FFF2-40B4-BE49-F238E27FC236}">
                <a16:creationId xmlns:a16="http://schemas.microsoft.com/office/drawing/2014/main" id="{AEF6AF61-8C6D-AC4B-BDD4-A82702766B97}"/>
              </a:ext>
            </a:extLst>
          </p:cNvPr>
          <p:cNvSpPr>
            <a:spLocks noGrp="1"/>
          </p:cNvSpPr>
          <p:nvPr>
            <p:ph type="body" sz="quarter" idx="14"/>
          </p:nvPr>
        </p:nvSpPr>
        <p:spPr/>
        <p:txBody>
          <a:bodyPr/>
          <a:lstStyle/>
          <a:p>
            <a:endParaRPr lang="en-US"/>
          </a:p>
        </p:txBody>
      </p:sp>
      <p:pic>
        <p:nvPicPr>
          <p:cNvPr id="2" name="Picture 1">
            <a:extLst>
              <a:ext uri="{FF2B5EF4-FFF2-40B4-BE49-F238E27FC236}">
                <a16:creationId xmlns:a16="http://schemas.microsoft.com/office/drawing/2014/main" id="{CAC42141-DB4C-4EFC-9C42-63AF9C06F519}"/>
              </a:ext>
            </a:extLst>
          </p:cNvPr>
          <p:cNvPicPr>
            <a:picLocks noChangeAspect="1"/>
          </p:cNvPicPr>
          <p:nvPr/>
        </p:nvPicPr>
        <p:blipFill rotWithShape="1">
          <a:blip r:embed="rId2"/>
          <a:srcRect l="5356" r="4997" b="4130"/>
          <a:stretch/>
        </p:blipFill>
        <p:spPr>
          <a:xfrm>
            <a:off x="-1" y="-15258"/>
            <a:ext cx="6007099" cy="6865150"/>
          </a:xfrm>
          <a:prstGeom prst="rect">
            <a:avLst/>
          </a:prstGeom>
        </p:spPr>
      </p:pic>
      <p:sp>
        <p:nvSpPr>
          <p:cNvPr id="7" name="Text Placeholder 4">
            <a:extLst>
              <a:ext uri="{FF2B5EF4-FFF2-40B4-BE49-F238E27FC236}">
                <a16:creationId xmlns:a16="http://schemas.microsoft.com/office/drawing/2014/main" id="{40476B1A-021A-4C41-8C2F-695F4744D33C}"/>
              </a:ext>
            </a:extLst>
          </p:cNvPr>
          <p:cNvSpPr>
            <a:spLocks noGrp="1"/>
          </p:cNvSpPr>
          <p:nvPr>
            <p:ph type="body" sz="quarter" idx="13"/>
          </p:nvPr>
        </p:nvSpPr>
        <p:spPr>
          <a:xfrm>
            <a:off x="6007098" y="1865313"/>
            <a:ext cx="5926140" cy="4352544"/>
          </a:xfrm>
        </p:spPr>
        <p:txBody>
          <a:bodyPr/>
          <a:lstStyle/>
          <a:p>
            <a:r>
              <a:rPr lang="en-US" b="0" i="0" dirty="0">
                <a:effectLst/>
                <a:latin typeface="Calibri" panose="020F0502020204030204" pitchFamily="34" charset="0"/>
              </a:rPr>
              <a:t>CF Rewind is progressing on schedule. Andritz is on site stacking the new core. TVA progressing through component refurbishment at PSS. Voith is maintaining project schedule with components beginning to ship.</a:t>
            </a:r>
            <a:endParaRPr lang="en-US" dirty="0"/>
          </a:p>
        </p:txBody>
      </p:sp>
    </p:spTree>
    <p:extLst>
      <p:ext uri="{BB962C8B-B14F-4D97-AF65-F5344CB8AC3E}">
        <p14:creationId xmlns:p14="http://schemas.microsoft.com/office/powerpoint/2010/main" val="3692272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C9E1D0-EE98-4562-8444-3F49B83DD0F4}"/>
              </a:ext>
            </a:extLst>
          </p:cNvPr>
          <p:cNvSpPr>
            <a:spLocks noGrp="1"/>
          </p:cNvSpPr>
          <p:nvPr>
            <p:ph idx="1"/>
          </p:nvPr>
        </p:nvSpPr>
        <p:spPr>
          <a:xfrm>
            <a:off x="228600" y="1441197"/>
            <a:ext cx="6309360" cy="4351338"/>
          </a:xfrm>
        </p:spPr>
        <p:txBody>
          <a:bodyPr/>
          <a:lstStyle/>
          <a:p>
            <a:r>
              <a:rPr lang="en-US" sz="2200" dirty="0"/>
              <a:t>Awarded February 2021 to MC2 Engineering</a:t>
            </a:r>
          </a:p>
          <a:p>
            <a:r>
              <a:rPr lang="en-US" sz="2200" dirty="0"/>
              <a:t>Construction Started August 29, 2022</a:t>
            </a:r>
          </a:p>
          <a:p>
            <a:r>
              <a:rPr lang="en-US" sz="2200" dirty="0"/>
              <a:t>Construction Completed October 21, 2022</a:t>
            </a:r>
          </a:p>
          <a:p>
            <a:pPr marL="0" indent="0">
              <a:buNone/>
            </a:pPr>
            <a:endParaRPr lang="en-US" sz="2000" dirty="0"/>
          </a:p>
        </p:txBody>
      </p:sp>
      <p:sp>
        <p:nvSpPr>
          <p:cNvPr id="3" name="Title 2">
            <a:extLst>
              <a:ext uri="{FF2B5EF4-FFF2-40B4-BE49-F238E27FC236}">
                <a16:creationId xmlns:a16="http://schemas.microsoft.com/office/drawing/2014/main" id="{A0E8B2D0-FB06-4D21-997A-4D622EEAA7D4}"/>
              </a:ext>
            </a:extLst>
          </p:cNvPr>
          <p:cNvSpPr>
            <a:spLocks noGrp="1"/>
          </p:cNvSpPr>
          <p:nvPr>
            <p:ph type="title"/>
          </p:nvPr>
        </p:nvSpPr>
        <p:spPr>
          <a:xfrm>
            <a:off x="228600" y="365126"/>
            <a:ext cx="11704320" cy="908504"/>
          </a:xfrm>
        </p:spPr>
        <p:txBody>
          <a:bodyPr/>
          <a:lstStyle/>
          <a:p>
            <a:pPr algn="ctr"/>
            <a:r>
              <a:rPr lang="en-US" sz="3600" dirty="0"/>
              <a:t>WYAO - </a:t>
            </a:r>
            <a:r>
              <a:rPr lang="en-US" sz="3600" dirty="0" err="1"/>
              <a:t>Seminoe</a:t>
            </a:r>
            <a:r>
              <a:rPr lang="en-US" sz="3600" dirty="0"/>
              <a:t> PP Roof &amp; Window Replacement</a:t>
            </a:r>
          </a:p>
        </p:txBody>
      </p:sp>
      <p:sp>
        <p:nvSpPr>
          <p:cNvPr id="4" name="Footer Placeholder 3">
            <a:extLst>
              <a:ext uri="{FF2B5EF4-FFF2-40B4-BE49-F238E27FC236}">
                <a16:creationId xmlns:a16="http://schemas.microsoft.com/office/drawing/2014/main" id="{072954C6-FBF3-4256-B0F4-1224904C6549}"/>
              </a:ext>
            </a:extLst>
          </p:cNvPr>
          <p:cNvSpPr>
            <a:spLocks noGrp="1"/>
          </p:cNvSpPr>
          <p:nvPr>
            <p:ph type="ftr" sz="quarter" idx="11"/>
          </p:nvPr>
        </p:nvSpPr>
        <p:spPr/>
        <p:txBody>
          <a:bodyPr/>
          <a:lstStyle/>
          <a:p>
            <a:endParaRPr lang="en-US" dirty="0"/>
          </a:p>
        </p:txBody>
      </p:sp>
      <p:pic>
        <p:nvPicPr>
          <p:cNvPr id="6" name="Picture 5">
            <a:extLst>
              <a:ext uri="{FF2B5EF4-FFF2-40B4-BE49-F238E27FC236}">
                <a16:creationId xmlns:a16="http://schemas.microsoft.com/office/drawing/2014/main" id="{B4875F48-08CC-4E9A-9A8A-1075BBD4C020}"/>
              </a:ext>
            </a:extLst>
          </p:cNvPr>
          <p:cNvPicPr>
            <a:picLocks noChangeAspect="1"/>
          </p:cNvPicPr>
          <p:nvPr/>
        </p:nvPicPr>
        <p:blipFill>
          <a:blip r:embed="rId3"/>
          <a:stretch>
            <a:fillRect/>
          </a:stretch>
        </p:blipFill>
        <p:spPr>
          <a:xfrm>
            <a:off x="6663132" y="1825625"/>
            <a:ext cx="5300268" cy="3970085"/>
          </a:xfrm>
          <a:prstGeom prst="rect">
            <a:avLst/>
          </a:prstGeom>
        </p:spPr>
      </p:pic>
      <p:pic>
        <p:nvPicPr>
          <p:cNvPr id="5" name="Picture 4">
            <a:extLst>
              <a:ext uri="{FF2B5EF4-FFF2-40B4-BE49-F238E27FC236}">
                <a16:creationId xmlns:a16="http://schemas.microsoft.com/office/drawing/2014/main" id="{DDD006DB-04BE-4233-8618-90C0E1476449}"/>
              </a:ext>
            </a:extLst>
          </p:cNvPr>
          <p:cNvPicPr>
            <a:picLocks noChangeAspect="1"/>
          </p:cNvPicPr>
          <p:nvPr/>
        </p:nvPicPr>
        <p:blipFill>
          <a:blip r:embed="rId4"/>
          <a:stretch>
            <a:fillRect/>
          </a:stretch>
        </p:blipFill>
        <p:spPr>
          <a:xfrm>
            <a:off x="1676400" y="2999181"/>
            <a:ext cx="4861560" cy="3646171"/>
          </a:xfrm>
          <a:prstGeom prst="rect">
            <a:avLst/>
          </a:prstGeom>
        </p:spPr>
      </p:pic>
    </p:spTree>
    <p:extLst>
      <p:ext uri="{BB962C8B-B14F-4D97-AF65-F5344CB8AC3E}">
        <p14:creationId xmlns:p14="http://schemas.microsoft.com/office/powerpoint/2010/main" val="2087453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C9E1D0-EE98-4562-8444-3F49B83DD0F4}"/>
              </a:ext>
            </a:extLst>
          </p:cNvPr>
          <p:cNvSpPr>
            <a:spLocks noGrp="1"/>
          </p:cNvSpPr>
          <p:nvPr>
            <p:ph idx="1"/>
          </p:nvPr>
        </p:nvSpPr>
        <p:spPr>
          <a:xfrm>
            <a:off x="228601" y="1549627"/>
            <a:ext cx="3484418" cy="1425018"/>
          </a:xfrm>
        </p:spPr>
        <p:txBody>
          <a:bodyPr/>
          <a:lstStyle/>
          <a:p>
            <a:r>
              <a:rPr lang="en-US" sz="2200" dirty="0"/>
              <a:t>Removing and replacing glass blocks on downstream side of powerplant. </a:t>
            </a:r>
          </a:p>
          <a:p>
            <a:pPr marL="0" indent="0">
              <a:buNone/>
            </a:pPr>
            <a:endParaRPr lang="en-US" sz="2000" dirty="0"/>
          </a:p>
        </p:txBody>
      </p:sp>
      <p:sp>
        <p:nvSpPr>
          <p:cNvPr id="3" name="Title 2">
            <a:extLst>
              <a:ext uri="{FF2B5EF4-FFF2-40B4-BE49-F238E27FC236}">
                <a16:creationId xmlns:a16="http://schemas.microsoft.com/office/drawing/2014/main" id="{A0E8B2D0-FB06-4D21-997A-4D622EEAA7D4}"/>
              </a:ext>
            </a:extLst>
          </p:cNvPr>
          <p:cNvSpPr>
            <a:spLocks noGrp="1"/>
          </p:cNvSpPr>
          <p:nvPr>
            <p:ph type="title"/>
          </p:nvPr>
        </p:nvSpPr>
        <p:spPr>
          <a:xfrm>
            <a:off x="228600" y="365126"/>
            <a:ext cx="11704320" cy="908504"/>
          </a:xfrm>
        </p:spPr>
        <p:txBody>
          <a:bodyPr/>
          <a:lstStyle/>
          <a:p>
            <a:pPr algn="ctr"/>
            <a:r>
              <a:rPr lang="en-US" sz="3600" dirty="0"/>
              <a:t>WYAO - </a:t>
            </a:r>
            <a:r>
              <a:rPr lang="en-US" sz="3600" dirty="0" err="1"/>
              <a:t>Seminoe</a:t>
            </a:r>
            <a:r>
              <a:rPr lang="en-US" sz="3600" dirty="0"/>
              <a:t> PP Roof &amp; Window Replacement</a:t>
            </a:r>
          </a:p>
        </p:txBody>
      </p:sp>
      <p:sp>
        <p:nvSpPr>
          <p:cNvPr id="4" name="Footer Placeholder 3">
            <a:extLst>
              <a:ext uri="{FF2B5EF4-FFF2-40B4-BE49-F238E27FC236}">
                <a16:creationId xmlns:a16="http://schemas.microsoft.com/office/drawing/2014/main" id="{072954C6-FBF3-4256-B0F4-1224904C6549}"/>
              </a:ext>
            </a:extLst>
          </p:cNvPr>
          <p:cNvSpPr>
            <a:spLocks noGrp="1"/>
          </p:cNvSpPr>
          <p:nvPr>
            <p:ph type="ftr" sz="quarter" idx="11"/>
          </p:nvPr>
        </p:nvSpPr>
        <p:spPr/>
        <p:txBody>
          <a:bodyPr/>
          <a:lstStyle/>
          <a:p>
            <a:endParaRPr lang="en-US" dirty="0"/>
          </a:p>
        </p:txBody>
      </p:sp>
      <p:pic>
        <p:nvPicPr>
          <p:cNvPr id="2050" name="Picture 2" descr="Image preview">
            <a:extLst>
              <a:ext uri="{FF2B5EF4-FFF2-40B4-BE49-F238E27FC236}">
                <a16:creationId xmlns:a16="http://schemas.microsoft.com/office/drawing/2014/main" id="{53896BF2-D94C-491C-A01F-2AE190D2D1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9996" y="1305102"/>
            <a:ext cx="3804805" cy="50730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preview">
            <a:extLst>
              <a:ext uri="{FF2B5EF4-FFF2-40B4-BE49-F238E27FC236}">
                <a16:creationId xmlns:a16="http://schemas.microsoft.com/office/drawing/2014/main" id="{85AE774C-ACC0-4CD4-92BE-3762A1DA99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7583" y="1305102"/>
            <a:ext cx="3804805" cy="5073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364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C9E1D0-EE98-4562-8444-3F49B83DD0F4}"/>
              </a:ext>
            </a:extLst>
          </p:cNvPr>
          <p:cNvSpPr>
            <a:spLocks noGrp="1"/>
          </p:cNvSpPr>
          <p:nvPr>
            <p:ph idx="1"/>
          </p:nvPr>
        </p:nvSpPr>
        <p:spPr>
          <a:xfrm>
            <a:off x="228600" y="1549627"/>
            <a:ext cx="4291013" cy="1425018"/>
          </a:xfrm>
        </p:spPr>
        <p:txBody>
          <a:bodyPr/>
          <a:lstStyle/>
          <a:p>
            <a:r>
              <a:rPr lang="en-US" dirty="0"/>
              <a:t>Roofing material removal. </a:t>
            </a:r>
            <a:endParaRPr lang="en-US" sz="2000" dirty="0"/>
          </a:p>
          <a:p>
            <a:pPr marL="0" indent="0">
              <a:buNone/>
            </a:pPr>
            <a:endParaRPr lang="en-US" sz="2000" dirty="0"/>
          </a:p>
        </p:txBody>
      </p:sp>
      <p:sp>
        <p:nvSpPr>
          <p:cNvPr id="3" name="Title 2">
            <a:extLst>
              <a:ext uri="{FF2B5EF4-FFF2-40B4-BE49-F238E27FC236}">
                <a16:creationId xmlns:a16="http://schemas.microsoft.com/office/drawing/2014/main" id="{A0E8B2D0-FB06-4D21-997A-4D622EEAA7D4}"/>
              </a:ext>
            </a:extLst>
          </p:cNvPr>
          <p:cNvSpPr>
            <a:spLocks noGrp="1"/>
          </p:cNvSpPr>
          <p:nvPr>
            <p:ph type="title"/>
          </p:nvPr>
        </p:nvSpPr>
        <p:spPr>
          <a:xfrm>
            <a:off x="228600" y="365126"/>
            <a:ext cx="11704320" cy="908504"/>
          </a:xfrm>
        </p:spPr>
        <p:txBody>
          <a:bodyPr/>
          <a:lstStyle/>
          <a:p>
            <a:pPr algn="ctr"/>
            <a:r>
              <a:rPr lang="en-US" sz="3600" dirty="0"/>
              <a:t>WYAO - </a:t>
            </a:r>
            <a:r>
              <a:rPr lang="en-US" sz="3600" dirty="0" err="1"/>
              <a:t>Seminoe</a:t>
            </a:r>
            <a:r>
              <a:rPr lang="en-US" sz="3600" dirty="0"/>
              <a:t> PP Roof &amp; Window Replacement</a:t>
            </a:r>
          </a:p>
        </p:txBody>
      </p:sp>
      <p:sp>
        <p:nvSpPr>
          <p:cNvPr id="4" name="Footer Placeholder 3">
            <a:extLst>
              <a:ext uri="{FF2B5EF4-FFF2-40B4-BE49-F238E27FC236}">
                <a16:creationId xmlns:a16="http://schemas.microsoft.com/office/drawing/2014/main" id="{072954C6-FBF3-4256-B0F4-1224904C6549}"/>
              </a:ext>
            </a:extLst>
          </p:cNvPr>
          <p:cNvSpPr>
            <a:spLocks noGrp="1"/>
          </p:cNvSpPr>
          <p:nvPr>
            <p:ph type="ftr" sz="quarter" idx="11"/>
          </p:nvPr>
        </p:nvSpPr>
        <p:spPr/>
        <p:txBody>
          <a:bodyPr/>
          <a:lstStyle/>
          <a:p>
            <a:endParaRPr lang="en-US" dirty="0"/>
          </a:p>
        </p:txBody>
      </p:sp>
      <p:pic>
        <p:nvPicPr>
          <p:cNvPr id="1026" name="Picture 2" descr="Image preview">
            <a:extLst>
              <a:ext uri="{FF2B5EF4-FFF2-40B4-BE49-F238E27FC236}">
                <a16:creationId xmlns:a16="http://schemas.microsoft.com/office/drawing/2014/main" id="{BD234571-CC16-4D78-A5EB-51657CC8E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9269" y="1212741"/>
            <a:ext cx="3804804" cy="50730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8BA221A-7E80-417D-A621-36CF1D3286AD}"/>
              </a:ext>
            </a:extLst>
          </p:cNvPr>
          <p:cNvPicPr>
            <a:picLocks noChangeAspect="1"/>
          </p:cNvPicPr>
          <p:nvPr/>
        </p:nvPicPr>
        <p:blipFill>
          <a:blip r:embed="rId4"/>
          <a:stretch>
            <a:fillRect/>
          </a:stretch>
        </p:blipFill>
        <p:spPr>
          <a:xfrm>
            <a:off x="4065617" y="1212740"/>
            <a:ext cx="3804805" cy="5073073"/>
          </a:xfrm>
          <a:prstGeom prst="rect">
            <a:avLst/>
          </a:prstGeom>
        </p:spPr>
      </p:pic>
    </p:spTree>
    <p:extLst>
      <p:ext uri="{BB962C8B-B14F-4D97-AF65-F5344CB8AC3E}">
        <p14:creationId xmlns:p14="http://schemas.microsoft.com/office/powerpoint/2010/main" val="15275582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 white" id="{5B01CB95-E967-0C4E-BB61-92E0A8DDC530}" vid="{E52EC274-00E1-074E-B9C7-D32580BC5D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2F901056AEDAA47B3FE45DEED4A7F80" ma:contentTypeVersion="11" ma:contentTypeDescription="Create a new document." ma:contentTypeScope="" ma:versionID="97128290671f6ba2ba404ea854b5e6de">
  <xsd:schema xmlns:xsd="http://www.w3.org/2001/XMLSchema" xmlns:xs="http://www.w3.org/2001/XMLSchema" xmlns:p="http://schemas.microsoft.com/office/2006/metadata/properties" xmlns:ns2="c0f95fd5-778b-4cc3-8c47-ae53da063b90" xmlns:ns3="a83e283c-98ce-4d3e-a85e-b2601418a5d3" targetNamespace="http://schemas.microsoft.com/office/2006/metadata/properties" ma:root="true" ma:fieldsID="88f00217d76e3995dc5f7871d1b2ba10" ns2:_="" ns3:_="">
    <xsd:import namespace="c0f95fd5-778b-4cc3-8c47-ae53da063b90"/>
    <xsd:import namespace="a83e283c-98ce-4d3e-a85e-b2601418a5d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f95fd5-778b-4cc3-8c47-ae53da063b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83e283c-98ce-4d3e-a85e-b2601418a5d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F30C80-F326-4890-B5FE-4497856FD2DB}">
  <ds:schemaRefs>
    <ds:schemaRef ds:uri="http://schemas.microsoft.com/sharepoint/v3/contenttype/forms"/>
  </ds:schemaRefs>
</ds:datastoreItem>
</file>

<file path=customXml/itemProps2.xml><?xml version="1.0" encoding="utf-8"?>
<ds:datastoreItem xmlns:ds="http://schemas.openxmlformats.org/officeDocument/2006/customXml" ds:itemID="{CC1D7D05-2F24-4089-A4CE-4DA40291AEA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05B87C2-178D-40DF-8FC5-B1A32687FD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f95fd5-778b-4cc3-8c47-ae53da063b90"/>
    <ds:schemaRef ds:uri="a83e283c-98ce-4d3e-a85e-b2601418a5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2671</TotalTime>
  <Words>416</Words>
  <Application>Microsoft Macintosh PowerPoint</Application>
  <PresentationFormat>Widescreen</PresentationFormat>
  <Paragraphs>30</Paragraphs>
  <Slides>12</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-apple-system</vt:lpstr>
      <vt:lpstr>Arial</vt:lpstr>
      <vt:lpstr>Calibri</vt:lpstr>
      <vt:lpstr>Segoe UI</vt:lpstr>
      <vt:lpstr>Segoe UI Semibold</vt:lpstr>
      <vt:lpstr>Office Theme</vt:lpstr>
      <vt:lpstr>Missouri Basin Regional Office Quick-Look</vt:lpstr>
      <vt:lpstr>ECAO – East Portal Construction</vt:lpstr>
      <vt:lpstr>ECAO – East Portal Construction</vt:lpstr>
      <vt:lpstr>ECAO – East Portal Construction</vt:lpstr>
      <vt:lpstr>ECAO – East Portal Construction</vt:lpstr>
      <vt:lpstr>MTAO – Canyon Ferry Core Restack</vt:lpstr>
      <vt:lpstr>WYAO - Seminoe PP Roof &amp; Window Replacement</vt:lpstr>
      <vt:lpstr>WYAO - Seminoe PP Roof &amp; Window Replacement</vt:lpstr>
      <vt:lpstr>WYAO - Seminoe PP Roof &amp; Window Replacement</vt:lpstr>
      <vt:lpstr>WYAO - Seminoe PP Roof &amp; Window Replacement</vt:lpstr>
      <vt:lpstr>Introduction: Dr. Levi Brekke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No more that two lines</dc:title>
  <dc:subject/>
  <dc:creator>Soeth, Peter D</dc:creator>
  <cp:keywords/>
  <dc:description/>
  <cp:lastModifiedBy>Jim Horan</cp:lastModifiedBy>
  <cp:revision>70</cp:revision>
  <cp:lastPrinted>2020-01-28T17:10:41Z</cp:lastPrinted>
  <dcterms:created xsi:type="dcterms:W3CDTF">2016-11-04T19:21:58Z</dcterms:created>
  <dcterms:modified xsi:type="dcterms:W3CDTF">2022-12-02T16:27:02Z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0x01010022F901056AEDAA47B3FE45DEED4A7F80</vt:lpwstr>
  </property>
</Properties>
</file>